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64" r:id="rId4"/>
    <p:sldId id="266" r:id="rId5"/>
    <p:sldId id="257" r:id="rId6"/>
    <p:sldId id="267" r:id="rId7"/>
    <p:sldId id="258" r:id="rId8"/>
    <p:sldId id="259" r:id="rId9"/>
    <p:sldId id="260" r:id="rId10"/>
    <p:sldId id="261" r:id="rId11"/>
    <p:sldId id="262" r:id="rId12"/>
    <p:sldId id="263" r:id="rId13"/>
    <p:sldId id="268"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E94221-457F-44B1-939C-2266F216590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E9630F3-82C9-4070-B440-E61AC0168C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5EA3FB0-1E2F-4484-87E8-87F628F693C5}"/>
              </a:ext>
            </a:extLst>
          </p:cNvPr>
          <p:cNvSpPr>
            <a:spLocks noGrp="1"/>
          </p:cNvSpPr>
          <p:nvPr>
            <p:ph type="dt" sz="half" idx="10"/>
          </p:nvPr>
        </p:nvSpPr>
        <p:spPr/>
        <p:txBody>
          <a:bodyPr/>
          <a:lstStyle/>
          <a:p>
            <a:fld id="{9D556A05-D6CB-43B3-A791-3046F28BB0F7}" type="datetimeFigureOut">
              <a:rPr lang="en-GB" smtClean="0"/>
              <a:t>26/04/2020</a:t>
            </a:fld>
            <a:endParaRPr lang="en-GB"/>
          </a:p>
        </p:txBody>
      </p:sp>
      <p:sp>
        <p:nvSpPr>
          <p:cNvPr id="5" name="Footer Placeholder 4">
            <a:extLst>
              <a:ext uri="{FF2B5EF4-FFF2-40B4-BE49-F238E27FC236}">
                <a16:creationId xmlns:a16="http://schemas.microsoft.com/office/drawing/2014/main" id="{992C4948-A4FE-476F-BB47-D52C87C547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8EDE73B-DFBB-4280-A2DF-A621622E7FC3}"/>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102800924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25F500-42E1-4E23-9EFA-6B926F25FA8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C750D34-6166-4879-9D8C-9D053BB2786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24B6E79-0330-45BD-9582-B3741D245E5E}"/>
              </a:ext>
            </a:extLst>
          </p:cNvPr>
          <p:cNvSpPr>
            <a:spLocks noGrp="1"/>
          </p:cNvSpPr>
          <p:nvPr>
            <p:ph type="dt" sz="half" idx="10"/>
          </p:nvPr>
        </p:nvSpPr>
        <p:spPr/>
        <p:txBody>
          <a:bodyPr/>
          <a:lstStyle/>
          <a:p>
            <a:fld id="{9D556A05-D6CB-43B3-A791-3046F28BB0F7}" type="datetimeFigureOut">
              <a:rPr lang="en-GB" smtClean="0"/>
              <a:t>26/04/2020</a:t>
            </a:fld>
            <a:endParaRPr lang="en-GB"/>
          </a:p>
        </p:txBody>
      </p:sp>
      <p:sp>
        <p:nvSpPr>
          <p:cNvPr id="5" name="Footer Placeholder 4">
            <a:extLst>
              <a:ext uri="{FF2B5EF4-FFF2-40B4-BE49-F238E27FC236}">
                <a16:creationId xmlns:a16="http://schemas.microsoft.com/office/drawing/2014/main" id="{BE6FF75D-7F25-42D0-BE01-9D763845B16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A823BFC-43E6-447E-B712-9EC22071EFC7}"/>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6617018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6AC4C3-0E56-4060-A242-F64639A1483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32C10D4-9CE7-4D04-90EF-7F4E26C3FFE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3F84B40-020B-4844-A71B-C7A56F752D79}"/>
              </a:ext>
            </a:extLst>
          </p:cNvPr>
          <p:cNvSpPr>
            <a:spLocks noGrp="1"/>
          </p:cNvSpPr>
          <p:nvPr>
            <p:ph type="dt" sz="half" idx="10"/>
          </p:nvPr>
        </p:nvSpPr>
        <p:spPr/>
        <p:txBody>
          <a:bodyPr/>
          <a:lstStyle/>
          <a:p>
            <a:fld id="{9D556A05-D6CB-43B3-A791-3046F28BB0F7}" type="datetimeFigureOut">
              <a:rPr lang="en-GB" smtClean="0"/>
              <a:t>26/04/2020</a:t>
            </a:fld>
            <a:endParaRPr lang="en-GB"/>
          </a:p>
        </p:txBody>
      </p:sp>
      <p:sp>
        <p:nvSpPr>
          <p:cNvPr id="5" name="Footer Placeholder 4">
            <a:extLst>
              <a:ext uri="{FF2B5EF4-FFF2-40B4-BE49-F238E27FC236}">
                <a16:creationId xmlns:a16="http://schemas.microsoft.com/office/drawing/2014/main" id="{77F4C257-A6A2-41E9-96DB-7EC987860C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A03731-1881-4714-8C46-917A7C16EBF8}"/>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563110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95255F-DC33-4365-A86C-4C50FCCF094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D6F4063-8892-4BF0-9D14-2E655A3D54F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62C8EE42-BD3E-4650-AB5C-F8B6FA92824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E35B827-8DB1-4F28-B368-AD4CF7F850AD}"/>
              </a:ext>
            </a:extLst>
          </p:cNvPr>
          <p:cNvSpPr>
            <a:spLocks noGrp="1"/>
          </p:cNvSpPr>
          <p:nvPr>
            <p:ph type="dt" sz="half" idx="10"/>
          </p:nvPr>
        </p:nvSpPr>
        <p:spPr/>
        <p:txBody>
          <a:bodyPr/>
          <a:lstStyle/>
          <a:p>
            <a:fld id="{9D556A05-D6CB-43B3-A791-3046F28BB0F7}" type="datetimeFigureOut">
              <a:rPr lang="en-GB" smtClean="0"/>
              <a:t>26/04/2020</a:t>
            </a:fld>
            <a:endParaRPr lang="en-GB"/>
          </a:p>
        </p:txBody>
      </p:sp>
      <p:sp>
        <p:nvSpPr>
          <p:cNvPr id="6" name="Footer Placeholder 5">
            <a:extLst>
              <a:ext uri="{FF2B5EF4-FFF2-40B4-BE49-F238E27FC236}">
                <a16:creationId xmlns:a16="http://schemas.microsoft.com/office/drawing/2014/main" id="{DE627672-53E0-4803-A207-D056DBFD916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DF576B-C6DD-46C3-AE1B-6347C22522B1}"/>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8115127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CBECB6-B107-4C72-BECB-7ED5DD932AE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F46C8F3-7F43-48C1-8343-C3A6F4622DC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C9D4E3D-5BE0-4CE3-835F-858E5546542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33214FC2-53B8-4846-B900-C2D17ED9F2D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B486823-B5EA-483D-BFE1-FF97F7EA0A9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7A63BD9-9D83-4E63-B8C0-38DB8EAFA036}"/>
              </a:ext>
            </a:extLst>
          </p:cNvPr>
          <p:cNvSpPr>
            <a:spLocks noGrp="1"/>
          </p:cNvSpPr>
          <p:nvPr>
            <p:ph type="dt" sz="half" idx="10"/>
          </p:nvPr>
        </p:nvSpPr>
        <p:spPr/>
        <p:txBody>
          <a:bodyPr/>
          <a:lstStyle/>
          <a:p>
            <a:fld id="{9D556A05-D6CB-43B3-A791-3046F28BB0F7}" type="datetimeFigureOut">
              <a:rPr lang="en-GB" smtClean="0"/>
              <a:t>26/04/2020</a:t>
            </a:fld>
            <a:endParaRPr lang="en-GB"/>
          </a:p>
        </p:txBody>
      </p:sp>
      <p:sp>
        <p:nvSpPr>
          <p:cNvPr id="8" name="Footer Placeholder 7">
            <a:extLst>
              <a:ext uri="{FF2B5EF4-FFF2-40B4-BE49-F238E27FC236}">
                <a16:creationId xmlns:a16="http://schemas.microsoft.com/office/drawing/2014/main" id="{408B1A1B-1AA8-44C9-A7B9-920768054B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31FE5CC-BF1E-4736-9E62-9730802AFE87}"/>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38266283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BFE779-BEC3-47C1-8173-994FE8DD6E3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2FE143A-9E50-4384-9398-6FE37E08314C}"/>
              </a:ext>
            </a:extLst>
          </p:cNvPr>
          <p:cNvSpPr>
            <a:spLocks noGrp="1"/>
          </p:cNvSpPr>
          <p:nvPr>
            <p:ph type="dt" sz="half" idx="10"/>
          </p:nvPr>
        </p:nvSpPr>
        <p:spPr/>
        <p:txBody>
          <a:bodyPr/>
          <a:lstStyle/>
          <a:p>
            <a:fld id="{9D556A05-D6CB-43B3-A791-3046F28BB0F7}" type="datetimeFigureOut">
              <a:rPr lang="en-GB" smtClean="0"/>
              <a:t>26/04/2020</a:t>
            </a:fld>
            <a:endParaRPr lang="en-GB"/>
          </a:p>
        </p:txBody>
      </p:sp>
      <p:sp>
        <p:nvSpPr>
          <p:cNvPr id="4" name="Footer Placeholder 3">
            <a:extLst>
              <a:ext uri="{FF2B5EF4-FFF2-40B4-BE49-F238E27FC236}">
                <a16:creationId xmlns:a16="http://schemas.microsoft.com/office/drawing/2014/main" id="{3280A2EA-3600-414D-BF91-488E6C068FA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4602244-A668-4905-970F-C89560CA3962}"/>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1850069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156F1CBB-C158-49D6-A011-9AE22CBAA0DB}"/>
              </a:ext>
            </a:extLst>
          </p:cNvPr>
          <p:cNvSpPr>
            <a:spLocks noGrp="1"/>
          </p:cNvSpPr>
          <p:nvPr>
            <p:ph type="dt" sz="half" idx="10"/>
          </p:nvPr>
        </p:nvSpPr>
        <p:spPr/>
        <p:txBody>
          <a:bodyPr/>
          <a:lstStyle/>
          <a:p>
            <a:fld id="{9D556A05-D6CB-43B3-A791-3046F28BB0F7}" type="datetimeFigureOut">
              <a:rPr lang="en-GB" smtClean="0"/>
              <a:t>26/04/2020</a:t>
            </a:fld>
            <a:endParaRPr lang="en-GB"/>
          </a:p>
        </p:txBody>
      </p:sp>
      <p:sp>
        <p:nvSpPr>
          <p:cNvPr id="3" name="Footer Placeholder 2">
            <a:extLst>
              <a:ext uri="{FF2B5EF4-FFF2-40B4-BE49-F238E27FC236}">
                <a16:creationId xmlns:a16="http://schemas.microsoft.com/office/drawing/2014/main" id="{FF2C13BA-A16A-4B6F-B863-2FCCF98E6E8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5EC1DA0-ABF7-448A-9B5A-D983B765DEE6}"/>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12020506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D2E37-0615-4624-938F-779788C0064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9866C68-C1AC-412C-8BEA-FAA3ECC0D17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B7F55A4-DAB7-4B53-8A0F-19E8794FB21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9EEB687-AA31-4187-95FE-955C76CE7967}"/>
              </a:ext>
            </a:extLst>
          </p:cNvPr>
          <p:cNvSpPr>
            <a:spLocks noGrp="1"/>
          </p:cNvSpPr>
          <p:nvPr>
            <p:ph type="dt" sz="half" idx="10"/>
          </p:nvPr>
        </p:nvSpPr>
        <p:spPr/>
        <p:txBody>
          <a:bodyPr/>
          <a:lstStyle/>
          <a:p>
            <a:fld id="{9D556A05-D6CB-43B3-A791-3046F28BB0F7}" type="datetimeFigureOut">
              <a:rPr lang="en-GB" smtClean="0"/>
              <a:t>26/04/2020</a:t>
            </a:fld>
            <a:endParaRPr lang="en-GB"/>
          </a:p>
        </p:txBody>
      </p:sp>
      <p:sp>
        <p:nvSpPr>
          <p:cNvPr id="6" name="Footer Placeholder 5">
            <a:extLst>
              <a:ext uri="{FF2B5EF4-FFF2-40B4-BE49-F238E27FC236}">
                <a16:creationId xmlns:a16="http://schemas.microsoft.com/office/drawing/2014/main" id="{BA3A2A5C-76E0-4B00-8332-D9291C17666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8839B8B-B566-431C-ACB7-05C6ED59200A}"/>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21685844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4C7694-A26F-4695-AFDB-A874C042C04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C0F43A4-AD19-4B70-BB22-0F5EB78BF7A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F89E975-C16F-41CF-8D4C-62A5BE441A8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66F449C-F5E5-4766-9F26-B0E9D7583727}"/>
              </a:ext>
            </a:extLst>
          </p:cNvPr>
          <p:cNvSpPr>
            <a:spLocks noGrp="1"/>
          </p:cNvSpPr>
          <p:nvPr>
            <p:ph type="dt" sz="half" idx="10"/>
          </p:nvPr>
        </p:nvSpPr>
        <p:spPr/>
        <p:txBody>
          <a:bodyPr/>
          <a:lstStyle/>
          <a:p>
            <a:fld id="{9D556A05-D6CB-43B3-A791-3046F28BB0F7}" type="datetimeFigureOut">
              <a:rPr lang="en-GB" smtClean="0"/>
              <a:t>26/04/2020</a:t>
            </a:fld>
            <a:endParaRPr lang="en-GB"/>
          </a:p>
        </p:txBody>
      </p:sp>
      <p:sp>
        <p:nvSpPr>
          <p:cNvPr id="6" name="Footer Placeholder 5">
            <a:extLst>
              <a:ext uri="{FF2B5EF4-FFF2-40B4-BE49-F238E27FC236}">
                <a16:creationId xmlns:a16="http://schemas.microsoft.com/office/drawing/2014/main" id="{2E118083-D662-46AF-B33A-95F1B08345C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C2637E-2318-466E-B175-B9ACACB51C22}"/>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19339998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9F1443-443E-417F-8303-EA2952E61A51}"/>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93A22EB-09A2-44C0-80EA-375758C2227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CD9977-0359-465E-B761-CD38E722315C}"/>
              </a:ext>
            </a:extLst>
          </p:cNvPr>
          <p:cNvSpPr>
            <a:spLocks noGrp="1"/>
          </p:cNvSpPr>
          <p:nvPr>
            <p:ph type="dt" sz="half" idx="10"/>
          </p:nvPr>
        </p:nvSpPr>
        <p:spPr/>
        <p:txBody>
          <a:bodyPr/>
          <a:lstStyle/>
          <a:p>
            <a:fld id="{9D556A05-D6CB-43B3-A791-3046F28BB0F7}" type="datetimeFigureOut">
              <a:rPr lang="en-GB" smtClean="0"/>
              <a:t>26/04/2020</a:t>
            </a:fld>
            <a:endParaRPr lang="en-GB"/>
          </a:p>
        </p:txBody>
      </p:sp>
      <p:sp>
        <p:nvSpPr>
          <p:cNvPr id="5" name="Footer Placeholder 4">
            <a:extLst>
              <a:ext uri="{FF2B5EF4-FFF2-40B4-BE49-F238E27FC236}">
                <a16:creationId xmlns:a16="http://schemas.microsoft.com/office/drawing/2014/main" id="{C4B9DA90-E588-46DC-BAB1-3D9382F541D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8F6D474-8421-4FE9-AD62-2DA70CD7A06B}"/>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40108060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D660AE3-34EF-4A6B-9F66-0BAC8BCDA15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B75143-7D9B-4C66-8F63-4221A4966BA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7C73460-8EEE-48F0-854E-3F284306A676}"/>
              </a:ext>
            </a:extLst>
          </p:cNvPr>
          <p:cNvSpPr>
            <a:spLocks noGrp="1"/>
          </p:cNvSpPr>
          <p:nvPr>
            <p:ph type="dt" sz="half" idx="10"/>
          </p:nvPr>
        </p:nvSpPr>
        <p:spPr/>
        <p:txBody>
          <a:bodyPr/>
          <a:lstStyle/>
          <a:p>
            <a:fld id="{9D556A05-D6CB-43B3-A791-3046F28BB0F7}" type="datetimeFigureOut">
              <a:rPr lang="en-GB" smtClean="0"/>
              <a:t>26/04/2020</a:t>
            </a:fld>
            <a:endParaRPr lang="en-GB"/>
          </a:p>
        </p:txBody>
      </p:sp>
      <p:sp>
        <p:nvSpPr>
          <p:cNvPr id="5" name="Footer Placeholder 4">
            <a:extLst>
              <a:ext uri="{FF2B5EF4-FFF2-40B4-BE49-F238E27FC236}">
                <a16:creationId xmlns:a16="http://schemas.microsoft.com/office/drawing/2014/main" id="{6822D83C-DA0C-4E4C-BA67-9D56A2065F7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AC900F-3CE9-4E87-9F00-4BCC7E03AF54}"/>
              </a:ext>
            </a:extLst>
          </p:cNvPr>
          <p:cNvSpPr>
            <a:spLocks noGrp="1"/>
          </p:cNvSpPr>
          <p:nvPr>
            <p:ph type="sldNum" sz="quarter" idx="12"/>
          </p:nvPr>
        </p:nvSpPr>
        <p:spPr/>
        <p:txBody>
          <a:bodyPr/>
          <a:lstStyle/>
          <a:p>
            <a:fld id="{8723773B-D906-428F-83AB-8096D3BF7EFF}" type="slidenum">
              <a:rPr lang="en-GB" smtClean="0"/>
              <a:t>‹#›</a:t>
            </a:fld>
            <a:endParaRPr lang="en-GB"/>
          </a:p>
        </p:txBody>
      </p:sp>
    </p:spTree>
    <p:extLst>
      <p:ext uri="{BB962C8B-B14F-4D97-AF65-F5344CB8AC3E}">
        <p14:creationId xmlns:p14="http://schemas.microsoft.com/office/powerpoint/2010/main" val="27738411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29BDFC0-6697-4573-AE1F-F6A1DF0B5FB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F16B9F3-A17E-4E5C-8C23-43B81607A8F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7D30F6-8666-4C04-933F-BA8F76CAD3A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D556A05-D6CB-43B3-A791-3046F28BB0F7}" type="datetimeFigureOut">
              <a:rPr lang="en-GB" smtClean="0"/>
              <a:t>26/04/2020</a:t>
            </a:fld>
            <a:endParaRPr lang="en-GB"/>
          </a:p>
        </p:txBody>
      </p:sp>
      <p:sp>
        <p:nvSpPr>
          <p:cNvPr id="5" name="Footer Placeholder 4">
            <a:extLst>
              <a:ext uri="{FF2B5EF4-FFF2-40B4-BE49-F238E27FC236}">
                <a16:creationId xmlns:a16="http://schemas.microsoft.com/office/drawing/2014/main" id="{17E11D53-291B-4B26-8EF9-89E7C046164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1B2F0FE-07D5-4617-8BBE-73EF2888F93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723773B-D906-428F-83AB-8096D3BF7EFF}" type="slidenum">
              <a:rPr lang="en-GB" smtClean="0"/>
              <a:t>‹#›</a:t>
            </a:fld>
            <a:endParaRPr lang="en-GB"/>
          </a:p>
        </p:txBody>
      </p:sp>
    </p:spTree>
    <p:extLst>
      <p:ext uri="{BB962C8B-B14F-4D97-AF65-F5344CB8AC3E}">
        <p14:creationId xmlns:p14="http://schemas.microsoft.com/office/powerpoint/2010/main" val="146683750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7" Type="http://schemas.openxmlformats.org/officeDocument/2006/relationships/image" Target="../media/image29.jpeg"/><Relationship Id="rId2" Type="http://schemas.openxmlformats.org/officeDocument/2006/relationships/image" Target="../media/image24.jpeg"/><Relationship Id="rId1" Type="http://schemas.openxmlformats.org/officeDocument/2006/relationships/slideLayout" Target="../slideLayouts/slideLayout7.xml"/><Relationship Id="rId6" Type="http://schemas.openxmlformats.org/officeDocument/2006/relationships/image" Target="../media/image28.jpeg"/><Relationship Id="rId5" Type="http://schemas.openxmlformats.org/officeDocument/2006/relationships/image" Target="../media/image27.jpe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9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569EA3-A611-482F-BF7D-9B7CEA56F972}"/>
              </a:ext>
            </a:extLst>
          </p:cNvPr>
          <p:cNvSpPr>
            <a:spLocks noGrp="1"/>
          </p:cNvSpPr>
          <p:nvPr>
            <p:ph type="ctrTitle"/>
          </p:nvPr>
        </p:nvSpPr>
        <p:spPr>
          <a:xfrm>
            <a:off x="1524000" y="1122363"/>
            <a:ext cx="9144000" cy="3126080"/>
          </a:xfrm>
        </p:spPr>
        <p:txBody>
          <a:bodyPr/>
          <a:lstStyle/>
          <a:p>
            <a:r>
              <a:rPr lang="en-GB" b="1" dirty="0">
                <a:solidFill>
                  <a:srgbClr val="FFC000"/>
                </a:solidFill>
                <a:latin typeface="Baskerville Old Face" panose="02020602080505020303" pitchFamily="18" charset="0"/>
              </a:rPr>
              <a:t>How to make a Viking shield</a:t>
            </a:r>
          </a:p>
        </p:txBody>
      </p:sp>
      <p:sp>
        <p:nvSpPr>
          <p:cNvPr id="3" name="Subtitle 2">
            <a:extLst>
              <a:ext uri="{FF2B5EF4-FFF2-40B4-BE49-F238E27FC236}">
                <a16:creationId xmlns:a16="http://schemas.microsoft.com/office/drawing/2014/main" id="{349257F9-3A11-4122-BA03-72694E172F56}"/>
              </a:ext>
            </a:extLst>
          </p:cNvPr>
          <p:cNvSpPr>
            <a:spLocks noGrp="1"/>
          </p:cNvSpPr>
          <p:nvPr>
            <p:ph type="subTitle" idx="1"/>
          </p:nvPr>
        </p:nvSpPr>
        <p:spPr>
          <a:xfrm>
            <a:off x="1524000" y="4488303"/>
            <a:ext cx="9144000" cy="1655762"/>
          </a:xfrm>
        </p:spPr>
        <p:txBody>
          <a:bodyPr>
            <a:normAutofit/>
          </a:bodyPr>
          <a:lstStyle/>
          <a:p>
            <a:r>
              <a:rPr lang="en-GB" sz="4400" b="1" dirty="0">
                <a:solidFill>
                  <a:srgbClr val="00B050"/>
                </a:solidFill>
                <a:latin typeface="Baskerville Old Face" panose="02020602080505020303" pitchFamily="18" charset="0"/>
              </a:rPr>
              <a:t>This is just a guideline. You can use whatever materials you want to.</a:t>
            </a:r>
          </a:p>
        </p:txBody>
      </p:sp>
      <p:pic>
        <p:nvPicPr>
          <p:cNvPr id="4" name="Picture 3" descr="See the source image">
            <a:extLst>
              <a:ext uri="{FF2B5EF4-FFF2-40B4-BE49-F238E27FC236}">
                <a16:creationId xmlns:a16="http://schemas.microsoft.com/office/drawing/2014/main" id="{DB6EBD74-48E2-4503-A650-0B0BFAC723E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532185" y="380805"/>
            <a:ext cx="7469943" cy="2896968"/>
          </a:xfrm>
          <a:prstGeom prst="rect">
            <a:avLst/>
          </a:prstGeom>
          <a:noFill/>
          <a:ln>
            <a:noFill/>
          </a:ln>
        </p:spPr>
      </p:pic>
    </p:spTree>
    <p:extLst>
      <p:ext uri="{BB962C8B-B14F-4D97-AF65-F5344CB8AC3E}">
        <p14:creationId xmlns:p14="http://schemas.microsoft.com/office/powerpoint/2010/main" val="3203169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E148EF5-E883-4A5E-88C4-2AEE689B34A7}"/>
              </a:ext>
            </a:extLst>
          </p:cNvPr>
          <p:cNvSpPr/>
          <p:nvPr/>
        </p:nvSpPr>
        <p:spPr>
          <a:xfrm>
            <a:off x="511126" y="215728"/>
            <a:ext cx="11169748" cy="997068"/>
          </a:xfrm>
          <a:prstGeom prst="rect">
            <a:avLst/>
          </a:prstGeom>
        </p:spPr>
        <p:txBody>
          <a:bodyPr wrap="square">
            <a:spAutoFit/>
          </a:bodyPr>
          <a:lstStyle/>
          <a:p>
            <a:pPr>
              <a:lnSpc>
                <a:spcPct val="107000"/>
              </a:lnSpc>
              <a:spcAft>
                <a:spcPts val="800"/>
              </a:spcAft>
            </a:pPr>
            <a:r>
              <a:rPr lang="en-GB" sz="2800" dirty="0">
                <a:solidFill>
                  <a:srgbClr val="FFC000"/>
                </a:solidFill>
                <a:latin typeface="Baskerville Old Face" panose="02020602080505020303" pitchFamily="18" charset="0"/>
                <a:ea typeface="Calibri" panose="020F0502020204030204" pitchFamily="34" charset="0"/>
                <a:cs typeface="Times New Roman" panose="02020603050405020304" pitchFamily="18" charset="0"/>
              </a:rPr>
              <a:t>First decide on the design for your shield. The Vikings liked their designs to be symmetrical. They like knot designs with creatures amongst them.</a:t>
            </a:r>
          </a:p>
        </p:txBody>
      </p:sp>
      <p:pic>
        <p:nvPicPr>
          <p:cNvPr id="3" name="Picture 2" descr="See the source image">
            <a:extLst>
              <a:ext uri="{FF2B5EF4-FFF2-40B4-BE49-F238E27FC236}">
                <a16:creationId xmlns:a16="http://schemas.microsoft.com/office/drawing/2014/main" id="{8A6C380D-D74F-4E4E-AA9D-ED854AF470E2}"/>
              </a:ext>
            </a:extLst>
          </p:cNvPr>
          <p:cNvPicPr/>
          <p:nvPr/>
        </p:nvPicPr>
        <p:blipFill rotWithShape="1">
          <a:blip r:embed="rId2">
            <a:extLst>
              <a:ext uri="{28A0092B-C50C-407E-A947-70E740481C1C}">
                <a14:useLocalDpi xmlns:a14="http://schemas.microsoft.com/office/drawing/2010/main" val="0"/>
              </a:ext>
            </a:extLst>
          </a:blip>
          <a:srcRect l="8143" t="9141" r="11091" b="11091"/>
          <a:stretch/>
        </p:blipFill>
        <p:spPr bwMode="auto">
          <a:xfrm>
            <a:off x="511126" y="4058969"/>
            <a:ext cx="2507569" cy="2313696"/>
          </a:xfrm>
          <a:prstGeom prst="rect">
            <a:avLst/>
          </a:prstGeom>
          <a:noFill/>
          <a:ln>
            <a:noFill/>
          </a:ln>
          <a:extLst>
            <a:ext uri="{53640926-AAD7-44D8-BBD7-CCE9431645EC}">
              <a14:shadowObscured xmlns:a14="http://schemas.microsoft.com/office/drawing/2010/main"/>
            </a:ext>
          </a:extLst>
        </p:spPr>
      </p:pic>
      <p:pic>
        <p:nvPicPr>
          <p:cNvPr id="4" name="Picture 3" descr="See the source image">
            <a:extLst>
              <a:ext uri="{FF2B5EF4-FFF2-40B4-BE49-F238E27FC236}">
                <a16:creationId xmlns:a16="http://schemas.microsoft.com/office/drawing/2014/main" id="{E3F649D7-687E-4F60-B5C0-70DD9470D68C}"/>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908996" y="1545045"/>
            <a:ext cx="2349304" cy="3767909"/>
          </a:xfrm>
          <a:prstGeom prst="rect">
            <a:avLst/>
          </a:prstGeom>
          <a:noFill/>
          <a:ln>
            <a:noFill/>
          </a:ln>
        </p:spPr>
      </p:pic>
      <p:pic>
        <p:nvPicPr>
          <p:cNvPr id="5" name="Picture 4" descr="See the source image">
            <a:extLst>
              <a:ext uri="{FF2B5EF4-FFF2-40B4-BE49-F238E27FC236}">
                <a16:creationId xmlns:a16="http://schemas.microsoft.com/office/drawing/2014/main" id="{EEB2E882-55F7-4DFF-81E9-FE9792CECB5E}"/>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9444154" y="1545045"/>
            <a:ext cx="2498770" cy="4058697"/>
          </a:xfrm>
          <a:prstGeom prst="rect">
            <a:avLst/>
          </a:prstGeom>
          <a:noFill/>
          <a:ln>
            <a:noFill/>
          </a:ln>
        </p:spPr>
      </p:pic>
      <p:pic>
        <p:nvPicPr>
          <p:cNvPr id="6" name="Picture 5" descr="See the source image">
            <a:extLst>
              <a:ext uri="{FF2B5EF4-FFF2-40B4-BE49-F238E27FC236}">
                <a16:creationId xmlns:a16="http://schemas.microsoft.com/office/drawing/2014/main" id="{8702E4EC-DDB3-4091-AA71-0C558E6E5AF5}"/>
              </a:ext>
            </a:extLst>
          </p:cNvPr>
          <p:cNvPicPr/>
          <p:nvPr/>
        </p:nvPicPr>
        <p:blipFill rotWithShape="1">
          <a:blip r:embed="rId5">
            <a:extLst>
              <a:ext uri="{28A0092B-C50C-407E-A947-70E740481C1C}">
                <a14:useLocalDpi xmlns:a14="http://schemas.microsoft.com/office/drawing/2010/main" val="0"/>
              </a:ext>
            </a:extLst>
          </a:blip>
          <a:srcRect l="9438" t="8367" r="7831" b="10816"/>
          <a:stretch/>
        </p:blipFill>
        <p:spPr bwMode="auto">
          <a:xfrm>
            <a:off x="249076" y="1277146"/>
            <a:ext cx="2838706" cy="2706931"/>
          </a:xfrm>
          <a:prstGeom prst="rect">
            <a:avLst/>
          </a:prstGeom>
          <a:noFill/>
          <a:ln>
            <a:noFill/>
          </a:ln>
          <a:extLst>
            <a:ext uri="{53640926-AAD7-44D8-BBD7-CCE9431645EC}">
              <a14:shadowObscured xmlns:a14="http://schemas.microsoft.com/office/drawing/2010/main"/>
            </a:ext>
          </a:extLst>
        </p:spPr>
      </p:pic>
      <p:pic>
        <p:nvPicPr>
          <p:cNvPr id="7" name="Picture 6" descr="See the source image">
            <a:extLst>
              <a:ext uri="{FF2B5EF4-FFF2-40B4-BE49-F238E27FC236}">
                <a16:creationId xmlns:a16="http://schemas.microsoft.com/office/drawing/2014/main" id="{6823D611-56C1-42A8-9C43-DE117346DECE}"/>
              </a:ext>
            </a:extLst>
          </p:cNvPr>
          <p:cNvPicPr/>
          <p:nvPr/>
        </p:nvPicPr>
        <p:blipFill rotWithShape="1">
          <a:blip r:embed="rId6">
            <a:extLst>
              <a:ext uri="{28A0092B-C50C-407E-A947-70E740481C1C}">
                <a14:useLocalDpi xmlns:a14="http://schemas.microsoft.com/office/drawing/2010/main" val="0"/>
              </a:ext>
            </a:extLst>
          </a:blip>
          <a:srcRect l="18947" r="22807"/>
          <a:stretch/>
        </p:blipFill>
        <p:spPr bwMode="auto">
          <a:xfrm>
            <a:off x="3438966" y="1213022"/>
            <a:ext cx="3162300" cy="5429250"/>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252411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6711D4C-E590-42C7-9F16-19B8D94A5974}"/>
              </a:ext>
            </a:extLst>
          </p:cNvPr>
          <p:cNvSpPr/>
          <p:nvPr/>
        </p:nvSpPr>
        <p:spPr>
          <a:xfrm>
            <a:off x="431410" y="489655"/>
            <a:ext cx="11469858" cy="381771"/>
          </a:xfrm>
          <a:prstGeom prst="rect">
            <a:avLst/>
          </a:prstGeom>
        </p:spPr>
        <p:txBody>
          <a:bodyPr wrap="square">
            <a:spAutoFit/>
          </a:bodyPr>
          <a:lstStyle/>
          <a:p>
            <a:pPr>
              <a:lnSpc>
                <a:spcPts val="1650"/>
              </a:lnSpc>
              <a:spcAft>
                <a:spcPts val="750"/>
              </a:spcAft>
            </a:pPr>
            <a:r>
              <a:rPr lang="en-GB" sz="36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Here are some ideas for designs you could use for your shield.</a:t>
            </a:r>
            <a:endParaRPr lang="en-GB" sz="3600" dirty="0">
              <a:solidFill>
                <a:srgbClr val="FFC000"/>
              </a:solidFill>
              <a:effectLst/>
              <a:latin typeface="Baskerville Old Face" panose="02020602080505020303" pitchFamily="18" charset="0"/>
              <a:ea typeface="Calibri" panose="020F0502020204030204" pitchFamily="34" charset="0"/>
              <a:cs typeface="Times New Roman" panose="02020603050405020304" pitchFamily="18" charset="0"/>
            </a:endParaRPr>
          </a:p>
        </p:txBody>
      </p:sp>
      <p:pic>
        <p:nvPicPr>
          <p:cNvPr id="3" name="Picture 2" descr="See the source image">
            <a:extLst>
              <a:ext uri="{FF2B5EF4-FFF2-40B4-BE49-F238E27FC236}">
                <a16:creationId xmlns:a16="http://schemas.microsoft.com/office/drawing/2014/main" id="{D84521BE-B50F-47A5-ADFE-D69F49191DCF}"/>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542045" y="871425"/>
            <a:ext cx="4488863" cy="5656085"/>
          </a:xfrm>
          <a:prstGeom prst="rect">
            <a:avLst/>
          </a:prstGeom>
          <a:noFill/>
          <a:ln>
            <a:noFill/>
          </a:ln>
        </p:spPr>
      </p:pic>
      <p:pic>
        <p:nvPicPr>
          <p:cNvPr id="4" name="Picture 3" descr="See the source image">
            <a:extLst>
              <a:ext uri="{FF2B5EF4-FFF2-40B4-BE49-F238E27FC236}">
                <a16:creationId xmlns:a16="http://schemas.microsoft.com/office/drawing/2014/main" id="{C80B34B0-A808-4C40-AFFC-CE5F2DF79C01}"/>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720226" y="871426"/>
            <a:ext cx="5491724" cy="5656085"/>
          </a:xfrm>
          <a:prstGeom prst="rect">
            <a:avLst/>
          </a:prstGeom>
          <a:noFill/>
          <a:ln>
            <a:noFill/>
          </a:ln>
        </p:spPr>
      </p:pic>
    </p:spTree>
    <p:extLst>
      <p:ext uri="{BB962C8B-B14F-4D97-AF65-F5344CB8AC3E}">
        <p14:creationId xmlns:p14="http://schemas.microsoft.com/office/powerpoint/2010/main" val="22079648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pic>
        <p:nvPicPr>
          <p:cNvPr id="4098" name="Picture 2" descr="Image result for what were viking shields made of">
            <a:extLst>
              <a:ext uri="{FF2B5EF4-FFF2-40B4-BE49-F238E27FC236}">
                <a16:creationId xmlns:a16="http://schemas.microsoft.com/office/drawing/2014/main" id="{0059559A-876D-4B78-A964-8F25C47CBD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8469" y="265526"/>
            <a:ext cx="5102680" cy="28575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926EC51D-89AC-4607-BD02-93EC52805488}"/>
              </a:ext>
            </a:extLst>
          </p:cNvPr>
          <p:cNvSpPr/>
          <p:nvPr/>
        </p:nvSpPr>
        <p:spPr>
          <a:xfrm>
            <a:off x="5747531" y="1022361"/>
            <a:ext cx="6096000" cy="1458091"/>
          </a:xfrm>
          <a:prstGeom prst="rect">
            <a:avLst/>
          </a:prstGeom>
        </p:spPr>
        <p:txBody>
          <a:bodyPr>
            <a:spAutoFit/>
          </a:bodyPr>
          <a:lstStyle/>
          <a:p>
            <a:pPr>
              <a:lnSpc>
                <a:spcPct val="107000"/>
              </a:lnSpc>
              <a:spcAft>
                <a:spcPts val="800"/>
              </a:spcAft>
            </a:pPr>
            <a:r>
              <a:rPr lang="en-GB" sz="2800" dirty="0">
                <a:solidFill>
                  <a:srgbClr val="FFC000"/>
                </a:solidFill>
                <a:latin typeface="Baskerville Old Face" panose="02020602080505020303" pitchFamily="18" charset="0"/>
                <a:ea typeface="Calibri" panose="020F0502020204030204" pitchFamily="34" charset="0"/>
                <a:cs typeface="Times New Roman" panose="02020603050405020304" pitchFamily="18" charset="0"/>
              </a:rPr>
              <a:t>Now it’s time to make your shield. The following instructions are for a basic design and are just a guidance.</a:t>
            </a:r>
          </a:p>
        </p:txBody>
      </p:sp>
      <p:pic>
        <p:nvPicPr>
          <p:cNvPr id="4100" name="Picture 4" descr="See the source image">
            <a:extLst>
              <a:ext uri="{FF2B5EF4-FFF2-40B4-BE49-F238E27FC236}">
                <a16:creationId xmlns:a16="http://schemas.microsoft.com/office/drawing/2014/main" id="{E77172C3-F752-4C6B-83B6-6FC51BB9169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12146" y="2643147"/>
            <a:ext cx="3699803" cy="3945288"/>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See the source image">
            <a:extLst>
              <a:ext uri="{FF2B5EF4-FFF2-40B4-BE49-F238E27FC236}">
                <a16:creationId xmlns:a16="http://schemas.microsoft.com/office/drawing/2014/main" id="{39585887-CC14-4F2A-863E-6FB6974D8F3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3809" y="3258431"/>
            <a:ext cx="45720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52188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E725D37-469E-4684-B6DB-40227E265F78}"/>
              </a:ext>
            </a:extLst>
          </p:cNvPr>
          <p:cNvSpPr/>
          <p:nvPr/>
        </p:nvSpPr>
        <p:spPr>
          <a:xfrm>
            <a:off x="464234" y="257439"/>
            <a:ext cx="11268221" cy="867930"/>
          </a:xfrm>
          <a:prstGeom prst="rect">
            <a:avLst/>
          </a:prstGeom>
        </p:spPr>
        <p:txBody>
          <a:bodyPr wrap="square">
            <a:spAutoFit/>
          </a:bodyPr>
          <a:lstStyle/>
          <a:p>
            <a:pPr>
              <a:lnSpc>
                <a:spcPct val="107000"/>
              </a:lnSpc>
              <a:spcAft>
                <a:spcPts val="750"/>
              </a:spcAft>
            </a:pPr>
            <a:r>
              <a:rPr lang="en-GB" sz="2400" dirty="0">
                <a:solidFill>
                  <a:srgbClr val="FFC000"/>
                </a:solidFill>
                <a:latin typeface="Baskerville Old Face" panose="02020602080505020303" pitchFamily="18" charset="0"/>
                <a:ea typeface="Times New Roman" panose="02020603050405020304" pitchFamily="18" charset="0"/>
                <a:cs typeface="Arial" panose="020B0604020202020204" pitchFamily="34" charset="0"/>
              </a:rPr>
              <a:t>First you will need some card or cardboard. Find something round to draw around, like a large plate or mixing bowl and place it on your cardboard. Draw around it and cut it out. </a:t>
            </a:r>
            <a:endParaRPr lang="en-GB" sz="2400" dirty="0">
              <a:solidFill>
                <a:srgbClr val="FFC000"/>
              </a:solidFill>
              <a:effectLst/>
              <a:latin typeface="Baskerville Old Face" panose="02020602080505020303" pitchFamily="18" charset="0"/>
              <a:ea typeface="Calibri" panose="020F0502020204030204" pitchFamily="34" charset="0"/>
              <a:cs typeface="Times New Roman" panose="02020603050405020304" pitchFamily="18" charset="0"/>
            </a:endParaRPr>
          </a:p>
        </p:txBody>
      </p:sp>
      <p:pic>
        <p:nvPicPr>
          <p:cNvPr id="3" name="Picture 2">
            <a:extLst>
              <a:ext uri="{FF2B5EF4-FFF2-40B4-BE49-F238E27FC236}">
                <a16:creationId xmlns:a16="http://schemas.microsoft.com/office/drawing/2014/main" id="{58848B7B-681A-49CB-979D-AC9FF611D63B}"/>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465744" y="1483774"/>
            <a:ext cx="5260512" cy="4624417"/>
          </a:xfrm>
          <a:prstGeom prst="rect">
            <a:avLst/>
          </a:prstGeom>
          <a:noFill/>
          <a:ln>
            <a:noFill/>
          </a:ln>
        </p:spPr>
      </p:pic>
    </p:spTree>
    <p:extLst>
      <p:ext uri="{BB962C8B-B14F-4D97-AF65-F5344CB8AC3E}">
        <p14:creationId xmlns:p14="http://schemas.microsoft.com/office/powerpoint/2010/main" val="3840290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3D0D2DE-CFE8-450E-A9C7-8699F8B155E3}"/>
              </a:ext>
            </a:extLst>
          </p:cNvPr>
          <p:cNvSpPr/>
          <p:nvPr/>
        </p:nvSpPr>
        <p:spPr>
          <a:xfrm>
            <a:off x="614289" y="503312"/>
            <a:ext cx="10949354" cy="954107"/>
          </a:xfrm>
          <a:prstGeom prst="rect">
            <a:avLst/>
          </a:prstGeom>
        </p:spPr>
        <p:txBody>
          <a:bodyPr wrap="square">
            <a:spAutoFit/>
          </a:bodyPr>
          <a:lstStyle/>
          <a:p>
            <a:r>
              <a:rPr lang="en-GB" sz="2800" dirty="0">
                <a:solidFill>
                  <a:srgbClr val="FFC000"/>
                </a:solidFill>
                <a:latin typeface="Baskerville Old Face" panose="02020602080505020303" pitchFamily="18" charset="0"/>
                <a:ea typeface="Times New Roman" panose="02020603050405020304" pitchFamily="18" charset="0"/>
                <a:cs typeface="Arial" panose="020B0604020202020204" pitchFamily="34" charset="0"/>
              </a:rPr>
              <a:t>Mark out the four sections of your shield </a:t>
            </a:r>
            <a:r>
              <a:rPr lang="en-GB" sz="2800" dirty="0">
                <a:solidFill>
                  <a:srgbClr val="FFC000"/>
                </a:solidFill>
                <a:latin typeface="Baskerville Old Face" panose="02020602080505020303" pitchFamily="18" charset="0"/>
                <a:ea typeface="Calibri" panose="020F0502020204030204" pitchFamily="34" charset="0"/>
                <a:cs typeface="Arial" panose="020B0604020202020204" pitchFamily="34" charset="0"/>
              </a:rPr>
              <a:t>by drawing a vertical line down the middle and a horizontal line across.</a:t>
            </a:r>
            <a:r>
              <a:rPr lang="en-GB" sz="2800" dirty="0">
                <a:solidFill>
                  <a:srgbClr val="FFC000"/>
                </a:solidFill>
                <a:latin typeface="Baskerville Old Face" panose="02020602080505020303" pitchFamily="18" charset="0"/>
                <a:ea typeface="Times New Roman" panose="02020603050405020304" pitchFamily="18" charset="0"/>
                <a:cs typeface="Arial" panose="020B0604020202020204" pitchFamily="34" charset="0"/>
              </a:rPr>
              <a:t> </a:t>
            </a:r>
            <a:endParaRPr lang="en-GB" sz="2800" dirty="0"/>
          </a:p>
        </p:txBody>
      </p:sp>
      <p:pic>
        <p:nvPicPr>
          <p:cNvPr id="4" name="Picture 3" descr="See the source image">
            <a:extLst>
              <a:ext uri="{FF2B5EF4-FFF2-40B4-BE49-F238E27FC236}">
                <a16:creationId xmlns:a16="http://schemas.microsoft.com/office/drawing/2014/main" id="{4800C0C6-A0C2-4958-8564-663734F5733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67238" y="1710140"/>
            <a:ext cx="3513919" cy="3437719"/>
          </a:xfrm>
          <a:prstGeom prst="rect">
            <a:avLst/>
          </a:prstGeom>
          <a:noFill/>
          <a:ln>
            <a:noFill/>
          </a:ln>
        </p:spPr>
      </p:pic>
      <p:pic>
        <p:nvPicPr>
          <p:cNvPr id="5122" name="Picture 2" descr="See the source image">
            <a:extLst>
              <a:ext uri="{FF2B5EF4-FFF2-40B4-BE49-F238E27FC236}">
                <a16:creationId xmlns:a16="http://schemas.microsoft.com/office/drawing/2014/main" id="{8B1EB2F1-DD81-4525-8A2E-383432E501C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93799" y="2197454"/>
            <a:ext cx="7434091" cy="2950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87736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3DE18607-953C-43F0-82BE-3F7A3A4CC398}"/>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40764" y="1463040"/>
            <a:ext cx="5072942" cy="4853719"/>
          </a:xfrm>
          <a:prstGeom prst="rect">
            <a:avLst/>
          </a:prstGeom>
          <a:noFill/>
          <a:ln>
            <a:noFill/>
          </a:ln>
        </p:spPr>
      </p:pic>
      <p:sp>
        <p:nvSpPr>
          <p:cNvPr id="3" name="Rectangle 2">
            <a:extLst>
              <a:ext uri="{FF2B5EF4-FFF2-40B4-BE49-F238E27FC236}">
                <a16:creationId xmlns:a16="http://schemas.microsoft.com/office/drawing/2014/main" id="{889D49C4-97CE-40B0-8194-D3CA78527FDE}"/>
              </a:ext>
            </a:extLst>
          </p:cNvPr>
          <p:cNvSpPr/>
          <p:nvPr/>
        </p:nvSpPr>
        <p:spPr>
          <a:xfrm>
            <a:off x="856424" y="788803"/>
            <a:ext cx="10479151" cy="702372"/>
          </a:xfrm>
          <a:prstGeom prst="rect">
            <a:avLst/>
          </a:prstGeom>
        </p:spPr>
        <p:txBody>
          <a:bodyPr wrap="none">
            <a:spAutoFit/>
          </a:bodyPr>
          <a:lstStyle/>
          <a:p>
            <a:pPr>
              <a:lnSpc>
                <a:spcPts val="1650"/>
              </a:lnSpc>
              <a:spcAft>
                <a:spcPts val="750"/>
              </a:spcAft>
            </a:pPr>
            <a:r>
              <a:rPr lang="en-GB" sz="36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Paint two opposite corners of your shield with the paint. </a:t>
            </a:r>
          </a:p>
          <a:p>
            <a:pPr>
              <a:lnSpc>
                <a:spcPts val="1650"/>
              </a:lnSpc>
              <a:spcAft>
                <a:spcPts val="750"/>
              </a:spcAft>
            </a:pPr>
            <a:endParaRPr lang="en-GB" sz="3600" dirty="0">
              <a:solidFill>
                <a:srgbClr val="FFC000"/>
              </a:solidFill>
              <a:effectLst/>
              <a:latin typeface="Baskerville Old Face" panose="02020602080505020303" pitchFamily="18" charset="0"/>
              <a:ea typeface="Calibri" panose="020F0502020204030204" pitchFamily="34" charset="0"/>
              <a:cs typeface="Times New Roman" panose="02020603050405020304" pitchFamily="18" charset="0"/>
            </a:endParaRPr>
          </a:p>
        </p:txBody>
      </p:sp>
      <p:pic>
        <p:nvPicPr>
          <p:cNvPr id="5" name="Picture 4" descr="See the source image">
            <a:extLst>
              <a:ext uri="{FF2B5EF4-FFF2-40B4-BE49-F238E27FC236}">
                <a16:creationId xmlns:a16="http://schemas.microsoft.com/office/drawing/2014/main" id="{FCBDC900-6EA0-40AF-9C70-021C4D8772F2}"/>
              </a:ext>
            </a:extLst>
          </p:cNvPr>
          <p:cNvPicPr/>
          <p:nvPr/>
        </p:nvPicPr>
        <p:blipFill rotWithShape="1">
          <a:blip r:embed="rId3">
            <a:extLst>
              <a:ext uri="{28A0092B-C50C-407E-A947-70E740481C1C}">
                <a14:useLocalDpi xmlns:a14="http://schemas.microsoft.com/office/drawing/2010/main" val="0"/>
              </a:ext>
            </a:extLst>
          </a:blip>
          <a:srcRect l="7146" t="-2849" r="7766" b="-2237"/>
          <a:stretch/>
        </p:blipFill>
        <p:spPr bwMode="auto">
          <a:xfrm>
            <a:off x="5922498" y="1749376"/>
            <a:ext cx="5832597" cy="3666686"/>
          </a:xfrm>
          <a:prstGeom prst="rect">
            <a:avLst/>
          </a:prstGeom>
          <a:noFill/>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746586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785540C-D333-47DB-9849-F2B57AB899E7}"/>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886264" y="1613842"/>
            <a:ext cx="4974467" cy="4487959"/>
          </a:xfrm>
          <a:prstGeom prst="rect">
            <a:avLst/>
          </a:prstGeom>
          <a:noFill/>
          <a:ln>
            <a:noFill/>
          </a:ln>
        </p:spPr>
      </p:pic>
      <p:sp>
        <p:nvSpPr>
          <p:cNvPr id="3" name="Rectangle 2">
            <a:extLst>
              <a:ext uri="{FF2B5EF4-FFF2-40B4-BE49-F238E27FC236}">
                <a16:creationId xmlns:a16="http://schemas.microsoft.com/office/drawing/2014/main" id="{E40E0F07-380B-420C-BDBE-B540A88A3272}"/>
              </a:ext>
            </a:extLst>
          </p:cNvPr>
          <p:cNvSpPr/>
          <p:nvPr/>
        </p:nvSpPr>
        <p:spPr>
          <a:xfrm>
            <a:off x="281354" y="492370"/>
            <a:ext cx="11422966" cy="1008931"/>
          </a:xfrm>
          <a:prstGeom prst="rect">
            <a:avLst/>
          </a:prstGeom>
        </p:spPr>
        <p:txBody>
          <a:bodyPr wrap="square">
            <a:spAutoFit/>
          </a:bodyPr>
          <a:lstStyle/>
          <a:p>
            <a:pPr>
              <a:lnSpc>
                <a:spcPts val="1650"/>
              </a:lnSpc>
              <a:spcAft>
                <a:spcPts val="750"/>
              </a:spcAft>
            </a:pPr>
            <a:r>
              <a:rPr lang="en-GB" sz="32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While the paint is drying, take your egg box and cut out one of the</a:t>
            </a:r>
          </a:p>
          <a:p>
            <a:pPr>
              <a:lnSpc>
                <a:spcPts val="1650"/>
              </a:lnSpc>
              <a:spcAft>
                <a:spcPts val="750"/>
              </a:spcAft>
            </a:pPr>
            <a:r>
              <a:rPr lang="en-GB" sz="32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 raised sections – this will form the centre 3D part of your shield. </a:t>
            </a:r>
          </a:p>
          <a:p>
            <a:pPr>
              <a:lnSpc>
                <a:spcPts val="1650"/>
              </a:lnSpc>
              <a:spcAft>
                <a:spcPts val="750"/>
              </a:spcAft>
            </a:pPr>
            <a:r>
              <a:rPr lang="en-GB" sz="32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 Cover it in silver Duck tape, Gas tape or silver foil.</a:t>
            </a:r>
            <a:endParaRPr lang="en-GB" sz="3200" dirty="0">
              <a:solidFill>
                <a:srgbClr val="FFC000"/>
              </a:solidFill>
              <a:effectLst/>
              <a:latin typeface="Baskerville Old Face" panose="02020602080505020303" pitchFamily="18" charset="0"/>
              <a:ea typeface="Calibri" panose="020F0502020204030204" pitchFamily="34" charset="0"/>
              <a:cs typeface="Times New Roman" panose="02020603050405020304" pitchFamily="18" charset="0"/>
            </a:endParaRPr>
          </a:p>
        </p:txBody>
      </p:sp>
      <p:sp>
        <p:nvSpPr>
          <p:cNvPr id="4" name="Rectangle 3">
            <a:extLst>
              <a:ext uri="{FF2B5EF4-FFF2-40B4-BE49-F238E27FC236}">
                <a16:creationId xmlns:a16="http://schemas.microsoft.com/office/drawing/2014/main" id="{7B0B1453-FAD6-4E6D-A44E-53C1362FF3BC}"/>
              </a:ext>
            </a:extLst>
          </p:cNvPr>
          <p:cNvSpPr/>
          <p:nvPr/>
        </p:nvSpPr>
        <p:spPr>
          <a:xfrm>
            <a:off x="6660648" y="2186675"/>
            <a:ext cx="4827968" cy="688330"/>
          </a:xfrm>
          <a:prstGeom prst="rect">
            <a:avLst/>
          </a:prstGeom>
        </p:spPr>
        <p:txBody>
          <a:bodyPr wrap="square">
            <a:spAutoFit/>
          </a:bodyPr>
          <a:lstStyle/>
          <a:p>
            <a:pPr>
              <a:lnSpc>
                <a:spcPts val="1650"/>
              </a:lnSpc>
              <a:spcAft>
                <a:spcPts val="750"/>
              </a:spcAft>
            </a:pPr>
            <a:r>
              <a:rPr lang="en-GB" sz="3200" dirty="0">
                <a:solidFill>
                  <a:srgbClr val="FFC000"/>
                </a:solidFill>
                <a:latin typeface="Baskerville Old Face" panose="02020602080505020303" pitchFamily="18" charset="0"/>
              </a:rPr>
              <a:t>Yoghurt pots make good</a:t>
            </a:r>
          </a:p>
          <a:p>
            <a:pPr>
              <a:lnSpc>
                <a:spcPts val="1650"/>
              </a:lnSpc>
              <a:spcAft>
                <a:spcPts val="750"/>
              </a:spcAft>
            </a:pPr>
            <a:r>
              <a:rPr lang="en-GB" sz="3200" dirty="0">
                <a:solidFill>
                  <a:srgbClr val="FFC000"/>
                </a:solidFill>
                <a:latin typeface="Baskerville Old Face" panose="02020602080505020303" pitchFamily="18" charset="0"/>
              </a:rPr>
              <a:t> centres for your shield too.</a:t>
            </a:r>
          </a:p>
        </p:txBody>
      </p:sp>
    </p:spTree>
    <p:extLst>
      <p:ext uri="{BB962C8B-B14F-4D97-AF65-F5344CB8AC3E}">
        <p14:creationId xmlns:p14="http://schemas.microsoft.com/office/powerpoint/2010/main" val="29898737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E0257B2-D34B-4EA8-A17C-94331059F22F}"/>
              </a:ext>
            </a:extLst>
          </p:cNvPr>
          <p:cNvSpPr/>
          <p:nvPr/>
        </p:nvSpPr>
        <p:spPr>
          <a:xfrm>
            <a:off x="1069144" y="451396"/>
            <a:ext cx="10255347" cy="1815882"/>
          </a:xfrm>
          <a:prstGeom prst="rect">
            <a:avLst/>
          </a:prstGeom>
        </p:spPr>
        <p:txBody>
          <a:bodyPr wrap="square">
            <a:spAutoFit/>
          </a:bodyPr>
          <a:lstStyle/>
          <a:p>
            <a:r>
              <a:rPr lang="en-GB" sz="2800" b="0" i="0" dirty="0">
                <a:solidFill>
                  <a:srgbClr val="FFC000"/>
                </a:solidFill>
                <a:effectLst/>
                <a:latin typeface="Baskerville Old Face" panose="02020602080505020303" pitchFamily="18" charset="0"/>
              </a:rPr>
              <a:t>Stick duck tape along the centre lines of your shield so it divides it into four sections. Then stick duck tape around the edge. You will need to cut lots of smaller lengths of tape and overlap them as you go round. You can use Sellotape to join silver foil.</a:t>
            </a:r>
            <a:endParaRPr lang="en-GB" sz="2800" dirty="0">
              <a:solidFill>
                <a:srgbClr val="FFC000"/>
              </a:solidFill>
              <a:latin typeface="Baskerville Old Face" panose="02020602080505020303" pitchFamily="18" charset="0"/>
            </a:endParaRPr>
          </a:p>
        </p:txBody>
      </p:sp>
      <p:pic>
        <p:nvPicPr>
          <p:cNvPr id="3" name="Picture 2">
            <a:extLst>
              <a:ext uri="{FF2B5EF4-FFF2-40B4-BE49-F238E27FC236}">
                <a16:creationId xmlns:a16="http://schemas.microsoft.com/office/drawing/2014/main" id="{6F440367-DB41-4DDE-A202-5F8AED12A9EA}"/>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3870188" y="2267278"/>
            <a:ext cx="4653258" cy="4305080"/>
          </a:xfrm>
          <a:prstGeom prst="rect">
            <a:avLst/>
          </a:prstGeom>
          <a:noFill/>
          <a:ln>
            <a:noFill/>
          </a:ln>
        </p:spPr>
      </p:pic>
    </p:spTree>
    <p:extLst>
      <p:ext uri="{BB962C8B-B14F-4D97-AF65-F5344CB8AC3E}">
        <p14:creationId xmlns:p14="http://schemas.microsoft.com/office/powerpoint/2010/main" val="28878425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C37DD5B-DA72-496A-A054-E11A01A21EEA}"/>
              </a:ext>
            </a:extLst>
          </p:cNvPr>
          <p:cNvSpPr/>
          <p:nvPr/>
        </p:nvSpPr>
        <p:spPr>
          <a:xfrm>
            <a:off x="661182" y="756942"/>
            <a:ext cx="10972800" cy="688330"/>
          </a:xfrm>
          <a:prstGeom prst="rect">
            <a:avLst/>
          </a:prstGeom>
        </p:spPr>
        <p:txBody>
          <a:bodyPr wrap="square">
            <a:spAutoFit/>
          </a:bodyPr>
          <a:lstStyle/>
          <a:p>
            <a:pPr>
              <a:lnSpc>
                <a:spcPts val="1650"/>
              </a:lnSpc>
              <a:spcAft>
                <a:spcPts val="800"/>
              </a:spcAft>
            </a:pPr>
            <a:r>
              <a:rPr lang="en-GB" sz="32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With the glue, stick your egg box piece onto the centre of your</a:t>
            </a:r>
          </a:p>
          <a:p>
            <a:pPr>
              <a:lnSpc>
                <a:spcPts val="1650"/>
              </a:lnSpc>
              <a:spcAft>
                <a:spcPts val="800"/>
              </a:spcAft>
            </a:pPr>
            <a:r>
              <a:rPr lang="en-GB" sz="32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 shield.</a:t>
            </a:r>
            <a:endParaRPr lang="en-GB" sz="3200" dirty="0">
              <a:solidFill>
                <a:srgbClr val="FFC000"/>
              </a:solidFill>
              <a:effectLst/>
              <a:latin typeface="Baskerville Old Face" panose="02020602080505020303" pitchFamily="18" charset="0"/>
              <a:ea typeface="Calibri" panose="020F0502020204030204" pitchFamily="34" charset="0"/>
              <a:cs typeface="Times New Roman" panose="02020603050405020304" pitchFamily="18" charset="0"/>
            </a:endParaRPr>
          </a:p>
        </p:txBody>
      </p:sp>
      <p:sp>
        <p:nvSpPr>
          <p:cNvPr id="3" name="Rectangle 1">
            <a:extLst>
              <a:ext uri="{FF2B5EF4-FFF2-40B4-BE49-F238E27FC236}">
                <a16:creationId xmlns:a16="http://schemas.microsoft.com/office/drawing/2014/main" id="{80E3992A-3C60-434D-BC0A-1B69877CE18B}"/>
              </a:ext>
            </a:extLst>
          </p:cNvPr>
          <p:cNvSpPr>
            <a:spLocks noChangeArrowheads="1"/>
          </p:cNvSpPr>
          <p:nvPr/>
        </p:nvSpPr>
        <p:spPr bwMode="auto">
          <a:xfrm>
            <a:off x="0" y="0"/>
            <a:ext cx="12192000" cy="4572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St Ryde"/>
              </a:rPr>
              <a:t>Now you need to make a handle for your shield. Cut a strip of cardboard and using sellotape fix it to the back.</a:t>
            </a:r>
            <a:endParaRPr kumimoji="0" lang="en-US" altLang="en-US" sz="18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33900" b="0" i="0" u="none" strike="noStrike" cap="none" normalizeH="0" baseline="0" dirty="0">
                <a:ln>
                  <a:noFill/>
                </a:ln>
                <a:solidFill>
                  <a:schemeClr val="tx1"/>
                </a:solidFill>
                <a:effectLst/>
                <a:latin typeface="Arial" panose="020B060402020202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  </a:t>
            </a:r>
            <a:r>
              <a:rPr kumimoji="0" lang="en-US" altLang="en-US" sz="33900" b="0" i="0" u="none" strike="noStrike" cap="none" normalizeH="0" baseline="0" dirty="0">
                <a:ln>
                  <a:noFill/>
                </a:ln>
                <a:solidFill>
                  <a:schemeClr val="tx1"/>
                </a:solidFill>
                <a:effectLst/>
                <a:latin typeface="Arial" panose="020B0604020202020204" pitchFamily="34" charset="0"/>
              </a:rPr>
              <a:t>     </a:t>
            </a:r>
            <a:endParaRPr kumimoji="0" lang="en-US" altLang="en-US" sz="1800" b="0" i="0" u="none" strike="noStrike" cap="none" normalizeH="0" baseline="0" dirty="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br>
              <a:rPr kumimoji="0" lang="en-US" altLang="en-US" sz="1800" b="0" i="0" u="none" strike="noStrike" cap="none" normalizeH="0" baseline="0" dirty="0">
                <a:ln>
                  <a:noFill/>
                </a:ln>
                <a:solidFill>
                  <a:schemeClr val="tx1"/>
                </a:solidFill>
                <a:effectLst/>
                <a:latin typeface="Arial" panose="020B0604020202020204" pitchFamily="34" charset="0"/>
              </a:rPr>
            </a:b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pic>
        <p:nvPicPr>
          <p:cNvPr id="1026" name="Picture 2">
            <a:extLst>
              <a:ext uri="{FF2B5EF4-FFF2-40B4-BE49-F238E27FC236}">
                <a16:creationId xmlns:a16="http://schemas.microsoft.com/office/drawing/2014/main" id="{AEF929A3-388C-4699-8834-48165B2F14D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7000" y="-5303838"/>
            <a:ext cx="5381625" cy="5381626"/>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a:extLst>
              <a:ext uri="{FF2B5EF4-FFF2-40B4-BE49-F238E27FC236}">
                <a16:creationId xmlns:a16="http://schemas.microsoft.com/office/drawing/2014/main" id="{B8A1BDDD-5DF7-418A-94FF-CB9CB7EB62D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86127" y="1445272"/>
            <a:ext cx="4529406" cy="45294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121007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2480C2D-BADB-4F76-AE57-52B7185E7F01}"/>
              </a:ext>
            </a:extLst>
          </p:cNvPr>
          <p:cNvSpPr/>
          <p:nvPr/>
        </p:nvSpPr>
        <p:spPr>
          <a:xfrm>
            <a:off x="956602" y="491421"/>
            <a:ext cx="10677379" cy="1815882"/>
          </a:xfrm>
          <a:prstGeom prst="rect">
            <a:avLst/>
          </a:prstGeom>
        </p:spPr>
        <p:txBody>
          <a:bodyPr wrap="square">
            <a:spAutoFit/>
          </a:bodyPr>
          <a:lstStyle/>
          <a:p>
            <a:r>
              <a:rPr lang="en-GB" sz="2800" b="0" i="0" dirty="0">
                <a:solidFill>
                  <a:srgbClr val="FFC000"/>
                </a:solidFill>
                <a:effectLst/>
                <a:latin typeface="Baskerville Old Face" panose="02020602080505020303" pitchFamily="18" charset="0"/>
              </a:rPr>
              <a:t>Choose some coloured paper and cut out four small circles. Draw a little spot in the middle of each with your pen. Stick the circles on each join around the edge of the shield. This is just one idea. Decorate your shield however you like but remember to keep the pattern symmetrical.</a:t>
            </a:r>
            <a:endParaRPr lang="en-GB" sz="2800" dirty="0">
              <a:solidFill>
                <a:srgbClr val="FFC000"/>
              </a:solidFill>
              <a:latin typeface="Baskerville Old Face" panose="02020602080505020303" pitchFamily="18" charset="0"/>
            </a:endParaRPr>
          </a:p>
        </p:txBody>
      </p:sp>
      <p:pic>
        <p:nvPicPr>
          <p:cNvPr id="3" name="Picture 2">
            <a:extLst>
              <a:ext uri="{FF2B5EF4-FFF2-40B4-BE49-F238E27FC236}">
                <a16:creationId xmlns:a16="http://schemas.microsoft.com/office/drawing/2014/main" id="{F37537A4-F611-4C24-9275-0D9A4CC27CED}"/>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956602" y="2380508"/>
            <a:ext cx="4445392" cy="4163835"/>
          </a:xfrm>
          <a:prstGeom prst="rect">
            <a:avLst/>
          </a:prstGeom>
          <a:noFill/>
          <a:ln>
            <a:noFill/>
          </a:ln>
        </p:spPr>
      </p:pic>
      <p:pic>
        <p:nvPicPr>
          <p:cNvPr id="4" name="Picture 3">
            <a:extLst>
              <a:ext uri="{FF2B5EF4-FFF2-40B4-BE49-F238E27FC236}">
                <a16:creationId xmlns:a16="http://schemas.microsoft.com/office/drawing/2014/main" id="{EBA8A1BF-C254-41D6-9880-DFF1A76CE082}"/>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6618848" y="2380508"/>
            <a:ext cx="4289839" cy="4017424"/>
          </a:xfrm>
          <a:prstGeom prst="rect">
            <a:avLst/>
          </a:prstGeom>
          <a:noFill/>
          <a:ln>
            <a:noFill/>
          </a:ln>
        </p:spPr>
      </p:pic>
    </p:spTree>
    <p:extLst>
      <p:ext uri="{BB962C8B-B14F-4D97-AF65-F5344CB8AC3E}">
        <p14:creationId xmlns:p14="http://schemas.microsoft.com/office/powerpoint/2010/main" val="38737395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CFEBDB-DDA4-4915-9628-16DE0E13CF10}"/>
              </a:ext>
            </a:extLst>
          </p:cNvPr>
          <p:cNvSpPr/>
          <p:nvPr/>
        </p:nvSpPr>
        <p:spPr>
          <a:xfrm>
            <a:off x="1209822" y="445319"/>
            <a:ext cx="10213144" cy="688330"/>
          </a:xfrm>
          <a:prstGeom prst="rect">
            <a:avLst/>
          </a:prstGeom>
        </p:spPr>
        <p:txBody>
          <a:bodyPr wrap="square">
            <a:spAutoFit/>
          </a:bodyPr>
          <a:lstStyle/>
          <a:p>
            <a:pPr>
              <a:lnSpc>
                <a:spcPts val="1650"/>
              </a:lnSpc>
              <a:spcAft>
                <a:spcPts val="750"/>
              </a:spcAft>
            </a:pPr>
            <a:r>
              <a:rPr lang="en-GB" sz="32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Now you need to make a handle for your shield. Cut a strip of</a:t>
            </a:r>
          </a:p>
          <a:p>
            <a:pPr>
              <a:lnSpc>
                <a:spcPts val="1650"/>
              </a:lnSpc>
              <a:spcAft>
                <a:spcPts val="750"/>
              </a:spcAft>
            </a:pPr>
            <a:r>
              <a:rPr lang="en-GB" sz="3200" dirty="0">
                <a:solidFill>
                  <a:srgbClr val="FFC000"/>
                </a:solidFill>
                <a:latin typeface="Baskerville Old Face" panose="02020602080505020303" pitchFamily="18" charset="0"/>
                <a:ea typeface="Times New Roman" panose="02020603050405020304" pitchFamily="18" charset="0"/>
                <a:cs typeface="Times New Roman" panose="02020603050405020304" pitchFamily="18" charset="0"/>
              </a:rPr>
              <a:t> cardboard and using Sellotape fix it to the back.</a:t>
            </a:r>
            <a:endParaRPr lang="en-GB" sz="3200" dirty="0">
              <a:solidFill>
                <a:srgbClr val="FFC000"/>
              </a:solidFill>
              <a:effectLst/>
              <a:latin typeface="Baskerville Old Face" panose="02020602080505020303" pitchFamily="18" charset="0"/>
              <a:ea typeface="Calibri" panose="020F0502020204030204" pitchFamily="34" charset="0"/>
              <a:cs typeface="Times New Roman" panose="02020603050405020304" pitchFamily="18" charset="0"/>
            </a:endParaRPr>
          </a:p>
        </p:txBody>
      </p:sp>
      <p:pic>
        <p:nvPicPr>
          <p:cNvPr id="2053" name="Picture 5" descr="Image result for what were viking shields made of">
            <a:extLst>
              <a:ext uri="{FF2B5EF4-FFF2-40B4-BE49-F238E27FC236}">
                <a16:creationId xmlns:a16="http://schemas.microsoft.com/office/drawing/2014/main" id="{C129F171-A9A4-4619-B83C-244929A4789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136" y="1632556"/>
            <a:ext cx="4792391" cy="322079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Image result for How to hold a Vking shiels">
            <a:extLst>
              <a:ext uri="{FF2B5EF4-FFF2-40B4-BE49-F238E27FC236}">
                <a16:creationId xmlns:a16="http://schemas.microsoft.com/office/drawing/2014/main" id="{F1D6FAD8-1185-45B3-9594-2D91AEAC0A6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5993496" y="1632556"/>
            <a:ext cx="5429470" cy="3097372"/>
          </a:xfrm>
          <a:prstGeom prst="rect">
            <a:avLst/>
          </a:prstGeom>
          <a:noFill/>
          <a:ln>
            <a:noFill/>
          </a:ln>
        </p:spPr>
      </p:pic>
    </p:spTree>
    <p:extLst>
      <p:ext uri="{BB962C8B-B14F-4D97-AF65-F5344CB8AC3E}">
        <p14:creationId xmlns:p14="http://schemas.microsoft.com/office/powerpoint/2010/main" val="21110559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990000"/>
            </a:gs>
            <a:gs pos="94000">
              <a:schemeClr val="bg1"/>
            </a:gs>
            <a:gs pos="36000">
              <a:srgbClr val="990000"/>
            </a:gs>
            <a:gs pos="100000">
              <a:schemeClr val="bg1"/>
            </a:gs>
            <a:gs pos="16000">
              <a:srgbClr val="990000"/>
            </a:gs>
          </a:gsLst>
          <a:lin ang="5400000" scaled="1"/>
        </a:gradFill>
        <a:effectLst/>
      </p:bgPr>
    </p:bg>
    <p:spTree>
      <p:nvGrpSpPr>
        <p:cNvPr id="1" name=""/>
        <p:cNvGrpSpPr/>
        <p:nvPr/>
      </p:nvGrpSpPr>
      <p:grpSpPr>
        <a:xfrm>
          <a:off x="0" y="0"/>
          <a:ext cx="0" cy="0"/>
          <a:chOff x="0" y="0"/>
          <a:chExt cx="0" cy="0"/>
        </a:xfrm>
      </p:grpSpPr>
      <p:pic>
        <p:nvPicPr>
          <p:cNvPr id="6146" name="Picture 2" descr="See the source image">
            <a:extLst>
              <a:ext uri="{FF2B5EF4-FFF2-40B4-BE49-F238E27FC236}">
                <a16:creationId xmlns:a16="http://schemas.microsoft.com/office/drawing/2014/main" id="{DA082D2B-BA83-4FCC-8535-F35EEC9684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342" y="482771"/>
            <a:ext cx="4714719" cy="276334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See the source image">
            <a:extLst>
              <a:ext uri="{FF2B5EF4-FFF2-40B4-BE49-F238E27FC236}">
                <a16:creationId xmlns:a16="http://schemas.microsoft.com/office/drawing/2014/main" id="{4D0A8940-C00B-476D-BCC8-F10CA9B0B702}"/>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8618574" y="3751173"/>
            <a:ext cx="2832528" cy="2763349"/>
          </a:xfrm>
          <a:prstGeom prst="rect">
            <a:avLst/>
          </a:prstGeom>
          <a:noFill/>
          <a:ln>
            <a:noFill/>
          </a:ln>
        </p:spPr>
      </p:pic>
      <p:pic>
        <p:nvPicPr>
          <p:cNvPr id="5" name="Picture 4" descr="See the source image">
            <a:extLst>
              <a:ext uri="{FF2B5EF4-FFF2-40B4-BE49-F238E27FC236}">
                <a16:creationId xmlns:a16="http://schemas.microsoft.com/office/drawing/2014/main" id="{6837A8C4-B4AE-46AF-A511-A71AF427B2CF}"/>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5574462" y="665651"/>
            <a:ext cx="2701585" cy="2763349"/>
          </a:xfrm>
          <a:prstGeom prst="rect">
            <a:avLst/>
          </a:prstGeom>
          <a:noFill/>
          <a:ln>
            <a:noFill/>
          </a:ln>
        </p:spPr>
      </p:pic>
      <p:pic>
        <p:nvPicPr>
          <p:cNvPr id="6" name="Picture 5" descr="See the source image">
            <a:extLst>
              <a:ext uri="{FF2B5EF4-FFF2-40B4-BE49-F238E27FC236}">
                <a16:creationId xmlns:a16="http://schemas.microsoft.com/office/drawing/2014/main" id="{1A7C4E93-E20B-462B-9E42-C96E57B2DF4F}"/>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578581" y="3751174"/>
            <a:ext cx="2701585" cy="2763349"/>
          </a:xfrm>
          <a:prstGeom prst="rect">
            <a:avLst/>
          </a:prstGeom>
          <a:noFill/>
          <a:ln>
            <a:noFill/>
          </a:ln>
        </p:spPr>
      </p:pic>
      <p:pic>
        <p:nvPicPr>
          <p:cNvPr id="7" name="Picture 6" descr="See the source image">
            <a:extLst>
              <a:ext uri="{FF2B5EF4-FFF2-40B4-BE49-F238E27FC236}">
                <a16:creationId xmlns:a16="http://schemas.microsoft.com/office/drawing/2014/main" id="{DC988541-357B-4079-963E-90F2F3E75B6F}"/>
              </a:ext>
            </a:extLst>
          </p:cNvPr>
          <p:cNvPicPr/>
          <p:nvPr/>
        </p:nvPicPr>
        <p:blipFill>
          <a:blip r:embed="rId6">
            <a:extLst>
              <a:ext uri="{28A0092B-C50C-407E-A947-70E740481C1C}">
                <a14:useLocalDpi xmlns:a14="http://schemas.microsoft.com/office/drawing/2010/main" val="0"/>
              </a:ext>
            </a:extLst>
          </a:blip>
          <a:srcRect/>
          <a:stretch>
            <a:fillRect/>
          </a:stretch>
        </p:blipFill>
        <p:spPr bwMode="auto">
          <a:xfrm>
            <a:off x="4637827" y="3751173"/>
            <a:ext cx="2916346" cy="2763349"/>
          </a:xfrm>
          <a:prstGeom prst="rect">
            <a:avLst/>
          </a:prstGeom>
          <a:noFill/>
          <a:ln>
            <a:noFill/>
          </a:ln>
        </p:spPr>
      </p:pic>
      <p:pic>
        <p:nvPicPr>
          <p:cNvPr id="8" name="Picture 7" descr="See the source image">
            <a:extLst>
              <a:ext uri="{FF2B5EF4-FFF2-40B4-BE49-F238E27FC236}">
                <a16:creationId xmlns:a16="http://schemas.microsoft.com/office/drawing/2014/main" id="{6236B63F-B6E8-4953-85A4-B05ED76C8192}"/>
              </a:ext>
            </a:extLst>
          </p:cNvPr>
          <p:cNvPicPr/>
          <p:nvPr/>
        </p:nvPicPr>
        <p:blipFill>
          <a:blip r:embed="rId7">
            <a:extLst>
              <a:ext uri="{28A0092B-C50C-407E-A947-70E740481C1C}">
                <a14:useLocalDpi xmlns:a14="http://schemas.microsoft.com/office/drawing/2010/main" val="0"/>
              </a:ext>
            </a:extLst>
          </a:blip>
          <a:srcRect/>
          <a:stretch>
            <a:fillRect/>
          </a:stretch>
        </p:blipFill>
        <p:spPr bwMode="auto">
          <a:xfrm>
            <a:off x="8968887" y="490280"/>
            <a:ext cx="2822771" cy="2755839"/>
          </a:xfrm>
          <a:prstGeom prst="rect">
            <a:avLst/>
          </a:prstGeom>
          <a:noFill/>
          <a:ln>
            <a:noFill/>
          </a:ln>
        </p:spPr>
      </p:pic>
    </p:spTree>
    <p:extLst>
      <p:ext uri="{BB962C8B-B14F-4D97-AF65-F5344CB8AC3E}">
        <p14:creationId xmlns:p14="http://schemas.microsoft.com/office/powerpoint/2010/main" val="22634409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68</TotalTime>
  <Words>392</Words>
  <Application>Microsoft Office PowerPoint</Application>
  <PresentationFormat>Widescreen</PresentationFormat>
  <Paragraphs>23</Paragraphs>
  <Slides>13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Baskerville Old Face</vt:lpstr>
      <vt:lpstr>Calibri</vt:lpstr>
      <vt:lpstr>Calibri Light</vt:lpstr>
      <vt:lpstr>St Ryde</vt:lpstr>
      <vt:lpstr>Office Theme</vt:lpstr>
      <vt:lpstr>How to make a Viking shield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to make a Viking shield</dc:title>
  <dc:creator>Jane Afford</dc:creator>
  <cp:lastModifiedBy>Jane Afford</cp:lastModifiedBy>
  <cp:revision>9</cp:revision>
  <dcterms:created xsi:type="dcterms:W3CDTF">2020-04-21T21:35:03Z</dcterms:created>
  <dcterms:modified xsi:type="dcterms:W3CDTF">2020-04-26T19:43:47Z</dcterms:modified>
</cp:coreProperties>
</file>