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Lst>
  <p:notesMasterIdLst>
    <p:notesMasterId r:id="rId19"/>
  </p:notesMasterIdLst>
  <p:handoutMasterIdLst>
    <p:handoutMasterId r:id="rId20"/>
  </p:handoutMasterIdLst>
  <p:sldIdLst>
    <p:sldId id="257" r:id="rId2"/>
    <p:sldId id="256" r:id="rId3"/>
    <p:sldId id="261" r:id="rId4"/>
    <p:sldId id="277" r:id="rId5"/>
    <p:sldId id="262" r:id="rId6"/>
    <p:sldId id="263" r:id="rId7"/>
    <p:sldId id="266" r:id="rId8"/>
    <p:sldId id="267" r:id="rId9"/>
    <p:sldId id="269" r:id="rId10"/>
    <p:sldId id="270" r:id="rId11"/>
    <p:sldId id="271" r:id="rId12"/>
    <p:sldId id="273" r:id="rId13"/>
    <p:sldId id="283" r:id="rId14"/>
    <p:sldId id="282" r:id="rId15"/>
    <p:sldId id="275" r:id="rId16"/>
    <p:sldId id="276" r:id="rId17"/>
    <p:sldId id="264" r:id="rId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AF37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7F008C-5CA0-4C07-AD47-511BFE7DFBDC}" v="2" dt="2018-11-19T22:30:22.931"/>
  </p1510:revLst>
</p1510:revInfo>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74" d="100"/>
          <a:sy n="74" d="100"/>
        </p:scale>
        <p:origin x="498" y="60"/>
      </p:cViewPr>
      <p:guideLst/>
    </p:cSldViewPr>
  </p:slideViewPr>
  <p:notesTextViewPr>
    <p:cViewPr>
      <p:scale>
        <a:sx n="3" d="2"/>
        <a:sy n="3" d="2"/>
      </p:scale>
      <p:origin x="0" y="0"/>
    </p:cViewPr>
  </p:notesTextViewPr>
  <p:notesViewPr>
    <p:cSldViewPr snapToGrid="0" showGuides="1">
      <p:cViewPr varScale="1">
        <p:scale>
          <a:sx n="61" d="100"/>
          <a:sy n="61" d="100"/>
        </p:scale>
        <p:origin x="3168" y="3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1/18/2020</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ru-RU" smtClean="0"/>
              <a:t>18.01.2020</a:t>
            </a:fld>
            <a:endParaRPr lang="ru-R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ru-RU" smtClean="0"/>
              <a:t>‹#›</a:t>
            </a:fld>
            <a:endParaRPr lang="ru-RU"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ru-RU"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ru-RU"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ru-RU"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ru-RU"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ru-RU"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ru-RU"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cstate="email">
                <a:extLst>
                  <a:ext uri="{28A0092B-C50C-407E-A947-70E740481C1C}">
                    <a14:useLocalDpi xmlns:a14="http://schemas.microsoft.com/office/drawing/2010/main"/>
                  </a:ext>
                </a:extLst>
              </a:blip>
              <a:srcRect/>
              <a:stretch>
                <a:fillRect l="8684" b="7644"/>
              </a:stretch>
            </a:blipFill>
            <a:ln w="12700"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cstate="email">
                <a:extLst>
                  <a:ext uri="{28A0092B-C50C-407E-A947-70E740481C1C}">
                    <a14:useLocalDpi xmlns:a14="http://schemas.microsoft.com/office/drawing/2010/main"/>
                  </a:ext>
                </a:extLst>
              </a:blip>
              <a:srcRect/>
              <a:stretch>
                <a:fillRect t="15838" r="1073"/>
              </a:stretch>
            </a:blipFill>
            <a:ln w="12700"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cstate="email">
                <a:extLst>
                  <a:ext uri="{28A0092B-C50C-407E-A947-70E740481C1C}">
                    <a14:useLocalDpi xmlns:a14="http://schemas.microsoft.com/office/drawing/2010/main"/>
                  </a:ext>
                </a:extLst>
              </a:blip>
              <a:srcRect/>
              <a:stretch>
                <a:fillRect t="11183" r="13010"/>
              </a:stretch>
            </a:blipFill>
            <a:ln w="12700" cap="flat">
              <a:noFill/>
              <a:prstDash val="solid"/>
              <a:miter/>
            </a:ln>
          </p:spPr>
          <p:txBody>
            <a:bodyPr rtlCol="0" anchor="ctr"/>
            <a:lstStyle/>
            <a:p>
              <a:endParaRPr lang="ru-RU"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ru-RU"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ru-RU"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ru-RU"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a:t>
            </a:r>
            <a:endParaRPr lang="ru-RU" dirty="0"/>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dirty="0"/>
              <a:t>Presentation</a:t>
            </a:r>
            <a:br>
              <a:rPr lang="en-US" dirty="0"/>
            </a:br>
            <a:r>
              <a:rPr lang="en-US" dirty="0"/>
              <a:t>Title</a:t>
            </a:r>
            <a:endParaRPr lang="ru-RU" dirty="0"/>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dirty="0"/>
              <a:t>MONTH</a:t>
            </a:r>
            <a:br>
              <a:rPr lang="en-US" dirty="0"/>
            </a:br>
            <a:r>
              <a:rPr lang="en-US" dirty="0"/>
              <a:t>20XX</a:t>
            </a:r>
            <a:endParaRPr lang="ru-RU" dirty="0"/>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ru-RU"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ru-RU"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dirty="0"/>
              <a:t>Divider Slide</a:t>
            </a:r>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dirty="0"/>
              <a:t>Text Layout 1</a:t>
            </a:r>
            <a:endParaRPr lang="ru-RU" dirty="0"/>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ru-RU"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ru-RU"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ru-RU"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ru-RU"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dirty="0"/>
              <a:t>ADD A FOOTER</a:t>
            </a:r>
            <a:endParaRPr lang="ru-RU" dirty="0"/>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ru-RU" smtClean="0"/>
              <a:t>‹#›</a:t>
            </a:fld>
            <a:endParaRPr lang="ru-RU"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dirty="0"/>
              <a:t>Text Layout 2</a:t>
            </a:r>
            <a:endParaRPr lang="ru-RU" dirty="0"/>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ru-RU"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ru-RU"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ru-RU"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a:t>Edit Master text styles</a:t>
            </a:r>
          </a:p>
          <a:p>
            <a:pPr lvl="1"/>
            <a:r>
              <a:rPr lang="en-US"/>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dirty="0"/>
              <a:t>ADD A FOOTER</a:t>
            </a:r>
            <a:endParaRPr lang="ru-RU" dirty="0"/>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dirty="0"/>
              <a:t>Comparison</a:t>
            </a:r>
            <a:endParaRPr lang="ru-RU" dirty="0"/>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a:t>Edit Master text styles</a:t>
            </a:r>
          </a:p>
          <a:p>
            <a:pPr lvl="1"/>
            <a:r>
              <a:rPr lang="en-US"/>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ru-RU"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cstate="email">
              <a:extLst>
                <a:ext uri="{28A0092B-C50C-407E-A947-70E740481C1C}">
                  <a14:useLocalDpi xmlns:a14="http://schemas.microsoft.com/office/drawing/2010/main"/>
                </a:ext>
              </a:extLst>
            </a:blip>
            <a:srcRect/>
            <a:stretch>
              <a:fillRect t="10702" r="5240"/>
            </a:stretch>
          </a:blipFill>
          <a:ln w="12664" cap="flat">
            <a:noFill/>
            <a:prstDash val="solid"/>
            <a:miter/>
          </a:ln>
        </p:spPr>
        <p:txBody>
          <a:bodyPr rtlCol="0" anchor="ctr"/>
          <a:lstStyle/>
          <a:p>
            <a:endParaRPr lang="ru-RU"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dirty="0"/>
              <a:t>Chart Slide</a:t>
            </a:r>
            <a:endParaRPr lang="ru-RU" dirty="0"/>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a:t>Click icon to add chart</a:t>
            </a:r>
            <a:endParaRPr lang="ru-RU"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cstate="email">
              <a:extLst>
                <a:ext uri="{28A0092B-C50C-407E-A947-70E740481C1C}">
                  <a14:useLocalDpi xmlns:a14="http://schemas.microsoft.com/office/drawing/2010/main"/>
                </a:ext>
              </a:extLst>
            </a:blip>
            <a:srcRect/>
            <a:stretch>
              <a:fillRect l="10565" b="10226"/>
            </a:stretch>
          </a:blipFill>
          <a:ln w="12700" cap="flat">
            <a:noFill/>
            <a:prstDash val="solid"/>
            <a:miter/>
          </a:ln>
        </p:spPr>
        <p:txBody>
          <a:bodyPr rtlCol="0" anchor="ctr"/>
          <a:lstStyle/>
          <a:p>
            <a:endParaRPr lang="ru-RU"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dirty="0"/>
              <a:t>Table Slide</a:t>
            </a:r>
            <a:endParaRPr lang="ru-RU" dirty="0"/>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a:t>Click icon to add table</a:t>
            </a:r>
            <a:endParaRPr lang="ru-RU"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ru-RU"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cstate="email">
              <a:extLst>
                <a:ext uri="{28A0092B-C50C-407E-A947-70E740481C1C}">
                  <a14:useLocalDpi xmlns:a14="http://schemas.microsoft.com/office/drawing/2010/main"/>
                </a:ext>
              </a:extLst>
            </a:blip>
            <a:srcRect/>
            <a:stretch>
              <a:fillRect t="10702" r="6336"/>
            </a:stretch>
          </a:blipFill>
          <a:ln w="12664" cap="flat">
            <a:noFill/>
            <a:prstDash val="solid"/>
            <a:miter/>
          </a:ln>
        </p:spPr>
        <p:txBody>
          <a:bodyPr rtlCol="0" anchor="ctr"/>
          <a:lstStyle/>
          <a:p>
            <a:endParaRPr lang="ru-RU"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dirty="0"/>
              <a:t>ADD A FOOTER</a:t>
            </a:r>
            <a:endParaRPr lang="ru-RU" dirty="0"/>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ru-RU" smtClean="0"/>
              <a:t>‹#›</a:t>
            </a:fld>
            <a:endParaRPr lang="ru-RU"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ru-RU"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dirty="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dirty="0"/>
              <a:t>Big Picture</a:t>
            </a:r>
            <a:endParaRPr lang="ru-RU" dirty="0"/>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dirty="0"/>
              <a:t>CLICK TO EDIT MASTER TITLE STYLE</a:t>
            </a:r>
            <a:endParaRPr lang="ru-RU" dirty="0"/>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dirty="0"/>
              <a:t>ADD A FOOTER</a:t>
            </a:r>
            <a:endParaRPr lang="ru-RU" dirty="0"/>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a:t>Click icon to add media</a:t>
            </a:r>
            <a:endParaRPr lang="ru-RU"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ru-RU"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cstate="email">
              <a:extLst>
                <a:ext uri="{28A0092B-C50C-407E-A947-70E740481C1C}">
                  <a14:useLocalDpi xmlns:a14="http://schemas.microsoft.com/office/drawing/2010/main"/>
                </a:ext>
              </a:extLst>
            </a:blip>
            <a:srcRect/>
            <a:stretch>
              <a:fillRect t="23847" r="3068"/>
            </a:stretch>
          </a:blipFill>
          <a:ln w="12713" cap="flat">
            <a:noFill/>
            <a:prstDash val="solid"/>
            <a:miter/>
          </a:ln>
        </p:spPr>
        <p:txBody>
          <a:bodyPr rtlCol="0" anchor="ctr"/>
          <a:lstStyle/>
          <a:p>
            <a:r>
              <a:rPr lang="en-US" dirty="0"/>
              <a:t> </a:t>
            </a:r>
            <a:endParaRPr lang="ru-RU" dirty="0"/>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ru-RU"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cstate="email">
              <a:extLst>
                <a:ext uri="{28A0092B-C50C-407E-A947-70E740481C1C}">
                  <a14:useLocalDpi xmlns:a14="http://schemas.microsoft.com/office/drawing/2010/main"/>
                </a:ext>
              </a:extLst>
            </a:blip>
            <a:srcRect/>
            <a:stretch>
              <a:fillRect l="10185" b="6375"/>
            </a:stretch>
          </a:blipFill>
          <a:ln w="12713" cap="flat">
            <a:noFill/>
            <a:prstDash val="solid"/>
            <a:miter/>
          </a:ln>
        </p:spPr>
        <p:txBody>
          <a:bodyPr rtlCol="0" anchor="ctr"/>
          <a:lstStyle/>
          <a:p>
            <a:endParaRPr lang="ru-RU"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ru-RU"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ru-RU"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ru-RU"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ru-RU"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ru-RU"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cstate="email">
              <a:extLst>
                <a:ext uri="{28A0092B-C50C-407E-A947-70E740481C1C}">
                  <a14:useLocalDpi xmlns:a14="http://schemas.microsoft.com/office/drawing/2010/main"/>
                </a:ext>
              </a:extLst>
            </a:blip>
            <a:srcRect/>
            <a:stretch>
              <a:fillRect t="16306" r="1769"/>
            </a:stretch>
          </a:blipFill>
          <a:ln w="12700"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cstate="email">
              <a:extLst>
                <a:ext uri="{28A0092B-C50C-407E-A947-70E740481C1C}">
                  <a14:useLocalDpi xmlns:a14="http://schemas.microsoft.com/office/drawing/2010/main"/>
                </a:ext>
              </a:extLst>
            </a:blip>
            <a:srcRect/>
            <a:stretch>
              <a:fillRect l="10612" b="10062"/>
            </a:stretch>
          </a:blipFill>
          <a:ln w="12700"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cstate="email">
              <a:extLst>
                <a:ext uri="{28A0092B-C50C-407E-A947-70E740481C1C}">
                  <a14:useLocalDpi xmlns:a14="http://schemas.microsoft.com/office/drawing/2010/main"/>
                </a:ext>
              </a:extLst>
            </a:blip>
            <a:srcRect/>
            <a:stretch>
              <a:fillRect t="6186" r="8111"/>
            </a:stretch>
          </a:blipFill>
          <a:ln w="12700" cap="flat">
            <a:noFill/>
            <a:prstDash val="solid"/>
            <a:miter/>
          </a:ln>
        </p:spPr>
        <p:txBody>
          <a:bodyPr rtlCol="0" anchor="ctr"/>
          <a:lstStyle/>
          <a:p>
            <a:endParaRPr lang="ru-RU"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ru-RU"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dirty="0"/>
              <a:t>Thank You!</a:t>
            </a:r>
            <a:endParaRPr lang="ru-RU" dirty="0"/>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ru-RU"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ru-RU"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a:t>Click icon to add picture</a:t>
            </a:r>
            <a:endParaRPr lang="ru-RU"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ru-RU"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ru-RU"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ru-RU"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ru-RU"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ru-RU"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ru-RU"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cstate="email">
                <a:extLst>
                  <a:ext uri="{28A0092B-C50C-407E-A947-70E740481C1C}">
                    <a14:useLocalDpi xmlns:a14="http://schemas.microsoft.com/office/drawing/2010/main"/>
                  </a:ext>
                </a:extLst>
              </a:blip>
              <a:srcRect/>
              <a:stretch>
                <a:fillRect l="8684" b="7644"/>
              </a:stretch>
            </a:blipFill>
            <a:ln w="12700"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cstate="email">
                <a:extLst>
                  <a:ext uri="{28A0092B-C50C-407E-A947-70E740481C1C}">
                    <a14:useLocalDpi xmlns:a14="http://schemas.microsoft.com/office/drawing/2010/main"/>
                  </a:ext>
                </a:extLst>
              </a:blip>
              <a:srcRect/>
              <a:stretch>
                <a:fillRect t="15838" r="1073"/>
              </a:stretch>
            </a:blipFill>
            <a:ln w="12700"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cstate="email">
                <a:extLst>
                  <a:ext uri="{28A0092B-C50C-407E-A947-70E740481C1C}">
                    <a14:useLocalDpi xmlns:a14="http://schemas.microsoft.com/office/drawing/2010/main"/>
                  </a:ext>
                </a:extLst>
              </a:blip>
              <a:srcRect/>
              <a:stretch>
                <a:fillRect t="11183" r="13010"/>
              </a:stretch>
            </a:blipFill>
            <a:ln w="12700" cap="flat">
              <a:noFill/>
              <a:prstDash val="solid"/>
              <a:miter/>
            </a:ln>
          </p:spPr>
          <p:txBody>
            <a:bodyPr rtlCol="0" anchor="ctr"/>
            <a:lstStyle/>
            <a:p>
              <a:endParaRPr lang="ru-RU"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ru-RU"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ru-RU"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ru-RU"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dirty="0"/>
              <a:t>Presentation</a:t>
            </a:r>
            <a:br>
              <a:rPr lang="en-US" dirty="0"/>
            </a:br>
            <a:r>
              <a:rPr lang="en-US" dirty="0"/>
              <a:t>Title</a:t>
            </a:r>
            <a:endParaRPr lang="ru-RU" dirty="0"/>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ru-RU"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ru-RU"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dirty="0"/>
              <a:t>Divider Slide</a:t>
            </a:r>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cstate="email">
              <a:extLst>
                <a:ext uri="{28A0092B-C50C-407E-A947-70E740481C1C}">
                  <a14:useLocalDpi xmlns:a14="http://schemas.microsoft.com/office/drawing/2010/main"/>
                </a:ext>
              </a:extLst>
            </a:blip>
            <a:srcRect/>
            <a:stretch>
              <a:fillRect l="10565" b="10226"/>
            </a:stretch>
          </a:blipFill>
          <a:ln w="12700" cap="flat">
            <a:noFill/>
            <a:prstDash val="solid"/>
            <a:miter/>
          </a:ln>
        </p:spPr>
        <p:txBody>
          <a:bodyPr rtlCol="0" anchor="ctr"/>
          <a:lstStyle/>
          <a:p>
            <a:endParaRPr lang="ru-RU"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cstate="email">
              <a:extLst>
                <a:ext uri="{28A0092B-C50C-407E-A947-70E740481C1C}">
                  <a14:useLocalDpi xmlns:a14="http://schemas.microsoft.com/office/drawing/2010/main"/>
                </a:ext>
              </a:extLst>
            </a:blip>
            <a:srcRect/>
            <a:stretch>
              <a:fillRect l="10565" b="10226"/>
            </a:stretch>
          </a:blipFill>
          <a:ln w="12700" cap="flat">
            <a:noFill/>
            <a:prstDash val="solid"/>
            <a:miter/>
          </a:ln>
        </p:spPr>
        <p:txBody>
          <a:bodyPr rtlCol="0" anchor="ctr"/>
          <a:lstStyle/>
          <a:p>
            <a:endParaRPr lang="ru-RU"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ru-RU"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dirty="0"/>
              <a:t>1</a:t>
            </a:r>
            <a:endParaRPr lang="ru-RU" dirty="0"/>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dirty="0"/>
              <a:t>2</a:t>
            </a:r>
            <a:endParaRPr lang="ru-RU" dirty="0"/>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dirty="0"/>
              <a:t>3</a:t>
            </a:r>
            <a:endParaRPr lang="ru-RU" dirty="0"/>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dirty="0"/>
              <a:t>How to use this template</a:t>
            </a:r>
            <a:endParaRPr lang="ru-RU" dirty="0"/>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ru-RU"/>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ru-RU" dirty="0"/>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ru-RU"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dirty="0"/>
              <a:t>ADD A FOOTER</a:t>
            </a:r>
            <a:endParaRPr lang="ru-RU" dirty="0"/>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ru-RU" smtClean="0"/>
              <a:pPr/>
              <a:t>‹#›</a:t>
            </a:fld>
            <a:endParaRPr lang="ru-RU"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68" r:id="rId19"/>
    <p:sldLayoutId id="2147483660" r:id="rId20"/>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8.png"/><Relationship Id="rId1" Type="http://schemas.openxmlformats.org/officeDocument/2006/relationships/slideLayout" Target="../slideLayouts/slideLayout9.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9.xml"/><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2.png"/><Relationship Id="rId1" Type="http://schemas.openxmlformats.org/officeDocument/2006/relationships/slideLayout" Target="../slideLayouts/slideLayout9.xml"/><Relationship Id="rId5" Type="http://schemas.openxmlformats.org/officeDocument/2006/relationships/image" Target="../media/image16.png"/><Relationship Id="rId4" Type="http://schemas.openxmlformats.org/officeDocument/2006/relationships/image" Target="../media/image23.tmp"/></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16.png"/><Relationship Id="rId2" Type="http://schemas.openxmlformats.org/officeDocument/2006/relationships/image" Target="../media/image24.png"/><Relationship Id="rId1" Type="http://schemas.openxmlformats.org/officeDocument/2006/relationships/slideLayout" Target="../slideLayouts/slideLayout9.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8.jpe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5.jpeg"/><Relationship Id="rId1" Type="http://schemas.openxmlformats.org/officeDocument/2006/relationships/slideLayout" Target="../slideLayouts/slideLayout10.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8D8A02-F140-45B4-BAFA-1CAED9A983B3}"/>
              </a:ext>
            </a:extLst>
          </p:cNvPr>
          <p:cNvSpPr txBox="1"/>
          <p:nvPr/>
        </p:nvSpPr>
        <p:spPr>
          <a:xfrm>
            <a:off x="2038351" y="457201"/>
            <a:ext cx="8189913" cy="830263"/>
          </a:xfrm>
          <a:prstGeom prst="rect">
            <a:avLst/>
          </a:prstGeom>
          <a:solidFill>
            <a:srgbClr val="92D050"/>
          </a:solidFill>
          <a:ln w="28575">
            <a:solidFill>
              <a:schemeClr val="tx1"/>
            </a:solidFill>
          </a:ln>
        </p:spPr>
        <p:txBody>
          <a:bodyPr>
            <a:spAutoFit/>
          </a:bodyPr>
          <a:lstStyle/>
          <a:p>
            <a:pPr algn="ctr">
              <a:defRPr/>
            </a:pPr>
            <a:r>
              <a:rPr lang="en-GB" sz="4800" b="1" dirty="0">
                <a:effectLst>
                  <a:outerShdw blurRad="38100" dist="38100" dir="2700000" algn="tl">
                    <a:srgbClr val="000000">
                      <a:alpha val="43137"/>
                    </a:srgbClr>
                  </a:outerShdw>
                </a:effectLst>
                <a:latin typeface="Aharoni" pitchFamily="2" charset="-79"/>
                <a:cs typeface="Aharoni" pitchFamily="2" charset="-79"/>
              </a:rPr>
              <a:t>KS1 SATS</a:t>
            </a:r>
            <a:endParaRPr lang="en-GB" sz="4800" dirty="0">
              <a:effectLst>
                <a:outerShdw blurRad="38100" dist="38100" dir="2700000" algn="tl">
                  <a:srgbClr val="000000">
                    <a:alpha val="43137"/>
                  </a:srgbClr>
                </a:outerShdw>
              </a:effectLst>
              <a:latin typeface="Aharoni" pitchFamily="2" charset="-79"/>
              <a:cs typeface="Aharoni" pitchFamily="2" charset="-79"/>
            </a:endParaRPr>
          </a:p>
        </p:txBody>
      </p:sp>
      <p:sp>
        <p:nvSpPr>
          <p:cNvPr id="7171" name="TextBox 2">
            <a:extLst>
              <a:ext uri="{FF2B5EF4-FFF2-40B4-BE49-F238E27FC236}">
                <a16:creationId xmlns:a16="http://schemas.microsoft.com/office/drawing/2014/main" id="{940C6FC7-2B8A-4A9F-B308-BF395C106F4B}"/>
              </a:ext>
            </a:extLst>
          </p:cNvPr>
          <p:cNvSpPr txBox="1">
            <a:spLocks noChangeArrowheads="1"/>
          </p:cNvSpPr>
          <p:nvPr/>
        </p:nvSpPr>
        <p:spPr bwMode="auto">
          <a:xfrm>
            <a:off x="1828800" y="5468938"/>
            <a:ext cx="8763000"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3600" b="1" i="1"/>
              <a:t>KS1 SATS Guidance for Parents</a:t>
            </a:r>
          </a:p>
          <a:p>
            <a:pPr algn="ctr" eaLnBrk="1" hangingPunct="1"/>
            <a:r>
              <a:rPr lang="en-GB" altLang="en-US" sz="2400" b="1" i="1"/>
              <a:t>SPRING 2020</a:t>
            </a:r>
          </a:p>
        </p:txBody>
      </p:sp>
      <p:pic>
        <p:nvPicPr>
          <p:cNvPr id="7172" name="Picture 5" descr="St-Pilips-LOGO-colour">
            <a:extLst>
              <a:ext uri="{FF2B5EF4-FFF2-40B4-BE49-F238E27FC236}">
                <a16:creationId xmlns:a16="http://schemas.microsoft.com/office/drawing/2014/main" id="{78088D65-B57A-4CA1-92CA-6557A48947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62451" y="1828800"/>
            <a:ext cx="3935413" cy="364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lnSpcReduction="10000"/>
          </a:bodyPr>
          <a:lstStyle/>
          <a:p>
            <a:r>
              <a:rPr lang="en-US" dirty="0"/>
              <a:t>May</a:t>
            </a:r>
          </a:p>
          <a:p>
            <a:r>
              <a:rPr lang="en-US"/>
              <a:t>2020</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p:txBody>
          <a:bodyPr/>
          <a:lstStyle/>
          <a:p>
            <a:r>
              <a:rPr lang="en-US" dirty="0"/>
              <a:t>KS1 SATs</a:t>
            </a:r>
            <a:endParaRPr lang="ru-RU"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a:xfrm rot="720000">
            <a:off x="7957536" y="5137257"/>
            <a:ext cx="4311920" cy="858767"/>
          </a:xfrm>
        </p:spPr>
        <p:txBody>
          <a:bodyPr>
            <a:normAutofit/>
          </a:bodyPr>
          <a:lstStyle/>
          <a:p>
            <a:r>
              <a:rPr lang="en-US" sz="2400" dirty="0">
                <a:latin typeface="+mj-lt"/>
              </a:rPr>
              <a:t>A parents guide for schools</a:t>
            </a:r>
            <a:endParaRPr lang="ru-RU" sz="2400" dirty="0">
              <a:latin typeface="+mj-lt"/>
            </a:endParaRPr>
          </a:p>
        </p:txBody>
      </p:sp>
      <p:sp>
        <p:nvSpPr>
          <p:cNvPr id="6" name="TextBox 5">
            <a:extLst>
              <a:ext uri="{FF2B5EF4-FFF2-40B4-BE49-F238E27FC236}">
                <a16:creationId xmlns:a16="http://schemas.microsoft.com/office/drawing/2014/main" id="{CF16889E-B4C0-4CA0-90CF-65D0930D17A0}"/>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0" name="Picture 9">
            <a:extLst>
              <a:ext uri="{FF2B5EF4-FFF2-40B4-BE49-F238E27FC236}">
                <a16:creationId xmlns:a16="http://schemas.microsoft.com/office/drawing/2014/main" id="{5B196F93-9727-42E9-9033-39F44E0C77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12" name="Rectangle 11">
            <a:extLst>
              <a:ext uri="{FF2B5EF4-FFF2-40B4-BE49-F238E27FC236}">
                <a16:creationId xmlns:a16="http://schemas.microsoft.com/office/drawing/2014/main" id="{F1CFA57E-FEFA-4CD4-BD47-9561D78AD7B3}"/>
              </a:ext>
            </a:extLst>
          </p:cNvPr>
          <p:cNvSpPr/>
          <p:nvPr/>
        </p:nvSpPr>
        <p:spPr>
          <a:xfrm rot="20934032">
            <a:off x="195411" y="1679058"/>
            <a:ext cx="4475905" cy="630942"/>
          </a:xfrm>
          <a:prstGeom prst="rect">
            <a:avLst/>
          </a:prstGeom>
        </p:spPr>
        <p:txBody>
          <a:bodyPr wrap="none">
            <a:spAutoFit/>
          </a:bodyPr>
          <a:lstStyle/>
          <a:p>
            <a:r>
              <a:rPr lang="en-US" sz="3500" dirty="0">
                <a:solidFill>
                  <a:schemeClr val="bg1"/>
                </a:solidFill>
                <a:latin typeface="Arial" panose="020B0604020202020204" pitchFamily="34" charset="0"/>
                <a:cs typeface="Arial" panose="020B0604020202020204" pitchFamily="34" charset="0"/>
              </a:rPr>
              <a:t>Things we will cover:-</a:t>
            </a:r>
            <a:endParaRPr lang="ru-RU" sz="3500" dirty="0">
              <a:solidFill>
                <a:schemeClr val="bg1"/>
              </a:solidFill>
              <a:latin typeface="Arial" panose="020B0604020202020204" pitchFamily="34" charset="0"/>
              <a:cs typeface="Arial" panose="020B0604020202020204" pitchFamily="34" charset="0"/>
            </a:endParaRPr>
          </a:p>
        </p:txBody>
      </p:sp>
      <p:sp>
        <p:nvSpPr>
          <p:cNvPr id="13" name="Text Placeholder 5">
            <a:extLst>
              <a:ext uri="{FF2B5EF4-FFF2-40B4-BE49-F238E27FC236}">
                <a16:creationId xmlns:a16="http://schemas.microsoft.com/office/drawing/2014/main" id="{7AA12B83-F5BC-4F86-AD3B-B1F7E4903C19}"/>
              </a:ext>
            </a:extLst>
          </p:cNvPr>
          <p:cNvSpPr txBox="1">
            <a:spLocks/>
          </p:cNvSpPr>
          <p:nvPr/>
        </p:nvSpPr>
        <p:spPr>
          <a:xfrm rot="20996082">
            <a:off x="368231" y="2376444"/>
            <a:ext cx="6305178" cy="389712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500" b="1" dirty="0">
                <a:latin typeface="Arial" panose="020B0604020202020204" pitchFamily="34" charset="0"/>
                <a:cs typeface="Arial" panose="020B0604020202020204" pitchFamily="34" charset="0"/>
              </a:rPr>
              <a:t>What are SATs in Key Stage 1?</a:t>
            </a:r>
          </a:p>
          <a:p>
            <a:endParaRPr lang="en-US" sz="800" b="1" dirty="0">
              <a:latin typeface="Arial" panose="020B0604020202020204" pitchFamily="34" charset="0"/>
              <a:cs typeface="Arial" panose="020B0604020202020204" pitchFamily="34" charset="0"/>
            </a:endParaRPr>
          </a:p>
          <a:p>
            <a:r>
              <a:rPr lang="en-US" sz="2500" b="1" dirty="0">
                <a:latin typeface="Arial" panose="020B0604020202020204" pitchFamily="34" charset="0"/>
                <a:cs typeface="Arial" panose="020B0604020202020204" pitchFamily="34" charset="0"/>
              </a:rPr>
              <a:t>What do the SATs tests look like?</a:t>
            </a:r>
          </a:p>
          <a:p>
            <a:endParaRPr lang="en-US" sz="800" b="1" dirty="0">
              <a:latin typeface="Arial" panose="020B0604020202020204" pitchFamily="34" charset="0"/>
              <a:cs typeface="Arial" panose="020B0604020202020204" pitchFamily="34" charset="0"/>
            </a:endParaRPr>
          </a:p>
          <a:p>
            <a:r>
              <a:rPr lang="en-US" sz="2500" b="1" dirty="0">
                <a:latin typeface="Arial" panose="020B0604020202020204" pitchFamily="34" charset="0"/>
                <a:cs typeface="Arial" panose="020B0604020202020204" pitchFamily="34" charset="0"/>
              </a:rPr>
              <a:t>How do teachers assess/results?</a:t>
            </a:r>
          </a:p>
          <a:p>
            <a:endParaRPr lang="en-US" sz="800" b="1" dirty="0">
              <a:latin typeface="Arial" panose="020B0604020202020204" pitchFamily="34" charset="0"/>
              <a:cs typeface="Arial" panose="020B0604020202020204" pitchFamily="34" charset="0"/>
            </a:endParaRPr>
          </a:p>
          <a:p>
            <a:r>
              <a:rPr lang="en-US" sz="2500" b="1" dirty="0">
                <a:latin typeface="Arial" panose="020B0604020202020204" pitchFamily="34" charset="0"/>
                <a:cs typeface="Arial" panose="020B0604020202020204" pitchFamily="34" charset="0"/>
              </a:rPr>
              <a:t>Age related expectations</a:t>
            </a:r>
          </a:p>
          <a:p>
            <a:endParaRPr lang="en-US" sz="800" b="1" dirty="0">
              <a:latin typeface="Arial" panose="020B0604020202020204" pitchFamily="34" charset="0"/>
              <a:cs typeface="Arial" panose="020B0604020202020204" pitchFamily="34" charset="0"/>
            </a:endParaRPr>
          </a:p>
          <a:p>
            <a:r>
              <a:rPr lang="en-US" sz="2500" b="1" dirty="0">
                <a:latin typeface="Arial" panose="020B0604020202020204" pitchFamily="34" charset="0"/>
                <a:cs typeface="Arial" panose="020B0604020202020204" pitchFamily="34" charset="0"/>
              </a:rPr>
              <a:t>What can you do to help?</a:t>
            </a:r>
          </a:p>
          <a:p>
            <a:endParaRPr lang="en-US" dirty="0"/>
          </a:p>
          <a:p>
            <a:endParaRPr lang="ru-RU" dirty="0"/>
          </a:p>
        </p:txBody>
      </p:sp>
      <p:pic>
        <p:nvPicPr>
          <p:cNvPr id="5" name="Picture 4">
            <a:extLst>
              <a:ext uri="{FF2B5EF4-FFF2-40B4-BE49-F238E27FC236}">
                <a16:creationId xmlns:a16="http://schemas.microsoft.com/office/drawing/2014/main" id="{E1D285AA-662F-4515-B0FF-284D0260A58D}"/>
              </a:ext>
            </a:extLst>
          </p:cNvPr>
          <p:cNvPicPr>
            <a:picLocks noChangeAspect="1"/>
          </p:cNvPicPr>
          <p:nvPr/>
        </p:nvPicPr>
        <p:blipFill>
          <a:blip r:embed="rId3"/>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3997746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3">
                                            <p:txEl>
                                              <p:pRg st="0" end="0"/>
                                            </p:txEl>
                                          </p:spTgt>
                                        </p:tgtEl>
                                        <p:attrNameLst>
                                          <p:attrName>style.visibility</p:attrName>
                                        </p:attrNameLst>
                                      </p:cBhvr>
                                      <p:to>
                                        <p:strVal val="visible"/>
                                      </p:to>
                                    </p:set>
                                    <p:animEffect transition="in" filter="fade">
                                      <p:cBhvr>
                                        <p:cTn id="11" dur="500"/>
                                        <p:tgtEl>
                                          <p:spTgt spid="1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3">
                                            <p:txEl>
                                              <p:pRg st="2" end="2"/>
                                            </p:txEl>
                                          </p:spTgt>
                                        </p:tgtEl>
                                        <p:attrNameLst>
                                          <p:attrName>style.visibility</p:attrName>
                                        </p:attrNameLst>
                                      </p:cBhvr>
                                      <p:to>
                                        <p:strVal val="visible"/>
                                      </p:to>
                                    </p:set>
                                    <p:animEffect transition="in" filter="fade">
                                      <p:cBhvr>
                                        <p:cTn id="16" dur="500"/>
                                        <p:tgtEl>
                                          <p:spTgt spid="1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3">
                                            <p:txEl>
                                              <p:pRg st="4" end="4"/>
                                            </p:txEl>
                                          </p:spTgt>
                                        </p:tgtEl>
                                        <p:attrNameLst>
                                          <p:attrName>style.visibility</p:attrName>
                                        </p:attrNameLst>
                                      </p:cBhvr>
                                      <p:to>
                                        <p:strVal val="visible"/>
                                      </p:to>
                                    </p:set>
                                    <p:animEffect transition="in" filter="fade">
                                      <p:cBhvr>
                                        <p:cTn id="21" dur="500"/>
                                        <p:tgtEl>
                                          <p:spTgt spid="1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3">
                                            <p:txEl>
                                              <p:pRg st="6" end="6"/>
                                            </p:txEl>
                                          </p:spTgt>
                                        </p:tgtEl>
                                        <p:attrNameLst>
                                          <p:attrName>style.visibility</p:attrName>
                                        </p:attrNameLst>
                                      </p:cBhvr>
                                      <p:to>
                                        <p:strVal val="visible"/>
                                      </p:to>
                                    </p:set>
                                    <p:animEffect transition="in" filter="fade">
                                      <p:cBhvr>
                                        <p:cTn id="26" dur="500"/>
                                        <p:tgtEl>
                                          <p:spTgt spid="13">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3">
                                            <p:txEl>
                                              <p:pRg st="8" end="8"/>
                                            </p:txEl>
                                          </p:spTgt>
                                        </p:tgtEl>
                                        <p:attrNameLst>
                                          <p:attrName>style.visibility</p:attrName>
                                        </p:attrNameLst>
                                      </p:cBhvr>
                                      <p:to>
                                        <p:strVal val="visible"/>
                                      </p:to>
                                    </p:set>
                                    <p:animEffect transition="in" filter="fade">
                                      <p:cBhvr>
                                        <p:cTn id="31" dur="500"/>
                                        <p:tgtEl>
                                          <p:spTgt spid="1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431687" y="848889"/>
            <a:ext cx="3960711" cy="1061509"/>
          </a:xfrm>
        </p:spPr>
        <p:txBody>
          <a:bodyPr>
            <a:normAutofit fontScale="90000"/>
          </a:bodyPr>
          <a:lstStyle/>
          <a:p>
            <a:r>
              <a:rPr lang="en-US" dirty="0"/>
              <a:t>What are </a:t>
            </a:r>
            <a:r>
              <a:rPr lang="en-US" dirty="0" err="1"/>
              <a:t>Sats</a:t>
            </a:r>
            <a:r>
              <a:rPr lang="en-US" dirty="0"/>
              <a:t>?</a:t>
            </a:r>
            <a:endParaRPr lang="ru-RU"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ru-RU" smtClean="0"/>
              <a:t>3</a:t>
            </a:fld>
            <a:endParaRPr lang="ru-RU" dirty="0"/>
          </a:p>
        </p:txBody>
      </p:sp>
      <p:pic>
        <p:nvPicPr>
          <p:cNvPr id="1026" name="Picture 2" descr="Image result for SATS TESt">
            <a:extLst>
              <a:ext uri="{FF2B5EF4-FFF2-40B4-BE49-F238E27FC236}">
                <a16:creationId xmlns:a16="http://schemas.microsoft.com/office/drawing/2014/main" id="{AE22F057-D2F0-4E53-9371-5F9B43909BDD}"/>
              </a:ext>
            </a:extLst>
          </p:cNvPr>
          <p:cNvPicPr>
            <a:picLocks noChangeAspect="1" noChangeArrowheads="1"/>
          </p:cNvPicPr>
          <p:nvPr/>
        </p:nvPicPr>
        <p:blipFill>
          <a:blip r:embed="rId2" cstate="email">
            <a:extLst>
              <a:ext uri="{BEBA8EAE-BF5A-486C-A8C5-ECC9F3942E4B}">
                <a14:imgProps xmlns:a14="http://schemas.microsoft.com/office/drawing/2010/main">
                  <a14:imgLayer r:embed="rId3">
                    <a14:imgEffect>
                      <a14:backgroundRemoval t="10000" b="90000" l="10000" r="90000">
                        <a14:foregroundMark x1="85625" y1="33194" x2="74922" y2="23194"/>
                        <a14:foregroundMark x1="74922" y1="23194" x2="27266" y2="20139"/>
                        <a14:foregroundMark x1="27266" y1="20139" x2="15078" y2="27917"/>
                        <a14:foregroundMark x1="34375" y1="16528" x2="64375" y2="17361"/>
                        <a14:foregroundMark x1="14219" y1="25417" x2="19453" y2="24583"/>
                        <a14:foregroundMark x1="79922" y1="79167" x2="63672" y2="70278"/>
                        <a14:foregroundMark x1="74219" y1="20972" x2="73516" y2="20972"/>
                        <a14:foregroundMark x1="33906" y1="16528" x2="31172" y2="16528"/>
                      </a14:backgroundRemoval>
                    </a14:imgEffect>
                  </a14:imgLayer>
                </a14:imgProps>
              </a:ext>
              <a:ext uri="{28A0092B-C50C-407E-A947-70E740481C1C}">
                <a14:useLocalDpi xmlns:a14="http://schemas.microsoft.com/office/drawing/2010/main"/>
              </a:ext>
            </a:extLst>
          </a:blip>
          <a:srcRect/>
          <a:stretch>
            <a:fillRect/>
          </a:stretch>
        </p:blipFill>
        <p:spPr bwMode="auto">
          <a:xfrm>
            <a:off x="-878756" y="2339273"/>
            <a:ext cx="6201554" cy="348837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C71BF048-45F7-465C-B4EB-8BA139509373}"/>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2" name="Picture 11">
            <a:extLst>
              <a:ext uri="{FF2B5EF4-FFF2-40B4-BE49-F238E27FC236}">
                <a16:creationId xmlns:a16="http://schemas.microsoft.com/office/drawing/2014/main" id="{BC1135DA-C52A-4268-A5C2-19D5D33A508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2" name="Rectangle 1">
            <a:extLst>
              <a:ext uri="{FF2B5EF4-FFF2-40B4-BE49-F238E27FC236}">
                <a16:creationId xmlns:a16="http://schemas.microsoft.com/office/drawing/2014/main" id="{EDC7EF47-7017-4E4A-A7C9-52DBBED3BF3B}"/>
              </a:ext>
            </a:extLst>
          </p:cNvPr>
          <p:cNvSpPr/>
          <p:nvPr/>
        </p:nvSpPr>
        <p:spPr>
          <a:xfrm>
            <a:off x="4868708" y="721130"/>
            <a:ext cx="7242372" cy="4893647"/>
          </a:xfrm>
          <a:prstGeom prst="rect">
            <a:avLst/>
          </a:prstGeom>
        </p:spPr>
        <p:txBody>
          <a:bodyPr wrap="square">
            <a:spAutoFit/>
          </a:bodyPr>
          <a:lstStyle/>
          <a:p>
            <a:r>
              <a:rPr lang="en-US" sz="2600" dirty="0">
                <a:solidFill>
                  <a:srgbClr val="000000"/>
                </a:solidFill>
                <a:latin typeface="Arial" panose="020B0604020202020204" pitchFamily="34" charset="0"/>
                <a:cs typeface="Arial" panose="020B0604020202020204" pitchFamily="34" charset="0"/>
              </a:rPr>
              <a:t>At the end of Year 2, children in England sit national tests in the following subjects, the results are used to measure children’s attainment and  the school’s performance:-</a:t>
            </a:r>
          </a:p>
          <a:p>
            <a:endParaRPr lang="en-US" sz="2600" dirty="0">
              <a:solidFill>
                <a:srgbClr val="000000"/>
              </a:solidFill>
              <a:latin typeface="Arial" panose="020B0604020202020204" pitchFamily="34" charset="0"/>
              <a:cs typeface="Arial" panose="020B0604020202020204" pitchFamily="34" charset="0"/>
            </a:endParaRPr>
          </a:p>
          <a:p>
            <a:r>
              <a:rPr lang="en-US" sz="2600" dirty="0">
                <a:solidFill>
                  <a:srgbClr val="000000"/>
                </a:solidFill>
                <a:latin typeface="Arial" panose="020B0604020202020204" pitchFamily="34" charset="0"/>
                <a:cs typeface="Arial" panose="020B0604020202020204" pitchFamily="34" charset="0"/>
              </a:rPr>
              <a:t>*English – Reading</a:t>
            </a:r>
          </a:p>
          <a:p>
            <a:r>
              <a:rPr lang="en-US" sz="2600" dirty="0">
                <a:solidFill>
                  <a:srgbClr val="000000"/>
                </a:solidFill>
                <a:latin typeface="Arial" panose="020B0604020202020204" pitchFamily="34" charset="0"/>
                <a:cs typeface="Arial" panose="020B0604020202020204" pitchFamily="34" charset="0"/>
              </a:rPr>
              <a:t>*English – Grammar, Punctuation &amp; Spelling</a:t>
            </a:r>
          </a:p>
          <a:p>
            <a:r>
              <a:rPr lang="en-US" sz="2600" dirty="0">
                <a:solidFill>
                  <a:srgbClr val="000000"/>
                </a:solidFill>
                <a:latin typeface="Arial" panose="020B0604020202020204" pitchFamily="34" charset="0"/>
                <a:cs typeface="Arial" panose="020B0604020202020204" pitchFamily="34" charset="0"/>
              </a:rPr>
              <a:t>*</a:t>
            </a:r>
            <a:r>
              <a:rPr lang="en-US" sz="2600" dirty="0" err="1">
                <a:solidFill>
                  <a:srgbClr val="000000"/>
                </a:solidFill>
                <a:latin typeface="Arial" panose="020B0604020202020204" pitchFamily="34" charset="0"/>
                <a:cs typeface="Arial" panose="020B0604020202020204" pitchFamily="34" charset="0"/>
              </a:rPr>
              <a:t>Maths</a:t>
            </a:r>
            <a:r>
              <a:rPr lang="en-US" sz="2600" dirty="0">
                <a:solidFill>
                  <a:srgbClr val="000000"/>
                </a:solidFill>
                <a:latin typeface="Arial" panose="020B0604020202020204" pitchFamily="34" charset="0"/>
                <a:cs typeface="Arial" panose="020B0604020202020204" pitchFamily="34" charset="0"/>
              </a:rPr>
              <a:t> – Arithmetic &amp; Reasoning</a:t>
            </a:r>
          </a:p>
          <a:p>
            <a:endParaRPr lang="en-US" sz="2600" dirty="0">
              <a:solidFill>
                <a:srgbClr val="000000"/>
              </a:solidFill>
              <a:latin typeface="Arial" panose="020B0604020202020204" pitchFamily="34" charset="0"/>
              <a:cs typeface="Arial" panose="020B0604020202020204" pitchFamily="34" charset="0"/>
            </a:endParaRPr>
          </a:p>
          <a:p>
            <a:r>
              <a:rPr lang="en-US" sz="2600" dirty="0">
                <a:solidFill>
                  <a:srgbClr val="000000"/>
                </a:solidFill>
                <a:latin typeface="Arial" panose="020B0604020202020204" pitchFamily="34" charset="0"/>
                <a:cs typeface="Arial" panose="020B0604020202020204" pitchFamily="34" charset="0"/>
              </a:rPr>
              <a:t>These tests reflect the updated national curriculum and are marked using the current grading system, which now replaces levels.</a:t>
            </a:r>
          </a:p>
        </p:txBody>
      </p:sp>
      <p:pic>
        <p:nvPicPr>
          <p:cNvPr id="9" name="Picture 8">
            <a:extLst>
              <a:ext uri="{FF2B5EF4-FFF2-40B4-BE49-F238E27FC236}">
                <a16:creationId xmlns:a16="http://schemas.microsoft.com/office/drawing/2014/main" id="{CFC295B1-856F-4B16-B55F-95B832AB46B0}"/>
              </a:ext>
            </a:extLst>
          </p:cNvPr>
          <p:cNvPicPr>
            <a:picLocks noChangeAspect="1"/>
          </p:cNvPicPr>
          <p:nvPr/>
        </p:nvPicPr>
        <p:blipFill>
          <a:blip r:embed="rId5"/>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2211844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E9610A-4307-47CA-99EB-4EFAADCC09C0}"/>
              </a:ext>
            </a:extLst>
          </p:cNvPr>
          <p:cNvSpPr txBox="1"/>
          <p:nvPr/>
        </p:nvSpPr>
        <p:spPr>
          <a:xfrm>
            <a:off x="1530350" y="228601"/>
            <a:ext cx="9137650" cy="830263"/>
          </a:xfrm>
          <a:prstGeom prst="rect">
            <a:avLst/>
          </a:prstGeom>
          <a:solidFill>
            <a:srgbClr val="92D050"/>
          </a:solidFill>
        </p:spPr>
        <p:txBody>
          <a:bodyPr>
            <a:spAutoFit/>
          </a:bodyPr>
          <a:lstStyle/>
          <a:p>
            <a:pPr algn="ctr">
              <a:defRPr/>
            </a:pPr>
            <a:r>
              <a:rPr lang="en-GB" sz="4000" dirty="0">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WHAT WILL BE ASSESSED BY TESTS</a:t>
            </a:r>
            <a:r>
              <a:rPr lang="en-GB" sz="4800" dirty="0">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a:t>
            </a:r>
          </a:p>
        </p:txBody>
      </p:sp>
      <p:sp>
        <p:nvSpPr>
          <p:cNvPr id="3" name="Rectangle 2">
            <a:extLst>
              <a:ext uri="{FF2B5EF4-FFF2-40B4-BE49-F238E27FC236}">
                <a16:creationId xmlns:a16="http://schemas.microsoft.com/office/drawing/2014/main" id="{43E9275E-1BD9-4919-BED0-4B83F5715128}"/>
              </a:ext>
            </a:extLst>
          </p:cNvPr>
          <p:cNvSpPr/>
          <p:nvPr/>
        </p:nvSpPr>
        <p:spPr>
          <a:xfrm>
            <a:off x="1849439" y="1908176"/>
            <a:ext cx="2693987" cy="394811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Rectangle 4">
            <a:extLst>
              <a:ext uri="{FF2B5EF4-FFF2-40B4-BE49-F238E27FC236}">
                <a16:creationId xmlns:a16="http://schemas.microsoft.com/office/drawing/2014/main" id="{C3AABE6A-1F1C-4A91-87EF-9E12ED6314A5}"/>
              </a:ext>
            </a:extLst>
          </p:cNvPr>
          <p:cNvSpPr/>
          <p:nvPr/>
        </p:nvSpPr>
        <p:spPr>
          <a:xfrm>
            <a:off x="4854575" y="1903414"/>
            <a:ext cx="2433638" cy="39528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221" name="TextBox 5">
            <a:extLst>
              <a:ext uri="{FF2B5EF4-FFF2-40B4-BE49-F238E27FC236}">
                <a16:creationId xmlns:a16="http://schemas.microsoft.com/office/drawing/2014/main" id="{32B9C196-A2A5-4053-BA01-EA375AA4BA97}"/>
              </a:ext>
            </a:extLst>
          </p:cNvPr>
          <p:cNvSpPr txBox="1">
            <a:spLocks noChangeArrowheads="1"/>
          </p:cNvSpPr>
          <p:nvPr/>
        </p:nvSpPr>
        <p:spPr bwMode="auto">
          <a:xfrm>
            <a:off x="2389189" y="1219201"/>
            <a:ext cx="7215187" cy="523875"/>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800">
                <a:latin typeface="Comic Sans MS" panose="030F0702030302020204" pitchFamily="66" charset="0"/>
              </a:rPr>
              <a:t>TESTS for YEAR 2 in 2020</a:t>
            </a:r>
            <a:endParaRPr lang="en-GB" altLang="en-US" sz="2000" i="1">
              <a:latin typeface="Comic Sans MS" panose="030F0702030302020204" pitchFamily="66" charset="0"/>
            </a:endParaRPr>
          </a:p>
        </p:txBody>
      </p:sp>
      <p:sp>
        <p:nvSpPr>
          <p:cNvPr id="9222" name="TextBox 6">
            <a:extLst>
              <a:ext uri="{FF2B5EF4-FFF2-40B4-BE49-F238E27FC236}">
                <a16:creationId xmlns:a16="http://schemas.microsoft.com/office/drawing/2014/main" id="{77EC0841-9F68-48C5-8E3A-73B016B40D2E}"/>
              </a:ext>
            </a:extLst>
          </p:cNvPr>
          <p:cNvSpPr txBox="1">
            <a:spLocks noChangeArrowheads="1"/>
          </p:cNvSpPr>
          <p:nvPr/>
        </p:nvSpPr>
        <p:spPr bwMode="auto">
          <a:xfrm>
            <a:off x="2143126" y="2073275"/>
            <a:ext cx="2106613" cy="585788"/>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3200" b="1"/>
              <a:t>READING</a:t>
            </a:r>
          </a:p>
        </p:txBody>
      </p:sp>
      <p:sp>
        <p:nvSpPr>
          <p:cNvPr id="9223" name="TextBox 7">
            <a:extLst>
              <a:ext uri="{FF2B5EF4-FFF2-40B4-BE49-F238E27FC236}">
                <a16:creationId xmlns:a16="http://schemas.microsoft.com/office/drawing/2014/main" id="{68BCB090-F1C6-46A0-B97F-82D2EB922ACA}"/>
              </a:ext>
            </a:extLst>
          </p:cNvPr>
          <p:cNvSpPr txBox="1">
            <a:spLocks noChangeArrowheads="1"/>
          </p:cNvSpPr>
          <p:nvPr/>
        </p:nvSpPr>
        <p:spPr bwMode="auto">
          <a:xfrm>
            <a:off x="5176838" y="2073275"/>
            <a:ext cx="1752600" cy="585788"/>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3200" b="1"/>
              <a:t>SPaG</a:t>
            </a:r>
          </a:p>
        </p:txBody>
      </p:sp>
      <p:sp>
        <p:nvSpPr>
          <p:cNvPr id="4105" name="TextBox 8">
            <a:extLst>
              <a:ext uri="{FF2B5EF4-FFF2-40B4-BE49-F238E27FC236}">
                <a16:creationId xmlns:a16="http://schemas.microsoft.com/office/drawing/2014/main" id="{B4BFF962-E553-4A25-9EB5-BDA72F2D2E71}"/>
              </a:ext>
            </a:extLst>
          </p:cNvPr>
          <p:cNvSpPr txBox="1">
            <a:spLocks noChangeArrowheads="1"/>
          </p:cNvSpPr>
          <p:nvPr/>
        </p:nvSpPr>
        <p:spPr bwMode="auto">
          <a:xfrm>
            <a:off x="1862138" y="2860676"/>
            <a:ext cx="2690812"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None/>
              <a:defRPr/>
            </a:pPr>
            <a:r>
              <a:rPr lang="en-GB" altLang="en-US" sz="1800" b="1" dirty="0">
                <a:latin typeface="+mn-lt"/>
              </a:rPr>
              <a:t>TEST 1 – combined reading prompt and answer booklet</a:t>
            </a:r>
          </a:p>
          <a:p>
            <a:pPr algn="ctr" eaLnBrk="1" hangingPunct="1">
              <a:spcBef>
                <a:spcPct val="0"/>
              </a:spcBef>
              <a:buNone/>
              <a:defRPr/>
            </a:pPr>
            <a:endParaRPr lang="en-GB" altLang="en-US" sz="1800" b="1" dirty="0">
              <a:latin typeface="+mn-lt"/>
            </a:endParaRPr>
          </a:p>
          <a:p>
            <a:pPr algn="ctr" eaLnBrk="1" hangingPunct="1">
              <a:spcBef>
                <a:spcPct val="0"/>
              </a:spcBef>
              <a:buNone/>
              <a:defRPr/>
            </a:pPr>
            <a:r>
              <a:rPr lang="en-GB" altLang="en-US" sz="1800" b="1" dirty="0"/>
              <a:t>TEST 2 – more challenging separate </a:t>
            </a:r>
            <a:r>
              <a:rPr lang="en-GB" altLang="en-US" sz="1800" b="1" dirty="0">
                <a:latin typeface="+mn-lt"/>
              </a:rPr>
              <a:t>reading booklet and reading answer booklet</a:t>
            </a:r>
          </a:p>
          <a:p>
            <a:pPr algn="ctr" eaLnBrk="1" hangingPunct="1">
              <a:spcBef>
                <a:spcPct val="0"/>
              </a:spcBef>
              <a:buNone/>
              <a:defRPr/>
            </a:pPr>
            <a:endParaRPr lang="en-GB" altLang="en-US" sz="1800" b="1" dirty="0"/>
          </a:p>
          <a:p>
            <a:pPr algn="ctr" eaLnBrk="1" hangingPunct="1">
              <a:spcBef>
                <a:spcPct val="0"/>
              </a:spcBef>
              <a:buNone/>
              <a:defRPr/>
            </a:pPr>
            <a:r>
              <a:rPr lang="en-GB" altLang="en-US" sz="1800" b="1" dirty="0"/>
              <a:t>All Children sit BOTH tests</a:t>
            </a:r>
          </a:p>
        </p:txBody>
      </p:sp>
      <p:sp>
        <p:nvSpPr>
          <p:cNvPr id="9225" name="TextBox 9">
            <a:extLst>
              <a:ext uri="{FF2B5EF4-FFF2-40B4-BE49-F238E27FC236}">
                <a16:creationId xmlns:a16="http://schemas.microsoft.com/office/drawing/2014/main" id="{FE7A6E99-D7B1-453A-BF02-D9D78F42582C}"/>
              </a:ext>
            </a:extLst>
          </p:cNvPr>
          <p:cNvSpPr txBox="1">
            <a:spLocks noChangeArrowheads="1"/>
          </p:cNvSpPr>
          <p:nvPr/>
        </p:nvSpPr>
        <p:spPr bwMode="auto">
          <a:xfrm>
            <a:off x="5094289" y="2794000"/>
            <a:ext cx="2009775"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GB" altLang="en-US" b="1"/>
          </a:p>
          <a:p>
            <a:pPr algn="ctr" eaLnBrk="1" hangingPunct="1">
              <a:buFont typeface="Arial" panose="020B0604020202020204" pitchFamily="34" charset="0"/>
              <a:buNone/>
            </a:pPr>
            <a:r>
              <a:rPr lang="en-GB" altLang="en-US" b="1"/>
              <a:t>TEST 1 - Spelling</a:t>
            </a:r>
            <a:r>
              <a:rPr lang="en-GB" altLang="en-US">
                <a:latin typeface="Comic Sans MS" panose="030F0702030302020204" pitchFamily="66" charset="0"/>
              </a:rPr>
              <a:t> </a:t>
            </a:r>
          </a:p>
          <a:p>
            <a:pPr algn="ctr" eaLnBrk="1" hangingPunct="1"/>
            <a:endParaRPr lang="en-GB" altLang="en-US" b="1"/>
          </a:p>
          <a:p>
            <a:pPr algn="ctr" eaLnBrk="1" hangingPunct="1"/>
            <a:endParaRPr lang="en-GB" altLang="en-US" b="1"/>
          </a:p>
          <a:p>
            <a:pPr algn="ctr" eaLnBrk="1" hangingPunct="1"/>
            <a:r>
              <a:rPr lang="en-GB" altLang="en-US" b="1"/>
              <a:t>TEST 2 – English, Punctuation, Spelling &amp; Grammar</a:t>
            </a:r>
          </a:p>
          <a:p>
            <a:pPr algn="ctr" eaLnBrk="1" hangingPunct="1"/>
            <a:r>
              <a:rPr lang="en-GB" altLang="en-US" b="1"/>
              <a:t> </a:t>
            </a:r>
          </a:p>
        </p:txBody>
      </p:sp>
      <p:sp>
        <p:nvSpPr>
          <p:cNvPr id="11" name="Rectangle 10">
            <a:extLst>
              <a:ext uri="{FF2B5EF4-FFF2-40B4-BE49-F238E27FC236}">
                <a16:creationId xmlns:a16="http://schemas.microsoft.com/office/drawing/2014/main" id="{F717BDF6-47FB-4F4D-946A-5722697B44DD}"/>
              </a:ext>
            </a:extLst>
          </p:cNvPr>
          <p:cNvSpPr/>
          <p:nvPr/>
        </p:nvSpPr>
        <p:spPr>
          <a:xfrm>
            <a:off x="7618414" y="1903414"/>
            <a:ext cx="2657475" cy="39528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227" name="TextBox 11">
            <a:extLst>
              <a:ext uri="{FF2B5EF4-FFF2-40B4-BE49-F238E27FC236}">
                <a16:creationId xmlns:a16="http://schemas.microsoft.com/office/drawing/2014/main" id="{8D2429A2-104E-41A7-88C9-7E1A4AB8AA39}"/>
              </a:ext>
            </a:extLst>
          </p:cNvPr>
          <p:cNvSpPr txBox="1">
            <a:spLocks noChangeArrowheads="1"/>
          </p:cNvSpPr>
          <p:nvPr/>
        </p:nvSpPr>
        <p:spPr bwMode="auto">
          <a:xfrm>
            <a:off x="7942264" y="2101850"/>
            <a:ext cx="2039937"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3200" b="1"/>
              <a:t>Maths</a:t>
            </a:r>
          </a:p>
        </p:txBody>
      </p:sp>
      <p:sp>
        <p:nvSpPr>
          <p:cNvPr id="28" name="TextBox 9">
            <a:extLst>
              <a:ext uri="{FF2B5EF4-FFF2-40B4-BE49-F238E27FC236}">
                <a16:creationId xmlns:a16="http://schemas.microsoft.com/office/drawing/2014/main" id="{4CDFE62F-FE70-4CCD-8CBB-D50A68AC72B9}"/>
              </a:ext>
            </a:extLst>
          </p:cNvPr>
          <p:cNvSpPr txBox="1">
            <a:spLocks noChangeArrowheads="1"/>
          </p:cNvSpPr>
          <p:nvPr/>
        </p:nvSpPr>
        <p:spPr bwMode="auto">
          <a:xfrm>
            <a:off x="7958139" y="3090863"/>
            <a:ext cx="2008187"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None/>
              <a:defRPr/>
            </a:pPr>
            <a:r>
              <a:rPr lang="en-GB" altLang="en-US" sz="1800" b="1" dirty="0">
                <a:latin typeface="+mn-lt"/>
              </a:rPr>
              <a:t>TEST 1 - A</a:t>
            </a:r>
            <a:r>
              <a:rPr lang="en-GB" sz="1800" b="1" dirty="0">
                <a:latin typeface="+mn-lt"/>
              </a:rPr>
              <a:t>rithmetic </a:t>
            </a:r>
          </a:p>
          <a:p>
            <a:pPr algn="ctr" eaLnBrk="1" hangingPunct="1">
              <a:spcBef>
                <a:spcPct val="0"/>
              </a:spcBef>
              <a:buNone/>
              <a:defRPr/>
            </a:pPr>
            <a:endParaRPr lang="en-GB" sz="1800" b="1" dirty="0">
              <a:latin typeface="+mn-lt"/>
            </a:endParaRPr>
          </a:p>
          <a:p>
            <a:pPr algn="ctr" eaLnBrk="1" hangingPunct="1">
              <a:spcBef>
                <a:spcPct val="0"/>
              </a:spcBef>
              <a:buNone/>
              <a:defRPr/>
            </a:pPr>
            <a:endParaRPr lang="en-GB" sz="1800" b="1" dirty="0">
              <a:latin typeface="+mn-lt"/>
            </a:endParaRPr>
          </a:p>
          <a:p>
            <a:pPr algn="ctr" eaLnBrk="1" hangingPunct="1">
              <a:spcBef>
                <a:spcPct val="0"/>
              </a:spcBef>
              <a:buNone/>
              <a:defRPr/>
            </a:pPr>
            <a:r>
              <a:rPr lang="en-GB" sz="1800" b="1" dirty="0">
                <a:latin typeface="+mn-lt"/>
              </a:rPr>
              <a:t>TEST 2 - Reasoning</a:t>
            </a:r>
          </a:p>
          <a:p>
            <a:pPr algn="ctr" eaLnBrk="1" hangingPunct="1">
              <a:spcBef>
                <a:spcPct val="0"/>
              </a:spcBef>
              <a:buNone/>
              <a:defRPr/>
            </a:pPr>
            <a:endParaRPr lang="en-GB" altLang="en-US" sz="1800" b="1" dirty="0"/>
          </a:p>
        </p:txBody>
      </p:sp>
      <p:sp>
        <p:nvSpPr>
          <p:cNvPr id="9229" name="TextBox 5">
            <a:extLst>
              <a:ext uri="{FF2B5EF4-FFF2-40B4-BE49-F238E27FC236}">
                <a16:creationId xmlns:a16="http://schemas.microsoft.com/office/drawing/2014/main" id="{0CC23E50-EA8A-4926-B7B3-EF41F3D49BBD}"/>
              </a:ext>
            </a:extLst>
          </p:cNvPr>
          <p:cNvSpPr txBox="1">
            <a:spLocks noChangeArrowheads="1"/>
          </p:cNvSpPr>
          <p:nvPr/>
        </p:nvSpPr>
        <p:spPr bwMode="auto">
          <a:xfrm>
            <a:off x="2143125" y="6181726"/>
            <a:ext cx="74612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i="1" dirty="0">
                <a:latin typeface="Comic Sans MS" panose="030F0702030302020204" pitchFamily="66" charset="0"/>
              </a:rPr>
              <a:t>In 2020  the tests will be marked internally by teachers and, in some cases, the results moderated by Local Authorities.</a:t>
            </a:r>
            <a:endParaRPr lang="en-GB"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ru-RU" smtClean="0"/>
              <a:pPr/>
              <a:t>5</a:t>
            </a:fld>
            <a:endParaRPr lang="ru-RU" dirty="0"/>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idx="2"/>
          </p:nvPr>
        </p:nvSpPr>
        <p:spPr>
          <a:xfrm rot="21190195">
            <a:off x="168462" y="2644524"/>
            <a:ext cx="3431297" cy="1323583"/>
          </a:xfrm>
        </p:spPr>
        <p:txBody>
          <a:bodyPr>
            <a:normAutofit fontScale="92500" lnSpcReduction="10000"/>
          </a:bodyPr>
          <a:lstStyle/>
          <a:p>
            <a:pPr algn="ctr"/>
            <a:r>
              <a:rPr lang="en-GB" sz="4400" dirty="0">
                <a:latin typeface="+mj-lt"/>
              </a:rPr>
              <a:t>English Reading</a:t>
            </a:r>
            <a:endParaRPr lang="ru-RU" sz="4400" dirty="0">
              <a:latin typeface="+mj-lt"/>
            </a:endParaRPr>
          </a:p>
        </p:txBody>
      </p:sp>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p:txBody>
          <a:bodyPr>
            <a:normAutofit fontScale="90000"/>
          </a:bodyPr>
          <a:lstStyle/>
          <a:p>
            <a:r>
              <a:rPr lang="en-US" dirty="0"/>
              <a:t>An outline of the tests</a:t>
            </a:r>
            <a:endParaRPr lang="ru-RU" dirty="0"/>
          </a:p>
        </p:txBody>
      </p:sp>
      <p:grpSp>
        <p:nvGrpSpPr>
          <p:cNvPr id="2" name="Group 1">
            <a:extLst>
              <a:ext uri="{FF2B5EF4-FFF2-40B4-BE49-F238E27FC236}">
                <a16:creationId xmlns:a16="http://schemas.microsoft.com/office/drawing/2014/main" id="{6B25A2FA-BBD4-4C53-A7EA-A7980B7E6D4D}"/>
              </a:ext>
            </a:extLst>
          </p:cNvPr>
          <p:cNvGrpSpPr/>
          <p:nvPr/>
        </p:nvGrpSpPr>
        <p:grpSpPr>
          <a:xfrm>
            <a:off x="4058779" y="257114"/>
            <a:ext cx="3764752" cy="3752813"/>
            <a:chOff x="4058779" y="257114"/>
            <a:chExt cx="3764752" cy="3752813"/>
          </a:xfrm>
        </p:grpSpPr>
        <p:sp>
          <p:nvSpPr>
            <p:cNvPr id="10" name="Rectangle 9">
              <a:extLst>
                <a:ext uri="{FF2B5EF4-FFF2-40B4-BE49-F238E27FC236}">
                  <a16:creationId xmlns:a16="http://schemas.microsoft.com/office/drawing/2014/main" id="{4892984A-31DC-48F7-91D4-241270A60508}"/>
                </a:ext>
              </a:extLst>
            </p:cNvPr>
            <p:cNvSpPr/>
            <p:nvPr/>
          </p:nvSpPr>
          <p:spPr>
            <a:xfrm>
              <a:off x="4751892" y="257114"/>
              <a:ext cx="2608407" cy="923330"/>
            </a:xfrm>
            <a:prstGeom prst="rect">
              <a:avLst/>
            </a:prstGeom>
            <a:noFill/>
          </p:spPr>
          <p:txBody>
            <a:bodyPr wrap="none" lIns="91440" tIns="45720" rIns="91440" bIns="45720">
              <a:spAutoFit/>
            </a:bodyPr>
            <a:lstStyle/>
            <a:p>
              <a:pPr algn="ctr"/>
              <a:r>
                <a:rPr lang="en-US" sz="5400" b="0" u="sng"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Paper 1</a:t>
              </a:r>
            </a:p>
          </p:txBody>
        </p:sp>
        <p:sp>
          <p:nvSpPr>
            <p:cNvPr id="11" name="Rectangle 10">
              <a:extLst>
                <a:ext uri="{FF2B5EF4-FFF2-40B4-BE49-F238E27FC236}">
                  <a16:creationId xmlns:a16="http://schemas.microsoft.com/office/drawing/2014/main" id="{88A419D2-5E83-4A20-8E54-7D349EEF6B95}"/>
                </a:ext>
              </a:extLst>
            </p:cNvPr>
            <p:cNvSpPr/>
            <p:nvPr/>
          </p:nvSpPr>
          <p:spPr>
            <a:xfrm>
              <a:off x="4058779" y="1224549"/>
              <a:ext cx="3764752" cy="2785378"/>
            </a:xfrm>
            <a:prstGeom prst="rect">
              <a:avLst/>
            </a:prstGeom>
            <a:noFill/>
          </p:spPr>
          <p:txBody>
            <a:bodyPr wrap="square" lIns="91440" tIns="45720" rIns="91440" bIns="45720">
              <a:spAutoFit/>
            </a:bodyPr>
            <a:lstStyle/>
            <a:p>
              <a:pPr algn="ctr"/>
              <a:r>
                <a:rPr lang="en-US" sz="3500" b="0"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Reading booklet with</a:t>
              </a:r>
            </a:p>
            <a:p>
              <a:pPr algn="ctr"/>
              <a:r>
                <a:rPr lang="en-US" sz="35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questions and answer spaces</a:t>
              </a:r>
            </a:p>
            <a:p>
              <a:pPr algn="ctr"/>
              <a:r>
                <a:rPr lang="en-US" sz="35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c</a:t>
              </a:r>
              <a:r>
                <a:rPr lang="en-US" sz="3500" b="0"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om</a:t>
              </a:r>
              <a:r>
                <a:rPr lang="en-US" sz="35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bined.</a:t>
              </a:r>
              <a:endParaRPr lang="en-US" sz="3500" b="0"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grpSp>
      <p:sp>
        <p:nvSpPr>
          <p:cNvPr id="12" name="Flowchart: Decision 11">
            <a:extLst>
              <a:ext uri="{FF2B5EF4-FFF2-40B4-BE49-F238E27FC236}">
                <a16:creationId xmlns:a16="http://schemas.microsoft.com/office/drawing/2014/main" id="{8B46E57C-1BDA-4108-B294-F8A0B1BB6A89}"/>
              </a:ext>
            </a:extLst>
          </p:cNvPr>
          <p:cNvSpPr/>
          <p:nvPr/>
        </p:nvSpPr>
        <p:spPr>
          <a:xfrm>
            <a:off x="7929277" y="-139252"/>
            <a:ext cx="351551" cy="5086350"/>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a:extLst>
              <a:ext uri="{FF2B5EF4-FFF2-40B4-BE49-F238E27FC236}">
                <a16:creationId xmlns:a16="http://schemas.microsoft.com/office/drawing/2014/main" id="{D88432F8-F87A-43B5-A2B3-2C810FD215C5}"/>
              </a:ext>
            </a:extLst>
          </p:cNvPr>
          <p:cNvGrpSpPr/>
          <p:nvPr/>
        </p:nvGrpSpPr>
        <p:grpSpPr>
          <a:xfrm>
            <a:off x="8178331" y="301219"/>
            <a:ext cx="3977390" cy="3809861"/>
            <a:chOff x="8178331" y="301219"/>
            <a:chExt cx="3977390" cy="3809861"/>
          </a:xfrm>
        </p:grpSpPr>
        <p:sp>
          <p:nvSpPr>
            <p:cNvPr id="13" name="Rectangle 12">
              <a:extLst>
                <a:ext uri="{FF2B5EF4-FFF2-40B4-BE49-F238E27FC236}">
                  <a16:creationId xmlns:a16="http://schemas.microsoft.com/office/drawing/2014/main" id="{80C6022A-2AE3-4C3C-B33C-37EF8039134D}"/>
                </a:ext>
              </a:extLst>
            </p:cNvPr>
            <p:cNvSpPr/>
            <p:nvPr/>
          </p:nvSpPr>
          <p:spPr>
            <a:xfrm>
              <a:off x="8707058" y="301219"/>
              <a:ext cx="2608407" cy="923330"/>
            </a:xfrm>
            <a:prstGeom prst="rect">
              <a:avLst/>
            </a:prstGeom>
            <a:noFill/>
          </p:spPr>
          <p:txBody>
            <a:bodyPr wrap="none" lIns="91440" tIns="45720" rIns="91440" bIns="45720">
              <a:spAutoFit/>
            </a:bodyPr>
            <a:lstStyle/>
            <a:p>
              <a:pPr algn="ctr"/>
              <a:r>
                <a:rPr lang="en-US" sz="5400" b="0" u="sng"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Paper 2</a:t>
              </a:r>
            </a:p>
          </p:txBody>
        </p:sp>
        <p:sp>
          <p:nvSpPr>
            <p:cNvPr id="14" name="Rectangle 13">
              <a:extLst>
                <a:ext uri="{FF2B5EF4-FFF2-40B4-BE49-F238E27FC236}">
                  <a16:creationId xmlns:a16="http://schemas.microsoft.com/office/drawing/2014/main" id="{239C4C39-8445-4226-8723-902AEB15194C}"/>
                </a:ext>
              </a:extLst>
            </p:cNvPr>
            <p:cNvSpPr/>
            <p:nvPr/>
          </p:nvSpPr>
          <p:spPr>
            <a:xfrm>
              <a:off x="8178331" y="1325702"/>
              <a:ext cx="3977390" cy="2785378"/>
            </a:xfrm>
            <a:prstGeom prst="rect">
              <a:avLst/>
            </a:prstGeom>
            <a:noFill/>
          </p:spPr>
          <p:txBody>
            <a:bodyPr wrap="square" lIns="91440" tIns="45720" rIns="91440" bIns="45720">
              <a:spAutoFit/>
            </a:bodyPr>
            <a:lstStyle/>
            <a:p>
              <a:pPr algn="ctr"/>
              <a:r>
                <a:rPr lang="en-US" sz="35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Reading booklet with a separate booklet which has the questions and answer spaces. </a:t>
              </a:r>
            </a:p>
          </p:txBody>
        </p:sp>
      </p:grpSp>
      <p:sp>
        <p:nvSpPr>
          <p:cNvPr id="15" name="TextBox 14">
            <a:extLst>
              <a:ext uri="{FF2B5EF4-FFF2-40B4-BE49-F238E27FC236}">
                <a16:creationId xmlns:a16="http://schemas.microsoft.com/office/drawing/2014/main" id="{6C44F834-1DF7-4A05-A91E-2214F6610712}"/>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7" name="Picture 16">
            <a:extLst>
              <a:ext uri="{FF2B5EF4-FFF2-40B4-BE49-F238E27FC236}">
                <a16:creationId xmlns:a16="http://schemas.microsoft.com/office/drawing/2014/main" id="{D779F994-B0EF-488E-A982-6F586F6D65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7" name="TextBox 6">
            <a:extLst>
              <a:ext uri="{FF2B5EF4-FFF2-40B4-BE49-F238E27FC236}">
                <a16:creationId xmlns:a16="http://schemas.microsoft.com/office/drawing/2014/main" id="{E3ABA290-1D48-45E9-ACE9-125CE9D16FD7}"/>
              </a:ext>
            </a:extLst>
          </p:cNvPr>
          <p:cNvSpPr txBox="1"/>
          <p:nvPr/>
        </p:nvSpPr>
        <p:spPr>
          <a:xfrm>
            <a:off x="4173719" y="4098133"/>
            <a:ext cx="3764751" cy="1107996"/>
          </a:xfrm>
          <a:prstGeom prst="rect">
            <a:avLst/>
          </a:prstGeom>
          <a:noFill/>
        </p:spPr>
        <p:txBody>
          <a:bodyPr wrap="square" rtlCol="0">
            <a:spAutoFit/>
          </a:bodyPr>
          <a:lstStyle/>
          <a:p>
            <a:r>
              <a:rPr lang="en-GB" sz="3200" dirty="0">
                <a:latin typeface="Arial" panose="020B0604020202020204" pitchFamily="34" charset="0"/>
                <a:cs typeface="Arial" panose="020B0604020202020204" pitchFamily="34" charset="0"/>
              </a:rPr>
              <a:t>(Texts totalling 400 – 700 words)</a:t>
            </a:r>
          </a:p>
        </p:txBody>
      </p:sp>
      <p:sp>
        <p:nvSpPr>
          <p:cNvPr id="18" name="TextBox 17">
            <a:extLst>
              <a:ext uri="{FF2B5EF4-FFF2-40B4-BE49-F238E27FC236}">
                <a16:creationId xmlns:a16="http://schemas.microsoft.com/office/drawing/2014/main" id="{967D42B4-A529-438D-95BA-36718F516885}"/>
              </a:ext>
            </a:extLst>
          </p:cNvPr>
          <p:cNvSpPr txBox="1"/>
          <p:nvPr/>
        </p:nvSpPr>
        <p:spPr>
          <a:xfrm>
            <a:off x="8325316" y="4094094"/>
            <a:ext cx="3764751" cy="1077218"/>
          </a:xfrm>
          <a:prstGeom prst="rect">
            <a:avLst/>
          </a:prstGeom>
          <a:noFill/>
        </p:spPr>
        <p:txBody>
          <a:bodyPr wrap="square" rtlCol="0">
            <a:spAutoFit/>
          </a:bodyPr>
          <a:lstStyle/>
          <a:p>
            <a:r>
              <a:rPr lang="en-GB" sz="3200" dirty="0">
                <a:latin typeface="Arial" panose="020B0604020202020204" pitchFamily="34" charset="0"/>
                <a:cs typeface="Arial" panose="020B0604020202020204" pitchFamily="34" charset="0"/>
              </a:rPr>
              <a:t>(Texts totalling 800-1100 words)</a:t>
            </a:r>
          </a:p>
        </p:txBody>
      </p:sp>
      <p:sp>
        <p:nvSpPr>
          <p:cNvPr id="19" name="Title 4">
            <a:extLst>
              <a:ext uri="{FF2B5EF4-FFF2-40B4-BE49-F238E27FC236}">
                <a16:creationId xmlns:a16="http://schemas.microsoft.com/office/drawing/2014/main" id="{D9ABE345-9DDE-44BB-9872-A88DE66C4157}"/>
              </a:ext>
            </a:extLst>
          </p:cNvPr>
          <p:cNvSpPr txBox="1">
            <a:spLocks/>
          </p:cNvSpPr>
          <p:nvPr/>
        </p:nvSpPr>
        <p:spPr>
          <a:xfrm>
            <a:off x="750093" y="5482169"/>
            <a:ext cx="11561523"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vert="horz" lIns="954000" tIns="45720" rIns="91440" bIns="45720" rtlCol="0" anchor="ctr">
            <a:normAutofit fontScale="97500"/>
          </a:bodyPr>
          <a:lstStyle>
            <a:lvl1pPr algn="l" defTabSz="914400" rtl="0" eaLnBrk="1" latinLnBrk="0" hangingPunct="1">
              <a:lnSpc>
                <a:spcPct val="90000"/>
              </a:lnSpc>
              <a:spcBef>
                <a:spcPct val="0"/>
              </a:spcBef>
              <a:buNone/>
              <a:defRPr sz="4000" b="1" kern="1200">
                <a:solidFill>
                  <a:schemeClr val="bg1"/>
                </a:solidFill>
                <a:latin typeface="+mj-lt"/>
                <a:ea typeface="+mj-ea"/>
                <a:cs typeface="+mj-cs"/>
              </a:defRPr>
            </a:lvl1pPr>
          </a:lstStyle>
          <a:p>
            <a:r>
              <a:rPr lang="en-US" sz="3500" dirty="0"/>
              <a:t>Each paper for the KS1 Reading SATs is worth 50% of the available marks.</a:t>
            </a:r>
            <a:endParaRPr lang="ru-RU" sz="3500" dirty="0"/>
          </a:p>
        </p:txBody>
      </p:sp>
      <p:pic>
        <p:nvPicPr>
          <p:cNvPr id="20" name="Picture 19">
            <a:extLst>
              <a:ext uri="{FF2B5EF4-FFF2-40B4-BE49-F238E27FC236}">
                <a16:creationId xmlns:a16="http://schemas.microsoft.com/office/drawing/2014/main" id="{F8CB03E1-85B8-4B59-81D7-5C6BF6108844}"/>
              </a:ext>
            </a:extLst>
          </p:cNvPr>
          <p:cNvPicPr>
            <a:picLocks noChangeAspect="1"/>
          </p:cNvPicPr>
          <p:nvPr/>
        </p:nvPicPr>
        <p:blipFill>
          <a:blip r:embed="rId3"/>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2532577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8" grpId="0"/>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7409797" y="1995549"/>
            <a:ext cx="4706004" cy="1119126"/>
          </a:xfrm>
        </p:spPr>
        <p:txBody>
          <a:bodyPr>
            <a:noAutofit/>
          </a:bodyPr>
          <a:lstStyle/>
          <a:p>
            <a:r>
              <a:rPr lang="en-US" sz="3200" dirty="0">
                <a:latin typeface="+mj-lt"/>
              </a:rPr>
              <a:t>English – Reading</a:t>
            </a:r>
            <a:br>
              <a:rPr lang="en-US" sz="3200" dirty="0">
                <a:latin typeface="+mj-lt"/>
              </a:rPr>
            </a:br>
            <a:r>
              <a:rPr lang="en-US" sz="3200" dirty="0">
                <a:latin typeface="+mj-lt"/>
              </a:rPr>
              <a:t>Paper 1 Example Page</a:t>
            </a:r>
            <a:endParaRPr lang="ru-RU" sz="3200" dirty="0">
              <a:latin typeface="+mj-lt"/>
            </a:endParaRP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ru-RU" smtClean="0"/>
              <a:t>6</a:t>
            </a:fld>
            <a:endParaRPr lang="ru-RU" dirty="0"/>
          </a:p>
        </p:txBody>
      </p:sp>
      <p:pic>
        <p:nvPicPr>
          <p:cNvPr id="7" name="Picture 6" descr="year-2-reading-sample-materials-1.pdf - Google Chrome">
            <a:extLst>
              <a:ext uri="{FF2B5EF4-FFF2-40B4-BE49-F238E27FC236}">
                <a16:creationId xmlns:a16="http://schemas.microsoft.com/office/drawing/2014/main" id="{734A41B6-2F50-4623-8F24-93F1928F8B8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3620"/>
          <a:stretch/>
        </p:blipFill>
        <p:spPr>
          <a:xfrm>
            <a:off x="1152858" y="181926"/>
            <a:ext cx="6171213" cy="6530024"/>
          </a:xfrm>
          <a:prstGeom prst="rect">
            <a:avLst/>
          </a:prstGeom>
        </p:spPr>
      </p:pic>
      <p:sp>
        <p:nvSpPr>
          <p:cNvPr id="8" name="TextBox 7">
            <a:extLst>
              <a:ext uri="{FF2B5EF4-FFF2-40B4-BE49-F238E27FC236}">
                <a16:creationId xmlns:a16="http://schemas.microsoft.com/office/drawing/2014/main" id="{ADDFD385-9453-4DEE-AA66-A92E500425EA}"/>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0" name="Picture 9">
            <a:extLst>
              <a:ext uri="{FF2B5EF4-FFF2-40B4-BE49-F238E27FC236}">
                <a16:creationId xmlns:a16="http://schemas.microsoft.com/office/drawing/2014/main" id="{5FE7210A-D55E-4BF5-AC82-7F3B8CFA6AA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pic>
        <p:nvPicPr>
          <p:cNvPr id="11" name="Picture 10">
            <a:extLst>
              <a:ext uri="{FF2B5EF4-FFF2-40B4-BE49-F238E27FC236}">
                <a16:creationId xmlns:a16="http://schemas.microsoft.com/office/drawing/2014/main" id="{CADDC5DB-070B-4E3C-84C0-769B294B52CA}"/>
              </a:ext>
            </a:extLst>
          </p:cNvPr>
          <p:cNvPicPr>
            <a:picLocks noChangeAspect="1"/>
          </p:cNvPicPr>
          <p:nvPr/>
        </p:nvPicPr>
        <p:blipFill>
          <a:blip r:embed="rId4"/>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41389662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4303409" y="136815"/>
            <a:ext cx="5099536" cy="1119126"/>
          </a:xfrm>
        </p:spPr>
        <p:txBody>
          <a:bodyPr>
            <a:noAutofit/>
          </a:bodyPr>
          <a:lstStyle/>
          <a:p>
            <a:r>
              <a:rPr lang="en-US" sz="3200" dirty="0">
                <a:latin typeface="+mj-lt"/>
              </a:rPr>
              <a:t>English – Reading</a:t>
            </a:r>
            <a:br>
              <a:rPr lang="en-US" sz="3200" dirty="0">
                <a:latin typeface="+mj-lt"/>
              </a:rPr>
            </a:br>
            <a:r>
              <a:rPr lang="en-US" sz="3200" dirty="0">
                <a:latin typeface="+mj-lt"/>
              </a:rPr>
              <a:t>Paper 2 Example Pages</a:t>
            </a:r>
            <a:endParaRPr lang="ru-RU" sz="3200" dirty="0">
              <a:latin typeface="+mj-lt"/>
            </a:endParaRP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ru-RU" smtClean="0"/>
              <a:t>7</a:t>
            </a:fld>
            <a:endParaRPr lang="ru-RU" dirty="0"/>
          </a:p>
        </p:txBody>
      </p:sp>
      <p:pic>
        <p:nvPicPr>
          <p:cNvPr id="5" name="Picture 4" descr="2017 key stage 1 English reading Paper 2: reading booklet - Google Chrome">
            <a:extLst>
              <a:ext uri="{FF2B5EF4-FFF2-40B4-BE49-F238E27FC236}">
                <a16:creationId xmlns:a16="http://schemas.microsoft.com/office/drawing/2014/main" id="{7622A2B6-692A-4173-8F1A-176A581B290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311562">
            <a:off x="1604936" y="1427117"/>
            <a:ext cx="3673819" cy="4773277"/>
          </a:xfrm>
          <a:prstGeom prst="rect">
            <a:avLst/>
          </a:prstGeom>
        </p:spPr>
      </p:pic>
      <p:pic>
        <p:nvPicPr>
          <p:cNvPr id="8" name="Picture 7" descr="2017 key stage 1 English reading Paper 2: reading booklet - Google Chrome">
            <a:extLst>
              <a:ext uri="{FF2B5EF4-FFF2-40B4-BE49-F238E27FC236}">
                <a16:creationId xmlns:a16="http://schemas.microsoft.com/office/drawing/2014/main" id="{6D52830B-8CEE-45ED-8D2D-34905B0C4DA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86000" y="1564967"/>
            <a:ext cx="4219587" cy="4998725"/>
          </a:xfrm>
          <a:prstGeom prst="rect">
            <a:avLst/>
          </a:prstGeom>
        </p:spPr>
      </p:pic>
      <p:pic>
        <p:nvPicPr>
          <p:cNvPr id="13" name="Picture 12" descr="2017 key stage 1 English reading Paper 2: reading answer booklet - Google Chrome">
            <a:extLst>
              <a:ext uri="{FF2B5EF4-FFF2-40B4-BE49-F238E27FC236}">
                <a16:creationId xmlns:a16="http://schemas.microsoft.com/office/drawing/2014/main" id="{4E007F6F-1742-4AB2-A964-C9C94BE0A00A}"/>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043195" y="1270661"/>
            <a:ext cx="4896558" cy="5587339"/>
          </a:xfrm>
          <a:prstGeom prst="rect">
            <a:avLst/>
          </a:prstGeom>
        </p:spPr>
      </p:pic>
      <p:sp>
        <p:nvSpPr>
          <p:cNvPr id="14" name="TextBox 13">
            <a:extLst>
              <a:ext uri="{FF2B5EF4-FFF2-40B4-BE49-F238E27FC236}">
                <a16:creationId xmlns:a16="http://schemas.microsoft.com/office/drawing/2014/main" id="{DB66B705-F9D5-437C-B6FE-3DFD8207DCA9}"/>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6" name="Picture 15">
            <a:extLst>
              <a:ext uri="{FF2B5EF4-FFF2-40B4-BE49-F238E27FC236}">
                <a16:creationId xmlns:a16="http://schemas.microsoft.com/office/drawing/2014/main" id="{321B8E11-11FC-4AFF-9AD3-3397F0A5387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pic>
        <p:nvPicPr>
          <p:cNvPr id="10" name="Picture 9">
            <a:extLst>
              <a:ext uri="{FF2B5EF4-FFF2-40B4-BE49-F238E27FC236}">
                <a16:creationId xmlns:a16="http://schemas.microsoft.com/office/drawing/2014/main" id="{00C45530-41B7-4B8A-9BE0-8A7D7D192851}"/>
              </a:ext>
            </a:extLst>
          </p:cNvPr>
          <p:cNvPicPr>
            <a:picLocks noChangeAspect="1"/>
          </p:cNvPicPr>
          <p:nvPr/>
        </p:nvPicPr>
        <p:blipFill>
          <a:blip r:embed="rId6"/>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6072094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ru-RU" smtClean="0"/>
              <a:pPr/>
              <a:t>8</a:t>
            </a:fld>
            <a:endParaRPr lang="ru-RU" dirty="0"/>
          </a:p>
        </p:txBody>
      </p:sp>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p:txBody>
          <a:bodyPr>
            <a:normAutofit/>
          </a:bodyPr>
          <a:lstStyle/>
          <a:p>
            <a:r>
              <a:rPr lang="en-US" dirty="0"/>
              <a:t>English</a:t>
            </a:r>
            <a:endParaRPr lang="ru-RU" dirty="0"/>
          </a:p>
        </p:txBody>
      </p:sp>
      <p:sp>
        <p:nvSpPr>
          <p:cNvPr id="10" name="Rectangle 9">
            <a:extLst>
              <a:ext uri="{FF2B5EF4-FFF2-40B4-BE49-F238E27FC236}">
                <a16:creationId xmlns:a16="http://schemas.microsoft.com/office/drawing/2014/main" id="{4892984A-31DC-48F7-91D4-241270A60508}"/>
              </a:ext>
            </a:extLst>
          </p:cNvPr>
          <p:cNvSpPr/>
          <p:nvPr/>
        </p:nvSpPr>
        <p:spPr>
          <a:xfrm>
            <a:off x="6830808" y="184495"/>
            <a:ext cx="229101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English</a:t>
            </a:r>
          </a:p>
        </p:txBody>
      </p:sp>
      <p:sp>
        <p:nvSpPr>
          <p:cNvPr id="11" name="Rectangle 10">
            <a:extLst>
              <a:ext uri="{FF2B5EF4-FFF2-40B4-BE49-F238E27FC236}">
                <a16:creationId xmlns:a16="http://schemas.microsoft.com/office/drawing/2014/main" id="{88A419D2-5E83-4A20-8E54-7D349EEF6B95}"/>
              </a:ext>
            </a:extLst>
          </p:cNvPr>
          <p:cNvSpPr/>
          <p:nvPr/>
        </p:nvSpPr>
        <p:spPr>
          <a:xfrm>
            <a:off x="4252603" y="1107825"/>
            <a:ext cx="7447421" cy="707886"/>
          </a:xfrm>
          <a:prstGeom prst="rect">
            <a:avLst/>
          </a:prstGeom>
          <a:solidFill>
            <a:schemeClr val="bg1"/>
          </a:solidFill>
          <a:effectLst>
            <a:softEdge rad="127000"/>
          </a:effectLst>
        </p:spPr>
        <p:txBody>
          <a:bodyPr wrap="square" lIns="91440" tIns="45720" rIns="91440" bIns="45720">
            <a:spAutoFit/>
          </a:bodyPr>
          <a:lstStyle/>
          <a:p>
            <a:pPr algn="ctr"/>
            <a:r>
              <a:rPr lang="en-US" sz="4000" b="0" cap="none" spc="0" dirty="0">
                <a:ln w="0"/>
                <a:solidFill>
                  <a:schemeClr val="tx1"/>
                </a:solidFill>
                <a:effectLst>
                  <a:outerShdw blurRad="38100" dist="19050" dir="2700000" algn="tl" rotWithShape="0">
                    <a:schemeClr val="dk1">
                      <a:alpha val="40000"/>
                    </a:schemeClr>
                  </a:outerShdw>
                </a:effectLst>
              </a:rPr>
              <a:t>Gra</a:t>
            </a:r>
            <a:r>
              <a:rPr lang="en-US" sz="4000" dirty="0">
                <a:ln w="0"/>
                <a:effectLst>
                  <a:outerShdw blurRad="38100" dist="19050" dir="2700000" algn="tl" rotWithShape="0">
                    <a:schemeClr val="dk1">
                      <a:alpha val="40000"/>
                    </a:schemeClr>
                  </a:outerShdw>
                </a:effectLst>
              </a:rPr>
              <a:t>mmar, Punctuation &amp; Spelling</a:t>
            </a:r>
            <a:endParaRPr lang="en-US" sz="4000" b="0" cap="none" spc="0" dirty="0">
              <a:ln w="0"/>
              <a:solidFill>
                <a:schemeClr val="tx1"/>
              </a:solidFill>
              <a:effectLst>
                <a:outerShdw blurRad="38100" dist="19050" dir="2700000" algn="tl" rotWithShape="0">
                  <a:schemeClr val="dk1">
                    <a:alpha val="40000"/>
                  </a:schemeClr>
                </a:outerShdw>
              </a:effectLst>
            </a:endParaRPr>
          </a:p>
        </p:txBody>
      </p:sp>
      <p:sp>
        <p:nvSpPr>
          <p:cNvPr id="15" name="Rectangle 14">
            <a:extLst>
              <a:ext uri="{FF2B5EF4-FFF2-40B4-BE49-F238E27FC236}">
                <a16:creationId xmlns:a16="http://schemas.microsoft.com/office/drawing/2014/main" id="{C9237C40-56BB-43AF-AFD5-892894698929}"/>
              </a:ext>
            </a:extLst>
          </p:cNvPr>
          <p:cNvSpPr/>
          <p:nvPr/>
        </p:nvSpPr>
        <p:spPr>
          <a:xfrm>
            <a:off x="4299451" y="1885367"/>
            <a:ext cx="3368388" cy="1708160"/>
          </a:xfrm>
          <a:prstGeom prst="rect">
            <a:avLst/>
          </a:prstGeom>
          <a:solidFill>
            <a:schemeClr val="bg1"/>
          </a:solidFill>
          <a:ln w="28575">
            <a:solidFill>
              <a:schemeClr val="accent5"/>
            </a:solidFill>
          </a:ln>
        </p:spPr>
        <p:txBody>
          <a:bodyPr wrap="square" lIns="91440" tIns="45720" rIns="91440" bIns="45720">
            <a:spAutoFit/>
          </a:bodyPr>
          <a:lstStyle/>
          <a:p>
            <a:pPr algn="ctr"/>
            <a:r>
              <a:rPr lang="en-US" sz="3500" b="0" u="sng" cap="none" spc="0" dirty="0">
                <a:ln w="0"/>
                <a:solidFill>
                  <a:schemeClr val="tx1"/>
                </a:solidFill>
                <a:effectLst>
                  <a:outerShdw blurRad="38100" dist="19050" dir="2700000" algn="tl" rotWithShape="0">
                    <a:schemeClr val="dk1">
                      <a:alpha val="40000"/>
                    </a:schemeClr>
                  </a:outerShdw>
                </a:effectLst>
              </a:rPr>
              <a:t>Paper 1</a:t>
            </a:r>
          </a:p>
          <a:p>
            <a:pPr algn="ctr"/>
            <a:r>
              <a:rPr lang="en-US" sz="3500" dirty="0">
                <a:ln w="0"/>
                <a:effectLst>
                  <a:outerShdw blurRad="38100" dist="19050" dir="2700000" algn="tl" rotWithShape="0">
                    <a:schemeClr val="dk1">
                      <a:alpha val="40000"/>
                    </a:schemeClr>
                  </a:outerShdw>
                </a:effectLst>
              </a:rPr>
              <a:t>Spelling test of 20 words</a:t>
            </a:r>
            <a:endParaRPr lang="en-US" sz="3500" b="0" cap="none" spc="0" dirty="0">
              <a:ln w="0"/>
              <a:solidFill>
                <a:schemeClr val="tx1"/>
              </a:solidFill>
              <a:effectLst>
                <a:outerShdw blurRad="38100" dist="19050" dir="2700000" algn="tl" rotWithShape="0">
                  <a:schemeClr val="dk1">
                    <a:alpha val="40000"/>
                  </a:schemeClr>
                </a:outerShdw>
              </a:effectLst>
            </a:endParaRPr>
          </a:p>
        </p:txBody>
      </p:sp>
      <p:sp>
        <p:nvSpPr>
          <p:cNvPr id="16" name="Rectangle 15">
            <a:extLst>
              <a:ext uri="{FF2B5EF4-FFF2-40B4-BE49-F238E27FC236}">
                <a16:creationId xmlns:a16="http://schemas.microsoft.com/office/drawing/2014/main" id="{19289884-D57D-4BFF-A7BE-63DC5B963CB3}"/>
              </a:ext>
            </a:extLst>
          </p:cNvPr>
          <p:cNvSpPr/>
          <p:nvPr/>
        </p:nvSpPr>
        <p:spPr>
          <a:xfrm>
            <a:off x="7976315" y="1885367"/>
            <a:ext cx="3660010" cy="2785378"/>
          </a:xfrm>
          <a:prstGeom prst="rect">
            <a:avLst/>
          </a:prstGeom>
          <a:solidFill>
            <a:schemeClr val="bg1"/>
          </a:solidFill>
          <a:ln w="28575">
            <a:solidFill>
              <a:schemeClr val="accent5"/>
            </a:solidFill>
          </a:ln>
        </p:spPr>
        <p:txBody>
          <a:bodyPr wrap="square" lIns="91440" tIns="45720" rIns="91440" bIns="45720">
            <a:spAutoFit/>
          </a:bodyPr>
          <a:lstStyle/>
          <a:p>
            <a:pPr algn="ctr"/>
            <a:r>
              <a:rPr lang="en-US" sz="3500" b="0" u="sng" cap="none" spc="0" dirty="0">
                <a:ln w="0"/>
                <a:solidFill>
                  <a:schemeClr val="tx1"/>
                </a:solidFill>
                <a:effectLst>
                  <a:outerShdw blurRad="38100" dist="19050" dir="2700000" algn="tl" rotWithShape="0">
                    <a:schemeClr val="dk1">
                      <a:alpha val="40000"/>
                    </a:schemeClr>
                  </a:outerShdw>
                </a:effectLst>
              </a:rPr>
              <a:t>Paper 2</a:t>
            </a:r>
          </a:p>
          <a:p>
            <a:pPr algn="ctr"/>
            <a:r>
              <a:rPr lang="en-US" sz="3500" dirty="0">
                <a:ln w="0"/>
                <a:effectLst>
                  <a:outerShdw blurRad="38100" dist="19050" dir="2700000" algn="tl" rotWithShape="0">
                    <a:schemeClr val="dk1">
                      <a:alpha val="40000"/>
                    </a:schemeClr>
                  </a:outerShdw>
                </a:effectLst>
              </a:rPr>
              <a:t>Question Paper to check grammar, punctuation and vocabulary</a:t>
            </a:r>
            <a:endParaRPr lang="en-US" sz="3500" b="0" cap="none" spc="0" dirty="0">
              <a:ln w="0"/>
              <a:solidFill>
                <a:schemeClr val="tx1"/>
              </a:solidFill>
              <a:effectLst>
                <a:outerShdw blurRad="38100" dist="19050" dir="2700000" algn="tl" rotWithShape="0">
                  <a:schemeClr val="dk1">
                    <a:alpha val="40000"/>
                  </a:schemeClr>
                </a:outerShdw>
              </a:effectLst>
            </a:endParaRPr>
          </a:p>
        </p:txBody>
      </p:sp>
      <p:sp>
        <p:nvSpPr>
          <p:cNvPr id="17" name="TextBox 16">
            <a:extLst>
              <a:ext uri="{FF2B5EF4-FFF2-40B4-BE49-F238E27FC236}">
                <a16:creationId xmlns:a16="http://schemas.microsoft.com/office/drawing/2014/main" id="{E6C7A0D9-1DCF-4F50-9170-C8831FB76357}"/>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9" name="Picture 18">
            <a:extLst>
              <a:ext uri="{FF2B5EF4-FFF2-40B4-BE49-F238E27FC236}">
                <a16:creationId xmlns:a16="http://schemas.microsoft.com/office/drawing/2014/main" id="{0D753EFF-9EC4-42F5-A3AA-6881B43ECB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pic>
        <p:nvPicPr>
          <p:cNvPr id="12" name="Picture 11">
            <a:extLst>
              <a:ext uri="{FF2B5EF4-FFF2-40B4-BE49-F238E27FC236}">
                <a16:creationId xmlns:a16="http://schemas.microsoft.com/office/drawing/2014/main" id="{0EA1EA35-952A-4BF8-926A-99A86D4DCCB7}"/>
              </a:ext>
            </a:extLst>
          </p:cNvPr>
          <p:cNvPicPr>
            <a:picLocks noChangeAspect="1"/>
          </p:cNvPicPr>
          <p:nvPr/>
        </p:nvPicPr>
        <p:blipFill>
          <a:blip r:embed="rId3"/>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1752734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ru-RU" smtClean="0"/>
              <a:t>9</a:t>
            </a:fld>
            <a:endParaRPr lang="ru-RU" dirty="0"/>
          </a:p>
        </p:txBody>
      </p:sp>
      <p:pic>
        <p:nvPicPr>
          <p:cNvPr id="6" name="Picture 5" descr="2018_ks1_English_GPS_Paper1_spelling.pdf - Google Drive - Google Chrome">
            <a:extLst>
              <a:ext uri="{FF2B5EF4-FFF2-40B4-BE49-F238E27FC236}">
                <a16:creationId xmlns:a16="http://schemas.microsoft.com/office/drawing/2014/main" id="{4BF51D28-FD83-4793-ADBC-605168D280A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076224" y="916791"/>
            <a:ext cx="4163664" cy="6056937"/>
          </a:xfrm>
          <a:prstGeom prst="rect">
            <a:avLst/>
          </a:prstGeom>
        </p:spPr>
      </p:pic>
      <p:sp>
        <p:nvSpPr>
          <p:cNvPr id="10" name="TextBox 9">
            <a:extLst>
              <a:ext uri="{FF2B5EF4-FFF2-40B4-BE49-F238E27FC236}">
                <a16:creationId xmlns:a16="http://schemas.microsoft.com/office/drawing/2014/main" id="{F1AD5DFC-56D6-48FB-B3E1-1A0C417D5CE4}"/>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2" name="Picture 11">
            <a:extLst>
              <a:ext uri="{FF2B5EF4-FFF2-40B4-BE49-F238E27FC236}">
                <a16:creationId xmlns:a16="http://schemas.microsoft.com/office/drawing/2014/main" id="{3F1D1443-2D1B-4069-8224-8DDDB498AA2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164333" y="35885"/>
            <a:ext cx="4864867" cy="674207"/>
          </a:xfrm>
        </p:spPr>
        <p:txBody>
          <a:bodyPr>
            <a:noAutofit/>
          </a:bodyPr>
          <a:lstStyle/>
          <a:p>
            <a:r>
              <a:rPr lang="en-US" sz="2200" dirty="0">
                <a:latin typeface="+mj-lt"/>
              </a:rPr>
              <a:t>English – Spelling Example Page</a:t>
            </a:r>
            <a:endParaRPr lang="ru-RU" sz="2200" dirty="0"/>
          </a:p>
        </p:txBody>
      </p:sp>
      <p:sp>
        <p:nvSpPr>
          <p:cNvPr id="14" name="Flowchart: Decision 13">
            <a:extLst>
              <a:ext uri="{FF2B5EF4-FFF2-40B4-BE49-F238E27FC236}">
                <a16:creationId xmlns:a16="http://schemas.microsoft.com/office/drawing/2014/main" id="{FC65D146-9F08-4C8C-836A-827621F921A8}"/>
              </a:ext>
            </a:extLst>
          </p:cNvPr>
          <p:cNvSpPr/>
          <p:nvPr/>
        </p:nvSpPr>
        <p:spPr>
          <a:xfrm>
            <a:off x="5430735" y="-514350"/>
            <a:ext cx="592186" cy="8134350"/>
          </a:xfrm>
          <a:prstGeom prst="flowChartDecisi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2018_ks1_English_GPS_Paper2_questions.pdf - Google Drive - Google Chrome">
            <a:extLst>
              <a:ext uri="{FF2B5EF4-FFF2-40B4-BE49-F238E27FC236}">
                <a16:creationId xmlns:a16="http://schemas.microsoft.com/office/drawing/2014/main" id="{FF924B1E-9C8B-483F-9D70-F4E5F4FBE551}"/>
              </a:ext>
            </a:extLst>
          </p:cNvPr>
          <p:cNvPicPr>
            <a:picLocks noChangeAspect="1"/>
          </p:cNvPicPr>
          <p:nvPr/>
        </p:nvPicPr>
        <p:blipFill rotWithShape="1">
          <a:blip r:embed="rId4"/>
          <a:srcRect l="29219" t="6781" r="29375" b="11041"/>
          <a:stretch/>
        </p:blipFill>
        <p:spPr>
          <a:xfrm>
            <a:off x="6402330" y="288673"/>
            <a:ext cx="5223803" cy="6323105"/>
          </a:xfrm>
          <a:prstGeom prst="rect">
            <a:avLst/>
          </a:prstGeom>
        </p:spPr>
      </p:pic>
      <p:sp>
        <p:nvSpPr>
          <p:cNvPr id="13" name="Title 1">
            <a:extLst>
              <a:ext uri="{FF2B5EF4-FFF2-40B4-BE49-F238E27FC236}">
                <a16:creationId xmlns:a16="http://schemas.microsoft.com/office/drawing/2014/main" id="{A0DA3D75-A06B-457F-B246-005A100245BA}"/>
              </a:ext>
            </a:extLst>
          </p:cNvPr>
          <p:cNvSpPr txBox="1">
            <a:spLocks/>
          </p:cNvSpPr>
          <p:nvPr/>
        </p:nvSpPr>
        <p:spPr>
          <a:xfrm>
            <a:off x="6761266" y="0"/>
            <a:ext cx="4864867" cy="674207"/>
          </a:xfrm>
          <a:prstGeom prst="rect">
            <a:avLst/>
          </a:prstGeom>
          <a:gradFill>
            <a:gsLst>
              <a:gs pos="0">
                <a:schemeClr val="tx2"/>
              </a:gs>
              <a:gs pos="100000">
                <a:schemeClr val="tx1"/>
              </a:gs>
            </a:gsLst>
            <a:lin ang="10800000" scaled="1"/>
          </a:gradFill>
        </p:spPr>
        <p:txBody>
          <a:bodyPr vert="horz" lIns="144000" tIns="45720" rIns="91440" bIns="45720" rtlCol="0" anchor="ctr" anchorCtr="0">
            <a:noAutofit/>
          </a:bodyPr>
          <a:lstStyle>
            <a:lvl1pPr algn="l" defTabSz="914400" rtl="0" eaLnBrk="1" latinLnBrk="0" hangingPunct="1">
              <a:lnSpc>
                <a:spcPct val="90000"/>
              </a:lnSpc>
              <a:spcBef>
                <a:spcPct val="0"/>
              </a:spcBef>
              <a:buNone/>
              <a:defRPr sz="2000" b="1" kern="1200">
                <a:solidFill>
                  <a:schemeClr val="bg1"/>
                </a:solidFill>
                <a:latin typeface="+mn-lt"/>
                <a:ea typeface="+mj-ea"/>
                <a:cs typeface="+mj-cs"/>
              </a:defRPr>
            </a:lvl1pPr>
          </a:lstStyle>
          <a:p>
            <a:r>
              <a:rPr lang="en-US" sz="2200" dirty="0">
                <a:latin typeface="+mj-lt"/>
              </a:rPr>
              <a:t>English – Grammar Example Page</a:t>
            </a:r>
            <a:endParaRPr lang="ru-RU" sz="2200" dirty="0"/>
          </a:p>
        </p:txBody>
      </p:sp>
      <p:pic>
        <p:nvPicPr>
          <p:cNvPr id="15" name="Picture 14">
            <a:extLst>
              <a:ext uri="{FF2B5EF4-FFF2-40B4-BE49-F238E27FC236}">
                <a16:creationId xmlns:a16="http://schemas.microsoft.com/office/drawing/2014/main" id="{D6641CFC-C4DC-49EF-AE74-B1A2B05678CC}"/>
              </a:ext>
            </a:extLst>
          </p:cNvPr>
          <p:cNvPicPr>
            <a:picLocks noChangeAspect="1"/>
          </p:cNvPicPr>
          <p:nvPr/>
        </p:nvPicPr>
        <p:blipFill>
          <a:blip r:embed="rId5"/>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18338179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ru-RU" smtClean="0"/>
              <a:pPr/>
              <a:t>10</a:t>
            </a:fld>
            <a:endParaRPr lang="ru-RU" dirty="0"/>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idx="2"/>
          </p:nvPr>
        </p:nvSpPr>
        <p:spPr>
          <a:xfrm>
            <a:off x="279606" y="2617238"/>
            <a:ext cx="3209009" cy="1898524"/>
          </a:xfrm>
        </p:spPr>
        <p:txBody>
          <a:bodyPr>
            <a:normAutofit/>
          </a:bodyPr>
          <a:lstStyle/>
          <a:p>
            <a:pPr algn="ctr"/>
            <a:r>
              <a:rPr lang="en-GB" sz="3200" dirty="0">
                <a:latin typeface="+mj-lt"/>
              </a:rPr>
              <a:t>Arithmetic</a:t>
            </a:r>
          </a:p>
          <a:p>
            <a:pPr algn="ctr"/>
            <a:r>
              <a:rPr lang="en-GB" sz="3200" dirty="0">
                <a:latin typeface="+mj-lt"/>
              </a:rPr>
              <a:t>&amp; Reasoning</a:t>
            </a:r>
            <a:endParaRPr lang="ru-RU" sz="3200" dirty="0">
              <a:latin typeface="+mj-lt"/>
            </a:endParaRPr>
          </a:p>
        </p:txBody>
      </p:sp>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p:txBody>
          <a:bodyPr>
            <a:normAutofit/>
          </a:bodyPr>
          <a:lstStyle/>
          <a:p>
            <a:r>
              <a:rPr lang="en-US" dirty="0" err="1"/>
              <a:t>Maths</a:t>
            </a:r>
            <a:endParaRPr lang="ru-RU" dirty="0"/>
          </a:p>
        </p:txBody>
      </p:sp>
      <p:sp>
        <p:nvSpPr>
          <p:cNvPr id="8" name="Rectangle: Rounded Corners 7">
            <a:extLst>
              <a:ext uri="{FF2B5EF4-FFF2-40B4-BE49-F238E27FC236}">
                <a16:creationId xmlns:a16="http://schemas.microsoft.com/office/drawing/2014/main" id="{3FA4BD75-0AAC-4AB4-B100-00792CF54C57}"/>
              </a:ext>
            </a:extLst>
          </p:cNvPr>
          <p:cNvSpPr/>
          <p:nvPr/>
        </p:nvSpPr>
        <p:spPr>
          <a:xfrm>
            <a:off x="4386759" y="413198"/>
            <a:ext cx="7629525" cy="398145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4892984A-31DC-48F7-91D4-241270A60508}"/>
              </a:ext>
            </a:extLst>
          </p:cNvPr>
          <p:cNvSpPr/>
          <p:nvPr/>
        </p:nvSpPr>
        <p:spPr>
          <a:xfrm>
            <a:off x="5215401" y="351307"/>
            <a:ext cx="2471960"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Paper 1</a:t>
            </a:r>
          </a:p>
        </p:txBody>
      </p:sp>
      <p:sp>
        <p:nvSpPr>
          <p:cNvPr id="12" name="Flowchart: Decision 11">
            <a:extLst>
              <a:ext uri="{FF2B5EF4-FFF2-40B4-BE49-F238E27FC236}">
                <a16:creationId xmlns:a16="http://schemas.microsoft.com/office/drawing/2014/main" id="{8B46E57C-1BDA-4108-B294-F8A0B1BB6A89}"/>
              </a:ext>
            </a:extLst>
          </p:cNvPr>
          <p:cNvSpPr/>
          <p:nvPr/>
        </p:nvSpPr>
        <p:spPr>
          <a:xfrm>
            <a:off x="7929277" y="-139252"/>
            <a:ext cx="351551" cy="5086350"/>
          </a:xfrm>
          <a:prstGeom prst="flowChartDecisi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80C6022A-2AE3-4C3C-B33C-37EF8039134D}"/>
              </a:ext>
            </a:extLst>
          </p:cNvPr>
          <p:cNvSpPr/>
          <p:nvPr/>
        </p:nvSpPr>
        <p:spPr>
          <a:xfrm>
            <a:off x="8775281" y="301219"/>
            <a:ext cx="2471960" cy="923330"/>
          </a:xfrm>
          <a:prstGeom prst="rect">
            <a:avLst/>
          </a:prstGeom>
          <a:noFill/>
        </p:spPr>
        <p:txBody>
          <a:bodyPr wrap="none" lIns="91440" tIns="45720" rIns="91440" bIns="45720">
            <a:spAutoFit/>
          </a:bodyPr>
          <a:lstStyle/>
          <a:p>
            <a:pPr algn="ctr"/>
            <a:r>
              <a:rPr lang="en-US" sz="5400" b="0" cap="none" spc="0" dirty="0">
                <a:ln w="0"/>
                <a:solidFill>
                  <a:schemeClr val="accent4"/>
                </a:solidFill>
                <a:effectLst>
                  <a:outerShdw blurRad="38100" dist="19050" dir="2700000" algn="tl" rotWithShape="0">
                    <a:schemeClr val="dk1">
                      <a:alpha val="40000"/>
                    </a:schemeClr>
                  </a:outerShdw>
                </a:effectLst>
              </a:rPr>
              <a:t>Paper 2</a:t>
            </a:r>
          </a:p>
        </p:txBody>
      </p:sp>
      <p:sp>
        <p:nvSpPr>
          <p:cNvPr id="14" name="Rectangle 13">
            <a:extLst>
              <a:ext uri="{FF2B5EF4-FFF2-40B4-BE49-F238E27FC236}">
                <a16:creationId xmlns:a16="http://schemas.microsoft.com/office/drawing/2014/main" id="{239C4C39-8445-4226-8723-902AEB15194C}"/>
              </a:ext>
            </a:extLst>
          </p:cNvPr>
          <p:cNvSpPr/>
          <p:nvPr/>
        </p:nvSpPr>
        <p:spPr>
          <a:xfrm>
            <a:off x="8151510" y="1243886"/>
            <a:ext cx="3977390" cy="2062103"/>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dirty="0">
                <a:ln/>
                <a:solidFill>
                  <a:schemeClr val="accent4"/>
                </a:solidFill>
                <a:latin typeface="Arial" panose="020B0604020202020204" pitchFamily="34" charset="0"/>
                <a:cs typeface="Arial" panose="020B0604020202020204" pitchFamily="34" charset="0"/>
              </a:rPr>
              <a:t>Reasoning, problem solving and mathematical fluency</a:t>
            </a:r>
          </a:p>
        </p:txBody>
      </p:sp>
      <p:sp>
        <p:nvSpPr>
          <p:cNvPr id="15" name="Rectangle 14">
            <a:extLst>
              <a:ext uri="{FF2B5EF4-FFF2-40B4-BE49-F238E27FC236}">
                <a16:creationId xmlns:a16="http://schemas.microsoft.com/office/drawing/2014/main" id="{B948F8B4-0849-41CB-9BBD-4637220864F6}"/>
              </a:ext>
            </a:extLst>
          </p:cNvPr>
          <p:cNvSpPr/>
          <p:nvPr/>
        </p:nvSpPr>
        <p:spPr>
          <a:xfrm>
            <a:off x="4611737" y="1304589"/>
            <a:ext cx="326243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Arithmetic</a:t>
            </a:r>
          </a:p>
        </p:txBody>
      </p:sp>
      <p:sp>
        <p:nvSpPr>
          <p:cNvPr id="16" name="TextBox 15">
            <a:extLst>
              <a:ext uri="{FF2B5EF4-FFF2-40B4-BE49-F238E27FC236}">
                <a16:creationId xmlns:a16="http://schemas.microsoft.com/office/drawing/2014/main" id="{0B276FC7-26E0-4E19-B31D-7DFE01A2B86D}"/>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8" name="Picture 17">
            <a:extLst>
              <a:ext uri="{FF2B5EF4-FFF2-40B4-BE49-F238E27FC236}">
                <a16:creationId xmlns:a16="http://schemas.microsoft.com/office/drawing/2014/main" id="{E5CEA156-A19C-4EB4-A808-24D3DFDB64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19" name="TextBox 18">
            <a:extLst>
              <a:ext uri="{FF2B5EF4-FFF2-40B4-BE49-F238E27FC236}">
                <a16:creationId xmlns:a16="http://schemas.microsoft.com/office/drawing/2014/main" id="{7699DF8B-008D-4015-B8D2-14027CA3DA59}"/>
              </a:ext>
            </a:extLst>
          </p:cNvPr>
          <p:cNvSpPr txBox="1"/>
          <p:nvPr/>
        </p:nvSpPr>
        <p:spPr>
          <a:xfrm>
            <a:off x="4214698" y="3317430"/>
            <a:ext cx="3764751" cy="1077218"/>
          </a:xfrm>
          <a:prstGeom prst="rect">
            <a:avLst/>
          </a:prstGeom>
          <a:noFill/>
        </p:spPr>
        <p:txBody>
          <a:bodyPr wrap="square" rtlCol="0">
            <a:spAutoFit/>
          </a:bodyPr>
          <a:lstStyle/>
          <a:p>
            <a:pPr algn="ctr"/>
            <a:r>
              <a:rPr lang="en-GB" sz="3200" dirty="0">
                <a:latin typeface="Arial" panose="020B0604020202020204" pitchFamily="34" charset="0"/>
                <a:cs typeface="Arial" panose="020B0604020202020204" pitchFamily="34" charset="0"/>
              </a:rPr>
              <a:t>(25 marks available)</a:t>
            </a:r>
          </a:p>
        </p:txBody>
      </p:sp>
      <p:sp>
        <p:nvSpPr>
          <p:cNvPr id="20" name="TextBox 19">
            <a:extLst>
              <a:ext uri="{FF2B5EF4-FFF2-40B4-BE49-F238E27FC236}">
                <a16:creationId xmlns:a16="http://schemas.microsoft.com/office/drawing/2014/main" id="{44DEDB59-C091-4447-B46E-4CCF74953C08}"/>
              </a:ext>
            </a:extLst>
          </p:cNvPr>
          <p:cNvSpPr txBox="1"/>
          <p:nvPr/>
        </p:nvSpPr>
        <p:spPr>
          <a:xfrm>
            <a:off x="8153852" y="3244743"/>
            <a:ext cx="3764751" cy="1077218"/>
          </a:xfrm>
          <a:prstGeom prst="rect">
            <a:avLst/>
          </a:prstGeom>
          <a:noFill/>
        </p:spPr>
        <p:txBody>
          <a:bodyPr wrap="square" rtlCol="0">
            <a:spAutoFit/>
          </a:bodyPr>
          <a:lstStyle/>
          <a:p>
            <a:pPr algn="ctr"/>
            <a:r>
              <a:rPr lang="en-GB" sz="3200" dirty="0">
                <a:latin typeface="Arial" panose="020B0604020202020204" pitchFamily="34" charset="0"/>
                <a:cs typeface="Arial" panose="020B0604020202020204" pitchFamily="34" charset="0"/>
              </a:rPr>
              <a:t>(35 marks available)</a:t>
            </a:r>
          </a:p>
        </p:txBody>
      </p:sp>
      <p:pic>
        <p:nvPicPr>
          <p:cNvPr id="21" name="Picture 20">
            <a:extLst>
              <a:ext uri="{FF2B5EF4-FFF2-40B4-BE49-F238E27FC236}">
                <a16:creationId xmlns:a16="http://schemas.microsoft.com/office/drawing/2014/main" id="{27D05170-EF33-46BC-AD23-59C81D20BB3F}"/>
              </a:ext>
            </a:extLst>
          </p:cNvPr>
          <p:cNvPicPr>
            <a:picLocks noChangeAspect="1"/>
          </p:cNvPicPr>
          <p:nvPr/>
        </p:nvPicPr>
        <p:blipFill>
          <a:blip r:embed="rId3"/>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3818893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ru-RU" smtClean="0"/>
              <a:t>11</a:t>
            </a:fld>
            <a:endParaRPr lang="ru-RU" dirty="0"/>
          </a:p>
        </p:txBody>
      </p:sp>
      <p:pic>
        <p:nvPicPr>
          <p:cNvPr id="6" name="Picture 5" descr="2018_ks1_mathematics_Paper1_arithmetic.pdf - Google Drive - Google Chrome">
            <a:extLst>
              <a:ext uri="{FF2B5EF4-FFF2-40B4-BE49-F238E27FC236}">
                <a16:creationId xmlns:a16="http://schemas.microsoft.com/office/drawing/2014/main" id="{21264FA5-9B2D-408F-A063-D0E4E9FEE80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21180449">
            <a:off x="168168" y="1031666"/>
            <a:ext cx="3595696" cy="5076329"/>
          </a:xfrm>
          <a:prstGeom prst="rect">
            <a:avLst/>
          </a:prstGeom>
        </p:spPr>
      </p:pic>
      <p:pic>
        <p:nvPicPr>
          <p:cNvPr id="9" name="Picture 8" descr="2018_ks1_mathematics_Paper1_arithmetic.pdf - Google Drive - Google Chrome">
            <a:extLst>
              <a:ext uri="{FF2B5EF4-FFF2-40B4-BE49-F238E27FC236}">
                <a16:creationId xmlns:a16="http://schemas.microsoft.com/office/drawing/2014/main" id="{247A47C1-0DD7-41C9-8F03-6C32496B1CF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21348698">
            <a:off x="1893606" y="1175728"/>
            <a:ext cx="3397666" cy="4689336"/>
          </a:xfrm>
          <a:prstGeom prst="rect">
            <a:avLst/>
          </a:prstGeom>
        </p:spPr>
      </p:pic>
      <p:sp>
        <p:nvSpPr>
          <p:cNvPr id="11" name="TextBox 10">
            <a:extLst>
              <a:ext uri="{FF2B5EF4-FFF2-40B4-BE49-F238E27FC236}">
                <a16:creationId xmlns:a16="http://schemas.microsoft.com/office/drawing/2014/main" id="{6A4BE417-469C-466B-B919-48818A4CF087}"/>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4" name="Picture 13">
            <a:extLst>
              <a:ext uri="{FF2B5EF4-FFF2-40B4-BE49-F238E27FC236}">
                <a16:creationId xmlns:a16="http://schemas.microsoft.com/office/drawing/2014/main" id="{AA711597-185C-4D93-93CB-A113FD43EB1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349813" y="145230"/>
            <a:ext cx="4364106" cy="629493"/>
          </a:xfrm>
        </p:spPr>
        <p:txBody>
          <a:bodyPr>
            <a:noAutofit/>
          </a:bodyPr>
          <a:lstStyle/>
          <a:p>
            <a:r>
              <a:rPr lang="en-US" sz="2500" dirty="0" err="1">
                <a:latin typeface="+mj-lt"/>
              </a:rPr>
              <a:t>Maths</a:t>
            </a:r>
            <a:r>
              <a:rPr lang="en-US" sz="2500" dirty="0">
                <a:latin typeface="+mj-lt"/>
              </a:rPr>
              <a:t> Paper 1 Example Pages (Arithmetic)</a:t>
            </a:r>
            <a:endParaRPr lang="ru-RU" sz="2500" dirty="0">
              <a:latin typeface="+mj-lt"/>
            </a:endParaRPr>
          </a:p>
        </p:txBody>
      </p:sp>
      <p:pic>
        <p:nvPicPr>
          <p:cNvPr id="13" name="Picture 12" descr="2018_ks1_mathematics_Paper2_reasoning.pdf - Google Drive - Google Chrome">
            <a:extLst>
              <a:ext uri="{FF2B5EF4-FFF2-40B4-BE49-F238E27FC236}">
                <a16:creationId xmlns:a16="http://schemas.microsoft.com/office/drawing/2014/main" id="{39D2C5E0-6342-4DBF-BD77-6E5CE28DE56F}"/>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rot="21227081">
            <a:off x="6302689" y="1001399"/>
            <a:ext cx="3373747" cy="4390968"/>
          </a:xfrm>
          <a:prstGeom prst="rect">
            <a:avLst/>
          </a:prstGeom>
        </p:spPr>
      </p:pic>
      <p:pic>
        <p:nvPicPr>
          <p:cNvPr id="15" name="Picture 14" descr="2018_ks1_mathematics_Paper2_reasoning.pdf - Google Drive - Google Chrome">
            <a:extLst>
              <a:ext uri="{FF2B5EF4-FFF2-40B4-BE49-F238E27FC236}">
                <a16:creationId xmlns:a16="http://schemas.microsoft.com/office/drawing/2014/main" id="{73CE6BAE-AF97-4360-9F05-9ABD82E671AF}"/>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rot="417551">
            <a:off x="7672149" y="1706528"/>
            <a:ext cx="4081543" cy="4705537"/>
          </a:xfrm>
          <a:prstGeom prst="rect">
            <a:avLst/>
          </a:prstGeom>
        </p:spPr>
      </p:pic>
      <p:sp>
        <p:nvSpPr>
          <p:cNvPr id="10" name="Title 1">
            <a:extLst>
              <a:ext uri="{FF2B5EF4-FFF2-40B4-BE49-F238E27FC236}">
                <a16:creationId xmlns:a16="http://schemas.microsoft.com/office/drawing/2014/main" id="{526C6953-382A-411B-9721-62AB35340365}"/>
              </a:ext>
            </a:extLst>
          </p:cNvPr>
          <p:cNvSpPr txBox="1">
            <a:spLocks/>
          </p:cNvSpPr>
          <p:nvPr/>
        </p:nvSpPr>
        <p:spPr>
          <a:xfrm>
            <a:off x="7722163" y="145230"/>
            <a:ext cx="4364106" cy="629493"/>
          </a:xfrm>
          <a:prstGeom prst="rect">
            <a:avLst/>
          </a:prstGeom>
          <a:gradFill>
            <a:gsLst>
              <a:gs pos="0">
                <a:schemeClr val="tx2"/>
              </a:gs>
              <a:gs pos="100000">
                <a:schemeClr val="tx1"/>
              </a:gs>
            </a:gsLst>
            <a:lin ang="10800000" scaled="1"/>
          </a:gradFill>
        </p:spPr>
        <p:txBody>
          <a:bodyPr vert="horz" lIns="144000" tIns="45720" rIns="91440" bIns="45720" rtlCol="0" anchor="ctr" anchorCtr="0">
            <a:noAutofit/>
          </a:bodyPr>
          <a:lstStyle>
            <a:lvl1pPr algn="l" defTabSz="914400" rtl="0" eaLnBrk="1" latinLnBrk="0" hangingPunct="1">
              <a:lnSpc>
                <a:spcPct val="90000"/>
              </a:lnSpc>
              <a:spcBef>
                <a:spcPct val="0"/>
              </a:spcBef>
              <a:buNone/>
              <a:defRPr sz="2000" b="1" kern="1200">
                <a:solidFill>
                  <a:schemeClr val="bg1"/>
                </a:solidFill>
                <a:latin typeface="+mn-lt"/>
                <a:ea typeface="+mj-ea"/>
                <a:cs typeface="+mj-cs"/>
              </a:defRPr>
            </a:lvl1pPr>
          </a:lstStyle>
          <a:p>
            <a:r>
              <a:rPr lang="en-US" sz="2500" dirty="0" err="1">
                <a:latin typeface="+mj-lt"/>
              </a:rPr>
              <a:t>Maths</a:t>
            </a:r>
            <a:r>
              <a:rPr lang="en-US" sz="2500" dirty="0">
                <a:latin typeface="+mj-lt"/>
              </a:rPr>
              <a:t> Paper 2 Example Pages (Reasoning)</a:t>
            </a:r>
            <a:endParaRPr lang="ru-RU" sz="2500" dirty="0">
              <a:latin typeface="+mj-lt"/>
            </a:endParaRPr>
          </a:p>
        </p:txBody>
      </p:sp>
      <p:sp>
        <p:nvSpPr>
          <p:cNvPr id="16" name="Flowchart: Decision 15">
            <a:extLst>
              <a:ext uri="{FF2B5EF4-FFF2-40B4-BE49-F238E27FC236}">
                <a16:creationId xmlns:a16="http://schemas.microsoft.com/office/drawing/2014/main" id="{DD53039C-1BC6-412C-A48D-B5FA85D0E3C7}"/>
              </a:ext>
            </a:extLst>
          </p:cNvPr>
          <p:cNvSpPr/>
          <p:nvPr/>
        </p:nvSpPr>
        <p:spPr>
          <a:xfrm>
            <a:off x="5593194" y="64676"/>
            <a:ext cx="198355" cy="6911439"/>
          </a:xfrm>
          <a:prstGeom prst="flowChartDecision">
            <a:avLst/>
          </a:prstGeom>
          <a:gradFill>
            <a:gsLst>
              <a:gs pos="0">
                <a:schemeClr val="tx1"/>
              </a:gs>
              <a:gs pos="100000">
                <a:schemeClr val="tx2"/>
              </a:gs>
            </a:gsLst>
            <a:lin ang="3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2D6D195C-2161-49CE-B0FD-2A959842BF22}"/>
              </a:ext>
            </a:extLst>
          </p:cNvPr>
          <p:cNvPicPr>
            <a:picLocks noChangeAspect="1"/>
          </p:cNvPicPr>
          <p:nvPr/>
        </p:nvPicPr>
        <p:blipFill>
          <a:blip r:embed="rId7"/>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41742986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97169" y="1213762"/>
            <a:ext cx="5126743" cy="734415"/>
          </a:xfrm>
        </p:spPr>
        <p:txBody>
          <a:bodyPr>
            <a:normAutofit fontScale="90000"/>
          </a:bodyPr>
          <a:lstStyle/>
          <a:p>
            <a:r>
              <a:rPr lang="en-US" dirty="0"/>
              <a:t>Teacher Assessment/results</a:t>
            </a:r>
            <a:endParaRPr lang="ru-RU"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ru-RU" smtClean="0"/>
              <a:pPr/>
              <a:t>12</a:t>
            </a:fld>
            <a:endParaRPr lang="ru-RU" dirty="0"/>
          </a:p>
        </p:txBody>
      </p:sp>
      <p:pic>
        <p:nvPicPr>
          <p:cNvPr id="16" name="Picture Placeholder 15" descr="A picture containing person, indoor, child, girl&#10;&#10;Description automatically generated">
            <a:extLst>
              <a:ext uri="{FF2B5EF4-FFF2-40B4-BE49-F238E27FC236}">
                <a16:creationId xmlns:a16="http://schemas.microsoft.com/office/drawing/2014/main" id="{1BCA1B9E-C861-4A50-B722-515F68C95BE4}"/>
              </a:ext>
            </a:extLst>
          </p:cNvPr>
          <p:cNvPicPr>
            <a:picLocks noGrp="1" noChangeAspect="1"/>
          </p:cNvPicPr>
          <p:nvPr>
            <p:ph type="pic" sz="quarter" idx="14"/>
          </p:nvPr>
        </p:nvPicPr>
        <p:blipFill>
          <a:blip r:embed="rId2" cstate="email">
            <a:extLst>
              <a:ext uri="{28A0092B-C50C-407E-A947-70E740481C1C}">
                <a14:useLocalDpi xmlns:a14="http://schemas.microsoft.com/office/drawing/2010/main"/>
              </a:ext>
            </a:extLst>
          </a:blip>
          <a:srcRect/>
          <a:stretch>
            <a:fillRect/>
          </a:stretch>
        </p:blipFill>
        <p:spPr>
          <a:xfrm rot="720000">
            <a:off x="6744270" y="481196"/>
            <a:ext cx="4123151" cy="4854510"/>
          </a:xfrm>
        </p:spPr>
      </p:pic>
      <p:sp>
        <p:nvSpPr>
          <p:cNvPr id="17" name="TextBox 16">
            <a:extLst>
              <a:ext uri="{FF2B5EF4-FFF2-40B4-BE49-F238E27FC236}">
                <a16:creationId xmlns:a16="http://schemas.microsoft.com/office/drawing/2014/main" id="{0D03E853-B583-4B12-9226-019019F9658B}"/>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9" name="Picture 18">
            <a:extLst>
              <a:ext uri="{FF2B5EF4-FFF2-40B4-BE49-F238E27FC236}">
                <a16:creationId xmlns:a16="http://schemas.microsoft.com/office/drawing/2014/main" id="{82170316-D789-4CBC-8D19-574C12D24F8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7" name="Rectangle 6">
            <a:extLst>
              <a:ext uri="{FF2B5EF4-FFF2-40B4-BE49-F238E27FC236}">
                <a16:creationId xmlns:a16="http://schemas.microsoft.com/office/drawing/2014/main" id="{74A76F8D-C444-44DE-BE66-57D4F4CE5184}"/>
              </a:ext>
            </a:extLst>
          </p:cNvPr>
          <p:cNvSpPr/>
          <p:nvPr/>
        </p:nvSpPr>
        <p:spPr>
          <a:xfrm>
            <a:off x="72827" y="2117681"/>
            <a:ext cx="6187858" cy="4524315"/>
          </a:xfrm>
          <a:prstGeom prst="rect">
            <a:avLst/>
          </a:prstGeom>
        </p:spPr>
        <p:txBody>
          <a:bodyPr wrap="square">
            <a:spAutoFit/>
          </a:bodyPr>
          <a:lstStyle/>
          <a:p>
            <a:r>
              <a:rPr lang="en-US" sz="2400" dirty="0">
                <a:solidFill>
                  <a:schemeClr val="accent1"/>
                </a:solidFill>
                <a:latin typeface="Arial" panose="020B0604020202020204" pitchFamily="34" charset="0"/>
                <a:cs typeface="Arial" panose="020B0604020202020204" pitchFamily="34" charset="0"/>
              </a:rPr>
              <a:t>KS1 SATs tests are one part of evidence towards the whole teacher assessment.</a:t>
            </a:r>
          </a:p>
          <a:p>
            <a:endParaRPr lang="en-US" sz="2400" dirty="0">
              <a:solidFill>
                <a:schemeClr val="accent1"/>
              </a:solidFill>
              <a:latin typeface="Arial" panose="020B0604020202020204" pitchFamily="34" charset="0"/>
              <a:cs typeface="Arial" panose="020B0604020202020204" pitchFamily="34" charset="0"/>
            </a:endParaRPr>
          </a:p>
          <a:p>
            <a:r>
              <a:rPr lang="en-US" sz="2400" dirty="0">
                <a:solidFill>
                  <a:schemeClr val="accent1"/>
                </a:solidFill>
                <a:latin typeface="Arial" panose="020B0604020202020204" pitchFamily="34" charset="0"/>
                <a:cs typeface="Arial" panose="020B0604020202020204" pitchFamily="34" charset="0"/>
              </a:rPr>
              <a:t>They are marked in school, and an overall grading based on the whole year’s work </a:t>
            </a:r>
          </a:p>
          <a:p>
            <a:r>
              <a:rPr lang="en-US" sz="2400" dirty="0">
                <a:solidFill>
                  <a:schemeClr val="accent1"/>
                </a:solidFill>
                <a:latin typeface="Arial" panose="020B0604020202020204" pitchFamily="34" charset="0"/>
                <a:cs typeface="Arial" panose="020B0604020202020204" pitchFamily="34" charset="0"/>
              </a:rPr>
              <a:t>will be made.</a:t>
            </a:r>
          </a:p>
          <a:p>
            <a:endParaRPr lang="en-US" sz="2400" dirty="0">
              <a:solidFill>
                <a:schemeClr val="accent1"/>
              </a:solidFill>
              <a:latin typeface="Arial" panose="020B0604020202020204" pitchFamily="34" charset="0"/>
              <a:cs typeface="Arial" panose="020B0604020202020204" pitchFamily="34" charset="0"/>
            </a:endParaRPr>
          </a:p>
          <a:p>
            <a:r>
              <a:rPr lang="en-US" sz="2400" dirty="0">
                <a:solidFill>
                  <a:schemeClr val="accent1"/>
                </a:solidFill>
                <a:latin typeface="Arial" panose="020B0604020202020204" pitchFamily="34" charset="0"/>
                <a:cs typeface="Arial" panose="020B0604020202020204" pitchFamily="34" charset="0"/>
              </a:rPr>
              <a:t>The results of the SATs tests are </a:t>
            </a:r>
          </a:p>
          <a:p>
            <a:r>
              <a:rPr lang="en-US" sz="2400" dirty="0">
                <a:solidFill>
                  <a:schemeClr val="accent1"/>
                </a:solidFill>
                <a:latin typeface="Arial" panose="020B0604020202020204" pitchFamily="34" charset="0"/>
                <a:cs typeface="Arial" panose="020B0604020202020204" pitchFamily="34" charset="0"/>
              </a:rPr>
              <a:t>reported to the Local Authority.</a:t>
            </a:r>
          </a:p>
          <a:p>
            <a:endParaRPr lang="en-US" sz="2400" dirty="0">
              <a:solidFill>
                <a:schemeClr val="accent1"/>
              </a:solidFill>
              <a:latin typeface="Arial" panose="020B0604020202020204" pitchFamily="34" charset="0"/>
              <a:cs typeface="Arial" panose="020B0604020202020204" pitchFamily="34" charset="0"/>
            </a:endParaRPr>
          </a:p>
          <a:p>
            <a:r>
              <a:rPr lang="en-US" sz="2400" dirty="0">
                <a:solidFill>
                  <a:schemeClr val="accent1"/>
                </a:solidFill>
                <a:latin typeface="Arial" panose="020B0604020202020204" pitchFamily="34" charset="0"/>
                <a:cs typeface="Arial" panose="020B0604020202020204" pitchFamily="34" charset="0"/>
              </a:rPr>
              <a:t>Moderation often takes place to ensure consistency across schools.</a:t>
            </a:r>
          </a:p>
        </p:txBody>
      </p:sp>
      <p:pic>
        <p:nvPicPr>
          <p:cNvPr id="9" name="Picture 8">
            <a:extLst>
              <a:ext uri="{FF2B5EF4-FFF2-40B4-BE49-F238E27FC236}">
                <a16:creationId xmlns:a16="http://schemas.microsoft.com/office/drawing/2014/main" id="{6E07A310-B588-44AC-8AF8-B9A2E643A55E}"/>
              </a:ext>
            </a:extLst>
          </p:cNvPr>
          <p:cNvPicPr>
            <a:picLocks noChangeAspect="1"/>
          </p:cNvPicPr>
          <p:nvPr/>
        </p:nvPicPr>
        <p:blipFill>
          <a:blip r:embed="rId4"/>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5069213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195BD9-32C2-4CCD-8FBA-1DAB4D0A7466}"/>
              </a:ext>
            </a:extLst>
          </p:cNvPr>
          <p:cNvSpPr txBox="1"/>
          <p:nvPr/>
        </p:nvSpPr>
        <p:spPr>
          <a:xfrm>
            <a:off x="1530350" y="228601"/>
            <a:ext cx="9137650" cy="708025"/>
          </a:xfrm>
          <a:prstGeom prst="rect">
            <a:avLst/>
          </a:prstGeom>
          <a:solidFill>
            <a:srgbClr val="92D050"/>
          </a:solidFill>
        </p:spPr>
        <p:txBody>
          <a:bodyPr>
            <a:spAutoFit/>
          </a:bodyPr>
          <a:lstStyle/>
          <a:p>
            <a:pPr algn="ctr">
              <a:defRPr/>
            </a:pPr>
            <a:r>
              <a:rPr lang="en-GB" sz="4000" dirty="0">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WHAT WILL BE TEACHER ASSESSED?</a:t>
            </a:r>
          </a:p>
        </p:txBody>
      </p:sp>
      <p:sp>
        <p:nvSpPr>
          <p:cNvPr id="3" name="Rectangle 2">
            <a:extLst>
              <a:ext uri="{FF2B5EF4-FFF2-40B4-BE49-F238E27FC236}">
                <a16:creationId xmlns:a16="http://schemas.microsoft.com/office/drawing/2014/main" id="{70BCB41A-A969-4355-A774-4D28A99580B0}"/>
              </a:ext>
            </a:extLst>
          </p:cNvPr>
          <p:cNvSpPr/>
          <p:nvPr/>
        </p:nvSpPr>
        <p:spPr>
          <a:xfrm>
            <a:off x="1862138" y="1851025"/>
            <a:ext cx="2679700" cy="292258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Rectangle 4">
            <a:extLst>
              <a:ext uri="{FF2B5EF4-FFF2-40B4-BE49-F238E27FC236}">
                <a16:creationId xmlns:a16="http://schemas.microsoft.com/office/drawing/2014/main" id="{211C9CCE-6390-4246-B589-776EBE0CEADF}"/>
              </a:ext>
            </a:extLst>
          </p:cNvPr>
          <p:cNvSpPr/>
          <p:nvPr/>
        </p:nvSpPr>
        <p:spPr>
          <a:xfrm>
            <a:off x="4846639" y="1851025"/>
            <a:ext cx="2530475" cy="292258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5" name="TextBox 5">
            <a:extLst>
              <a:ext uri="{FF2B5EF4-FFF2-40B4-BE49-F238E27FC236}">
                <a16:creationId xmlns:a16="http://schemas.microsoft.com/office/drawing/2014/main" id="{5F935035-89F9-426A-BE78-C12F7F70874E}"/>
              </a:ext>
            </a:extLst>
          </p:cNvPr>
          <p:cNvSpPr txBox="1">
            <a:spLocks noChangeArrowheads="1"/>
          </p:cNvSpPr>
          <p:nvPr/>
        </p:nvSpPr>
        <p:spPr bwMode="auto">
          <a:xfrm>
            <a:off x="2470150" y="1139825"/>
            <a:ext cx="7215188" cy="522288"/>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800">
                <a:latin typeface="Comic Sans MS" panose="030F0702030302020204" pitchFamily="66" charset="0"/>
              </a:rPr>
              <a:t>TEACHER ASSESSMENT</a:t>
            </a:r>
            <a:endParaRPr lang="en-GB" altLang="en-US" sz="2000" i="1">
              <a:latin typeface="Comic Sans MS" panose="030F0702030302020204" pitchFamily="66" charset="0"/>
            </a:endParaRPr>
          </a:p>
        </p:txBody>
      </p:sp>
      <p:sp>
        <p:nvSpPr>
          <p:cNvPr id="10246" name="TextBox 6">
            <a:extLst>
              <a:ext uri="{FF2B5EF4-FFF2-40B4-BE49-F238E27FC236}">
                <a16:creationId xmlns:a16="http://schemas.microsoft.com/office/drawing/2014/main" id="{97EA36AD-C947-4F43-9607-16C22FD82DB2}"/>
              </a:ext>
            </a:extLst>
          </p:cNvPr>
          <p:cNvSpPr txBox="1">
            <a:spLocks noChangeArrowheads="1"/>
          </p:cNvSpPr>
          <p:nvPr/>
        </p:nvSpPr>
        <p:spPr bwMode="auto">
          <a:xfrm>
            <a:off x="2311400" y="2039938"/>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3200" b="1"/>
              <a:t>READING</a:t>
            </a:r>
          </a:p>
        </p:txBody>
      </p:sp>
      <p:sp>
        <p:nvSpPr>
          <p:cNvPr id="10247" name="TextBox 7">
            <a:extLst>
              <a:ext uri="{FF2B5EF4-FFF2-40B4-BE49-F238E27FC236}">
                <a16:creationId xmlns:a16="http://schemas.microsoft.com/office/drawing/2014/main" id="{113F81EA-6D4A-45AC-8DC9-741B399F9E87}"/>
              </a:ext>
            </a:extLst>
          </p:cNvPr>
          <p:cNvSpPr txBox="1">
            <a:spLocks noChangeArrowheads="1"/>
          </p:cNvSpPr>
          <p:nvPr/>
        </p:nvSpPr>
        <p:spPr bwMode="auto">
          <a:xfrm>
            <a:off x="5211763" y="2039938"/>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3200" b="1"/>
              <a:t>WRITING</a:t>
            </a:r>
          </a:p>
        </p:txBody>
      </p:sp>
      <p:sp>
        <p:nvSpPr>
          <p:cNvPr id="11" name="Rectangle 10">
            <a:extLst>
              <a:ext uri="{FF2B5EF4-FFF2-40B4-BE49-F238E27FC236}">
                <a16:creationId xmlns:a16="http://schemas.microsoft.com/office/drawing/2014/main" id="{44328BF0-5B9F-400F-A23D-13943172375A}"/>
              </a:ext>
            </a:extLst>
          </p:cNvPr>
          <p:cNvSpPr/>
          <p:nvPr/>
        </p:nvSpPr>
        <p:spPr>
          <a:xfrm>
            <a:off x="7670800" y="1866901"/>
            <a:ext cx="2566988" cy="290671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9" name="TextBox 11">
            <a:extLst>
              <a:ext uri="{FF2B5EF4-FFF2-40B4-BE49-F238E27FC236}">
                <a16:creationId xmlns:a16="http://schemas.microsoft.com/office/drawing/2014/main" id="{A44EA667-B395-4DB3-962D-0258CE77E0C6}"/>
              </a:ext>
            </a:extLst>
          </p:cNvPr>
          <p:cNvSpPr txBox="1">
            <a:spLocks noChangeArrowheads="1"/>
          </p:cNvSpPr>
          <p:nvPr/>
        </p:nvSpPr>
        <p:spPr bwMode="auto">
          <a:xfrm>
            <a:off x="8078788" y="1987550"/>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3200" b="1"/>
              <a:t>MATHS</a:t>
            </a:r>
          </a:p>
        </p:txBody>
      </p:sp>
      <p:sp>
        <p:nvSpPr>
          <p:cNvPr id="20" name="Rectangle 19">
            <a:extLst>
              <a:ext uri="{FF2B5EF4-FFF2-40B4-BE49-F238E27FC236}">
                <a16:creationId xmlns:a16="http://schemas.microsoft.com/office/drawing/2014/main" id="{6DD7EA73-B766-4C1A-BF8A-E8C25CDD8232}"/>
              </a:ext>
            </a:extLst>
          </p:cNvPr>
          <p:cNvSpPr/>
          <p:nvPr/>
        </p:nvSpPr>
        <p:spPr>
          <a:xfrm>
            <a:off x="1862138" y="4957763"/>
            <a:ext cx="5561012" cy="10668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 name="Rectangle 21">
            <a:extLst>
              <a:ext uri="{FF2B5EF4-FFF2-40B4-BE49-F238E27FC236}">
                <a16:creationId xmlns:a16="http://schemas.microsoft.com/office/drawing/2014/main" id="{89F7C8E4-1F33-467A-B82D-CA10E602F3A9}"/>
              </a:ext>
            </a:extLst>
          </p:cNvPr>
          <p:cNvSpPr/>
          <p:nvPr/>
        </p:nvSpPr>
        <p:spPr>
          <a:xfrm>
            <a:off x="7661275" y="4945063"/>
            <a:ext cx="2566988" cy="106521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52" name="TextBox 22">
            <a:extLst>
              <a:ext uri="{FF2B5EF4-FFF2-40B4-BE49-F238E27FC236}">
                <a16:creationId xmlns:a16="http://schemas.microsoft.com/office/drawing/2014/main" id="{D4C4E844-3F97-4FF7-A272-751B26EE561E}"/>
              </a:ext>
            </a:extLst>
          </p:cNvPr>
          <p:cNvSpPr txBox="1">
            <a:spLocks noChangeArrowheads="1"/>
          </p:cNvSpPr>
          <p:nvPr/>
        </p:nvSpPr>
        <p:spPr bwMode="auto">
          <a:xfrm>
            <a:off x="8067675" y="5162550"/>
            <a:ext cx="1752600" cy="585788"/>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3200" b="1"/>
              <a:t>SCIENCE</a:t>
            </a:r>
          </a:p>
        </p:txBody>
      </p:sp>
      <p:sp>
        <p:nvSpPr>
          <p:cNvPr id="10253" name="TextBox 8">
            <a:extLst>
              <a:ext uri="{FF2B5EF4-FFF2-40B4-BE49-F238E27FC236}">
                <a16:creationId xmlns:a16="http://schemas.microsoft.com/office/drawing/2014/main" id="{2DBF5451-C1DE-4784-8B7E-1D80333C3DED}"/>
              </a:ext>
            </a:extLst>
          </p:cNvPr>
          <p:cNvSpPr txBox="1">
            <a:spLocks noChangeArrowheads="1"/>
          </p:cNvSpPr>
          <p:nvPr/>
        </p:nvSpPr>
        <p:spPr bwMode="auto">
          <a:xfrm>
            <a:off x="1862138" y="2860675"/>
            <a:ext cx="269081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b="1"/>
              <a:t>Teacher assessment </a:t>
            </a:r>
          </a:p>
          <a:p>
            <a:pPr algn="ctr" eaLnBrk="1" hangingPunct="1"/>
            <a:r>
              <a:rPr lang="en-GB" altLang="en-US" b="1"/>
              <a:t>using </a:t>
            </a:r>
          </a:p>
          <a:p>
            <a:pPr algn="ctr" eaLnBrk="1" hangingPunct="1"/>
            <a:r>
              <a:rPr lang="en-GB" altLang="en-US" b="1"/>
              <a:t>Interim Framework </a:t>
            </a:r>
          </a:p>
        </p:txBody>
      </p:sp>
      <p:sp>
        <p:nvSpPr>
          <p:cNvPr id="10254" name="TextBox 8">
            <a:extLst>
              <a:ext uri="{FF2B5EF4-FFF2-40B4-BE49-F238E27FC236}">
                <a16:creationId xmlns:a16="http://schemas.microsoft.com/office/drawing/2014/main" id="{06CF5B3E-D327-4B40-A7F3-6479F94392CE}"/>
              </a:ext>
            </a:extLst>
          </p:cNvPr>
          <p:cNvSpPr txBox="1">
            <a:spLocks noChangeArrowheads="1"/>
          </p:cNvSpPr>
          <p:nvPr/>
        </p:nvSpPr>
        <p:spPr bwMode="auto">
          <a:xfrm>
            <a:off x="4732338" y="2854325"/>
            <a:ext cx="269081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b="1"/>
              <a:t>Teacher assessment </a:t>
            </a:r>
          </a:p>
          <a:p>
            <a:pPr algn="ctr" eaLnBrk="1" hangingPunct="1"/>
            <a:r>
              <a:rPr lang="en-GB" altLang="en-US" b="1"/>
              <a:t>using </a:t>
            </a:r>
          </a:p>
          <a:p>
            <a:pPr algn="ctr" eaLnBrk="1" hangingPunct="1"/>
            <a:r>
              <a:rPr lang="en-GB" altLang="en-US" b="1"/>
              <a:t>Interim Framework </a:t>
            </a:r>
          </a:p>
        </p:txBody>
      </p:sp>
      <p:sp>
        <p:nvSpPr>
          <p:cNvPr id="10255" name="TextBox 8">
            <a:extLst>
              <a:ext uri="{FF2B5EF4-FFF2-40B4-BE49-F238E27FC236}">
                <a16:creationId xmlns:a16="http://schemas.microsoft.com/office/drawing/2014/main" id="{E084EF1C-F1B0-4CD3-A496-39AFF68487E2}"/>
              </a:ext>
            </a:extLst>
          </p:cNvPr>
          <p:cNvSpPr txBox="1">
            <a:spLocks noChangeArrowheads="1"/>
          </p:cNvSpPr>
          <p:nvPr/>
        </p:nvSpPr>
        <p:spPr bwMode="auto">
          <a:xfrm>
            <a:off x="2155826" y="5168901"/>
            <a:ext cx="50974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b="1"/>
              <a:t>Teacher assessment using </a:t>
            </a:r>
          </a:p>
          <a:p>
            <a:pPr algn="ctr" eaLnBrk="1" hangingPunct="1"/>
            <a:r>
              <a:rPr lang="en-GB" altLang="en-US" b="1"/>
              <a:t>Interim Framework </a:t>
            </a:r>
          </a:p>
        </p:txBody>
      </p:sp>
      <p:sp>
        <p:nvSpPr>
          <p:cNvPr id="10256" name="TextBox 8">
            <a:extLst>
              <a:ext uri="{FF2B5EF4-FFF2-40B4-BE49-F238E27FC236}">
                <a16:creationId xmlns:a16="http://schemas.microsoft.com/office/drawing/2014/main" id="{F0CF0220-1229-4B29-91D0-242156EA1603}"/>
              </a:ext>
            </a:extLst>
          </p:cNvPr>
          <p:cNvSpPr txBox="1">
            <a:spLocks noChangeArrowheads="1"/>
          </p:cNvSpPr>
          <p:nvPr/>
        </p:nvSpPr>
        <p:spPr bwMode="auto">
          <a:xfrm>
            <a:off x="7599363" y="2868614"/>
            <a:ext cx="2690812"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b="1"/>
              <a:t>Teacher assessment </a:t>
            </a:r>
          </a:p>
          <a:p>
            <a:pPr algn="ctr" eaLnBrk="1" hangingPunct="1"/>
            <a:r>
              <a:rPr lang="en-GB" altLang="en-US" b="1"/>
              <a:t>using </a:t>
            </a:r>
          </a:p>
          <a:p>
            <a:pPr algn="ctr" eaLnBrk="1" hangingPunct="1"/>
            <a:r>
              <a:rPr lang="en-GB" altLang="en-US" b="1"/>
              <a:t>Interim Framework </a:t>
            </a:r>
          </a:p>
        </p:txBody>
      </p:sp>
      <p:sp>
        <p:nvSpPr>
          <p:cNvPr id="10257" name="TextBox 32">
            <a:extLst>
              <a:ext uri="{FF2B5EF4-FFF2-40B4-BE49-F238E27FC236}">
                <a16:creationId xmlns:a16="http://schemas.microsoft.com/office/drawing/2014/main" id="{E8DCE7DA-1E4C-4300-ACBA-0019A70B819D}"/>
              </a:ext>
            </a:extLst>
          </p:cNvPr>
          <p:cNvSpPr txBox="1">
            <a:spLocks noChangeArrowheads="1"/>
          </p:cNvSpPr>
          <p:nvPr/>
        </p:nvSpPr>
        <p:spPr bwMode="auto">
          <a:xfrm>
            <a:off x="2143125" y="6181726"/>
            <a:ext cx="74612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i="1">
                <a:latin typeface="Comic Sans MS" panose="030F0702030302020204" pitchFamily="66" charset="0"/>
              </a:rPr>
              <a:t>In 2020the tests will be marked internally by teachers and, in some cases, the results moderated by Local Authorities.</a:t>
            </a:r>
            <a:endParaRPr lang="en-GB" altLang="en-US"/>
          </a:p>
        </p:txBody>
      </p:sp>
    </p:spTree>
    <p:extLst>
      <p:ext uri="{BB962C8B-B14F-4D97-AF65-F5344CB8AC3E}">
        <p14:creationId xmlns:p14="http://schemas.microsoft.com/office/powerpoint/2010/main" val="3793829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E7F738-18EC-4918-9D68-795DB27062E5}"/>
              </a:ext>
            </a:extLst>
          </p:cNvPr>
          <p:cNvSpPr txBox="1"/>
          <p:nvPr/>
        </p:nvSpPr>
        <p:spPr>
          <a:xfrm>
            <a:off x="1992313" y="1412875"/>
            <a:ext cx="8280400" cy="4832350"/>
          </a:xfrm>
          <a:prstGeom prst="rect">
            <a:avLst/>
          </a:prstGeom>
          <a:noFill/>
        </p:spPr>
        <p:txBody>
          <a:bodyPr>
            <a:spAutoFit/>
          </a:bodyPr>
          <a:lstStyle/>
          <a:p>
            <a:pPr>
              <a:defRPr/>
            </a:pPr>
            <a:r>
              <a:rPr lang="en-GB" sz="2800" dirty="0">
                <a:latin typeface="Comic Sans MS" panose="030F0702030302020204" pitchFamily="66" charset="0"/>
              </a:rPr>
              <a:t>To help with teacher assessment the </a:t>
            </a:r>
            <a:r>
              <a:rPr lang="en-GB" sz="2800" dirty="0" err="1">
                <a:latin typeface="Comic Sans MS" panose="030F0702030302020204" pitchFamily="66" charset="0"/>
              </a:rPr>
              <a:t>DfE</a:t>
            </a:r>
            <a:r>
              <a:rPr lang="en-GB" sz="2800" dirty="0">
                <a:latin typeface="Comic Sans MS" panose="030F0702030302020204" pitchFamily="66" charset="0"/>
              </a:rPr>
              <a:t> has produced ‘</a:t>
            </a:r>
            <a:r>
              <a:rPr lang="en-GB" sz="2800" b="1" i="1" dirty="0">
                <a:solidFill>
                  <a:srgbClr val="7030A0"/>
                </a:solidFill>
                <a:latin typeface="Comic Sans MS" panose="030F0702030302020204" pitchFamily="66" charset="0"/>
              </a:rPr>
              <a:t>Interim Frameworks</a:t>
            </a:r>
            <a:r>
              <a:rPr lang="en-GB" sz="2800" dirty="0">
                <a:latin typeface="Comic Sans MS" panose="030F0702030302020204" pitchFamily="66" charset="0"/>
              </a:rPr>
              <a:t>’.  They set out the standards a pupil will be assessed against in </a:t>
            </a:r>
            <a:r>
              <a:rPr lang="en-GB" sz="2800" b="1" i="1" dirty="0">
                <a:solidFill>
                  <a:srgbClr val="7030A0"/>
                </a:solidFill>
                <a:effectLst>
                  <a:outerShdw blurRad="38100" dist="38100" dir="2700000" algn="tl">
                    <a:srgbClr val="000000">
                      <a:alpha val="43137"/>
                    </a:srgbClr>
                  </a:outerShdw>
                </a:effectLst>
                <a:latin typeface="Comic Sans MS" panose="030F0702030302020204" pitchFamily="66" charset="0"/>
              </a:rPr>
              <a:t>reading, writing, maths and science</a:t>
            </a:r>
            <a:r>
              <a:rPr lang="en-GB" sz="2800" i="1" dirty="0">
                <a:latin typeface="Comic Sans MS" panose="030F0702030302020204" pitchFamily="66" charset="0"/>
              </a:rPr>
              <a:t>.</a:t>
            </a:r>
          </a:p>
          <a:p>
            <a:pPr>
              <a:defRPr/>
            </a:pPr>
            <a:endParaRPr lang="en-GB" sz="2800" dirty="0">
              <a:latin typeface="Comic Sans MS" panose="030F0702030302020204" pitchFamily="66" charset="0"/>
            </a:endParaRPr>
          </a:p>
          <a:p>
            <a:pPr>
              <a:defRPr/>
            </a:pPr>
            <a:r>
              <a:rPr lang="en-GB" sz="2800" dirty="0">
                <a:latin typeface="Comic Sans MS" panose="030F0702030302020204" pitchFamily="66" charset="0"/>
              </a:rPr>
              <a:t>The Interim Frameworks are only to be used as </a:t>
            </a:r>
            <a:r>
              <a:rPr lang="en-GB" sz="2800" b="1" i="1" dirty="0">
                <a:solidFill>
                  <a:srgbClr val="7030A0"/>
                </a:solidFill>
                <a:effectLst>
                  <a:outerShdw blurRad="38100" dist="38100" dir="2700000" algn="tl">
                    <a:srgbClr val="000000">
                      <a:alpha val="43137"/>
                    </a:srgbClr>
                  </a:outerShdw>
                </a:effectLst>
                <a:latin typeface="Comic Sans MS" panose="030F0702030302020204" pitchFamily="66" charset="0"/>
              </a:rPr>
              <a:t>a guide</a:t>
            </a:r>
            <a:r>
              <a:rPr lang="en-GB" sz="2800" dirty="0">
                <a:latin typeface="Comic Sans MS" panose="030F0702030302020204" pitchFamily="66" charset="0"/>
              </a:rPr>
              <a:t>, as they do not include full coverage of the content of the National Curriculum. </a:t>
            </a:r>
          </a:p>
          <a:p>
            <a:pPr>
              <a:defRPr/>
            </a:pPr>
            <a:endParaRPr lang="en-GB" sz="2800" dirty="0">
              <a:latin typeface="Comic Sans MS" panose="030F0702030302020204" pitchFamily="66" charset="0"/>
            </a:endParaRPr>
          </a:p>
          <a:p>
            <a:pPr>
              <a:defRPr/>
            </a:pPr>
            <a:r>
              <a:rPr lang="en-GB" sz="2800" b="1" i="1" dirty="0">
                <a:solidFill>
                  <a:srgbClr val="7030A0"/>
                </a:solidFill>
                <a:effectLst>
                  <a:outerShdw blurRad="38100" dist="38100" dir="2700000" algn="tl">
                    <a:srgbClr val="000000">
                      <a:alpha val="43137"/>
                    </a:srgbClr>
                  </a:outerShdw>
                </a:effectLst>
                <a:latin typeface="Comic Sans MS" panose="030F0702030302020204" pitchFamily="66" charset="0"/>
              </a:rPr>
              <a:t>All of the criteria must be met </a:t>
            </a:r>
            <a:r>
              <a:rPr lang="en-GB" sz="2800" dirty="0">
                <a:latin typeface="Comic Sans MS" panose="030F0702030302020204" pitchFamily="66" charset="0"/>
              </a:rPr>
              <a:t>for a child to attain the ‘Expected Standard’.</a:t>
            </a:r>
          </a:p>
        </p:txBody>
      </p:sp>
      <p:sp>
        <p:nvSpPr>
          <p:cNvPr id="4" name="TextBox 3">
            <a:extLst>
              <a:ext uri="{FF2B5EF4-FFF2-40B4-BE49-F238E27FC236}">
                <a16:creationId xmlns:a16="http://schemas.microsoft.com/office/drawing/2014/main" id="{33408B3A-E26C-413D-A000-4658F2DF3DE1}"/>
              </a:ext>
            </a:extLst>
          </p:cNvPr>
          <p:cNvSpPr txBox="1"/>
          <p:nvPr/>
        </p:nvSpPr>
        <p:spPr>
          <a:xfrm>
            <a:off x="1530350" y="333376"/>
            <a:ext cx="9137650" cy="830263"/>
          </a:xfrm>
          <a:prstGeom prst="rect">
            <a:avLst/>
          </a:prstGeom>
          <a:solidFill>
            <a:srgbClr val="92D050"/>
          </a:solidFill>
        </p:spPr>
        <p:txBody>
          <a:bodyPr>
            <a:spAutoFit/>
          </a:bodyPr>
          <a:lstStyle/>
          <a:p>
            <a:pPr algn="ctr">
              <a:defRPr/>
            </a:pPr>
            <a:r>
              <a:rPr lang="en-GB" sz="4800" dirty="0">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INTERIM FRAMEWORKS</a:t>
            </a:r>
          </a:p>
        </p:txBody>
      </p:sp>
    </p:spTree>
    <p:extLst>
      <p:ext uri="{BB962C8B-B14F-4D97-AF65-F5344CB8AC3E}">
        <p14:creationId xmlns:p14="http://schemas.microsoft.com/office/powerpoint/2010/main" val="38692918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431687" y="848889"/>
            <a:ext cx="3960711" cy="1061509"/>
          </a:xfrm>
        </p:spPr>
        <p:txBody>
          <a:bodyPr>
            <a:normAutofit fontScale="90000"/>
          </a:bodyPr>
          <a:lstStyle/>
          <a:p>
            <a:r>
              <a:rPr lang="en-US" dirty="0"/>
              <a:t>Age Related Expectations</a:t>
            </a:r>
            <a:endParaRPr lang="ru-RU"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ru-RU" smtClean="0"/>
              <a:t>15</a:t>
            </a:fld>
            <a:endParaRPr lang="ru-RU" dirty="0"/>
          </a:p>
        </p:txBody>
      </p:sp>
      <p:sp>
        <p:nvSpPr>
          <p:cNvPr id="2" name="Rectangle 1">
            <a:extLst>
              <a:ext uri="{FF2B5EF4-FFF2-40B4-BE49-F238E27FC236}">
                <a16:creationId xmlns:a16="http://schemas.microsoft.com/office/drawing/2014/main" id="{13C3FFCF-788D-4659-B497-A82678D9E158}"/>
              </a:ext>
            </a:extLst>
          </p:cNvPr>
          <p:cNvSpPr/>
          <p:nvPr/>
        </p:nvSpPr>
        <p:spPr>
          <a:xfrm>
            <a:off x="80920" y="2200489"/>
            <a:ext cx="12518379" cy="3046988"/>
          </a:xfrm>
          <a:prstGeom prst="rect">
            <a:avLst/>
          </a:prstGeom>
        </p:spPr>
        <p:txBody>
          <a:bodyPr wrap="square">
            <a:spAutoFit/>
          </a:bodyPr>
          <a:lstStyle/>
          <a:p>
            <a:r>
              <a:rPr lang="en-US" sz="2400" u="sng" dirty="0">
                <a:solidFill>
                  <a:srgbClr val="C00000"/>
                </a:solidFill>
                <a:latin typeface="Arial" panose="020B0604020202020204" pitchFamily="34" charset="0"/>
                <a:cs typeface="Arial" panose="020B0604020202020204" pitchFamily="34" charset="0"/>
              </a:rPr>
              <a:t>Working below the expected standard </a:t>
            </a:r>
            <a:r>
              <a:rPr lang="en-US" sz="2400" dirty="0">
                <a:solidFill>
                  <a:srgbClr val="000000"/>
                </a:solidFill>
                <a:latin typeface="Arial" panose="020B0604020202020204" pitchFamily="34" charset="0"/>
                <a:cs typeface="Arial" panose="020B0604020202020204" pitchFamily="34" charset="0"/>
              </a:rPr>
              <a:t>(not working within the Year 2 Curriculum).</a:t>
            </a:r>
          </a:p>
          <a:p>
            <a:endParaRPr lang="en-US" sz="2400" dirty="0">
              <a:solidFill>
                <a:srgbClr val="000000"/>
              </a:solidFill>
              <a:latin typeface="Arial" panose="020B0604020202020204" pitchFamily="34" charset="0"/>
              <a:cs typeface="Arial" panose="020B0604020202020204" pitchFamily="34" charset="0"/>
            </a:endParaRPr>
          </a:p>
          <a:p>
            <a:r>
              <a:rPr lang="en-US" sz="2400" u="sng" dirty="0">
                <a:solidFill>
                  <a:schemeClr val="accent6"/>
                </a:solidFill>
                <a:latin typeface="Arial" panose="020B0604020202020204" pitchFamily="34" charset="0"/>
                <a:cs typeface="Arial" panose="020B0604020202020204" pitchFamily="34" charset="0"/>
              </a:rPr>
              <a:t>Working towards the expected standard </a:t>
            </a:r>
            <a:r>
              <a:rPr lang="en-US" sz="2400" dirty="0">
                <a:solidFill>
                  <a:srgbClr val="000000"/>
                </a:solidFill>
                <a:latin typeface="Arial" panose="020B0604020202020204" pitchFamily="34" charset="0"/>
                <a:cs typeface="Arial" panose="020B0604020202020204" pitchFamily="34" charset="0"/>
              </a:rPr>
              <a:t>(some of the learning is within the Year 2 Curriculum).</a:t>
            </a:r>
          </a:p>
          <a:p>
            <a:endParaRPr lang="en-US" sz="2400" dirty="0">
              <a:solidFill>
                <a:srgbClr val="00B0F0"/>
              </a:solidFill>
              <a:latin typeface="Arial" panose="020B0604020202020204" pitchFamily="34" charset="0"/>
              <a:cs typeface="Arial" panose="020B0604020202020204" pitchFamily="34" charset="0"/>
            </a:endParaRPr>
          </a:p>
          <a:p>
            <a:r>
              <a:rPr lang="en-US" sz="2400" u="sng" dirty="0">
                <a:solidFill>
                  <a:srgbClr val="7030A0"/>
                </a:solidFill>
                <a:latin typeface="Arial" panose="020B0604020202020204" pitchFamily="34" charset="0"/>
                <a:cs typeface="Arial" panose="020B0604020202020204" pitchFamily="34" charset="0"/>
              </a:rPr>
              <a:t>Working at the expected standard </a:t>
            </a:r>
            <a:r>
              <a:rPr lang="en-US" sz="2400" dirty="0">
                <a:solidFill>
                  <a:srgbClr val="000000"/>
                </a:solidFill>
                <a:latin typeface="Arial" panose="020B0604020202020204" pitchFamily="34" charset="0"/>
                <a:cs typeface="Arial" panose="020B0604020202020204" pitchFamily="34" charset="0"/>
              </a:rPr>
              <a:t>(All learning is within the Year 2 Curriculum).</a:t>
            </a:r>
          </a:p>
          <a:p>
            <a:endParaRPr lang="en-US" sz="2400" dirty="0">
              <a:solidFill>
                <a:srgbClr val="000000"/>
              </a:solidFill>
              <a:latin typeface="Arial" panose="020B0604020202020204" pitchFamily="34" charset="0"/>
              <a:cs typeface="Arial" panose="020B0604020202020204" pitchFamily="34" charset="0"/>
            </a:endParaRPr>
          </a:p>
          <a:p>
            <a:r>
              <a:rPr lang="en-US" sz="2400" u="sng" dirty="0">
                <a:solidFill>
                  <a:srgbClr val="AF3790"/>
                </a:solidFill>
                <a:latin typeface="Arial" panose="020B0604020202020204" pitchFamily="34" charset="0"/>
                <a:cs typeface="Arial" panose="020B0604020202020204" pitchFamily="34" charset="0"/>
              </a:rPr>
              <a:t>Working at greater depth </a:t>
            </a:r>
            <a:r>
              <a:rPr lang="en-US" sz="2400" dirty="0">
                <a:solidFill>
                  <a:srgbClr val="000000"/>
                </a:solidFill>
                <a:latin typeface="Arial" panose="020B0604020202020204" pitchFamily="34" charset="0"/>
                <a:cs typeface="Arial" panose="020B0604020202020204" pitchFamily="34" charset="0"/>
              </a:rPr>
              <a:t>(very secure in Year 2 Curriculum, with elements of Year 3).</a:t>
            </a:r>
          </a:p>
        </p:txBody>
      </p:sp>
      <p:sp>
        <p:nvSpPr>
          <p:cNvPr id="9" name="TextBox 8">
            <a:extLst>
              <a:ext uri="{FF2B5EF4-FFF2-40B4-BE49-F238E27FC236}">
                <a16:creationId xmlns:a16="http://schemas.microsoft.com/office/drawing/2014/main" id="{BC3889F1-E2BE-46DE-A047-86B6F8600B80}"/>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1" name="Picture 10">
            <a:extLst>
              <a:ext uri="{FF2B5EF4-FFF2-40B4-BE49-F238E27FC236}">
                <a16:creationId xmlns:a16="http://schemas.microsoft.com/office/drawing/2014/main" id="{FAC5F638-47E5-49D2-A065-D9151EEF21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pic>
        <p:nvPicPr>
          <p:cNvPr id="8" name="Picture 7">
            <a:extLst>
              <a:ext uri="{FF2B5EF4-FFF2-40B4-BE49-F238E27FC236}">
                <a16:creationId xmlns:a16="http://schemas.microsoft.com/office/drawing/2014/main" id="{D4D5FA06-0210-4300-9C13-1CD0D5AC811E}"/>
              </a:ext>
            </a:extLst>
          </p:cNvPr>
          <p:cNvPicPr>
            <a:picLocks noChangeAspect="1"/>
          </p:cNvPicPr>
          <p:nvPr/>
        </p:nvPicPr>
        <p:blipFill>
          <a:blip r:embed="rId3"/>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327202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fade">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fade">
                                      <p:cBhvr>
                                        <p:cTn id="2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42414" y="807865"/>
            <a:ext cx="4769947" cy="1061509"/>
          </a:xfrm>
        </p:spPr>
        <p:txBody>
          <a:bodyPr>
            <a:normAutofit fontScale="90000"/>
          </a:bodyPr>
          <a:lstStyle/>
          <a:p>
            <a:r>
              <a:rPr lang="en-US" dirty="0"/>
              <a:t>How can you help your child prepare?</a:t>
            </a:r>
            <a:endParaRPr lang="ru-RU"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ru-RU" smtClean="0"/>
              <a:t>16</a:t>
            </a:fld>
            <a:endParaRPr lang="ru-RU" dirty="0"/>
          </a:p>
        </p:txBody>
      </p:sp>
      <p:sp>
        <p:nvSpPr>
          <p:cNvPr id="2" name="Rectangle 1">
            <a:extLst>
              <a:ext uri="{FF2B5EF4-FFF2-40B4-BE49-F238E27FC236}">
                <a16:creationId xmlns:a16="http://schemas.microsoft.com/office/drawing/2014/main" id="{13C3FFCF-788D-4659-B497-A82678D9E158}"/>
              </a:ext>
            </a:extLst>
          </p:cNvPr>
          <p:cNvSpPr/>
          <p:nvPr/>
        </p:nvSpPr>
        <p:spPr>
          <a:xfrm>
            <a:off x="0" y="2378975"/>
            <a:ext cx="11991975" cy="4062651"/>
          </a:xfrm>
          <a:prstGeom prst="rect">
            <a:avLst/>
          </a:prstGeom>
        </p:spPr>
        <p:txBody>
          <a:bodyPr wrap="square">
            <a:spAutoFit/>
          </a:bodyPr>
          <a:lstStyle/>
          <a:p>
            <a:pPr marL="457200" indent="-457200">
              <a:buFont typeface="Arial" panose="020B0604020202020204" pitchFamily="34" charset="0"/>
              <a:buChar char="•"/>
            </a:pPr>
            <a:r>
              <a:rPr lang="en-US" sz="2000" u="sng" dirty="0">
                <a:latin typeface="Arial" panose="020B0604020202020204" pitchFamily="34" charset="0"/>
                <a:cs typeface="Arial" panose="020B0604020202020204" pitchFamily="34" charset="0"/>
              </a:rPr>
              <a:t>Help your child with reading</a:t>
            </a:r>
            <a:r>
              <a:rPr lang="en-US" sz="2000" dirty="0">
                <a:latin typeface="Arial" panose="020B0604020202020204" pitchFamily="34" charset="0"/>
                <a:cs typeface="Arial" panose="020B0604020202020204" pitchFamily="34" charset="0"/>
              </a:rPr>
              <a:t>, listen to them read and focus on bringing out a ‘love of reading’.  Also reading stories to your child allows them to develop language, listening skills and comprehension.   Encourage making predictions of what might happen next.</a:t>
            </a:r>
          </a:p>
          <a:p>
            <a:pPr marL="457200" indent="-45720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000" u="sng" dirty="0">
                <a:latin typeface="Arial" panose="020B0604020202020204" pitchFamily="34" charset="0"/>
                <a:cs typeface="Arial" panose="020B0604020202020204" pitchFamily="34" charset="0"/>
              </a:rPr>
              <a:t>Help your child with writing</a:t>
            </a:r>
            <a:r>
              <a:rPr lang="en-US" sz="2000" dirty="0">
                <a:latin typeface="Arial" panose="020B0604020202020204" pitchFamily="34" charset="0"/>
                <a:cs typeface="Arial" panose="020B0604020202020204" pitchFamily="34" charset="0"/>
              </a:rPr>
              <a:t>, support with weekly spellings.  Write together to make shopping lists and letter writing.</a:t>
            </a:r>
          </a:p>
          <a:p>
            <a:pPr marL="457200" indent="-45720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000" u="sng" dirty="0">
                <a:latin typeface="Arial" panose="020B0604020202020204" pitchFamily="34" charset="0"/>
                <a:cs typeface="Arial" panose="020B0604020202020204" pitchFamily="34" charset="0"/>
              </a:rPr>
              <a:t>Help your child with </a:t>
            </a:r>
            <a:r>
              <a:rPr lang="en-US" sz="2000" u="sng" dirty="0" err="1">
                <a:latin typeface="Arial" panose="020B0604020202020204" pitchFamily="34" charset="0"/>
                <a:cs typeface="Arial" panose="020B0604020202020204" pitchFamily="34" charset="0"/>
              </a:rPr>
              <a:t>maths</a:t>
            </a:r>
            <a:r>
              <a:rPr lang="en-US" sz="2000" dirty="0">
                <a:latin typeface="Arial" panose="020B0604020202020204" pitchFamily="34" charset="0"/>
                <a:cs typeface="Arial" panose="020B0604020202020204" pitchFamily="34" charset="0"/>
              </a:rPr>
              <a:t>, play times table games.  Encourage them to help with cooking, weighing and measuring ingredients.  Work out what time it is together.  Provide opportunities for your child to pay for things in a shop, to work out how much things cost and how much change will be needed.</a:t>
            </a:r>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endParaRPr lang="en-US" sz="3000" dirty="0"/>
          </a:p>
        </p:txBody>
      </p:sp>
      <p:sp>
        <p:nvSpPr>
          <p:cNvPr id="5" name="TextBox 4">
            <a:extLst>
              <a:ext uri="{FF2B5EF4-FFF2-40B4-BE49-F238E27FC236}">
                <a16:creationId xmlns:a16="http://schemas.microsoft.com/office/drawing/2014/main" id="{3404825C-C575-4052-9334-EAF5492F5FDE}"/>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7" name="Picture 6">
            <a:extLst>
              <a:ext uri="{FF2B5EF4-FFF2-40B4-BE49-F238E27FC236}">
                <a16:creationId xmlns:a16="http://schemas.microsoft.com/office/drawing/2014/main" id="{EB55FDD3-B449-4506-942F-7222BEE4AF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pic>
        <p:nvPicPr>
          <p:cNvPr id="8" name="Picture 7">
            <a:extLst>
              <a:ext uri="{FF2B5EF4-FFF2-40B4-BE49-F238E27FC236}">
                <a16:creationId xmlns:a16="http://schemas.microsoft.com/office/drawing/2014/main" id="{73D50364-1B97-4C03-B114-A4E7BA78D644}"/>
              </a:ext>
            </a:extLst>
          </p:cNvPr>
          <p:cNvPicPr>
            <a:picLocks noChangeAspect="1"/>
          </p:cNvPicPr>
          <p:nvPr/>
        </p:nvPicPr>
        <p:blipFill>
          <a:blip r:embed="rId3"/>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3362860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fade">
                                      <p:cBhvr>
                                        <p:cTn id="1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p:txBody>
          <a:bodyPr/>
          <a:lstStyle/>
          <a:p>
            <a:r>
              <a:rPr lang="en-US" dirty="0"/>
              <a:t>Thank You!</a:t>
            </a:r>
            <a:endParaRPr lang="ru-RU" dirty="0"/>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p:txBody>
          <a:bodyPr/>
          <a:lstStyle/>
          <a:p>
            <a:r>
              <a:rPr lang="en-US" dirty="0"/>
              <a:t>Your time is appreciated.</a:t>
            </a:r>
            <a:endParaRPr lang="ru-RU" dirty="0"/>
          </a:p>
        </p:txBody>
      </p:sp>
      <p:sp>
        <p:nvSpPr>
          <p:cNvPr id="3" name="Rectangle 2">
            <a:extLst>
              <a:ext uri="{FF2B5EF4-FFF2-40B4-BE49-F238E27FC236}">
                <a16:creationId xmlns:a16="http://schemas.microsoft.com/office/drawing/2014/main" id="{92C51D28-6743-4B6F-9A6F-F9A4A5AD0CBD}"/>
              </a:ext>
            </a:extLst>
          </p:cNvPr>
          <p:cNvSpPr/>
          <p:nvPr/>
        </p:nvSpPr>
        <p:spPr>
          <a:xfrm>
            <a:off x="7382778" y="5667225"/>
            <a:ext cx="4646400"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Any Questions?</a:t>
            </a:r>
          </a:p>
        </p:txBody>
      </p:sp>
      <p:sp>
        <p:nvSpPr>
          <p:cNvPr id="6" name="TextBox 5">
            <a:extLst>
              <a:ext uri="{FF2B5EF4-FFF2-40B4-BE49-F238E27FC236}">
                <a16:creationId xmlns:a16="http://schemas.microsoft.com/office/drawing/2014/main" id="{E039AD62-61AA-4DDA-80AA-D0BC66638988}"/>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9" name="Picture 8">
            <a:extLst>
              <a:ext uri="{FF2B5EF4-FFF2-40B4-BE49-F238E27FC236}">
                <a16:creationId xmlns:a16="http://schemas.microsoft.com/office/drawing/2014/main" id="{1EF18794-9DC9-40FF-BE3C-010E0BB699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pic>
        <p:nvPicPr>
          <p:cNvPr id="11" name="Picture Placeholder 23" descr="A picture containing sky, outdoor, person, woman&#10;&#10;Description automatically generated">
            <a:extLst>
              <a:ext uri="{FF2B5EF4-FFF2-40B4-BE49-F238E27FC236}">
                <a16:creationId xmlns:a16="http://schemas.microsoft.com/office/drawing/2014/main" id="{059F6EE1-29E8-46FC-ACF6-66AD8380D4B2}"/>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412784" y="1566064"/>
            <a:ext cx="4948037" cy="4220558"/>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p:spPr>
      </p:pic>
      <p:pic>
        <p:nvPicPr>
          <p:cNvPr id="10" name="Picture 9">
            <a:extLst>
              <a:ext uri="{FF2B5EF4-FFF2-40B4-BE49-F238E27FC236}">
                <a16:creationId xmlns:a16="http://schemas.microsoft.com/office/drawing/2014/main" id="{87C25E80-655C-4834-B974-A6F430696E23}"/>
              </a:ext>
            </a:extLst>
          </p:cNvPr>
          <p:cNvPicPr>
            <a:picLocks noChangeAspect="1"/>
          </p:cNvPicPr>
          <p:nvPr/>
        </p:nvPicPr>
        <p:blipFill>
          <a:blip r:embed="rId4"/>
          <a:stretch>
            <a:fillRect/>
          </a:stretch>
        </p:blipFill>
        <p:spPr>
          <a:xfrm>
            <a:off x="9610480" y="6585523"/>
            <a:ext cx="2688569" cy="298730"/>
          </a:xfrm>
          <a:prstGeom prst="rect">
            <a:avLst/>
          </a:prstGeom>
        </p:spPr>
      </p:pic>
    </p:spTree>
    <p:extLst>
      <p:ext uri="{BB962C8B-B14F-4D97-AF65-F5344CB8AC3E}">
        <p14:creationId xmlns:p14="http://schemas.microsoft.com/office/powerpoint/2010/main" val="1923331524"/>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NonBusiness Presentation Layout_Elementary_MO - v4.potx" id="{4DC39F4E-E9E8-4D22-BDE0-044CC575188F}" vid="{A1165295-B50A-4F62-B2CC-94F4F7BF07C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Elementary school presentation</Template>
  <TotalTime>0</TotalTime>
  <Words>848</Words>
  <Application>Microsoft Office PowerPoint</Application>
  <PresentationFormat>Widescreen</PresentationFormat>
  <Paragraphs>154</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Aharoni</vt:lpstr>
      <vt:lpstr>Arial</vt:lpstr>
      <vt:lpstr>Calibri</vt:lpstr>
      <vt:lpstr>Comic Sans MS</vt:lpstr>
      <vt:lpstr>Franklin Gothic Book</vt:lpstr>
      <vt:lpstr>Office Theme</vt:lpstr>
      <vt:lpstr>PowerPoint Presentation</vt:lpstr>
      <vt:lpstr>KS1 SATs</vt:lpstr>
      <vt:lpstr>What are Sats?</vt:lpstr>
      <vt:lpstr>PowerPoint Presentation</vt:lpstr>
      <vt:lpstr>An outline of the tests</vt:lpstr>
      <vt:lpstr>English – Reading Paper 1 Example Page</vt:lpstr>
      <vt:lpstr>English – Reading Paper 2 Example Pages</vt:lpstr>
      <vt:lpstr>English</vt:lpstr>
      <vt:lpstr>English – Spelling Example Page</vt:lpstr>
      <vt:lpstr>Maths</vt:lpstr>
      <vt:lpstr>Maths Paper 1 Example Pages (Arithmetic)</vt:lpstr>
      <vt:lpstr>Teacher Assessment/results</vt:lpstr>
      <vt:lpstr>PowerPoint Presentation</vt:lpstr>
      <vt:lpstr>PowerPoint Presentation</vt:lpstr>
      <vt:lpstr>Age Related Expectations</vt:lpstr>
      <vt:lpstr>How can you help your child prepare?</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2018-11-18T22:15:54Z</dcterms:created>
  <dcterms:modified xsi:type="dcterms:W3CDTF">2020-01-18T09:31:52Z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v-abdarl@microsoft.com</vt:lpwstr>
  </property>
  <property fmtid="{D5CDD505-2E9C-101B-9397-08002B2CF9AE}" pid="5" name="MSIP_Label_f42aa342-8706-4288-bd11-ebb85995028c_SetDate">
    <vt:lpwstr>2018-08-01T18:51:16.8781335Z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Extended_MSFT_Method">
    <vt:lpwstr>Automatic</vt:lpwstr>
  </property>
  <property fmtid="{D5CDD505-2E9C-101B-9397-08002B2CF9AE}" pid="9" name="Sensitivity">
    <vt:lpwstr>General</vt:lpwstr>
  </property>
</Properties>
</file>