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7" r:id="rId3"/>
    <p:sldId id="257" r:id="rId4"/>
    <p:sldId id="258" r:id="rId5"/>
    <p:sldId id="259" r:id="rId6"/>
    <p:sldId id="260" r:id="rId7"/>
    <p:sldId id="265" r:id="rId8"/>
    <p:sldId id="264" r:id="rId9"/>
    <p:sldId id="261" r:id="rId10"/>
    <p:sldId id="262" r:id="rId11"/>
    <p:sldId id="263"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85" d="100"/>
          <a:sy n="85" d="100"/>
        </p:scale>
        <p:origin x="13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9DCCFF0-C5C1-491E-8FF1-5BF1089EE6A6}" type="datetimeFigureOut">
              <a:rPr lang="en-GB" smtClean="0"/>
              <a:t>25/03/2020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3ABFA-DA0A-4579-BDA5-295C2E42C80A}" type="slidenum">
              <a:rPr lang="en-GB" smtClean="0"/>
              <a:t>‹#›</a:t>
            </a:fld>
            <a:endParaRPr lang="en-GB"/>
          </a:p>
        </p:txBody>
      </p:sp>
    </p:spTree>
    <p:extLst>
      <p:ext uri="{BB962C8B-B14F-4D97-AF65-F5344CB8AC3E}">
        <p14:creationId xmlns:p14="http://schemas.microsoft.com/office/powerpoint/2010/main" val="41989288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DCCFF0-C5C1-491E-8FF1-5BF1089EE6A6}" type="datetimeFigureOut">
              <a:rPr lang="en-GB" smtClean="0"/>
              <a:t>25/03/2020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3ABFA-DA0A-4579-BDA5-295C2E42C80A}" type="slidenum">
              <a:rPr lang="en-GB" smtClean="0"/>
              <a:t>‹#›</a:t>
            </a:fld>
            <a:endParaRPr lang="en-GB"/>
          </a:p>
        </p:txBody>
      </p:sp>
    </p:spTree>
    <p:extLst>
      <p:ext uri="{BB962C8B-B14F-4D97-AF65-F5344CB8AC3E}">
        <p14:creationId xmlns:p14="http://schemas.microsoft.com/office/powerpoint/2010/main" val="2491741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DCCFF0-C5C1-491E-8FF1-5BF1089EE6A6}" type="datetimeFigureOut">
              <a:rPr lang="en-GB" smtClean="0"/>
              <a:t>25/03/2020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3ABFA-DA0A-4579-BDA5-295C2E42C80A}" type="slidenum">
              <a:rPr lang="en-GB" smtClean="0"/>
              <a:t>‹#›</a:t>
            </a:fld>
            <a:endParaRPr lang="en-GB"/>
          </a:p>
        </p:txBody>
      </p:sp>
    </p:spTree>
    <p:extLst>
      <p:ext uri="{BB962C8B-B14F-4D97-AF65-F5344CB8AC3E}">
        <p14:creationId xmlns:p14="http://schemas.microsoft.com/office/powerpoint/2010/main" val="1906109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DCCFF0-C5C1-491E-8FF1-5BF1089EE6A6}" type="datetimeFigureOut">
              <a:rPr lang="en-GB" smtClean="0"/>
              <a:t>25/03/2020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3ABFA-DA0A-4579-BDA5-295C2E42C80A}" type="slidenum">
              <a:rPr lang="en-GB" smtClean="0"/>
              <a:t>‹#›</a:t>
            </a:fld>
            <a:endParaRPr lang="en-GB"/>
          </a:p>
        </p:txBody>
      </p:sp>
    </p:spTree>
    <p:extLst>
      <p:ext uri="{BB962C8B-B14F-4D97-AF65-F5344CB8AC3E}">
        <p14:creationId xmlns:p14="http://schemas.microsoft.com/office/powerpoint/2010/main" val="3343936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DCCFF0-C5C1-491E-8FF1-5BF1089EE6A6}" type="datetimeFigureOut">
              <a:rPr lang="en-GB" smtClean="0"/>
              <a:t>25/03/2020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73ABFA-DA0A-4579-BDA5-295C2E42C80A}" type="slidenum">
              <a:rPr lang="en-GB" smtClean="0"/>
              <a:t>‹#›</a:t>
            </a:fld>
            <a:endParaRPr lang="en-GB"/>
          </a:p>
        </p:txBody>
      </p:sp>
    </p:spTree>
    <p:extLst>
      <p:ext uri="{BB962C8B-B14F-4D97-AF65-F5344CB8AC3E}">
        <p14:creationId xmlns:p14="http://schemas.microsoft.com/office/powerpoint/2010/main" val="2007707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DCCFF0-C5C1-491E-8FF1-5BF1089EE6A6}" type="datetimeFigureOut">
              <a:rPr lang="en-GB" smtClean="0"/>
              <a:t>25/03/2020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73ABFA-DA0A-4579-BDA5-295C2E42C80A}" type="slidenum">
              <a:rPr lang="en-GB" smtClean="0"/>
              <a:t>‹#›</a:t>
            </a:fld>
            <a:endParaRPr lang="en-GB"/>
          </a:p>
        </p:txBody>
      </p:sp>
    </p:spTree>
    <p:extLst>
      <p:ext uri="{BB962C8B-B14F-4D97-AF65-F5344CB8AC3E}">
        <p14:creationId xmlns:p14="http://schemas.microsoft.com/office/powerpoint/2010/main" val="486989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DCCFF0-C5C1-491E-8FF1-5BF1089EE6A6}" type="datetimeFigureOut">
              <a:rPr lang="en-GB" smtClean="0"/>
              <a:t>25/03/2020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73ABFA-DA0A-4579-BDA5-295C2E42C80A}" type="slidenum">
              <a:rPr lang="en-GB" smtClean="0"/>
              <a:t>‹#›</a:t>
            </a:fld>
            <a:endParaRPr lang="en-GB"/>
          </a:p>
        </p:txBody>
      </p:sp>
    </p:spTree>
    <p:extLst>
      <p:ext uri="{BB962C8B-B14F-4D97-AF65-F5344CB8AC3E}">
        <p14:creationId xmlns:p14="http://schemas.microsoft.com/office/powerpoint/2010/main" val="2191826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9DCCFF0-C5C1-491E-8FF1-5BF1089EE6A6}" type="datetimeFigureOut">
              <a:rPr lang="en-GB" smtClean="0"/>
              <a:t>25/03/2020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3ABFA-DA0A-4579-BDA5-295C2E42C80A}" type="slidenum">
              <a:rPr lang="en-GB" smtClean="0"/>
              <a:t>‹#›</a:t>
            </a:fld>
            <a:endParaRPr lang="en-GB"/>
          </a:p>
        </p:txBody>
      </p:sp>
    </p:spTree>
    <p:extLst>
      <p:ext uri="{BB962C8B-B14F-4D97-AF65-F5344CB8AC3E}">
        <p14:creationId xmlns:p14="http://schemas.microsoft.com/office/powerpoint/2010/main" val="3855147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9DCCFF0-C5C1-491E-8FF1-5BF1089EE6A6}" type="datetimeFigureOut">
              <a:rPr lang="en-GB" smtClean="0"/>
              <a:t>25/03/2020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3ABFA-DA0A-4579-BDA5-295C2E42C80A}" type="slidenum">
              <a:rPr lang="en-GB" smtClean="0"/>
              <a:t>‹#›</a:t>
            </a:fld>
            <a:endParaRPr lang="en-GB"/>
          </a:p>
        </p:txBody>
      </p:sp>
    </p:spTree>
    <p:extLst>
      <p:ext uri="{BB962C8B-B14F-4D97-AF65-F5344CB8AC3E}">
        <p14:creationId xmlns:p14="http://schemas.microsoft.com/office/powerpoint/2010/main" val="2936147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DCCFF0-C5C1-491E-8FF1-5BF1089EE6A6}" type="datetimeFigureOut">
              <a:rPr lang="en-GB" smtClean="0"/>
              <a:t>25/03/2020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3ABFA-DA0A-4579-BDA5-295C2E42C80A}" type="slidenum">
              <a:rPr lang="en-GB" smtClean="0"/>
              <a:t>‹#›</a:t>
            </a:fld>
            <a:endParaRPr lang="en-GB"/>
          </a:p>
        </p:txBody>
      </p:sp>
    </p:spTree>
    <p:extLst>
      <p:ext uri="{BB962C8B-B14F-4D97-AF65-F5344CB8AC3E}">
        <p14:creationId xmlns:p14="http://schemas.microsoft.com/office/powerpoint/2010/main" val="791128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DCCFF0-C5C1-491E-8FF1-5BF1089EE6A6}" type="datetimeFigureOut">
              <a:rPr lang="en-GB" smtClean="0"/>
              <a:t>25/03/2020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3ABFA-DA0A-4579-BDA5-295C2E42C80A}" type="slidenum">
              <a:rPr lang="en-GB" smtClean="0"/>
              <a:t>‹#›</a:t>
            </a:fld>
            <a:endParaRPr lang="en-GB"/>
          </a:p>
        </p:txBody>
      </p:sp>
    </p:spTree>
    <p:extLst>
      <p:ext uri="{BB962C8B-B14F-4D97-AF65-F5344CB8AC3E}">
        <p14:creationId xmlns:p14="http://schemas.microsoft.com/office/powerpoint/2010/main" val="25416027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DCCFF0-C5C1-491E-8FF1-5BF1089EE6A6}" type="datetimeFigureOut">
              <a:rPr lang="en-GB" smtClean="0"/>
              <a:t>25/03/2020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73ABFA-DA0A-4579-BDA5-295C2E42C80A}" type="slidenum">
              <a:rPr lang="en-GB" smtClean="0"/>
              <a:t>‹#›</a:t>
            </a:fld>
            <a:endParaRPr lang="en-GB"/>
          </a:p>
        </p:txBody>
      </p:sp>
    </p:spTree>
    <p:extLst>
      <p:ext uri="{BB962C8B-B14F-4D97-AF65-F5344CB8AC3E}">
        <p14:creationId xmlns:p14="http://schemas.microsoft.com/office/powerpoint/2010/main" val="309208429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s://www.bing.com/search?q=Tessellation%20wikipedia&amp;form=WIKIRE" TargetMode="External"/><Relationship Id="rId3" Type="http://schemas.openxmlformats.org/officeDocument/2006/relationships/hyperlink" Target="https://www.bing.com/search?q=Infinity%20wikipedia&amp;form=WIKIRE" TargetMode="External"/><Relationship Id="rId7" Type="http://schemas.openxmlformats.org/officeDocument/2006/relationships/hyperlink" Target="https://www.bing.com/search?q=Hyperbolic%20geometry%20wikipedia&amp;form=WIKIRE" TargetMode="External"/><Relationship Id="rId2" Type="http://schemas.openxmlformats.org/officeDocument/2006/relationships/hyperlink" Target="https://www.bing.com/search?q=Impossible%20object%20wikipedia&amp;form=WIKIRE" TargetMode="External"/><Relationship Id="rId1" Type="http://schemas.openxmlformats.org/officeDocument/2006/relationships/slideLayout" Target="../slideLayouts/slideLayout2.xml"/><Relationship Id="rId6" Type="http://schemas.openxmlformats.org/officeDocument/2006/relationships/hyperlink" Target="https://www.bing.com/search?q=Perspective%20(graphical)%20wikipedia&amp;form=WIKIRE" TargetMode="External"/><Relationship Id="rId5" Type="http://schemas.openxmlformats.org/officeDocument/2006/relationships/hyperlink" Target="https://www.bing.com/search?q=Symmetry%20wikipedia&amp;form=WIKIRE" TargetMode="External"/><Relationship Id="rId4" Type="http://schemas.openxmlformats.org/officeDocument/2006/relationships/hyperlink" Target="https://www.bing.com/search?q=Reflection%20(mathematics)%20wikipedia&amp;form=WIKIRE" TargetMode="External"/><Relationship Id="rId9"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hyperlink" Target="https://www.bing.com/search?q=Mosque%E2%80%93Cathedral%20of%20C%C3%B3rdoba%20wikipedia&amp;form=WIKIRE" TargetMode="External"/><Relationship Id="rId3" Type="http://schemas.openxmlformats.org/officeDocument/2006/relationships/hyperlink" Target="https://www.bing.com/search?q=Insect%20wikipedia&amp;form=WIKIRE" TargetMode="External"/><Relationship Id="rId7" Type="http://schemas.openxmlformats.org/officeDocument/2006/relationships/hyperlink" Target="https://www.bing.com/search?q=Alhambra%20wikipedia&amp;form=WIKIRE" TargetMode="External"/><Relationship Id="rId2" Type="http://schemas.openxmlformats.org/officeDocument/2006/relationships/hyperlink" Target="https://www.bing.com/search?q=Nature%20wikipedia&amp;form=WIKIRE" TargetMode="External"/><Relationship Id="rId1" Type="http://schemas.openxmlformats.org/officeDocument/2006/relationships/slideLayout" Target="../slideLayouts/slideLayout5.xml"/><Relationship Id="rId6" Type="http://schemas.openxmlformats.org/officeDocument/2006/relationships/hyperlink" Target="https://www.bing.com/search?q=Lichen%20wikipedia&amp;form=WIKIRE" TargetMode="External"/><Relationship Id="rId11" Type="http://schemas.openxmlformats.org/officeDocument/2006/relationships/image" Target="../media/image5.jpeg"/><Relationship Id="rId5" Type="http://schemas.openxmlformats.org/officeDocument/2006/relationships/hyperlink" Target="https://www.bing.com/search?q=Plant%20wikipedia&amp;form=WIKIRE" TargetMode="External"/><Relationship Id="rId10" Type="http://schemas.openxmlformats.org/officeDocument/2006/relationships/image" Target="../media/image4.jpeg"/><Relationship Id="rId4" Type="http://schemas.openxmlformats.org/officeDocument/2006/relationships/hyperlink" Target="https://www.bing.com/search?q=Landscape%20wikipedia&amp;form=WIKIRE" TargetMode="External"/><Relationship Id="rId9" Type="http://schemas.openxmlformats.org/officeDocument/2006/relationships/hyperlink" Target="https://www.bing.com/search?q=Mathematical%20structure%20wikipedia&amp;form=WIKIRE"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hyperlink" Target="https://en.wikipedia.org/wiki/Corsica" TargetMode="External"/><Relationship Id="rId7" Type="http://schemas.openxmlformats.org/officeDocument/2006/relationships/image" Target="../media/image8.jpeg"/><Relationship Id="rId2" Type="http://schemas.openxmlformats.org/officeDocument/2006/relationships/hyperlink" Target="https://en.wikipedia.org/wiki/Impossible_object" TargetMode="External"/><Relationship Id="rId1" Type="http://schemas.openxmlformats.org/officeDocument/2006/relationships/slideLayout" Target="../slideLayouts/slideLayout8.xml"/><Relationship Id="rId6" Type="http://schemas.openxmlformats.org/officeDocument/2006/relationships/hyperlink" Target="https://en.wikipedia.org/wiki/Relativity_(M._C._Escher)" TargetMode="External"/><Relationship Id="rId5" Type="http://schemas.openxmlformats.org/officeDocument/2006/relationships/hyperlink" Target="https://en.wikipedia.org/wiki/Still_Life_and_Street" TargetMode="External"/><Relationship Id="rId4" Type="http://schemas.openxmlformats.org/officeDocument/2006/relationships/hyperlink" Target="https://en.wikipedia.org/wiki/Perspective_(geometry)"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youtube.com/watch?v=8m_BApSNas8" TargetMode="Externa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8" Type="http://schemas.openxmlformats.org/officeDocument/2006/relationships/hyperlink" Target="https://www.bing.com/search?q=G%C3%B6del%2C%20Escher%2C%20Bach%20wikipedia&amp;form=WIKIRE" TargetMode="External"/><Relationship Id="rId3" Type="http://schemas.openxmlformats.org/officeDocument/2006/relationships/hyperlink" Target="https://www.bing.com/search?q=Mathematical%20Games%20column%20wikipedia&amp;form=WIKIRE" TargetMode="External"/><Relationship Id="rId7" Type="http://schemas.openxmlformats.org/officeDocument/2006/relationships/hyperlink" Target="https://www.bing.com/search?q=Pulitzer%20Prize%20wikipedia&amp;form=WIKIRE" TargetMode="External"/><Relationship Id="rId2" Type="http://schemas.openxmlformats.org/officeDocument/2006/relationships/hyperlink" Target="https://www.bing.com/search?q=Martin%20Gardner%20wikipedia&amp;form=WIKIRE" TargetMode="External"/><Relationship Id="rId1" Type="http://schemas.openxmlformats.org/officeDocument/2006/relationships/slideLayout" Target="../slideLayouts/slideLayout8.xml"/><Relationship Id="rId6" Type="http://schemas.openxmlformats.org/officeDocument/2006/relationships/hyperlink" Target="https://www.bing.com/search?q=Douglas%20Hofstadter%20wikipedia&amp;form=WIKIRE" TargetMode="External"/><Relationship Id="rId5" Type="http://schemas.openxmlformats.org/officeDocument/2006/relationships/hyperlink" Target="https://www.bing.com/search?q=Technical%20papers%20wikipedia&amp;form=WIKIRE" TargetMode="External"/><Relationship Id="rId4" Type="http://schemas.openxmlformats.org/officeDocument/2006/relationships/hyperlink" Target="https://www.bing.com/search?q=Scientific%20American%20wikipedia&amp;form=WIKIRE" TargetMode="External"/><Relationship Id="rId9" Type="http://schemas.openxmlformats.org/officeDocument/2006/relationships/image" Target="../media/image1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F5237-E069-4D27-913A-88ED99E1B82A}"/>
              </a:ext>
            </a:extLst>
          </p:cNvPr>
          <p:cNvSpPr>
            <a:spLocks noGrp="1"/>
          </p:cNvSpPr>
          <p:nvPr>
            <p:ph type="ctrTitle"/>
          </p:nvPr>
        </p:nvSpPr>
        <p:spPr/>
        <p:txBody>
          <a:bodyPr/>
          <a:lstStyle/>
          <a:p>
            <a:r>
              <a:rPr lang="en-GB" dirty="0"/>
              <a:t>MC Escher</a:t>
            </a:r>
          </a:p>
        </p:txBody>
      </p:sp>
      <p:sp>
        <p:nvSpPr>
          <p:cNvPr id="3" name="Subtitle 2">
            <a:extLst>
              <a:ext uri="{FF2B5EF4-FFF2-40B4-BE49-F238E27FC236}">
                <a16:creationId xmlns:a16="http://schemas.microsoft.com/office/drawing/2014/main" id="{DA4BDD39-5B4D-459F-8272-9CF608ABD1BA}"/>
              </a:ext>
            </a:extLst>
          </p:cNvPr>
          <p:cNvSpPr>
            <a:spLocks noGrp="1"/>
          </p:cNvSpPr>
          <p:nvPr>
            <p:ph type="subTitle" idx="1"/>
          </p:nvPr>
        </p:nvSpPr>
        <p:spPr/>
        <p:txBody>
          <a:bodyPr/>
          <a:lstStyle/>
          <a:p>
            <a:r>
              <a:rPr lang="en-GB" dirty="0"/>
              <a:t>Optical Illusional Art</a:t>
            </a:r>
          </a:p>
        </p:txBody>
      </p:sp>
      <p:pic>
        <p:nvPicPr>
          <p:cNvPr id="4" name="Picture 4" descr="Image result for M. C. Escher">
            <a:extLst>
              <a:ext uri="{FF2B5EF4-FFF2-40B4-BE49-F238E27FC236}">
                <a16:creationId xmlns:a16="http://schemas.microsoft.com/office/drawing/2014/main" id="{3B2BE6AE-6370-421F-B36A-7605D1FDBF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755" y="859209"/>
            <a:ext cx="3445333" cy="4793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512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07909-4267-4306-875B-46E0E1657E7B}"/>
              </a:ext>
            </a:extLst>
          </p:cNvPr>
          <p:cNvSpPr>
            <a:spLocks noGrp="1"/>
          </p:cNvSpPr>
          <p:nvPr>
            <p:ph type="title"/>
          </p:nvPr>
        </p:nvSpPr>
        <p:spPr/>
        <p:txBody>
          <a:bodyPr>
            <a:normAutofit/>
          </a:bodyPr>
          <a:lstStyle/>
          <a:p>
            <a:r>
              <a:rPr lang="en-GB" sz="3200" dirty="0">
                <a:latin typeface="XCCW Joined 7a" panose="03050602040000000000" pitchFamily="66" charset="0"/>
              </a:rPr>
              <a:t>Learning objectives;</a:t>
            </a:r>
          </a:p>
        </p:txBody>
      </p:sp>
      <p:sp>
        <p:nvSpPr>
          <p:cNvPr id="3" name="Content Placeholder 2">
            <a:extLst>
              <a:ext uri="{FF2B5EF4-FFF2-40B4-BE49-F238E27FC236}">
                <a16:creationId xmlns:a16="http://schemas.microsoft.com/office/drawing/2014/main" id="{D43EAF61-60EA-4FF5-A338-3E5AC04D5EA0}"/>
              </a:ext>
            </a:extLst>
          </p:cNvPr>
          <p:cNvSpPr>
            <a:spLocks noGrp="1"/>
          </p:cNvSpPr>
          <p:nvPr>
            <p:ph idx="1"/>
          </p:nvPr>
        </p:nvSpPr>
        <p:spPr/>
        <p:txBody>
          <a:bodyPr/>
          <a:lstStyle/>
          <a:p>
            <a:r>
              <a:rPr lang="en-GB" dirty="0">
                <a:latin typeface="XCCW Joined 7a" panose="03050602040000000000" pitchFamily="66" charset="0"/>
              </a:rPr>
              <a:t>To learn about the artist MC Escher.</a:t>
            </a:r>
          </a:p>
          <a:p>
            <a:r>
              <a:rPr lang="en-GB" dirty="0">
                <a:latin typeface="XCCW Joined 7a" panose="03050602040000000000" pitchFamily="66" charset="0"/>
              </a:rPr>
              <a:t>To study his work, particularly his optical illusions.</a:t>
            </a:r>
          </a:p>
          <a:p>
            <a:r>
              <a:rPr lang="en-GB" dirty="0">
                <a:latin typeface="XCCW Joined 7a" panose="03050602040000000000" pitchFamily="66" charset="0"/>
              </a:rPr>
              <a:t>To compare and contrast his work, making observations and giving opinions.</a:t>
            </a:r>
          </a:p>
          <a:p>
            <a:r>
              <a:rPr lang="en-GB" dirty="0">
                <a:latin typeface="XCCW Joined 7a" panose="03050602040000000000" pitchFamily="66" charset="0"/>
              </a:rPr>
              <a:t>To create a black &amp; white composition inspired by the work of Escher.</a:t>
            </a:r>
          </a:p>
        </p:txBody>
      </p:sp>
    </p:spTree>
    <p:extLst>
      <p:ext uri="{BB962C8B-B14F-4D97-AF65-F5344CB8AC3E}">
        <p14:creationId xmlns:p14="http://schemas.microsoft.com/office/powerpoint/2010/main" val="2522002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25B93C-5817-4530-BE28-8CCF5DF006E1}"/>
              </a:ext>
            </a:extLst>
          </p:cNvPr>
          <p:cNvSpPr>
            <a:spLocks noGrp="1"/>
          </p:cNvSpPr>
          <p:nvPr>
            <p:ph idx="1"/>
          </p:nvPr>
        </p:nvSpPr>
        <p:spPr>
          <a:xfrm>
            <a:off x="5802489" y="358069"/>
            <a:ext cx="5957710" cy="5866518"/>
          </a:xfrm>
        </p:spPr>
        <p:txBody>
          <a:bodyPr>
            <a:normAutofit fontScale="92500" lnSpcReduction="10000"/>
          </a:bodyPr>
          <a:lstStyle/>
          <a:p>
            <a:pPr marL="0" indent="0">
              <a:buNone/>
            </a:pPr>
            <a:endParaRPr lang="en-GB" dirty="0">
              <a:latin typeface="XCCW Joined 7a" panose="03050602040000000000" pitchFamily="66" charset="0"/>
            </a:endParaRPr>
          </a:p>
          <a:p>
            <a:pPr marL="0" indent="0">
              <a:buNone/>
            </a:pPr>
            <a:r>
              <a:rPr lang="en-GB" dirty="0" err="1">
                <a:latin typeface="XCCW Joined 7a" panose="03050602040000000000" pitchFamily="66" charset="0"/>
              </a:rPr>
              <a:t>Maurits</a:t>
            </a:r>
            <a:r>
              <a:rPr lang="en-GB" dirty="0">
                <a:latin typeface="XCCW Joined 7a" panose="03050602040000000000" pitchFamily="66" charset="0"/>
              </a:rPr>
              <a:t> Cornelis Escher was a Dutch graphic artist who made mathematically-inspired woodcuts, lithographs, and mezzotints. Despite wide popular interest, Escher was somewhat neglected in the art world, even in his native Netherlands. He was 70 before a retrospective exhibition was held. In the twenty-first century, he became more widely appreciated, with exhibitions across the world.</a:t>
            </a:r>
          </a:p>
          <a:p>
            <a:endParaRPr lang="en-GB" dirty="0"/>
          </a:p>
        </p:txBody>
      </p:sp>
      <p:pic>
        <p:nvPicPr>
          <p:cNvPr id="1032" name="Picture 8" descr="See the source image">
            <a:extLst>
              <a:ext uri="{FF2B5EF4-FFF2-40B4-BE49-F238E27FC236}">
                <a16:creationId xmlns:a16="http://schemas.microsoft.com/office/drawing/2014/main" id="{8EE236E5-4AD5-4FC6-AB4E-EF86382F8F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801" y="633412"/>
            <a:ext cx="4441878" cy="5591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7797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480625-EBC9-4D47-A084-7085FAF6335C}"/>
              </a:ext>
            </a:extLst>
          </p:cNvPr>
          <p:cNvSpPr>
            <a:spLocks noGrp="1"/>
          </p:cNvSpPr>
          <p:nvPr>
            <p:ph idx="1"/>
          </p:nvPr>
        </p:nvSpPr>
        <p:spPr>
          <a:xfrm>
            <a:off x="6434666" y="497529"/>
            <a:ext cx="5306484" cy="5858115"/>
          </a:xfrm>
        </p:spPr>
        <p:txBody>
          <a:bodyPr>
            <a:noAutofit/>
          </a:bodyPr>
          <a:lstStyle/>
          <a:p>
            <a:pPr marL="0" indent="0">
              <a:buNone/>
            </a:pPr>
            <a:r>
              <a:rPr lang="en-GB" sz="2400" dirty="0">
                <a:latin typeface="XCCW Joined 7a" panose="03050602040000000000" pitchFamily="66" charset="0"/>
              </a:rPr>
              <a:t>His work features mathematical objects and operations including </a:t>
            </a:r>
            <a:r>
              <a:rPr lang="en-GB" sz="2400" dirty="0">
                <a:latin typeface="XCCW Joined 7a" panose="03050602040000000000" pitchFamily="66" charset="0"/>
                <a:hlinkClick r:id="rId2">
                  <a:extLst>
                    <a:ext uri="{A12FA001-AC4F-418D-AE19-62706E023703}">
                      <ahyp:hlinkClr xmlns:ahyp="http://schemas.microsoft.com/office/drawing/2018/hyperlinkcolor" val="tx"/>
                    </a:ext>
                  </a:extLst>
                </a:hlinkClick>
              </a:rPr>
              <a:t>impossible objects</a:t>
            </a:r>
            <a:r>
              <a:rPr lang="en-GB" sz="2400" dirty="0">
                <a:latin typeface="XCCW Joined 7a" panose="03050602040000000000" pitchFamily="66" charset="0"/>
              </a:rPr>
              <a:t>, explorations of </a:t>
            </a:r>
            <a:r>
              <a:rPr lang="en-GB" sz="2400" dirty="0">
                <a:latin typeface="XCCW Joined 7a" panose="03050602040000000000" pitchFamily="66" charset="0"/>
                <a:hlinkClick r:id="rId3">
                  <a:extLst>
                    <a:ext uri="{A12FA001-AC4F-418D-AE19-62706E023703}">
                      <ahyp:hlinkClr xmlns:ahyp="http://schemas.microsoft.com/office/drawing/2018/hyperlinkcolor" val="tx"/>
                    </a:ext>
                  </a:extLst>
                </a:hlinkClick>
              </a:rPr>
              <a:t>infinity</a:t>
            </a:r>
            <a:r>
              <a:rPr lang="en-GB" sz="2400" dirty="0">
                <a:latin typeface="XCCW Joined 7a" panose="03050602040000000000" pitchFamily="66" charset="0"/>
              </a:rPr>
              <a:t>, </a:t>
            </a:r>
            <a:r>
              <a:rPr lang="en-GB" sz="2400" dirty="0">
                <a:latin typeface="XCCW Joined 7a" panose="03050602040000000000" pitchFamily="66" charset="0"/>
                <a:hlinkClick r:id="rId4">
                  <a:extLst>
                    <a:ext uri="{A12FA001-AC4F-418D-AE19-62706E023703}">
                      <ahyp:hlinkClr xmlns:ahyp="http://schemas.microsoft.com/office/drawing/2018/hyperlinkcolor" val="tx"/>
                    </a:ext>
                  </a:extLst>
                </a:hlinkClick>
              </a:rPr>
              <a:t>reflection</a:t>
            </a:r>
            <a:r>
              <a:rPr lang="en-GB" sz="2400" dirty="0">
                <a:latin typeface="XCCW Joined 7a" panose="03050602040000000000" pitchFamily="66" charset="0"/>
              </a:rPr>
              <a:t>, </a:t>
            </a:r>
          </a:p>
          <a:p>
            <a:pPr marL="0" indent="0">
              <a:buNone/>
            </a:pPr>
            <a:r>
              <a:rPr lang="en-GB" sz="2400" dirty="0">
                <a:latin typeface="XCCW Joined 7a" panose="03050602040000000000" pitchFamily="66" charset="0"/>
                <a:hlinkClick r:id="rId5">
                  <a:extLst>
                    <a:ext uri="{A12FA001-AC4F-418D-AE19-62706E023703}">
                      <ahyp:hlinkClr xmlns:ahyp="http://schemas.microsoft.com/office/drawing/2018/hyperlinkcolor" val="tx"/>
                    </a:ext>
                  </a:extLst>
                </a:hlinkClick>
              </a:rPr>
              <a:t>symmetry</a:t>
            </a:r>
            <a:r>
              <a:rPr lang="en-GB" sz="2400" dirty="0">
                <a:latin typeface="XCCW Joined 7a" panose="03050602040000000000" pitchFamily="66" charset="0"/>
              </a:rPr>
              <a:t>, </a:t>
            </a:r>
            <a:r>
              <a:rPr lang="en-GB" sz="2400" dirty="0">
                <a:latin typeface="XCCW Joined 7a" panose="03050602040000000000" pitchFamily="66" charset="0"/>
                <a:hlinkClick r:id="rId6">
                  <a:extLst>
                    <a:ext uri="{A12FA001-AC4F-418D-AE19-62706E023703}">
                      <ahyp:hlinkClr xmlns:ahyp="http://schemas.microsoft.com/office/drawing/2018/hyperlinkcolor" val="tx"/>
                    </a:ext>
                  </a:extLst>
                </a:hlinkClick>
              </a:rPr>
              <a:t>perspective</a:t>
            </a:r>
            <a:r>
              <a:rPr lang="en-GB" sz="2400" dirty="0">
                <a:latin typeface="XCCW Joined 7a" panose="03050602040000000000" pitchFamily="66" charset="0"/>
              </a:rPr>
              <a:t>, </a:t>
            </a:r>
          </a:p>
          <a:p>
            <a:pPr marL="0" indent="0">
              <a:buNone/>
            </a:pPr>
            <a:r>
              <a:rPr lang="en-GB" sz="2400" dirty="0">
                <a:latin typeface="XCCW Joined 7a" panose="03050602040000000000" pitchFamily="66" charset="0"/>
                <a:hlinkClick r:id="rId7">
                  <a:extLst>
                    <a:ext uri="{A12FA001-AC4F-418D-AE19-62706E023703}">
                      <ahyp:hlinkClr xmlns:ahyp="http://schemas.microsoft.com/office/drawing/2018/hyperlinkcolor" val="tx"/>
                    </a:ext>
                  </a:extLst>
                </a:hlinkClick>
              </a:rPr>
              <a:t>geometry</a:t>
            </a:r>
            <a:r>
              <a:rPr lang="en-GB" sz="2400" dirty="0">
                <a:latin typeface="XCCW Joined 7a" panose="03050602040000000000" pitchFamily="66" charset="0"/>
              </a:rPr>
              <a:t>, and </a:t>
            </a:r>
            <a:r>
              <a:rPr lang="en-GB" sz="2400" dirty="0">
                <a:latin typeface="XCCW Joined 7a" panose="03050602040000000000" pitchFamily="66" charset="0"/>
                <a:hlinkClick r:id="rId8">
                  <a:extLst>
                    <a:ext uri="{A12FA001-AC4F-418D-AE19-62706E023703}">
                      <ahyp:hlinkClr xmlns:ahyp="http://schemas.microsoft.com/office/drawing/2018/hyperlinkcolor" val="tx"/>
                    </a:ext>
                  </a:extLst>
                </a:hlinkClick>
              </a:rPr>
              <a:t>tessellations</a:t>
            </a:r>
            <a:r>
              <a:rPr lang="en-GB" sz="2400" dirty="0">
                <a:latin typeface="XCCW Joined 7a" panose="03050602040000000000" pitchFamily="66" charset="0"/>
              </a:rPr>
              <a:t>. </a:t>
            </a:r>
          </a:p>
          <a:p>
            <a:pPr marL="0" indent="0">
              <a:buNone/>
            </a:pPr>
            <a:r>
              <a:rPr lang="en-GB" sz="2400" dirty="0">
                <a:latin typeface="XCCW Joined 7a" panose="03050602040000000000" pitchFamily="66" charset="0"/>
              </a:rPr>
              <a:t>Although Escher believed he had no mathematical ability, he interacted with many famous mathematicians, and conducted his own research into </a:t>
            </a:r>
            <a:r>
              <a:rPr lang="en-GB" sz="2400" dirty="0">
                <a:latin typeface="XCCW Joined 7a" panose="03050602040000000000" pitchFamily="66" charset="0"/>
                <a:hlinkClick r:id="rId8">
                  <a:extLst>
                    <a:ext uri="{A12FA001-AC4F-418D-AE19-62706E023703}">
                      <ahyp:hlinkClr xmlns:ahyp="http://schemas.microsoft.com/office/drawing/2018/hyperlinkcolor" val="tx"/>
                    </a:ext>
                  </a:extLst>
                </a:hlinkClick>
              </a:rPr>
              <a:t>tessellation</a:t>
            </a:r>
            <a:r>
              <a:rPr lang="en-GB" sz="2400" dirty="0">
                <a:latin typeface="XCCW Joined 7a" panose="03050602040000000000" pitchFamily="66" charset="0"/>
              </a:rPr>
              <a:t>.</a:t>
            </a:r>
            <a:br>
              <a:rPr lang="en-GB" sz="2400" dirty="0">
                <a:latin typeface="XCCW Joined 7a" panose="03050602040000000000" pitchFamily="66" charset="0"/>
              </a:rPr>
            </a:br>
            <a:endParaRPr lang="en-GB" sz="2400" dirty="0">
              <a:latin typeface="XCCW Joined 7a" panose="03050602040000000000" pitchFamily="66" charset="0"/>
            </a:endParaRPr>
          </a:p>
        </p:txBody>
      </p:sp>
      <p:pic>
        <p:nvPicPr>
          <p:cNvPr id="2052" name="Picture 4" descr="Image result for m.c. escher day and night">
            <a:extLst>
              <a:ext uri="{FF2B5EF4-FFF2-40B4-BE49-F238E27FC236}">
                <a16:creationId xmlns:a16="http://schemas.microsoft.com/office/drawing/2014/main" id="{0798B4CF-C67A-437F-9D96-B5448C92DD1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5824" y="207608"/>
            <a:ext cx="5707898" cy="3370969"/>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0924AC6A-383D-44B6-8148-74142E4E0681}"/>
              </a:ext>
            </a:extLst>
          </p:cNvPr>
          <p:cNvSpPr txBox="1">
            <a:spLocks/>
          </p:cNvSpPr>
          <p:nvPr/>
        </p:nvSpPr>
        <p:spPr>
          <a:xfrm>
            <a:off x="1083733" y="3877731"/>
            <a:ext cx="4127500" cy="24779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000" dirty="0">
                <a:latin typeface="XCCW Joined 7a" panose="03050602040000000000" pitchFamily="66" charset="0"/>
              </a:rPr>
              <a:t>Look carefully at the picture above. This is called ‘Day &amp; Night’. Each of the flying geese can be seen as separate of the gap between each other using the contrast of black against white.</a:t>
            </a:r>
          </a:p>
        </p:txBody>
      </p:sp>
    </p:spTree>
    <p:extLst>
      <p:ext uri="{BB962C8B-B14F-4D97-AF65-F5344CB8AC3E}">
        <p14:creationId xmlns:p14="http://schemas.microsoft.com/office/powerpoint/2010/main" val="37528142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79CBF154-EE60-47E5-BB1E-C34FAB5DB0D8}"/>
              </a:ext>
            </a:extLst>
          </p:cNvPr>
          <p:cNvSpPr>
            <a:spLocks noGrp="1"/>
          </p:cNvSpPr>
          <p:nvPr>
            <p:ph sz="half" idx="2"/>
          </p:nvPr>
        </p:nvSpPr>
        <p:spPr>
          <a:xfrm>
            <a:off x="565680" y="314149"/>
            <a:ext cx="5157787" cy="3316057"/>
          </a:xfrm>
        </p:spPr>
        <p:txBody>
          <a:bodyPr>
            <a:normAutofit fontScale="70000" lnSpcReduction="20000"/>
          </a:bodyPr>
          <a:lstStyle/>
          <a:p>
            <a:pPr marL="0" indent="0">
              <a:buNone/>
            </a:pPr>
            <a:r>
              <a:rPr lang="en-GB" dirty="0">
                <a:latin typeface="XCCW Joined 7a" panose="03050602040000000000" pitchFamily="66" charset="0"/>
              </a:rPr>
              <a:t>Early in his career, he drew inspiration from </a:t>
            </a:r>
            <a:r>
              <a:rPr lang="en-GB" dirty="0">
                <a:latin typeface="XCCW Joined 7a" panose="03050602040000000000" pitchFamily="66" charset="0"/>
                <a:hlinkClick r:id="rId2">
                  <a:extLst>
                    <a:ext uri="{A12FA001-AC4F-418D-AE19-62706E023703}">
                      <ahyp:hlinkClr xmlns:ahyp="http://schemas.microsoft.com/office/drawing/2018/hyperlinkcolor" val="tx"/>
                    </a:ext>
                  </a:extLst>
                </a:hlinkClick>
              </a:rPr>
              <a:t>nature</a:t>
            </a:r>
            <a:r>
              <a:rPr lang="en-GB" dirty="0">
                <a:latin typeface="XCCW Joined 7a" panose="03050602040000000000" pitchFamily="66" charset="0"/>
              </a:rPr>
              <a:t>, making studies of </a:t>
            </a:r>
            <a:r>
              <a:rPr lang="en-GB" dirty="0">
                <a:latin typeface="XCCW Joined 7a" panose="03050602040000000000" pitchFamily="66" charset="0"/>
                <a:hlinkClick r:id="rId3">
                  <a:extLst>
                    <a:ext uri="{A12FA001-AC4F-418D-AE19-62706E023703}">
                      <ahyp:hlinkClr xmlns:ahyp="http://schemas.microsoft.com/office/drawing/2018/hyperlinkcolor" val="tx"/>
                    </a:ext>
                  </a:extLst>
                </a:hlinkClick>
              </a:rPr>
              <a:t>insects</a:t>
            </a:r>
            <a:r>
              <a:rPr lang="en-GB" dirty="0">
                <a:latin typeface="XCCW Joined 7a" panose="03050602040000000000" pitchFamily="66" charset="0"/>
              </a:rPr>
              <a:t>, </a:t>
            </a:r>
            <a:r>
              <a:rPr lang="en-GB" dirty="0">
                <a:latin typeface="XCCW Joined 7a" panose="03050602040000000000" pitchFamily="66" charset="0"/>
                <a:hlinkClick r:id="rId4">
                  <a:extLst>
                    <a:ext uri="{A12FA001-AC4F-418D-AE19-62706E023703}">
                      <ahyp:hlinkClr xmlns:ahyp="http://schemas.microsoft.com/office/drawing/2018/hyperlinkcolor" val="tx"/>
                    </a:ext>
                  </a:extLst>
                </a:hlinkClick>
              </a:rPr>
              <a:t>landscapes</a:t>
            </a:r>
            <a:r>
              <a:rPr lang="en-GB" dirty="0">
                <a:latin typeface="XCCW Joined 7a" panose="03050602040000000000" pitchFamily="66" charset="0"/>
              </a:rPr>
              <a:t>, and </a:t>
            </a:r>
            <a:r>
              <a:rPr lang="en-GB" dirty="0">
                <a:latin typeface="XCCW Joined 7a" panose="03050602040000000000" pitchFamily="66" charset="0"/>
                <a:hlinkClick r:id="rId5">
                  <a:extLst>
                    <a:ext uri="{A12FA001-AC4F-418D-AE19-62706E023703}">
                      <ahyp:hlinkClr xmlns:ahyp="http://schemas.microsoft.com/office/drawing/2018/hyperlinkcolor" val="tx"/>
                    </a:ext>
                  </a:extLst>
                </a:hlinkClick>
              </a:rPr>
              <a:t>plants</a:t>
            </a:r>
            <a:r>
              <a:rPr lang="en-GB" dirty="0">
                <a:latin typeface="XCCW Joined 7a" panose="03050602040000000000" pitchFamily="66" charset="0"/>
              </a:rPr>
              <a:t> such as </a:t>
            </a:r>
            <a:r>
              <a:rPr lang="en-GB" dirty="0">
                <a:latin typeface="XCCW Joined 7a" panose="03050602040000000000" pitchFamily="66" charset="0"/>
                <a:hlinkClick r:id="rId6">
                  <a:extLst>
                    <a:ext uri="{A12FA001-AC4F-418D-AE19-62706E023703}">
                      <ahyp:hlinkClr xmlns:ahyp="http://schemas.microsoft.com/office/drawing/2018/hyperlinkcolor" val="tx"/>
                    </a:ext>
                  </a:extLst>
                </a:hlinkClick>
              </a:rPr>
              <a:t>lichens</a:t>
            </a:r>
            <a:r>
              <a:rPr lang="en-GB" dirty="0">
                <a:latin typeface="XCCW Joined 7a" panose="03050602040000000000" pitchFamily="66" charset="0"/>
              </a:rPr>
              <a:t>, all of which he used as details in his artworks. He travelled in Italy and Spain, sketching buildings, townscapes, architecture and the tiling of the </a:t>
            </a:r>
            <a:r>
              <a:rPr lang="en-GB" dirty="0">
                <a:latin typeface="XCCW Joined 7a" panose="03050602040000000000" pitchFamily="66" charset="0"/>
                <a:hlinkClick r:id="rId7">
                  <a:extLst>
                    <a:ext uri="{A12FA001-AC4F-418D-AE19-62706E023703}">
                      <ahyp:hlinkClr xmlns:ahyp="http://schemas.microsoft.com/office/drawing/2018/hyperlinkcolor" val="tx"/>
                    </a:ext>
                  </a:extLst>
                </a:hlinkClick>
              </a:rPr>
              <a:t>Alhambra</a:t>
            </a:r>
            <a:r>
              <a:rPr lang="en-GB" dirty="0">
                <a:latin typeface="XCCW Joined 7a" panose="03050602040000000000" pitchFamily="66" charset="0"/>
              </a:rPr>
              <a:t> and </a:t>
            </a:r>
            <a:r>
              <a:rPr lang="en-GB" dirty="0">
                <a:latin typeface="XCCW Joined 7a" panose="03050602040000000000" pitchFamily="66" charset="0"/>
                <a:hlinkClick r:id="rId8">
                  <a:extLst>
                    <a:ext uri="{A12FA001-AC4F-418D-AE19-62706E023703}">
                      <ahyp:hlinkClr xmlns:ahyp="http://schemas.microsoft.com/office/drawing/2018/hyperlinkcolor" val="tx"/>
                    </a:ext>
                  </a:extLst>
                </a:hlinkClick>
              </a:rPr>
              <a:t>the </a:t>
            </a:r>
            <a:r>
              <a:rPr lang="en-GB" dirty="0" err="1">
                <a:latin typeface="XCCW Joined 7a" panose="03050602040000000000" pitchFamily="66" charset="0"/>
                <a:hlinkClick r:id="rId8">
                  <a:extLst>
                    <a:ext uri="{A12FA001-AC4F-418D-AE19-62706E023703}">
                      <ahyp:hlinkClr xmlns:ahyp="http://schemas.microsoft.com/office/drawing/2018/hyperlinkcolor" val="tx"/>
                    </a:ext>
                  </a:extLst>
                </a:hlinkClick>
              </a:rPr>
              <a:t>Mezquita</a:t>
            </a:r>
            <a:r>
              <a:rPr lang="en-GB" dirty="0">
                <a:latin typeface="XCCW Joined 7a" panose="03050602040000000000" pitchFamily="66" charset="0"/>
                <a:hlinkClick r:id="rId8">
                  <a:extLst>
                    <a:ext uri="{A12FA001-AC4F-418D-AE19-62706E023703}">
                      <ahyp:hlinkClr xmlns:ahyp="http://schemas.microsoft.com/office/drawing/2018/hyperlinkcolor" val="tx"/>
                    </a:ext>
                  </a:extLst>
                </a:hlinkClick>
              </a:rPr>
              <a:t> of Cordoba</a:t>
            </a:r>
            <a:r>
              <a:rPr lang="en-GB" dirty="0">
                <a:latin typeface="XCCW Joined 7a" panose="03050602040000000000" pitchFamily="66" charset="0"/>
              </a:rPr>
              <a:t>, and became steadily more interested in their </a:t>
            </a:r>
            <a:r>
              <a:rPr lang="en-GB" dirty="0">
                <a:latin typeface="XCCW Joined 7a" panose="03050602040000000000" pitchFamily="66" charset="0"/>
                <a:hlinkClick r:id="rId9">
                  <a:extLst>
                    <a:ext uri="{A12FA001-AC4F-418D-AE19-62706E023703}">
                      <ahyp:hlinkClr xmlns:ahyp="http://schemas.microsoft.com/office/drawing/2018/hyperlinkcolor" val="tx"/>
                    </a:ext>
                  </a:extLst>
                </a:hlinkClick>
              </a:rPr>
              <a:t>mathematical structure</a:t>
            </a:r>
            <a:r>
              <a:rPr lang="en-GB" dirty="0">
                <a:latin typeface="XCCW Joined 7a" panose="03050602040000000000" pitchFamily="66" charset="0"/>
              </a:rPr>
              <a:t>.</a:t>
            </a:r>
            <a:br>
              <a:rPr lang="en-GB" dirty="0">
                <a:latin typeface="XCCW Joined 7a" panose="03050602040000000000" pitchFamily="66" charset="0"/>
              </a:rPr>
            </a:br>
            <a:endParaRPr lang="en-GB" dirty="0">
              <a:latin typeface="XCCW Joined 7a" panose="03050602040000000000" pitchFamily="66" charset="0"/>
            </a:endParaRPr>
          </a:p>
        </p:txBody>
      </p:sp>
      <p:pic>
        <p:nvPicPr>
          <p:cNvPr id="4098" name="Picture 2" descr="See the source image">
            <a:extLst>
              <a:ext uri="{FF2B5EF4-FFF2-40B4-BE49-F238E27FC236}">
                <a16:creationId xmlns:a16="http://schemas.microsoft.com/office/drawing/2014/main" id="{9E00D2AC-6A64-4358-97A1-9952E163A46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53778" y="171599"/>
            <a:ext cx="3601156" cy="360115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See the source image">
            <a:extLst>
              <a:ext uri="{FF2B5EF4-FFF2-40B4-BE49-F238E27FC236}">
                <a16:creationId xmlns:a16="http://schemas.microsoft.com/office/drawing/2014/main" id="{AC5BC519-3F60-4DFA-89C0-5CDD43339FD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541896" y="3227795"/>
            <a:ext cx="3316056" cy="3316056"/>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3">
            <a:extLst>
              <a:ext uri="{FF2B5EF4-FFF2-40B4-BE49-F238E27FC236}">
                <a16:creationId xmlns:a16="http://schemas.microsoft.com/office/drawing/2014/main" id="{3412543B-F120-423F-8359-672855F10DFA}"/>
              </a:ext>
            </a:extLst>
          </p:cNvPr>
          <p:cNvSpPr txBox="1">
            <a:spLocks/>
          </p:cNvSpPr>
          <p:nvPr/>
        </p:nvSpPr>
        <p:spPr>
          <a:xfrm>
            <a:off x="135753" y="3772755"/>
            <a:ext cx="5157787" cy="1834444"/>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000" dirty="0">
                <a:latin typeface="XCCW Joined 7a" panose="03050602040000000000" pitchFamily="66" charset="0"/>
              </a:rPr>
              <a:t>Here you can see the influence from nature (butterflies and fish) and the tiling of Cordoba. These are in colour unlike the majority of Escher’s work. These are excellent examples of his use of hyperbolic tessellation. </a:t>
            </a:r>
          </a:p>
          <a:p>
            <a:pPr marL="0" indent="0">
              <a:buFont typeface="Arial" panose="020B0604020202020204" pitchFamily="34" charset="0"/>
              <a:buNone/>
            </a:pPr>
            <a:r>
              <a:rPr lang="en-GB" sz="2000" dirty="0">
                <a:latin typeface="XCCW Joined 7a" panose="03050602040000000000" pitchFamily="66" charset="0"/>
              </a:rPr>
              <a:t>‘Outer Limits’ 1959</a:t>
            </a:r>
          </a:p>
        </p:txBody>
      </p:sp>
    </p:spTree>
    <p:extLst>
      <p:ext uri="{BB962C8B-B14F-4D97-AF65-F5344CB8AC3E}">
        <p14:creationId xmlns:p14="http://schemas.microsoft.com/office/powerpoint/2010/main" val="1960535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D433B-DE27-4E23-AE56-094D203F7280}"/>
              </a:ext>
            </a:extLst>
          </p:cNvPr>
          <p:cNvSpPr>
            <a:spLocks noGrp="1"/>
          </p:cNvSpPr>
          <p:nvPr>
            <p:ph type="title"/>
          </p:nvPr>
        </p:nvSpPr>
        <p:spPr>
          <a:xfrm>
            <a:off x="756355" y="361067"/>
            <a:ext cx="8263467" cy="1255889"/>
          </a:xfrm>
        </p:spPr>
        <p:txBody>
          <a:bodyPr>
            <a:normAutofit/>
          </a:bodyPr>
          <a:lstStyle/>
          <a:p>
            <a:r>
              <a:rPr lang="en-GB" dirty="0">
                <a:latin typeface="XCCW Joined 7a" panose="03050602040000000000" pitchFamily="66" charset="0"/>
              </a:rPr>
              <a:t>Optical Illusion, Mathematics, Science or art?</a:t>
            </a:r>
          </a:p>
        </p:txBody>
      </p:sp>
      <p:sp>
        <p:nvSpPr>
          <p:cNvPr id="3" name="Content Placeholder 2">
            <a:extLst>
              <a:ext uri="{FF2B5EF4-FFF2-40B4-BE49-F238E27FC236}">
                <a16:creationId xmlns:a16="http://schemas.microsoft.com/office/drawing/2014/main" id="{19543FF9-2DEE-4583-ABD4-A1120F33FD82}"/>
              </a:ext>
            </a:extLst>
          </p:cNvPr>
          <p:cNvSpPr>
            <a:spLocks noGrp="1"/>
          </p:cNvSpPr>
          <p:nvPr>
            <p:ph idx="1"/>
          </p:nvPr>
        </p:nvSpPr>
        <p:spPr>
          <a:xfrm>
            <a:off x="6412089" y="1766534"/>
            <a:ext cx="5067124" cy="3516666"/>
          </a:xfrm>
        </p:spPr>
        <p:txBody>
          <a:bodyPr>
            <a:normAutofit lnSpcReduction="10000"/>
          </a:bodyPr>
          <a:lstStyle/>
          <a:p>
            <a:pPr marL="0" indent="0">
              <a:buNone/>
            </a:pPr>
            <a:r>
              <a:rPr lang="en-GB" sz="2400" dirty="0">
                <a:latin typeface="XCCW Joined 7a" panose="03050602040000000000" pitchFamily="66" charset="0"/>
              </a:rPr>
              <a:t>Much of Escher’s work involves optical illusion. Stairs that appear to be going up and down at the same time; people in buildings that </a:t>
            </a:r>
            <a:r>
              <a:rPr lang="en-GB" sz="2400" dirty="0" err="1">
                <a:latin typeface="XCCW Joined 7a" panose="03050602040000000000" pitchFamily="66" charset="0"/>
              </a:rPr>
              <a:t>apear</a:t>
            </a:r>
            <a:r>
              <a:rPr lang="en-GB" sz="2400" dirty="0">
                <a:latin typeface="XCCW Joined 7a" panose="03050602040000000000" pitchFamily="66" charset="0"/>
              </a:rPr>
              <a:t> the correct way up whichever way you turn it and images that can be more than one thing at the same time.</a:t>
            </a:r>
          </a:p>
        </p:txBody>
      </p:sp>
      <p:sp>
        <p:nvSpPr>
          <p:cNvPr id="4" name="Text Placeholder 3">
            <a:extLst>
              <a:ext uri="{FF2B5EF4-FFF2-40B4-BE49-F238E27FC236}">
                <a16:creationId xmlns:a16="http://schemas.microsoft.com/office/drawing/2014/main" id="{C7D5EF20-2111-47B7-A4CD-9C4B0E2BE4BD}"/>
              </a:ext>
            </a:extLst>
          </p:cNvPr>
          <p:cNvSpPr>
            <a:spLocks noGrp="1"/>
          </p:cNvSpPr>
          <p:nvPr>
            <p:ph type="body" sz="half" idx="2"/>
          </p:nvPr>
        </p:nvSpPr>
        <p:spPr/>
        <p:txBody>
          <a:bodyPr/>
          <a:lstStyle/>
          <a:p>
            <a:endParaRPr lang="en-GB" dirty="0"/>
          </a:p>
        </p:txBody>
      </p:sp>
      <p:pic>
        <p:nvPicPr>
          <p:cNvPr id="5" name="Picture 4" descr="See the source image">
            <a:extLst>
              <a:ext uri="{FF2B5EF4-FFF2-40B4-BE49-F238E27FC236}">
                <a16:creationId xmlns:a16="http://schemas.microsoft.com/office/drawing/2014/main" id="{CC7BC4E6-29F9-4EC1-9A21-B0BE835ECAC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64489" y="1616956"/>
            <a:ext cx="5844399" cy="4614511"/>
          </a:xfrm>
          <a:prstGeom prst="rect">
            <a:avLst/>
          </a:prstGeom>
          <a:noFill/>
          <a:ln>
            <a:noFill/>
          </a:ln>
        </p:spPr>
      </p:pic>
    </p:spTree>
    <p:extLst>
      <p:ext uri="{BB962C8B-B14F-4D97-AF65-F5344CB8AC3E}">
        <p14:creationId xmlns:p14="http://schemas.microsoft.com/office/powerpoint/2010/main" val="4055347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9AFD40-57B7-4147-BE2C-C93D0F6C6EB2}"/>
              </a:ext>
            </a:extLst>
          </p:cNvPr>
          <p:cNvSpPr>
            <a:spLocks noGrp="1"/>
          </p:cNvSpPr>
          <p:nvPr>
            <p:ph idx="1"/>
          </p:nvPr>
        </p:nvSpPr>
        <p:spPr>
          <a:xfrm>
            <a:off x="5205766" y="189970"/>
            <a:ext cx="6172200" cy="5906030"/>
          </a:xfrm>
        </p:spPr>
        <p:txBody>
          <a:bodyPr>
            <a:noAutofit/>
          </a:bodyPr>
          <a:lstStyle/>
          <a:p>
            <a:r>
              <a:rPr lang="en-GB" sz="2200" dirty="0">
                <a:latin typeface="XCCW Joined 7a" panose="03050602040000000000" pitchFamily="66" charset="0"/>
              </a:rPr>
              <a:t>House of Stairs, 1951, is another of Escher’s lithograph prints. Works of art like this inspire one to look into the details and think beyond what the eye can see. </a:t>
            </a:r>
          </a:p>
          <a:p>
            <a:r>
              <a:rPr lang="en-GB" sz="2200" dirty="0">
                <a:latin typeface="XCCW Joined 7a" panose="03050602040000000000" pitchFamily="66" charset="0"/>
              </a:rPr>
              <a:t>In it one can see the interior of a very tall structure full of stairs and doorways. There are 46 creatures crawling up and down the stairs. </a:t>
            </a:r>
          </a:p>
          <a:p>
            <a:r>
              <a:rPr lang="en-GB" sz="2200" dirty="0">
                <a:latin typeface="XCCW Joined 7a" panose="03050602040000000000" pitchFamily="66" charset="0"/>
              </a:rPr>
              <a:t>These lizard-like creatures were created by Escher and they are referred to as “</a:t>
            </a:r>
            <a:r>
              <a:rPr lang="en-GB" sz="2200" dirty="0" err="1">
                <a:latin typeface="XCCW Joined 7a" panose="03050602040000000000" pitchFamily="66" charset="0"/>
              </a:rPr>
              <a:t>wentelteefje</a:t>
            </a:r>
            <a:r>
              <a:rPr lang="en-GB" sz="2200" dirty="0">
                <a:latin typeface="XCCW Joined 7a" panose="03050602040000000000" pitchFamily="66" charset="0"/>
              </a:rPr>
              <a:t>.”</a:t>
            </a:r>
          </a:p>
          <a:p>
            <a:r>
              <a:rPr lang="en-GB" sz="2200" dirty="0">
                <a:latin typeface="XCCW Joined 7a" panose="03050602040000000000" pitchFamily="66" charset="0"/>
              </a:rPr>
              <a:t>The theme of this print is, once again, the defying of logic, as there are so many impossibilities in it if one looks closely and thinks shrewdly.</a:t>
            </a:r>
          </a:p>
          <a:p>
            <a:endParaRPr lang="en-GB" sz="2400" dirty="0">
              <a:latin typeface="XCCW Joined 7a" panose="03050602040000000000" pitchFamily="66" charset="0"/>
            </a:endParaRPr>
          </a:p>
        </p:txBody>
      </p:sp>
      <p:pic>
        <p:nvPicPr>
          <p:cNvPr id="5" name="Picture 4">
            <a:extLst>
              <a:ext uri="{FF2B5EF4-FFF2-40B4-BE49-F238E27FC236}">
                <a16:creationId xmlns:a16="http://schemas.microsoft.com/office/drawing/2014/main" id="{74FF4E6B-C091-4629-A828-B51F2A62286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66045" y="189970"/>
            <a:ext cx="4199466" cy="6210830"/>
          </a:xfrm>
          <a:prstGeom prst="rect">
            <a:avLst/>
          </a:prstGeom>
          <a:noFill/>
          <a:ln>
            <a:noFill/>
          </a:ln>
        </p:spPr>
      </p:pic>
    </p:spTree>
    <p:extLst>
      <p:ext uri="{BB962C8B-B14F-4D97-AF65-F5344CB8AC3E}">
        <p14:creationId xmlns:p14="http://schemas.microsoft.com/office/powerpoint/2010/main" val="1828803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DC138-CDD2-423C-94A8-ED8DA6A32B67}"/>
              </a:ext>
            </a:extLst>
          </p:cNvPr>
          <p:cNvSpPr>
            <a:spLocks noGrp="1"/>
          </p:cNvSpPr>
          <p:nvPr>
            <p:ph type="title"/>
          </p:nvPr>
        </p:nvSpPr>
        <p:spPr>
          <a:xfrm>
            <a:off x="1751715" y="188912"/>
            <a:ext cx="5631218" cy="800100"/>
          </a:xfrm>
        </p:spPr>
        <p:txBody>
          <a:bodyPr>
            <a:normAutofit fontScale="90000"/>
          </a:bodyPr>
          <a:lstStyle/>
          <a:p>
            <a:br>
              <a:rPr lang="en-GB" dirty="0"/>
            </a:br>
            <a:r>
              <a:rPr lang="en-GB" dirty="0">
                <a:latin typeface="XCCW Joined 7a" panose="03050602040000000000" pitchFamily="66" charset="0"/>
              </a:rPr>
              <a:t>Relativity 1953</a:t>
            </a:r>
          </a:p>
        </p:txBody>
      </p:sp>
      <p:sp>
        <p:nvSpPr>
          <p:cNvPr id="3" name="Content Placeholder 2">
            <a:extLst>
              <a:ext uri="{FF2B5EF4-FFF2-40B4-BE49-F238E27FC236}">
                <a16:creationId xmlns:a16="http://schemas.microsoft.com/office/drawing/2014/main" id="{F5C985B4-8C5A-4C51-837D-1E0B1FFF240F}"/>
              </a:ext>
            </a:extLst>
          </p:cNvPr>
          <p:cNvSpPr>
            <a:spLocks noGrp="1"/>
          </p:cNvSpPr>
          <p:nvPr>
            <p:ph idx="1"/>
          </p:nvPr>
        </p:nvSpPr>
        <p:spPr>
          <a:xfrm>
            <a:off x="5871810" y="1300339"/>
            <a:ext cx="6172200" cy="4873625"/>
          </a:xfrm>
        </p:spPr>
        <p:txBody>
          <a:bodyPr>
            <a:normAutofit fontScale="85000" lnSpcReduction="20000"/>
          </a:bodyPr>
          <a:lstStyle/>
          <a:p>
            <a:pPr marL="0" indent="0">
              <a:buNone/>
            </a:pPr>
            <a:r>
              <a:rPr lang="en-GB" dirty="0">
                <a:latin typeface="XCCW Joined 7a" panose="03050602040000000000" pitchFamily="66" charset="0"/>
              </a:rPr>
              <a:t>Several of the worlds that he drew were built around </a:t>
            </a:r>
            <a:r>
              <a:rPr lang="en-GB" dirty="0">
                <a:latin typeface="XCCW Joined 7a" panose="03050602040000000000" pitchFamily="66" charset="0"/>
                <a:hlinkClick r:id="rId2" tooltip="Impossible object">
                  <a:extLst>
                    <a:ext uri="{A12FA001-AC4F-418D-AE19-62706E023703}">
                      <ahyp:hlinkClr xmlns:ahyp="http://schemas.microsoft.com/office/drawing/2018/hyperlinkcolor" val="tx"/>
                    </a:ext>
                  </a:extLst>
                </a:hlinkClick>
              </a:rPr>
              <a:t>impossible objects</a:t>
            </a:r>
            <a:r>
              <a:rPr lang="en-GB" dirty="0">
                <a:latin typeface="XCCW Joined 7a" panose="03050602040000000000" pitchFamily="66" charset="0"/>
              </a:rPr>
              <a:t>. After 1924, Escher turned to sketching landscapes in Italy and </a:t>
            </a:r>
            <a:r>
              <a:rPr lang="en-GB" dirty="0">
                <a:latin typeface="XCCW Joined 7a" panose="03050602040000000000" pitchFamily="66" charset="0"/>
                <a:hlinkClick r:id="rId3" tooltip="Corsica">
                  <a:extLst>
                    <a:ext uri="{A12FA001-AC4F-418D-AE19-62706E023703}">
                      <ahyp:hlinkClr xmlns:ahyp="http://schemas.microsoft.com/office/drawing/2018/hyperlinkcolor" val="tx"/>
                    </a:ext>
                  </a:extLst>
                </a:hlinkClick>
              </a:rPr>
              <a:t>Corsica</a:t>
            </a:r>
            <a:r>
              <a:rPr lang="en-GB" dirty="0">
                <a:latin typeface="XCCW Joined 7a" panose="03050602040000000000" pitchFamily="66" charset="0"/>
              </a:rPr>
              <a:t> with irregular </a:t>
            </a:r>
            <a:r>
              <a:rPr lang="en-GB" dirty="0">
                <a:latin typeface="XCCW Joined 7a" panose="03050602040000000000" pitchFamily="66" charset="0"/>
                <a:hlinkClick r:id="rId4" tooltip="Perspective (geometry)">
                  <a:extLst>
                    <a:ext uri="{A12FA001-AC4F-418D-AE19-62706E023703}">
                      <ahyp:hlinkClr xmlns:ahyp="http://schemas.microsoft.com/office/drawing/2018/hyperlinkcolor" val="tx"/>
                    </a:ext>
                  </a:extLst>
                </a:hlinkClick>
              </a:rPr>
              <a:t>perspectives</a:t>
            </a:r>
            <a:r>
              <a:rPr lang="en-GB" dirty="0">
                <a:latin typeface="XCCW Joined 7a" panose="03050602040000000000" pitchFamily="66" charset="0"/>
              </a:rPr>
              <a:t> that are impossible in natural form. His first print of an impossible reality was </a:t>
            </a:r>
            <a:r>
              <a:rPr lang="en-GB" i="1" dirty="0">
                <a:latin typeface="XCCW Joined 7a" panose="03050602040000000000" pitchFamily="66" charset="0"/>
                <a:hlinkClick r:id="rId5" tooltip="Still Life and Street">
                  <a:extLst>
                    <a:ext uri="{A12FA001-AC4F-418D-AE19-62706E023703}">
                      <ahyp:hlinkClr xmlns:ahyp="http://schemas.microsoft.com/office/drawing/2018/hyperlinkcolor" val="tx"/>
                    </a:ext>
                  </a:extLst>
                </a:hlinkClick>
              </a:rPr>
              <a:t>Still Life and Street</a:t>
            </a:r>
            <a:r>
              <a:rPr lang="en-GB" dirty="0">
                <a:latin typeface="XCCW Joined 7a" panose="03050602040000000000" pitchFamily="66" charset="0"/>
              </a:rPr>
              <a:t> (1937); impossible stairs and multiple visual and gravitational perspectives feature in popular works such as </a:t>
            </a:r>
            <a:r>
              <a:rPr lang="en-GB" i="1" dirty="0">
                <a:latin typeface="XCCW Joined 7a" panose="03050602040000000000" pitchFamily="66" charset="0"/>
                <a:hlinkClick r:id="rId6" tooltip="Relativity (M. C. Escher)">
                  <a:extLst>
                    <a:ext uri="{A12FA001-AC4F-418D-AE19-62706E023703}">
                      <ahyp:hlinkClr xmlns:ahyp="http://schemas.microsoft.com/office/drawing/2018/hyperlinkcolor" val="tx"/>
                    </a:ext>
                  </a:extLst>
                </a:hlinkClick>
              </a:rPr>
              <a:t>Relativity</a:t>
            </a:r>
            <a:r>
              <a:rPr lang="en-GB" dirty="0">
                <a:latin typeface="XCCW Joined 7a" panose="03050602040000000000" pitchFamily="66" charset="0"/>
              </a:rPr>
              <a:t> (1953).</a:t>
            </a:r>
          </a:p>
        </p:txBody>
      </p:sp>
      <p:pic>
        <p:nvPicPr>
          <p:cNvPr id="5" name="Content Placeholder 4" descr="See the source image">
            <a:extLst>
              <a:ext uri="{FF2B5EF4-FFF2-40B4-BE49-F238E27FC236}">
                <a16:creationId xmlns:a16="http://schemas.microsoft.com/office/drawing/2014/main" id="{DB87944B-27D7-4DE8-931E-9E944F39ABB8}"/>
              </a:ext>
            </a:extLst>
          </p:cNvPr>
          <p:cNvPicPr>
            <a:picLocks noGrp="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a:off x="316088" y="1148644"/>
            <a:ext cx="5271912" cy="4873625"/>
          </a:xfrm>
          <a:prstGeom prst="rect">
            <a:avLst/>
          </a:prstGeom>
          <a:noFill/>
          <a:ln>
            <a:noFill/>
          </a:ln>
        </p:spPr>
      </p:pic>
    </p:spTree>
    <p:extLst>
      <p:ext uri="{BB962C8B-B14F-4D97-AF65-F5344CB8AC3E}">
        <p14:creationId xmlns:p14="http://schemas.microsoft.com/office/powerpoint/2010/main" val="25100171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51699-B956-4258-913F-3C048D78478C}"/>
              </a:ext>
            </a:extLst>
          </p:cNvPr>
          <p:cNvSpPr>
            <a:spLocks noGrp="1"/>
          </p:cNvSpPr>
          <p:nvPr>
            <p:ph type="title"/>
          </p:nvPr>
        </p:nvSpPr>
        <p:spPr>
          <a:xfrm>
            <a:off x="745068" y="537456"/>
            <a:ext cx="4289776" cy="1776766"/>
          </a:xfrm>
        </p:spPr>
        <p:txBody>
          <a:bodyPr>
            <a:normAutofit fontScale="90000"/>
          </a:bodyPr>
          <a:lstStyle/>
          <a:p>
            <a:r>
              <a:rPr lang="en-GB" dirty="0"/>
              <a:t>The Story of a Stairway That Never Ends </a:t>
            </a:r>
            <a:br>
              <a:rPr lang="en-GB" dirty="0"/>
            </a:br>
            <a:r>
              <a:rPr lang="en-GB" dirty="0"/>
              <a:t>‘Ascending &amp; Descending’ 1960</a:t>
            </a:r>
          </a:p>
        </p:txBody>
      </p:sp>
      <p:sp>
        <p:nvSpPr>
          <p:cNvPr id="4" name="Text Placeholder 3">
            <a:extLst>
              <a:ext uri="{FF2B5EF4-FFF2-40B4-BE49-F238E27FC236}">
                <a16:creationId xmlns:a16="http://schemas.microsoft.com/office/drawing/2014/main" id="{FCA26EB0-9F1F-42D3-BE61-355C299296FE}"/>
              </a:ext>
            </a:extLst>
          </p:cNvPr>
          <p:cNvSpPr>
            <a:spLocks noGrp="1"/>
          </p:cNvSpPr>
          <p:nvPr>
            <p:ph type="body" sz="half" idx="2"/>
          </p:nvPr>
        </p:nvSpPr>
        <p:spPr>
          <a:xfrm>
            <a:off x="591433" y="2438400"/>
            <a:ext cx="3932237" cy="3996267"/>
          </a:xfrm>
        </p:spPr>
        <p:txBody>
          <a:bodyPr>
            <a:normAutofit lnSpcReduction="10000"/>
          </a:bodyPr>
          <a:lstStyle/>
          <a:p>
            <a:r>
              <a:rPr lang="en-GB" sz="2000" dirty="0">
                <a:latin typeface="XCCW Joined 7a" panose="03050602040000000000" pitchFamily="66" charset="0"/>
              </a:rPr>
              <a:t>Look carefully at this picture. Amazingly, all the figures are either walking upstairs of downstairs, passing each other as you would on any stairway.</a:t>
            </a:r>
          </a:p>
          <a:p>
            <a:r>
              <a:rPr lang="en-GB" sz="2000" dirty="0">
                <a:latin typeface="XCCW Joined 7a" panose="03050602040000000000" pitchFamily="66" charset="0"/>
              </a:rPr>
              <a:t>Now look at the staircase </a:t>
            </a:r>
            <a:r>
              <a:rPr lang="en-GB" sz="2000" dirty="0" err="1">
                <a:latin typeface="XCCW Joined 7a" panose="03050602040000000000" pitchFamily="66" charset="0"/>
              </a:rPr>
              <a:t>itself.It</a:t>
            </a:r>
            <a:r>
              <a:rPr lang="en-GB" sz="2000" dirty="0">
                <a:latin typeface="XCCW Joined 7a" panose="03050602040000000000" pitchFamily="66" charset="0"/>
              </a:rPr>
              <a:t> is going at the same time as going down, depending on your focus.</a:t>
            </a:r>
          </a:p>
          <a:p>
            <a:endParaRPr lang="en-GB" sz="2000" dirty="0">
              <a:latin typeface="XCCW Joined 7a" panose="03050602040000000000" pitchFamily="66" charset="0"/>
            </a:endParaRPr>
          </a:p>
        </p:txBody>
      </p:sp>
      <p:pic>
        <p:nvPicPr>
          <p:cNvPr id="8" name="Content Placeholder 7" descr="See the source image">
            <a:extLst>
              <a:ext uri="{FF2B5EF4-FFF2-40B4-BE49-F238E27FC236}">
                <a16:creationId xmlns:a16="http://schemas.microsoft.com/office/drawing/2014/main" id="{C2E857EC-990C-4731-9ABC-28C2811E57DB}"/>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183187" y="1061156"/>
            <a:ext cx="6417379" cy="5046133"/>
          </a:xfrm>
          <a:prstGeom prst="rect">
            <a:avLst/>
          </a:prstGeom>
          <a:noFill/>
          <a:ln>
            <a:noFill/>
          </a:ln>
        </p:spPr>
      </p:pic>
    </p:spTree>
    <p:extLst>
      <p:ext uri="{BB962C8B-B14F-4D97-AF65-F5344CB8AC3E}">
        <p14:creationId xmlns:p14="http://schemas.microsoft.com/office/powerpoint/2010/main" val="2072096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1D458-8B73-42FB-9660-C86AB1123F3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50714CBC-9322-4BE5-93E7-D32BC87FDE3F}"/>
              </a:ext>
            </a:extLst>
          </p:cNvPr>
          <p:cNvSpPr>
            <a:spLocks noGrp="1"/>
          </p:cNvSpPr>
          <p:nvPr>
            <p:ph idx="1"/>
          </p:nvPr>
        </p:nvSpPr>
        <p:spPr/>
        <p:txBody>
          <a:bodyPr>
            <a:normAutofit fontScale="85000" lnSpcReduction="20000"/>
          </a:bodyPr>
          <a:lstStyle/>
          <a:p>
            <a:pPr marL="0" indent="0">
              <a:buNone/>
            </a:pPr>
            <a:r>
              <a:rPr lang="en-GB" dirty="0">
                <a:latin typeface="XCCW Joined 7a" panose="03050602040000000000" pitchFamily="66" charset="0"/>
              </a:rPr>
              <a:t>Take the stairs portrayed in the 2010 motion picture “Inception.” If you’re one of those people who see the architecture in everything, you probably remember the </a:t>
            </a:r>
            <a:r>
              <a:rPr lang="en-GB" dirty="0">
                <a:latin typeface="XCCW Joined 7a" panose="03050602040000000000" pitchFamily="66" charset="0"/>
                <a:hlinkClick r:id="rId2">
                  <a:extLst>
                    <a:ext uri="{A12FA001-AC4F-418D-AE19-62706E023703}">
                      <ahyp:hlinkClr xmlns:ahyp="http://schemas.microsoft.com/office/drawing/2018/hyperlinkcolor" val="tx"/>
                    </a:ext>
                  </a:extLst>
                </a:hlinkClick>
              </a:rPr>
              <a:t>scene</a:t>
            </a:r>
            <a:r>
              <a:rPr lang="en-GB" dirty="0">
                <a:latin typeface="XCCW Joined 7a" panose="03050602040000000000" pitchFamily="66" charset="0"/>
              </a:rPr>
              <a:t> where Joseph Gordon-Levitt expounds on what he calls “paradoxical architecture” while leading a mesmerized Ellen Page up a very convincing model of the enigmatic Penrose Stair. “In dreams,” he tells her, “you can cheat architecture into impossible shapes.”</a:t>
            </a:r>
          </a:p>
        </p:txBody>
      </p:sp>
      <p:sp>
        <p:nvSpPr>
          <p:cNvPr id="4" name="Text Placeholder 3">
            <a:extLst>
              <a:ext uri="{FF2B5EF4-FFF2-40B4-BE49-F238E27FC236}">
                <a16:creationId xmlns:a16="http://schemas.microsoft.com/office/drawing/2014/main" id="{BC292767-3D5E-4234-B402-AAB0243CFFD5}"/>
              </a:ext>
            </a:extLst>
          </p:cNvPr>
          <p:cNvSpPr>
            <a:spLocks noGrp="1"/>
          </p:cNvSpPr>
          <p:nvPr>
            <p:ph type="body" sz="half" idx="2"/>
          </p:nvPr>
        </p:nvSpPr>
        <p:spPr>
          <a:xfrm>
            <a:off x="546277" y="3424237"/>
            <a:ext cx="4225748" cy="3175000"/>
          </a:xfrm>
        </p:spPr>
        <p:txBody>
          <a:bodyPr>
            <a:noAutofit/>
          </a:bodyPr>
          <a:lstStyle/>
          <a:p>
            <a:r>
              <a:rPr lang="en-GB" sz="1800" dirty="0">
                <a:latin typeface="XCCW Joined 7a" panose="03050602040000000000" pitchFamily="66" charset="0"/>
              </a:rPr>
              <a:t>Alternatively known as the Impossible Stairway or </a:t>
            </a:r>
            <a:r>
              <a:rPr lang="en-GB" sz="1800" dirty="0" err="1">
                <a:latin typeface="XCCW Joined 7a" panose="03050602040000000000" pitchFamily="66" charset="0"/>
              </a:rPr>
              <a:t>Escherian</a:t>
            </a:r>
            <a:r>
              <a:rPr lang="en-GB" sz="1800" dirty="0">
                <a:latin typeface="XCCW Joined 7a" panose="03050602040000000000" pitchFamily="66" charset="0"/>
              </a:rPr>
              <a:t> Stairwell, Escher employed a similar technique in his lithograph “Ascending and Descending”) this optical illusion of a staircase that never ends is actually credited to a British mathematician &amp; his son, Lionel Penrose; hence the name </a:t>
            </a:r>
            <a:r>
              <a:rPr lang="en-GB" sz="1800" u="sng" dirty="0">
                <a:latin typeface="XCCW Joined 7a" panose="03050602040000000000" pitchFamily="66" charset="0"/>
              </a:rPr>
              <a:t>Penrose Stair.</a:t>
            </a:r>
          </a:p>
        </p:txBody>
      </p:sp>
      <p:pic>
        <p:nvPicPr>
          <p:cNvPr id="5" name="Picture 4" descr="See the source image">
            <a:extLst>
              <a:ext uri="{FF2B5EF4-FFF2-40B4-BE49-F238E27FC236}">
                <a16:creationId xmlns:a16="http://schemas.microsoft.com/office/drawing/2014/main" id="{00B5EDD4-1C5A-4BA0-A3F2-6582B77943F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83822" y="249237"/>
            <a:ext cx="4505855" cy="3175000"/>
          </a:xfrm>
          <a:prstGeom prst="rect">
            <a:avLst/>
          </a:prstGeom>
          <a:noFill/>
          <a:ln>
            <a:noFill/>
          </a:ln>
        </p:spPr>
      </p:pic>
    </p:spTree>
    <p:extLst>
      <p:ext uri="{BB962C8B-B14F-4D97-AF65-F5344CB8AC3E}">
        <p14:creationId xmlns:p14="http://schemas.microsoft.com/office/powerpoint/2010/main" val="991845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01D296-E890-460D-AE9C-13ACF1DC392A}"/>
              </a:ext>
            </a:extLst>
          </p:cNvPr>
          <p:cNvSpPr>
            <a:spLocks noGrp="1"/>
          </p:cNvSpPr>
          <p:nvPr>
            <p:ph idx="1"/>
          </p:nvPr>
        </p:nvSpPr>
        <p:spPr>
          <a:xfrm>
            <a:off x="6605165" y="795866"/>
            <a:ext cx="4875566" cy="5007610"/>
          </a:xfrm>
        </p:spPr>
        <p:txBody>
          <a:bodyPr>
            <a:normAutofit fontScale="70000" lnSpcReduction="20000"/>
          </a:bodyPr>
          <a:lstStyle/>
          <a:p>
            <a:pPr marL="0" indent="0">
              <a:buNone/>
            </a:pPr>
            <a:r>
              <a:rPr lang="en-GB" dirty="0">
                <a:latin typeface="XCCW Joined 7a" panose="03050602040000000000" pitchFamily="66" charset="0"/>
              </a:rPr>
              <a:t>Escher's art became well known among scientists and mathematicians, and in popular culture, especially after it was featured by </a:t>
            </a:r>
            <a:r>
              <a:rPr lang="en-GB" dirty="0">
                <a:latin typeface="XCCW Joined 7a" panose="03050602040000000000" pitchFamily="66" charset="0"/>
                <a:hlinkClick r:id="rId2">
                  <a:extLst>
                    <a:ext uri="{A12FA001-AC4F-418D-AE19-62706E023703}">
                      <ahyp:hlinkClr xmlns:ahyp="http://schemas.microsoft.com/office/drawing/2018/hyperlinkcolor" val="tx"/>
                    </a:ext>
                  </a:extLst>
                </a:hlinkClick>
              </a:rPr>
              <a:t>Martin Gardner</a:t>
            </a:r>
            <a:r>
              <a:rPr lang="en-GB" dirty="0">
                <a:latin typeface="XCCW Joined 7a" panose="03050602040000000000" pitchFamily="66" charset="0"/>
              </a:rPr>
              <a:t> in his April 1966 </a:t>
            </a:r>
            <a:r>
              <a:rPr lang="en-GB" dirty="0">
                <a:latin typeface="XCCW Joined 7a" panose="03050602040000000000" pitchFamily="66" charset="0"/>
                <a:hlinkClick r:id="rId3">
                  <a:extLst>
                    <a:ext uri="{A12FA001-AC4F-418D-AE19-62706E023703}">
                      <ahyp:hlinkClr xmlns:ahyp="http://schemas.microsoft.com/office/drawing/2018/hyperlinkcolor" val="tx"/>
                    </a:ext>
                  </a:extLst>
                </a:hlinkClick>
              </a:rPr>
              <a:t>Mathematical Games column</a:t>
            </a:r>
            <a:r>
              <a:rPr lang="en-GB" dirty="0">
                <a:latin typeface="XCCW Joined 7a" panose="03050602040000000000" pitchFamily="66" charset="0"/>
              </a:rPr>
              <a:t> in ‘</a:t>
            </a:r>
            <a:r>
              <a:rPr lang="en-GB" dirty="0">
                <a:latin typeface="XCCW Joined 7a" panose="03050602040000000000" pitchFamily="66" charset="0"/>
                <a:hlinkClick r:id="rId4">
                  <a:extLst>
                    <a:ext uri="{A12FA001-AC4F-418D-AE19-62706E023703}">
                      <ahyp:hlinkClr xmlns:ahyp="http://schemas.microsoft.com/office/drawing/2018/hyperlinkcolor" val="tx"/>
                    </a:ext>
                  </a:extLst>
                </a:hlinkClick>
              </a:rPr>
              <a:t>Scientific American</a:t>
            </a:r>
            <a:r>
              <a:rPr lang="en-GB" dirty="0">
                <a:latin typeface="XCCW Joined 7a" panose="03050602040000000000" pitchFamily="66" charset="0"/>
              </a:rPr>
              <a:t>’. Apart from being used in a variety of </a:t>
            </a:r>
            <a:r>
              <a:rPr lang="en-GB" dirty="0">
                <a:latin typeface="XCCW Joined 7a" panose="03050602040000000000" pitchFamily="66" charset="0"/>
                <a:hlinkClick r:id="rId5">
                  <a:extLst>
                    <a:ext uri="{A12FA001-AC4F-418D-AE19-62706E023703}">
                      <ahyp:hlinkClr xmlns:ahyp="http://schemas.microsoft.com/office/drawing/2018/hyperlinkcolor" val="tx"/>
                    </a:ext>
                  </a:extLst>
                </a:hlinkClick>
              </a:rPr>
              <a:t>technical papers</a:t>
            </a:r>
            <a:r>
              <a:rPr lang="en-GB" dirty="0">
                <a:latin typeface="XCCW Joined 7a" panose="03050602040000000000" pitchFamily="66" charset="0"/>
              </a:rPr>
              <a:t>, his work has appeared on the covers of many books and albums. He was one of the major inspirations of </a:t>
            </a:r>
            <a:r>
              <a:rPr lang="en-GB" dirty="0">
                <a:latin typeface="XCCW Joined 7a" panose="03050602040000000000" pitchFamily="66" charset="0"/>
                <a:hlinkClick r:id="rId6">
                  <a:extLst>
                    <a:ext uri="{A12FA001-AC4F-418D-AE19-62706E023703}">
                      <ahyp:hlinkClr xmlns:ahyp="http://schemas.microsoft.com/office/drawing/2018/hyperlinkcolor" val="tx"/>
                    </a:ext>
                  </a:extLst>
                </a:hlinkClick>
              </a:rPr>
              <a:t>Douglas Hofstadter</a:t>
            </a:r>
            <a:r>
              <a:rPr lang="en-GB" dirty="0">
                <a:latin typeface="XCCW Joined 7a" panose="03050602040000000000" pitchFamily="66" charset="0"/>
              </a:rPr>
              <a:t>'s </a:t>
            </a:r>
            <a:r>
              <a:rPr lang="en-GB" dirty="0">
                <a:latin typeface="XCCW Joined 7a" panose="03050602040000000000" pitchFamily="66" charset="0"/>
                <a:hlinkClick r:id="rId7">
                  <a:extLst>
                    <a:ext uri="{A12FA001-AC4F-418D-AE19-62706E023703}">
                      <ahyp:hlinkClr xmlns:ahyp="http://schemas.microsoft.com/office/drawing/2018/hyperlinkcolor" val="tx"/>
                    </a:ext>
                  </a:extLst>
                </a:hlinkClick>
              </a:rPr>
              <a:t>Pulitzer Prize</a:t>
            </a:r>
            <a:r>
              <a:rPr lang="en-GB" dirty="0">
                <a:latin typeface="XCCW Joined 7a" panose="03050602040000000000" pitchFamily="66" charset="0"/>
              </a:rPr>
              <a:t>-winning 1979 book </a:t>
            </a:r>
            <a:r>
              <a:rPr lang="en-GB" dirty="0">
                <a:latin typeface="XCCW Joined 7a" panose="03050602040000000000" pitchFamily="66" charset="0"/>
                <a:hlinkClick r:id="rId8">
                  <a:extLst>
                    <a:ext uri="{A12FA001-AC4F-418D-AE19-62706E023703}">
                      <ahyp:hlinkClr xmlns:ahyp="http://schemas.microsoft.com/office/drawing/2018/hyperlinkcolor" val="tx"/>
                    </a:ext>
                  </a:extLst>
                </a:hlinkClick>
              </a:rPr>
              <a:t>Gödel, Escher, Bach</a:t>
            </a:r>
            <a:r>
              <a:rPr lang="en-GB" dirty="0">
                <a:latin typeface="XCCW Joined 7a" panose="03050602040000000000" pitchFamily="66" charset="0"/>
              </a:rPr>
              <a:t>.</a:t>
            </a:r>
          </a:p>
          <a:p>
            <a:pPr marL="0" indent="0">
              <a:buNone/>
            </a:pPr>
            <a:endParaRPr lang="en-GB" dirty="0"/>
          </a:p>
        </p:txBody>
      </p:sp>
      <p:pic>
        <p:nvPicPr>
          <p:cNvPr id="5" name="Picture 4" descr="See the source image">
            <a:extLst>
              <a:ext uri="{FF2B5EF4-FFF2-40B4-BE49-F238E27FC236}">
                <a16:creationId xmlns:a16="http://schemas.microsoft.com/office/drawing/2014/main" id="{39F1C0B8-D16E-40F0-B4D1-EDCD8FAAE024}"/>
              </a:ext>
            </a:extLst>
          </p:cNvPr>
          <p:cNvPicPr/>
          <p:nvPr/>
        </p:nvPicPr>
        <p:blipFill>
          <a:blip r:embed="rId9">
            <a:extLst>
              <a:ext uri="{28A0092B-C50C-407E-A947-70E740481C1C}">
                <a14:useLocalDpi xmlns:a14="http://schemas.microsoft.com/office/drawing/2010/main" val="0"/>
              </a:ext>
            </a:extLst>
          </a:blip>
          <a:srcRect/>
          <a:stretch>
            <a:fillRect/>
          </a:stretch>
        </p:blipFill>
        <p:spPr bwMode="auto">
          <a:xfrm>
            <a:off x="364490" y="795866"/>
            <a:ext cx="5731510" cy="5007610"/>
          </a:xfrm>
          <a:prstGeom prst="rect">
            <a:avLst/>
          </a:prstGeom>
          <a:noFill/>
          <a:ln>
            <a:noFill/>
          </a:ln>
        </p:spPr>
      </p:pic>
    </p:spTree>
    <p:extLst>
      <p:ext uri="{BB962C8B-B14F-4D97-AF65-F5344CB8AC3E}">
        <p14:creationId xmlns:p14="http://schemas.microsoft.com/office/powerpoint/2010/main" val="12328571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39595-01A7-41DC-90D6-61E758091811}"/>
              </a:ext>
            </a:extLst>
          </p:cNvPr>
          <p:cNvSpPr>
            <a:spLocks noGrp="1"/>
          </p:cNvSpPr>
          <p:nvPr>
            <p:ph type="title"/>
          </p:nvPr>
        </p:nvSpPr>
        <p:spPr/>
        <p:txBody>
          <a:bodyPr/>
          <a:lstStyle/>
          <a:p>
            <a:r>
              <a:rPr lang="en-GB" dirty="0">
                <a:latin typeface="XCCW Joined 7a" panose="03050602040000000000" pitchFamily="66" charset="0"/>
              </a:rPr>
              <a:t>Activity tasks</a:t>
            </a:r>
          </a:p>
        </p:txBody>
      </p:sp>
      <p:sp>
        <p:nvSpPr>
          <p:cNvPr id="3" name="Content Placeholder 2">
            <a:extLst>
              <a:ext uri="{FF2B5EF4-FFF2-40B4-BE49-F238E27FC236}">
                <a16:creationId xmlns:a16="http://schemas.microsoft.com/office/drawing/2014/main" id="{99C9CBF7-3A71-4E55-81ED-CA0A8ABC9B3C}"/>
              </a:ext>
            </a:extLst>
          </p:cNvPr>
          <p:cNvSpPr>
            <a:spLocks noGrp="1"/>
          </p:cNvSpPr>
          <p:nvPr>
            <p:ph idx="1"/>
          </p:nvPr>
        </p:nvSpPr>
        <p:spPr>
          <a:xfrm>
            <a:off x="838200" y="1620309"/>
            <a:ext cx="10515600" cy="4351338"/>
          </a:xfrm>
        </p:spPr>
        <p:txBody>
          <a:bodyPr>
            <a:normAutofit/>
          </a:bodyPr>
          <a:lstStyle/>
          <a:p>
            <a:r>
              <a:rPr lang="en-GB" sz="2400" dirty="0">
                <a:latin typeface="XCCW Joined 7a" panose="03050602040000000000" pitchFamily="66" charset="0"/>
              </a:rPr>
              <a:t>Find as many different examples of Escher’s Optical Illusions as you can.</a:t>
            </a:r>
          </a:p>
          <a:p>
            <a:r>
              <a:rPr lang="en-GB" sz="2400" dirty="0">
                <a:latin typeface="XCCW Joined 7a" panose="03050602040000000000" pitchFamily="66" charset="0"/>
              </a:rPr>
              <a:t>Which one do you like best? Why? What do you like/admire about it?</a:t>
            </a:r>
          </a:p>
          <a:p>
            <a:r>
              <a:rPr lang="en-GB" sz="2400" dirty="0">
                <a:latin typeface="XCCW Joined 7a" panose="03050602040000000000" pitchFamily="66" charset="0"/>
              </a:rPr>
              <a:t>Select one of his </a:t>
            </a:r>
            <a:r>
              <a:rPr lang="en-GB" sz="2400" dirty="0" err="1">
                <a:latin typeface="XCCW Joined 7a" panose="03050602040000000000" pitchFamily="66" charset="0"/>
              </a:rPr>
              <a:t>peices</a:t>
            </a:r>
            <a:r>
              <a:rPr lang="en-GB" sz="2400" dirty="0">
                <a:latin typeface="XCCW Joined 7a" panose="03050602040000000000" pitchFamily="66" charset="0"/>
              </a:rPr>
              <a:t> of art, an illusion or tessellation and create your own composition. Look at the shapes he used to create some of his illusions.</a:t>
            </a:r>
          </a:p>
          <a:p>
            <a:r>
              <a:rPr lang="en-GB" sz="2400" dirty="0">
                <a:latin typeface="XCCW Joined 7a" panose="03050602040000000000" pitchFamily="66" charset="0"/>
              </a:rPr>
              <a:t> Escher mostly worked in black and white so you will only need a pencil. </a:t>
            </a:r>
          </a:p>
          <a:p>
            <a:r>
              <a:rPr lang="en-GB" sz="2400" dirty="0">
                <a:latin typeface="XCCW Joined 7a" panose="03050602040000000000" pitchFamily="66" charset="0"/>
              </a:rPr>
              <a:t>You could try charcoal or black pen if you have either available.</a:t>
            </a:r>
          </a:p>
        </p:txBody>
      </p:sp>
    </p:spTree>
    <p:extLst>
      <p:ext uri="{BB962C8B-B14F-4D97-AF65-F5344CB8AC3E}">
        <p14:creationId xmlns:p14="http://schemas.microsoft.com/office/powerpoint/2010/main" val="2603354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Office Theme</Template>
  <TotalTime>77</TotalTime>
  <Words>931</Words>
  <Application>Microsoft Office PowerPoint</Application>
  <PresentationFormat>Widescreen</PresentationFormat>
  <Paragraphs>37</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XCCW Joined 7a</vt:lpstr>
      <vt:lpstr>Office Theme</vt:lpstr>
      <vt:lpstr>MC Escher</vt:lpstr>
      <vt:lpstr>Learning objectives;</vt:lpstr>
      <vt:lpstr>PowerPoint Presentation</vt:lpstr>
      <vt:lpstr>PowerPoint Presentation</vt:lpstr>
      <vt:lpstr>PowerPoint Presentation</vt:lpstr>
      <vt:lpstr>Optical Illusion, Mathematics, Science or art?</vt:lpstr>
      <vt:lpstr>PowerPoint Presentation</vt:lpstr>
      <vt:lpstr> Relativity 1953</vt:lpstr>
      <vt:lpstr>The Story of a Stairway That Never Ends  ‘Ascending &amp; Descending’ 1960</vt:lpstr>
      <vt:lpstr>PowerPoint Presentation</vt:lpstr>
      <vt:lpstr>PowerPoint Presentation</vt:lpstr>
      <vt:lpstr>Activity tasks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MC Escher</dc:title>
  <dc:creator>Jane Afford</dc:creator>
  <cp:lastModifiedBy>Jane Afford</cp:lastModifiedBy>
  <cp:revision>9</cp:revision>
  <dcterms:created xsi:type="dcterms:W3CDTF">2020-03-25T20:46:48Z</dcterms:created>
  <dcterms:modified xsi:type="dcterms:W3CDTF">2020-03-25T22:04:36Z</dcterms:modified>
</cp:coreProperties>
</file>