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9" r:id="rId4"/>
    <p:sldId id="260" r:id="rId5"/>
    <p:sldId id="258" r:id="rId6"/>
    <p:sldId id="261" r:id="rId7"/>
    <p:sldId id="262" r:id="rId8"/>
    <p:sldId id="263"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E7540AF-2823-4432-82C3-3293029EDED1}" type="datetimeFigureOut">
              <a:rPr lang="en-GB" smtClean="0"/>
              <a:t>09/09/2020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56A9EE6-45D7-4C84-A29D-A34D52C9C0E7}" type="slidenum">
              <a:rPr lang="en-GB" smtClean="0"/>
              <a:t>‹#›</a:t>
            </a:fld>
            <a:endParaRPr lang="en-GB"/>
          </a:p>
        </p:txBody>
      </p:sp>
    </p:spTree>
    <p:extLst>
      <p:ext uri="{BB962C8B-B14F-4D97-AF65-F5344CB8AC3E}">
        <p14:creationId xmlns:p14="http://schemas.microsoft.com/office/powerpoint/2010/main" val="3158886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 slides 2, 3  and 4 back to back to give to </a:t>
            </a:r>
            <a:r>
              <a:rPr lang="en-GB" dirty="0" err="1"/>
              <a:t>chn</a:t>
            </a:r>
            <a:r>
              <a:rPr lang="en-GB" dirty="0"/>
              <a:t> to make notes on at start of lesson. </a:t>
            </a:r>
          </a:p>
        </p:txBody>
      </p:sp>
      <p:sp>
        <p:nvSpPr>
          <p:cNvPr id="4" name="Slide Number Placeholder 3"/>
          <p:cNvSpPr>
            <a:spLocks noGrp="1"/>
          </p:cNvSpPr>
          <p:nvPr>
            <p:ph type="sldNum" sz="quarter" idx="5"/>
          </p:nvPr>
        </p:nvSpPr>
        <p:spPr/>
        <p:txBody>
          <a:bodyPr/>
          <a:lstStyle/>
          <a:p>
            <a:fld id="{A56A9EE6-45D7-4C84-A29D-A34D52C9C0E7}" type="slidenum">
              <a:rPr lang="en-GB" smtClean="0"/>
              <a:t>2</a:t>
            </a:fld>
            <a:endParaRPr lang="en-GB"/>
          </a:p>
        </p:txBody>
      </p:sp>
    </p:spTree>
    <p:extLst>
      <p:ext uri="{BB962C8B-B14F-4D97-AF65-F5344CB8AC3E}">
        <p14:creationId xmlns:p14="http://schemas.microsoft.com/office/powerpoint/2010/main" val="2137085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click on links and make notes</a:t>
            </a:r>
          </a:p>
        </p:txBody>
      </p:sp>
      <p:sp>
        <p:nvSpPr>
          <p:cNvPr id="4" name="Slide Number Placeholder 3"/>
          <p:cNvSpPr>
            <a:spLocks noGrp="1"/>
          </p:cNvSpPr>
          <p:nvPr>
            <p:ph type="sldNum" sz="quarter" idx="5"/>
          </p:nvPr>
        </p:nvSpPr>
        <p:spPr/>
        <p:txBody>
          <a:bodyPr/>
          <a:lstStyle/>
          <a:p>
            <a:fld id="{A56A9EE6-45D7-4C84-A29D-A34D52C9C0E7}" type="slidenum">
              <a:rPr lang="en-GB" smtClean="0"/>
              <a:t>5</a:t>
            </a:fld>
            <a:endParaRPr lang="en-GB"/>
          </a:p>
        </p:txBody>
      </p:sp>
    </p:spTree>
    <p:extLst>
      <p:ext uri="{BB962C8B-B14F-4D97-AF65-F5344CB8AC3E}">
        <p14:creationId xmlns:p14="http://schemas.microsoft.com/office/powerpoint/2010/main" val="4081729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3F272-4A41-4C45-B93D-C1114D925A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67B28CB-F1B9-4562-A9F3-5E38C11A60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2C3DABD-D8D1-44E1-9F2F-2792022887C4}"/>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A8747359-8319-49CC-BE7C-56B23D4FA2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CC821C-8CE1-4C9A-8F99-F6DD4F0EDF66}"/>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1834702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F142B-1DBB-4D24-8C47-445C95A2D1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038662-9269-4461-949E-F04FC99D15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FDEF95-F35C-4063-AB56-6313D989AF69}"/>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AFA5F6EB-6606-4EEB-887D-4DD68C783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A04017-4900-488F-9EE2-77F9B533DBE7}"/>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3177738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E66F2-3987-488C-B614-C62BA2C993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DF7CAE-19EF-40BA-8314-3408183B4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05F0800-0551-44E7-B793-7D958F0639D7}"/>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3BD1E49F-88E1-4CE4-B228-772694A143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19081E-EA7E-455E-AC09-904016069EAF}"/>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3211606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ECD8F-29F3-4259-AFDC-A66F6EFF33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35E169-1DBF-48FA-8AE1-A4A8ADED942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51DD0C-B2A2-44E1-8F79-FA273972BD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96FE489-A34B-4319-9D5C-BA49F0CAFE4A}"/>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6" name="Footer Placeholder 5">
            <a:extLst>
              <a:ext uri="{FF2B5EF4-FFF2-40B4-BE49-F238E27FC236}">
                <a16:creationId xmlns:a16="http://schemas.microsoft.com/office/drawing/2014/main" id="{9C857341-C947-42D3-8097-F75EF15884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10AE7F-5232-4B91-A586-902B2DAA7F57}"/>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2483783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5CDE4-95D4-4AFD-A9B1-C44A4DFC96E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2A8A2C-CEF7-492D-BF01-A079C556D7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3A8B5CE-0F8C-458E-9898-0F148C82DEC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2718569-3A66-4963-B39D-2E928E2D86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928065B-CD36-4EDB-9835-6FF3575CE7D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83B35B0-E736-4D06-BB2B-77DAF8FA968D}"/>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8" name="Footer Placeholder 7">
            <a:extLst>
              <a:ext uri="{FF2B5EF4-FFF2-40B4-BE49-F238E27FC236}">
                <a16:creationId xmlns:a16="http://schemas.microsoft.com/office/drawing/2014/main" id="{CA344FBE-1B8E-47B1-BF42-55B72400B1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20E2EE3-60A0-4EDB-BBD7-9F4F82904661}"/>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4014605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A6FF5-C5B5-4D9D-8D91-B24BC33FA7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7BD4E6-8B31-492C-BBAA-5ED5AF31FA6D}"/>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4" name="Footer Placeholder 3">
            <a:extLst>
              <a:ext uri="{FF2B5EF4-FFF2-40B4-BE49-F238E27FC236}">
                <a16:creationId xmlns:a16="http://schemas.microsoft.com/office/drawing/2014/main" id="{E7C0B84F-860D-45F2-BF9D-E18B6676E8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30F508-0EE5-4168-93EF-73EF13288F15}"/>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4067167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828D5D-0C99-4AD6-9BAB-2D8A23146A76}"/>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3" name="Footer Placeholder 2">
            <a:extLst>
              <a:ext uri="{FF2B5EF4-FFF2-40B4-BE49-F238E27FC236}">
                <a16:creationId xmlns:a16="http://schemas.microsoft.com/office/drawing/2014/main" id="{D8B61B76-5FB9-44EE-8769-1C05EA94AE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6195E24-79DF-4696-9B43-F6DF51B2B3BF}"/>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1952955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8606A-52F4-48AC-802A-FB4261E4A1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6FD528-AE00-4D7E-956C-37CE427AA3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1612A89-E431-4B6B-802A-634223D0CB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1B88E8-AA6F-4B3C-BB22-7B2EEE6355E1}"/>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6" name="Footer Placeholder 5">
            <a:extLst>
              <a:ext uri="{FF2B5EF4-FFF2-40B4-BE49-F238E27FC236}">
                <a16:creationId xmlns:a16="http://schemas.microsoft.com/office/drawing/2014/main" id="{2113B6FE-CA79-4839-84FC-50BF0BB2FD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E3F120-3ECB-4876-868F-52546F7C3674}"/>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213187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D681C-C504-42FB-BFC3-BE89344CB6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02D70D4-8778-4851-9709-D16D0C0E8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6384B7E-DF93-4276-972C-2B68F9A232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538B051-78F1-431E-B3C7-01A296DB160C}"/>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6" name="Footer Placeholder 5">
            <a:extLst>
              <a:ext uri="{FF2B5EF4-FFF2-40B4-BE49-F238E27FC236}">
                <a16:creationId xmlns:a16="http://schemas.microsoft.com/office/drawing/2014/main" id="{8F527C12-9C5C-4EF2-9E4A-32D646C7E6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999567-D48A-4842-913F-9A8AD1560C91}"/>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204596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F4B9D-5BF1-4615-8BC9-E6229075FC5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2828E1-D0EF-4F27-A501-EF73D55C2A5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1FCC58-EC0A-4C41-BC05-E358F94E653E}"/>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B8533BB2-C3D0-4DD0-BF50-AF6B476A71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E518A1-E403-47A8-BE4C-76F3DD47E090}"/>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1891956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575BF7-061E-48E9-8E84-2F6AF11D046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3EC6AA-91A1-4F3A-AAA8-B4387026F78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691EE7-B1CA-4CA1-B742-BB6E4F2BCC84}"/>
              </a:ext>
            </a:extLst>
          </p:cNvPr>
          <p:cNvSpPr>
            <a:spLocks noGrp="1"/>
          </p:cNvSpPr>
          <p:nvPr>
            <p:ph type="dt" sz="half" idx="10"/>
          </p:nvPr>
        </p:nvSpPr>
        <p:spPr/>
        <p:txBody>
          <a:body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85777738-31DF-43ED-BD79-1D241496F7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209BDE-28EE-4974-BBDC-EC47D52C046F}"/>
              </a:ext>
            </a:extLst>
          </p:cNvPr>
          <p:cNvSpPr>
            <a:spLocks noGrp="1"/>
          </p:cNvSpPr>
          <p:nvPr>
            <p:ph type="sldNum" sz="quarter" idx="12"/>
          </p:nvPr>
        </p:nvSpPr>
        <p:spPr/>
        <p:txBody>
          <a:bodyPr/>
          <a:lstStyle/>
          <a:p>
            <a:fld id="{1482F36A-3244-4317-BB2A-0DCD46CA07F2}" type="slidenum">
              <a:rPr lang="en-GB" smtClean="0"/>
              <a:t>‹#›</a:t>
            </a:fld>
            <a:endParaRPr lang="en-GB"/>
          </a:p>
        </p:txBody>
      </p:sp>
    </p:spTree>
    <p:extLst>
      <p:ext uri="{BB962C8B-B14F-4D97-AF65-F5344CB8AC3E}">
        <p14:creationId xmlns:p14="http://schemas.microsoft.com/office/powerpoint/2010/main" val="3203821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AA2223-E6E0-4483-B12A-6BC5BD17AC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C69339-D34E-4E49-9567-BDE4FD346B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158BC1-4F07-413D-BF40-C246024773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B6E23C-9B08-4A18-973E-D3D91E896104}" type="datetimeFigureOut">
              <a:rPr lang="en-GB" smtClean="0"/>
              <a:t>09/09/2020</a:t>
            </a:fld>
            <a:endParaRPr lang="en-GB"/>
          </a:p>
        </p:txBody>
      </p:sp>
      <p:sp>
        <p:nvSpPr>
          <p:cNvPr id="5" name="Footer Placeholder 4">
            <a:extLst>
              <a:ext uri="{FF2B5EF4-FFF2-40B4-BE49-F238E27FC236}">
                <a16:creationId xmlns:a16="http://schemas.microsoft.com/office/drawing/2014/main" id="{CB0240B9-F54F-4329-A107-BE443E1EC1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DCE8A5-21BC-4E1D-AE87-4BC790131F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2F36A-3244-4317-BB2A-0DCD46CA07F2}" type="slidenum">
              <a:rPr lang="en-GB" smtClean="0"/>
              <a:t>‹#›</a:t>
            </a:fld>
            <a:endParaRPr lang="en-GB"/>
          </a:p>
        </p:txBody>
      </p:sp>
    </p:spTree>
    <p:extLst>
      <p:ext uri="{BB962C8B-B14F-4D97-AF65-F5344CB8AC3E}">
        <p14:creationId xmlns:p14="http://schemas.microsoft.com/office/powerpoint/2010/main" val="3475370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newsround/42810179" TargetMode="External"/><Relationship Id="rId2" Type="http://schemas.openxmlformats.org/officeDocument/2006/relationships/hyperlink" Target="https://www.bbc.co.uk/newsround/4390539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newsround/4331785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bbc.co.uk/newsround/42810179" TargetMode="External"/><Relationship Id="rId4" Type="http://schemas.openxmlformats.org/officeDocument/2006/relationships/hyperlink" Target="https://www.bbc.co.uk/newsround/41524500"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www.which.co.uk/reviews/recycling/article/what-are-supermarkets-doing-about-plasti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D648A-31D0-494D-BDCC-16D11633EC4F}"/>
              </a:ext>
            </a:extLst>
          </p:cNvPr>
          <p:cNvSpPr>
            <a:spLocks noGrp="1"/>
          </p:cNvSpPr>
          <p:nvPr>
            <p:ph type="ctrTitle"/>
          </p:nvPr>
        </p:nvSpPr>
        <p:spPr>
          <a:xfrm>
            <a:off x="377780" y="314214"/>
            <a:ext cx="11011436" cy="1285986"/>
          </a:xfrm>
        </p:spPr>
        <p:txBody>
          <a:bodyPr>
            <a:normAutofit/>
          </a:bodyPr>
          <a:lstStyle/>
          <a:p>
            <a:r>
              <a:rPr lang="en-GB" sz="4000" u="sng" dirty="0">
                <a:latin typeface="CCW Cursive Writing 7" panose="03050602040000000000" pitchFamily="66" charset="0"/>
              </a:rPr>
              <a:t>Wednesday 9</a:t>
            </a:r>
            <a:r>
              <a:rPr lang="en-GB" sz="4000" u="sng" baseline="30000" dirty="0">
                <a:latin typeface="CCW Cursive Writing 7" panose="03050602040000000000" pitchFamily="66" charset="0"/>
              </a:rPr>
              <a:t>th</a:t>
            </a:r>
            <a:r>
              <a:rPr lang="en-GB" sz="4000" u="sng" dirty="0">
                <a:latin typeface="CCW Cursive Writing 7" panose="03050602040000000000" pitchFamily="66" charset="0"/>
              </a:rPr>
              <a:t> September </a:t>
            </a:r>
          </a:p>
        </p:txBody>
      </p:sp>
      <p:sp>
        <p:nvSpPr>
          <p:cNvPr id="3" name="Subtitle 2">
            <a:extLst>
              <a:ext uri="{FF2B5EF4-FFF2-40B4-BE49-F238E27FC236}">
                <a16:creationId xmlns:a16="http://schemas.microsoft.com/office/drawing/2014/main" id="{7DAAD7AA-13E5-4011-81B5-E28F340FEDAE}"/>
              </a:ext>
            </a:extLst>
          </p:cNvPr>
          <p:cNvSpPr>
            <a:spLocks noGrp="1"/>
          </p:cNvSpPr>
          <p:nvPr>
            <p:ph type="subTitle" idx="1"/>
          </p:nvPr>
        </p:nvSpPr>
        <p:spPr>
          <a:xfrm>
            <a:off x="528034" y="2455818"/>
            <a:ext cx="11011436" cy="1655762"/>
          </a:xfrm>
        </p:spPr>
        <p:txBody>
          <a:bodyPr>
            <a:normAutofit/>
          </a:bodyPr>
          <a:lstStyle/>
          <a:p>
            <a:pPr algn="l"/>
            <a:r>
              <a:rPr lang="en-GB" sz="3200" u="sng" dirty="0">
                <a:latin typeface="CCW Cursive Writing 7" panose="03050602040000000000" pitchFamily="66" charset="0"/>
              </a:rPr>
              <a:t>L.O. research and gather facts to use in a formal letter. </a:t>
            </a:r>
          </a:p>
        </p:txBody>
      </p:sp>
    </p:spTree>
    <p:extLst>
      <p:ext uri="{BB962C8B-B14F-4D97-AF65-F5344CB8AC3E}">
        <p14:creationId xmlns:p14="http://schemas.microsoft.com/office/powerpoint/2010/main" val="2516966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1C42F-38FC-42CE-8D4C-1ED525C84F4A}"/>
              </a:ext>
            </a:extLst>
          </p:cNvPr>
          <p:cNvSpPr>
            <a:spLocks noGrp="1"/>
          </p:cNvSpPr>
          <p:nvPr>
            <p:ph type="title"/>
          </p:nvPr>
        </p:nvSpPr>
        <p:spPr/>
        <p:txBody>
          <a:bodyPr/>
          <a:lstStyle/>
          <a:p>
            <a:r>
              <a:rPr lang="en-GB" dirty="0"/>
              <a:t>Facts taken from the Source: ‘Newsround’: </a:t>
            </a:r>
          </a:p>
        </p:txBody>
      </p:sp>
      <p:sp>
        <p:nvSpPr>
          <p:cNvPr id="3" name="Content Placeholder 2">
            <a:extLst>
              <a:ext uri="{FF2B5EF4-FFF2-40B4-BE49-F238E27FC236}">
                <a16:creationId xmlns:a16="http://schemas.microsoft.com/office/drawing/2014/main" id="{0A8AB343-7481-4B7E-B7D8-0EE285D692A0}"/>
              </a:ext>
            </a:extLst>
          </p:cNvPr>
          <p:cNvSpPr>
            <a:spLocks noGrp="1"/>
          </p:cNvSpPr>
          <p:nvPr>
            <p:ph idx="1"/>
          </p:nvPr>
        </p:nvSpPr>
        <p:spPr>
          <a:xfrm>
            <a:off x="838200" y="1825625"/>
            <a:ext cx="10515600" cy="4858510"/>
          </a:xfrm>
        </p:spPr>
        <p:txBody>
          <a:bodyPr>
            <a:normAutofit fontScale="55000" lnSpcReduction="20000"/>
          </a:bodyPr>
          <a:lstStyle/>
          <a:p>
            <a:r>
              <a:rPr lang="en-GB" dirty="0"/>
              <a:t>the problem with plastic is that most of it isn't biodegradable. It doesn't rot, like paper or food, so instead it can hang around in the environment for hundreds of years.</a:t>
            </a:r>
          </a:p>
          <a:p>
            <a:r>
              <a:rPr lang="en-GB" dirty="0"/>
              <a:t>Each year, 400 million tonnes of plastic is produced and 40% of that is single-use - plastic we'll only use once before it's binned. </a:t>
            </a:r>
          </a:p>
          <a:p>
            <a:r>
              <a:rPr lang="en-GB" dirty="0"/>
              <a:t>Examples of single-use plastic are carrier bags, drinks bottles and crisp packets.</a:t>
            </a:r>
          </a:p>
          <a:p>
            <a:r>
              <a:rPr lang="en-GB" dirty="0"/>
              <a:t>More than eight million tonnes of plastic enters the world's oceans each year and most of that escapes from land.</a:t>
            </a:r>
          </a:p>
          <a:p>
            <a:r>
              <a:rPr lang="en-GB" dirty="0"/>
              <a:t>Experts think that by 2050, the amount of plastic in the ocean will weigh more than the amount of fish in the ocean.</a:t>
            </a:r>
          </a:p>
          <a:p>
            <a:r>
              <a:rPr lang="en-GB" dirty="0"/>
              <a:t>All animals, whether they live on land or in the sea, can be hurt by plastic.</a:t>
            </a:r>
          </a:p>
          <a:p>
            <a:r>
              <a:rPr lang="en-GB" dirty="0"/>
              <a:t>They can get trapped in bigger items such as carrier bags or food packaging.</a:t>
            </a:r>
          </a:p>
          <a:p>
            <a:r>
              <a:rPr lang="en-GB" dirty="0"/>
              <a:t>Birds, fish and shellfish can mistake plastic for food when it has broken down in to smaller pieces.</a:t>
            </a:r>
          </a:p>
          <a:p>
            <a:r>
              <a:rPr lang="en-GB" dirty="0"/>
              <a:t>One in three sea turtles, and around 90% of seabirds, have eaten it.</a:t>
            </a:r>
          </a:p>
          <a:p>
            <a:r>
              <a:rPr lang="en-GB" dirty="0"/>
              <a:t>They can't digest plastic so their stomachs can become full, meaning they don't have room for actual food. </a:t>
            </a:r>
          </a:p>
          <a:p>
            <a:r>
              <a:rPr lang="en-GB" dirty="0"/>
              <a:t>Each year, 100,000 animals in the sea are killed by plastic. </a:t>
            </a:r>
          </a:p>
          <a:p>
            <a:r>
              <a:rPr lang="en-GB" dirty="0"/>
              <a:t>There are lots of groups trying to help tackle plastic pollution and cut the amount of plastic we use.</a:t>
            </a:r>
          </a:p>
          <a:p>
            <a:r>
              <a:rPr lang="en-GB" dirty="0"/>
              <a:t>We now pay 5p for plastic carrier bags and the number we use has dropped by over 80%</a:t>
            </a:r>
          </a:p>
          <a:p>
            <a:r>
              <a:rPr lang="en-GB" dirty="0"/>
              <a:t>Certain cafes and restaurants are only giving out straws if people ask for them. Some are also swapping them for paper ones</a:t>
            </a:r>
          </a:p>
          <a:p>
            <a:r>
              <a:rPr lang="en-GB" dirty="0"/>
              <a:t>And supermarkets are looking at making changes too, including making their packaging easier to recycle or even plastic free. </a:t>
            </a:r>
          </a:p>
          <a:p>
            <a:pPr marL="0" indent="0">
              <a:buNone/>
            </a:pPr>
            <a:endParaRPr lang="en-GB" dirty="0"/>
          </a:p>
        </p:txBody>
      </p:sp>
    </p:spTree>
    <p:extLst>
      <p:ext uri="{BB962C8B-B14F-4D97-AF65-F5344CB8AC3E}">
        <p14:creationId xmlns:p14="http://schemas.microsoft.com/office/powerpoint/2010/main" val="3519101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1C42F-38FC-42CE-8D4C-1ED525C84F4A}"/>
              </a:ext>
            </a:extLst>
          </p:cNvPr>
          <p:cNvSpPr>
            <a:spLocks noGrp="1"/>
          </p:cNvSpPr>
          <p:nvPr>
            <p:ph type="title"/>
          </p:nvPr>
        </p:nvSpPr>
        <p:spPr/>
        <p:txBody>
          <a:bodyPr/>
          <a:lstStyle/>
          <a:p>
            <a:r>
              <a:rPr lang="en-GB" dirty="0"/>
              <a:t>Facts taken from the Source: ‘Newsround’:</a:t>
            </a:r>
            <a:br>
              <a:rPr lang="en-GB" dirty="0"/>
            </a:br>
            <a:r>
              <a:rPr lang="en-GB" dirty="0">
                <a:hlinkClick r:id="rId2"/>
              </a:rPr>
              <a:t>https://www.bbc.co.uk/newsround/43905396</a:t>
            </a:r>
            <a:r>
              <a:rPr lang="en-GB" dirty="0"/>
              <a:t>  </a:t>
            </a:r>
          </a:p>
        </p:txBody>
      </p:sp>
      <p:sp>
        <p:nvSpPr>
          <p:cNvPr id="3" name="Content Placeholder 2">
            <a:extLst>
              <a:ext uri="{FF2B5EF4-FFF2-40B4-BE49-F238E27FC236}">
                <a16:creationId xmlns:a16="http://schemas.microsoft.com/office/drawing/2014/main" id="{0A8AB343-7481-4B7E-B7D8-0EE285D692A0}"/>
              </a:ext>
            </a:extLst>
          </p:cNvPr>
          <p:cNvSpPr>
            <a:spLocks noGrp="1"/>
          </p:cNvSpPr>
          <p:nvPr>
            <p:ph idx="1"/>
          </p:nvPr>
        </p:nvSpPr>
        <p:spPr>
          <a:xfrm>
            <a:off x="838200" y="1825625"/>
            <a:ext cx="10515600" cy="4858510"/>
          </a:xfrm>
        </p:spPr>
        <p:txBody>
          <a:bodyPr>
            <a:normAutofit fontScale="55000" lnSpcReduction="20000"/>
          </a:bodyPr>
          <a:lstStyle/>
          <a:p>
            <a:pPr marL="0" indent="0">
              <a:buNone/>
            </a:pPr>
            <a:r>
              <a:rPr lang="en-GB" sz="3200" dirty="0">
                <a:solidFill>
                  <a:srgbClr val="FF0000"/>
                </a:solidFill>
              </a:rPr>
              <a:t>What are companies doing to help?</a:t>
            </a:r>
          </a:p>
          <a:p>
            <a:r>
              <a:rPr lang="en-GB" dirty="0"/>
              <a:t>Coca-Cola, Asda and Marks and Spencer are just three of the companies which have signed up to an agreement to do better when it comes to plastic waste.</a:t>
            </a:r>
          </a:p>
          <a:p>
            <a:r>
              <a:rPr lang="en-GB" dirty="0"/>
              <a:t>It promises include getting rid of single-use packaging through better design. </a:t>
            </a:r>
          </a:p>
          <a:p>
            <a:r>
              <a:rPr lang="en-GB" dirty="0"/>
              <a:t>Another part of the plan is to make 100% of plastic packaging ready for recycling or composting by 2025.</a:t>
            </a:r>
          </a:p>
          <a:p>
            <a:r>
              <a:rPr lang="en-GB" b="1" dirty="0"/>
              <a:t>Marks &amp; Spencer is going to remove glitter from its Christmas celebration range this year.</a:t>
            </a:r>
          </a:p>
          <a:p>
            <a:r>
              <a:rPr lang="en-GB" dirty="0"/>
              <a:t>That means there won't be any glitter on M&amp;S cards, wrapping papers, crackers or gift bags.</a:t>
            </a:r>
          </a:p>
          <a:p>
            <a:r>
              <a:rPr lang="en-GB" dirty="0"/>
              <a:t>The company says it is doing this to reduce </a:t>
            </a:r>
            <a:r>
              <a:rPr lang="en-GB" b="1" u="sng" dirty="0">
                <a:hlinkClick r:id="rId3"/>
              </a:rPr>
              <a:t>plastic waste</a:t>
            </a:r>
            <a:r>
              <a:rPr lang="en-GB" dirty="0"/>
              <a:t> and also to encourage people to recycle their items.</a:t>
            </a:r>
          </a:p>
          <a:p>
            <a:r>
              <a:rPr lang="en-GB" dirty="0"/>
              <a:t>But it's not the only organisation which has put a focus on its use of glitter in a bid to do better by the planet.</a:t>
            </a:r>
          </a:p>
          <a:p>
            <a:r>
              <a:rPr lang="en-GB" dirty="0"/>
              <a:t>Other companies are taking steps to reduce their use of plastic and non-biodegradable glitter.</a:t>
            </a:r>
          </a:p>
          <a:p>
            <a:r>
              <a:rPr lang="en-GB" dirty="0"/>
              <a:t>Waitrose says it will ban it in its festive range by Christmas 2020 and use biodegradable alternatives instead.</a:t>
            </a:r>
          </a:p>
          <a:p>
            <a:r>
              <a:rPr lang="en-GB" dirty="0"/>
              <a:t>Aldi has also made commitments to replace glitter with other more environmentally-friendly products.</a:t>
            </a:r>
          </a:p>
          <a:p>
            <a:r>
              <a:rPr lang="en-GB" b="1" dirty="0"/>
              <a:t>Boots has announced it will be scrapping plastic bags from some of its stores from Monday. </a:t>
            </a:r>
          </a:p>
          <a:p>
            <a:r>
              <a:rPr lang="en-GB" dirty="0"/>
              <a:t>The High Street retailer will start using brown paper bags instead in 53 of its stores across the UK.</a:t>
            </a:r>
          </a:p>
          <a:p>
            <a:r>
              <a:rPr lang="en-GB" dirty="0"/>
              <a:t>It will to look roll out the plan to the rest of its 2,485 stores by 2020.</a:t>
            </a:r>
          </a:p>
          <a:p>
            <a:r>
              <a:rPr lang="en-GB" dirty="0"/>
              <a:t>This means that Boots will stop using 40 million </a:t>
            </a:r>
            <a:r>
              <a:rPr lang="en-GB" b="1" u="sng" dirty="0">
                <a:hlinkClick r:id="rId3"/>
              </a:rPr>
              <a:t>plastic bags</a:t>
            </a:r>
            <a:r>
              <a:rPr lang="en-GB" dirty="0"/>
              <a:t> a year - that's around 900 tonnes of single-use plastic!</a:t>
            </a:r>
          </a:p>
          <a:p>
            <a:r>
              <a:rPr lang="en-GB" dirty="0"/>
              <a:t>The paper bags will cost 5p, 7p and 10p and, as is the case now, profits from the bags will go to BBC Children in Need.</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3668792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A06D5-A629-455C-8906-F00E56AB642A}"/>
              </a:ext>
            </a:extLst>
          </p:cNvPr>
          <p:cNvSpPr>
            <a:spLocks noGrp="1"/>
          </p:cNvSpPr>
          <p:nvPr>
            <p:ph type="title"/>
          </p:nvPr>
        </p:nvSpPr>
        <p:spPr/>
        <p:txBody>
          <a:bodyPr/>
          <a:lstStyle/>
          <a:p>
            <a:r>
              <a:rPr lang="en-GB" dirty="0"/>
              <a:t>Micro plastics</a:t>
            </a:r>
          </a:p>
        </p:txBody>
      </p:sp>
      <p:sp>
        <p:nvSpPr>
          <p:cNvPr id="3" name="Content Placeholder 2">
            <a:extLst>
              <a:ext uri="{FF2B5EF4-FFF2-40B4-BE49-F238E27FC236}">
                <a16:creationId xmlns:a16="http://schemas.microsoft.com/office/drawing/2014/main" id="{DDFEECF2-7FB8-4F01-8723-EC4142771451}"/>
              </a:ext>
            </a:extLst>
          </p:cNvPr>
          <p:cNvSpPr>
            <a:spLocks noGrp="1"/>
          </p:cNvSpPr>
          <p:nvPr>
            <p:ph idx="1"/>
          </p:nvPr>
        </p:nvSpPr>
        <p:spPr/>
        <p:txBody>
          <a:bodyPr>
            <a:normAutofit fontScale="70000" lnSpcReduction="20000"/>
          </a:bodyPr>
          <a:lstStyle/>
          <a:p>
            <a:r>
              <a:rPr lang="en-GB" b="1" dirty="0"/>
              <a:t>Scientists have found plastic in the stomachs of the deepest marine organisms known to humans.</a:t>
            </a:r>
          </a:p>
          <a:p>
            <a:r>
              <a:rPr lang="en-GB" dirty="0"/>
              <a:t>The findings mean that it's likely there are no areas in the oceans left that are not impacted by plastic pollution.</a:t>
            </a:r>
          </a:p>
          <a:p>
            <a:r>
              <a:rPr lang="en-GB" dirty="0"/>
              <a:t>The researchers from the University of Newcastle were studying the guts of creatures called </a:t>
            </a:r>
            <a:r>
              <a:rPr lang="en-GB" dirty="0" err="1"/>
              <a:t>lysianassid</a:t>
            </a:r>
            <a:r>
              <a:rPr lang="en-GB" dirty="0"/>
              <a:t> amphipods. </a:t>
            </a:r>
          </a:p>
          <a:p>
            <a:r>
              <a:rPr lang="en-GB" dirty="0"/>
              <a:t>That's a fancy way of saying sea fleas.</a:t>
            </a:r>
          </a:p>
          <a:p>
            <a:r>
              <a:rPr lang="en-GB" dirty="0"/>
              <a:t>They were collected from the deepest oceans in the world, from Japanese to Chilean waters, 6000 metres under the surface.</a:t>
            </a:r>
          </a:p>
          <a:p>
            <a:r>
              <a:rPr lang="en-GB" dirty="0"/>
              <a:t>6000 metres is equivalent to 2,938 Peter Crouches on top of each other. So that's really deep down. </a:t>
            </a:r>
          </a:p>
          <a:p>
            <a:r>
              <a:rPr lang="en-GB" dirty="0"/>
              <a:t>Despite that, the scientists found plastic and synthetic fibres such as nylon in the stomachs of most of the creatures they studied. </a:t>
            </a:r>
          </a:p>
          <a:p>
            <a:r>
              <a:rPr lang="en-GB" dirty="0"/>
              <a:t>The sea fleas are food for lots of fish and other small predators. This means the microplastics could affect the food chain much higher up than the sea fleas. </a:t>
            </a:r>
          </a:p>
          <a:p>
            <a:endParaRPr lang="en-GB" dirty="0"/>
          </a:p>
        </p:txBody>
      </p:sp>
    </p:spTree>
    <p:extLst>
      <p:ext uri="{BB962C8B-B14F-4D97-AF65-F5344CB8AC3E}">
        <p14:creationId xmlns:p14="http://schemas.microsoft.com/office/powerpoint/2010/main" val="1755700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A9B0D-CE09-4912-9661-E6961949FE8A}"/>
              </a:ext>
            </a:extLst>
          </p:cNvPr>
          <p:cNvSpPr>
            <a:spLocks noGrp="1"/>
          </p:cNvSpPr>
          <p:nvPr>
            <p:ph type="title"/>
          </p:nvPr>
        </p:nvSpPr>
        <p:spPr/>
        <p:txBody>
          <a:bodyPr/>
          <a:lstStyle/>
          <a:p>
            <a:r>
              <a:rPr lang="en-GB" dirty="0"/>
              <a:t>Newsround </a:t>
            </a:r>
            <a:r>
              <a:rPr lang="en-GB"/>
              <a:t>vidos</a:t>
            </a:r>
            <a:endParaRPr lang="en-GB" dirty="0"/>
          </a:p>
        </p:txBody>
      </p:sp>
      <p:sp>
        <p:nvSpPr>
          <p:cNvPr id="3" name="Content Placeholder 2">
            <a:extLst>
              <a:ext uri="{FF2B5EF4-FFF2-40B4-BE49-F238E27FC236}">
                <a16:creationId xmlns:a16="http://schemas.microsoft.com/office/drawing/2014/main" id="{434D0B2A-94FC-4483-92C6-80C840DF40FB}"/>
              </a:ext>
            </a:extLst>
          </p:cNvPr>
          <p:cNvSpPr>
            <a:spLocks noGrp="1"/>
          </p:cNvSpPr>
          <p:nvPr>
            <p:ph idx="1"/>
          </p:nvPr>
        </p:nvSpPr>
        <p:spPr/>
        <p:txBody>
          <a:bodyPr/>
          <a:lstStyle/>
          <a:p>
            <a:r>
              <a:rPr lang="en-GB" dirty="0">
                <a:hlinkClick r:id="rId3"/>
              </a:rPr>
              <a:t>https://www.bbc.co.uk/newsround/43317850</a:t>
            </a:r>
            <a:endParaRPr lang="en-GB" dirty="0"/>
          </a:p>
          <a:p>
            <a:r>
              <a:rPr lang="en-GB" dirty="0">
                <a:hlinkClick r:id="rId4"/>
              </a:rPr>
              <a:t>https://www.bbc.co.uk/newsround/41524500</a:t>
            </a:r>
            <a:endParaRPr lang="en-GB" dirty="0"/>
          </a:p>
          <a:p>
            <a:r>
              <a:rPr lang="en-GB" dirty="0">
                <a:hlinkClick r:id="rId5"/>
              </a:rPr>
              <a:t>https://www.bbc.co.uk/newsround/42810179</a:t>
            </a:r>
            <a:r>
              <a:rPr lang="en-GB" dirty="0"/>
              <a:t> </a:t>
            </a:r>
          </a:p>
          <a:p>
            <a:pPr marL="0" indent="0">
              <a:buNone/>
            </a:pPr>
            <a:r>
              <a:rPr lang="en-GB" dirty="0"/>
              <a:t>  </a:t>
            </a:r>
          </a:p>
          <a:p>
            <a:endParaRPr lang="en-GB" dirty="0"/>
          </a:p>
        </p:txBody>
      </p:sp>
    </p:spTree>
    <p:extLst>
      <p:ext uri="{BB962C8B-B14F-4D97-AF65-F5344CB8AC3E}">
        <p14:creationId xmlns:p14="http://schemas.microsoft.com/office/powerpoint/2010/main" val="2223683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6D296-6B0A-4263-818B-7122842EA02C}"/>
              </a:ext>
            </a:extLst>
          </p:cNvPr>
          <p:cNvSpPr>
            <a:spLocks noGrp="1"/>
          </p:cNvSpPr>
          <p:nvPr>
            <p:ph type="title"/>
          </p:nvPr>
        </p:nvSpPr>
        <p:spPr/>
        <p:txBody>
          <a:bodyPr/>
          <a:lstStyle/>
          <a:p>
            <a:r>
              <a:rPr lang="en-GB" dirty="0"/>
              <a:t>What are supermarkets doing?</a:t>
            </a:r>
          </a:p>
        </p:txBody>
      </p:sp>
      <p:sp>
        <p:nvSpPr>
          <p:cNvPr id="3" name="Content Placeholder 2">
            <a:extLst>
              <a:ext uri="{FF2B5EF4-FFF2-40B4-BE49-F238E27FC236}">
                <a16:creationId xmlns:a16="http://schemas.microsoft.com/office/drawing/2014/main" id="{2571D250-3E91-40C1-B809-917F1678BC6B}"/>
              </a:ext>
            </a:extLst>
          </p:cNvPr>
          <p:cNvSpPr>
            <a:spLocks noGrp="1"/>
          </p:cNvSpPr>
          <p:nvPr>
            <p:ph idx="1"/>
          </p:nvPr>
        </p:nvSpPr>
        <p:spPr/>
        <p:txBody>
          <a:bodyPr/>
          <a:lstStyle/>
          <a:p>
            <a:r>
              <a:rPr lang="en-GB" dirty="0">
                <a:hlinkClick r:id="rId2"/>
              </a:rPr>
              <a:t>https://www.bbc.co.uk/news/science-environment-42652937 </a:t>
            </a:r>
          </a:p>
          <a:p>
            <a:r>
              <a:rPr lang="en-GB" dirty="0">
                <a:hlinkClick r:id="rId2"/>
              </a:rPr>
              <a:t>https://www.which.co.uk/reviews/recycling/article/what-are-supermarkets-doing-about-plastic</a:t>
            </a:r>
            <a:r>
              <a:rPr lang="en-GB" dirty="0"/>
              <a:t> </a:t>
            </a:r>
          </a:p>
        </p:txBody>
      </p:sp>
    </p:spTree>
    <p:extLst>
      <p:ext uri="{BB962C8B-B14F-4D97-AF65-F5344CB8AC3E}">
        <p14:creationId xmlns:p14="http://schemas.microsoft.com/office/powerpoint/2010/main" val="1306787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F321566-524D-4E12-AAB9-F0716025AB72}"/>
              </a:ext>
            </a:extLst>
          </p:cNvPr>
          <p:cNvGraphicFramePr>
            <a:graphicFrameLocks noGrp="1"/>
          </p:cNvGraphicFramePr>
          <p:nvPr>
            <p:extLst>
              <p:ext uri="{D42A27DB-BD31-4B8C-83A1-F6EECF244321}">
                <p14:modId xmlns:p14="http://schemas.microsoft.com/office/powerpoint/2010/main" val="4009079865"/>
              </p:ext>
            </p:extLst>
          </p:nvPr>
        </p:nvGraphicFramePr>
        <p:xfrm>
          <a:off x="505138" y="912849"/>
          <a:ext cx="11181723" cy="5821680"/>
        </p:xfrm>
        <a:graphic>
          <a:graphicData uri="http://schemas.openxmlformats.org/drawingml/2006/table">
            <a:tbl>
              <a:tblPr firstRow="1" bandRow="1">
                <a:tableStyleId>{5940675A-B579-460E-94D1-54222C63F5DA}</a:tableStyleId>
              </a:tblPr>
              <a:tblGrid>
                <a:gridCol w="3727241">
                  <a:extLst>
                    <a:ext uri="{9D8B030D-6E8A-4147-A177-3AD203B41FA5}">
                      <a16:colId xmlns:a16="http://schemas.microsoft.com/office/drawing/2014/main" val="3075518052"/>
                    </a:ext>
                  </a:extLst>
                </a:gridCol>
                <a:gridCol w="3727241">
                  <a:extLst>
                    <a:ext uri="{9D8B030D-6E8A-4147-A177-3AD203B41FA5}">
                      <a16:colId xmlns:a16="http://schemas.microsoft.com/office/drawing/2014/main" val="1840435474"/>
                    </a:ext>
                  </a:extLst>
                </a:gridCol>
                <a:gridCol w="3727241">
                  <a:extLst>
                    <a:ext uri="{9D8B030D-6E8A-4147-A177-3AD203B41FA5}">
                      <a16:colId xmlns:a16="http://schemas.microsoft.com/office/drawing/2014/main" val="78656164"/>
                    </a:ext>
                  </a:extLst>
                </a:gridCol>
              </a:tblGrid>
              <a:tr h="516706">
                <a:tc>
                  <a:txBody>
                    <a:bodyPr/>
                    <a:lstStyle/>
                    <a:p>
                      <a:pPr algn="ctr"/>
                      <a:r>
                        <a:rPr lang="en-GB" sz="1400" dirty="0">
                          <a:latin typeface="CCW Cursive Writing 7" panose="03050602040000000000" pitchFamily="66" charset="0"/>
                        </a:rPr>
                        <a:t>Plastic facts</a:t>
                      </a:r>
                    </a:p>
                  </a:txBody>
                  <a:tcPr>
                    <a:solidFill>
                      <a:schemeClr val="bg1">
                        <a:lumMod val="85000"/>
                      </a:schemeClr>
                    </a:solidFill>
                  </a:tcPr>
                </a:tc>
                <a:tc>
                  <a:txBody>
                    <a:bodyPr/>
                    <a:lstStyle/>
                    <a:p>
                      <a:pPr algn="ctr"/>
                      <a:r>
                        <a:rPr lang="en-GB" sz="1400" dirty="0">
                          <a:latin typeface="CCW Cursive Writing 7" panose="03050602040000000000" pitchFamily="66" charset="0"/>
                        </a:rPr>
                        <a:t>Why is plastic a problem</a:t>
                      </a:r>
                    </a:p>
                  </a:txBody>
                  <a:tcPr>
                    <a:solidFill>
                      <a:schemeClr val="bg1">
                        <a:lumMod val="85000"/>
                      </a:schemeClr>
                    </a:solidFill>
                  </a:tcPr>
                </a:tc>
                <a:tc>
                  <a:txBody>
                    <a:bodyPr/>
                    <a:lstStyle/>
                    <a:p>
                      <a:pPr algn="ctr"/>
                      <a:r>
                        <a:rPr lang="en-GB" sz="1400" dirty="0">
                          <a:latin typeface="CCW Cursive Writing 7" panose="03050602040000000000" pitchFamily="66" charset="0"/>
                        </a:rPr>
                        <a:t>What are supermarkets doing to help?</a:t>
                      </a:r>
                    </a:p>
                  </a:txBody>
                  <a:tcPr>
                    <a:solidFill>
                      <a:schemeClr val="bg1">
                        <a:lumMod val="85000"/>
                      </a:schemeClr>
                    </a:solidFill>
                  </a:tcPr>
                </a:tc>
                <a:extLst>
                  <a:ext uri="{0D108BD9-81ED-4DB2-BD59-A6C34878D82A}">
                    <a16:rowId xmlns:a16="http://schemas.microsoft.com/office/drawing/2014/main" val="1006485475"/>
                  </a:ext>
                </a:extLst>
              </a:tr>
              <a:tr h="119563">
                <a:tc rowSpan="2">
                  <a:txBody>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a:txBody>
                  <a:tcPr/>
                </a:tc>
                <a:tc>
                  <a:txBody>
                    <a:bodyPr/>
                    <a:lstStyle/>
                    <a:p>
                      <a:r>
                        <a:rPr lang="en-GB" dirty="0"/>
                        <a:t>Tesco:</a:t>
                      </a:r>
                    </a:p>
                    <a:p>
                      <a:r>
                        <a:rPr lang="en-GB" dirty="0"/>
                        <a:t>_________________________________________________________________________________________________________________________________________________________________________________________________________________________</a:t>
                      </a:r>
                    </a:p>
                    <a:p>
                      <a:endParaRPr lang="en-GB" dirty="0"/>
                    </a:p>
                  </a:txBody>
                  <a:tcPr/>
                </a:tc>
                <a:extLst>
                  <a:ext uri="{0D108BD9-81ED-4DB2-BD59-A6C34878D82A}">
                    <a16:rowId xmlns:a16="http://schemas.microsoft.com/office/drawing/2014/main" val="2177870681"/>
                  </a:ext>
                </a:extLst>
              </a:tr>
              <a:tr h="492394">
                <a:tc vMerge="1">
                  <a:txBody>
                    <a:bodyPr/>
                    <a:lstStyle/>
                    <a:p>
                      <a:endParaRPr lang="en-GB"/>
                    </a:p>
                  </a:txBody>
                  <a:tcPr/>
                </a:tc>
                <a:tc vMerge="1">
                  <a:txBody>
                    <a:bodyPr/>
                    <a:lstStyle/>
                    <a:p>
                      <a:endParaRPr lang="en-GB"/>
                    </a:p>
                  </a:txBody>
                  <a:tcPr/>
                </a:tc>
                <a:tc>
                  <a:txBody>
                    <a:bodyPr/>
                    <a:lstStyle/>
                    <a:p>
                      <a:r>
                        <a:rPr lang="en-GB" dirty="0"/>
                        <a:t>Asda: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3866473575"/>
                  </a:ext>
                </a:extLst>
              </a:tr>
            </a:tbl>
          </a:graphicData>
        </a:graphic>
      </p:graphicFrame>
      <p:pic>
        <p:nvPicPr>
          <p:cNvPr id="7" name="Picture 6">
            <a:extLst>
              <a:ext uri="{FF2B5EF4-FFF2-40B4-BE49-F238E27FC236}">
                <a16:creationId xmlns:a16="http://schemas.microsoft.com/office/drawing/2014/main" id="{42E1483C-9D55-4BC1-B341-860E66CE95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0082" y="123471"/>
            <a:ext cx="8475630" cy="789378"/>
          </a:xfrm>
          <a:prstGeom prst="rect">
            <a:avLst/>
          </a:prstGeom>
        </p:spPr>
      </p:pic>
    </p:spTree>
    <p:extLst>
      <p:ext uri="{BB962C8B-B14F-4D97-AF65-F5344CB8AC3E}">
        <p14:creationId xmlns:p14="http://schemas.microsoft.com/office/powerpoint/2010/main" val="2905129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F321566-524D-4E12-AAB9-F0716025AB72}"/>
              </a:ext>
            </a:extLst>
          </p:cNvPr>
          <p:cNvGraphicFramePr>
            <a:graphicFrameLocks noGrp="1"/>
          </p:cNvGraphicFramePr>
          <p:nvPr>
            <p:extLst>
              <p:ext uri="{D42A27DB-BD31-4B8C-83A1-F6EECF244321}">
                <p14:modId xmlns:p14="http://schemas.microsoft.com/office/powerpoint/2010/main" val="3514483784"/>
              </p:ext>
            </p:extLst>
          </p:nvPr>
        </p:nvGraphicFramePr>
        <p:xfrm>
          <a:off x="505138" y="912849"/>
          <a:ext cx="11181723" cy="5821680"/>
        </p:xfrm>
        <a:graphic>
          <a:graphicData uri="http://schemas.openxmlformats.org/drawingml/2006/table">
            <a:tbl>
              <a:tblPr firstRow="1" bandRow="1">
                <a:tableStyleId>{5940675A-B579-460E-94D1-54222C63F5DA}</a:tableStyleId>
              </a:tblPr>
              <a:tblGrid>
                <a:gridCol w="3727241">
                  <a:extLst>
                    <a:ext uri="{9D8B030D-6E8A-4147-A177-3AD203B41FA5}">
                      <a16:colId xmlns:a16="http://schemas.microsoft.com/office/drawing/2014/main" val="3075518052"/>
                    </a:ext>
                  </a:extLst>
                </a:gridCol>
                <a:gridCol w="3727241">
                  <a:extLst>
                    <a:ext uri="{9D8B030D-6E8A-4147-A177-3AD203B41FA5}">
                      <a16:colId xmlns:a16="http://schemas.microsoft.com/office/drawing/2014/main" val="1840435474"/>
                    </a:ext>
                  </a:extLst>
                </a:gridCol>
                <a:gridCol w="3727241">
                  <a:extLst>
                    <a:ext uri="{9D8B030D-6E8A-4147-A177-3AD203B41FA5}">
                      <a16:colId xmlns:a16="http://schemas.microsoft.com/office/drawing/2014/main" val="78656164"/>
                    </a:ext>
                  </a:extLst>
                </a:gridCol>
              </a:tblGrid>
              <a:tr h="516706">
                <a:tc>
                  <a:txBody>
                    <a:bodyPr/>
                    <a:lstStyle/>
                    <a:p>
                      <a:pPr algn="ctr"/>
                      <a:r>
                        <a:rPr lang="en-GB" sz="1400" dirty="0">
                          <a:latin typeface="CCW Cursive Writing 7" panose="03050602040000000000" pitchFamily="66" charset="0"/>
                        </a:rPr>
                        <a:t>Plastic facts</a:t>
                      </a:r>
                    </a:p>
                  </a:txBody>
                  <a:tcPr>
                    <a:solidFill>
                      <a:schemeClr val="bg1">
                        <a:lumMod val="85000"/>
                      </a:schemeClr>
                    </a:solidFill>
                  </a:tcPr>
                </a:tc>
                <a:tc>
                  <a:txBody>
                    <a:bodyPr/>
                    <a:lstStyle/>
                    <a:p>
                      <a:pPr algn="ctr"/>
                      <a:r>
                        <a:rPr lang="en-GB" sz="1400" dirty="0">
                          <a:latin typeface="CCW Cursive Writing 7" panose="03050602040000000000" pitchFamily="66" charset="0"/>
                        </a:rPr>
                        <a:t>Why is plastic a problem</a:t>
                      </a:r>
                    </a:p>
                  </a:txBody>
                  <a:tcPr>
                    <a:solidFill>
                      <a:schemeClr val="bg1">
                        <a:lumMod val="85000"/>
                      </a:schemeClr>
                    </a:solidFill>
                  </a:tcPr>
                </a:tc>
                <a:tc>
                  <a:txBody>
                    <a:bodyPr/>
                    <a:lstStyle/>
                    <a:p>
                      <a:pPr algn="ctr"/>
                      <a:r>
                        <a:rPr lang="en-GB" sz="1400" dirty="0">
                          <a:latin typeface="CCW Cursive Writing 7" panose="03050602040000000000" pitchFamily="66" charset="0"/>
                        </a:rPr>
                        <a:t>What are supermarkets doing to help?</a:t>
                      </a:r>
                    </a:p>
                  </a:txBody>
                  <a:tcPr>
                    <a:solidFill>
                      <a:schemeClr val="bg1">
                        <a:lumMod val="85000"/>
                      </a:schemeClr>
                    </a:solidFill>
                  </a:tcPr>
                </a:tc>
                <a:extLst>
                  <a:ext uri="{0D108BD9-81ED-4DB2-BD59-A6C34878D82A}">
                    <a16:rowId xmlns:a16="http://schemas.microsoft.com/office/drawing/2014/main" val="1006485475"/>
                  </a:ext>
                </a:extLst>
              </a:tr>
              <a:tr h="119563">
                <a:tc rowSpan="2">
                  <a:txBody>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a:txBody>
                  <a:tcPr/>
                </a:tc>
                <a:tc>
                  <a:txBody>
                    <a:bodyPr/>
                    <a:lstStyle/>
                    <a:p>
                      <a:r>
                        <a:rPr lang="en-GB" dirty="0"/>
                        <a:t>Sainsburys:</a:t>
                      </a:r>
                    </a:p>
                    <a:p>
                      <a:r>
                        <a:rPr lang="en-GB" dirty="0"/>
                        <a:t>_________________________________________________________________________________________________________________________________________________________________________________________________________________________</a:t>
                      </a:r>
                    </a:p>
                    <a:p>
                      <a:endParaRPr lang="en-GB" dirty="0"/>
                    </a:p>
                  </a:txBody>
                  <a:tcPr/>
                </a:tc>
                <a:extLst>
                  <a:ext uri="{0D108BD9-81ED-4DB2-BD59-A6C34878D82A}">
                    <a16:rowId xmlns:a16="http://schemas.microsoft.com/office/drawing/2014/main" val="2177870681"/>
                  </a:ext>
                </a:extLst>
              </a:tr>
              <a:tr h="492394">
                <a:tc vMerge="1">
                  <a:txBody>
                    <a:bodyPr/>
                    <a:lstStyle/>
                    <a:p>
                      <a:endParaRPr lang="en-GB"/>
                    </a:p>
                  </a:txBody>
                  <a:tcPr/>
                </a:tc>
                <a:tc vMerge="1">
                  <a:txBody>
                    <a:bodyPr/>
                    <a:lstStyle/>
                    <a:p>
                      <a:endParaRPr lang="en-GB"/>
                    </a:p>
                  </a:txBody>
                  <a:tcPr/>
                </a:tc>
                <a:tc>
                  <a:txBody>
                    <a:bodyPr/>
                    <a:lstStyle/>
                    <a:p>
                      <a:r>
                        <a:rPr lang="en-GB" dirty="0"/>
                        <a:t>Aldi:</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3866473575"/>
                  </a:ext>
                </a:extLst>
              </a:tr>
            </a:tbl>
          </a:graphicData>
        </a:graphic>
      </p:graphicFrame>
      <p:pic>
        <p:nvPicPr>
          <p:cNvPr id="3" name="Picture 2">
            <a:extLst>
              <a:ext uri="{FF2B5EF4-FFF2-40B4-BE49-F238E27FC236}">
                <a16:creationId xmlns:a16="http://schemas.microsoft.com/office/drawing/2014/main" id="{435090CA-C3F0-4092-87D6-C81CA5435D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0082" y="123471"/>
            <a:ext cx="8475630" cy="789378"/>
          </a:xfrm>
          <a:prstGeom prst="rect">
            <a:avLst/>
          </a:prstGeom>
        </p:spPr>
      </p:pic>
    </p:spTree>
    <p:extLst>
      <p:ext uri="{BB962C8B-B14F-4D97-AF65-F5344CB8AC3E}">
        <p14:creationId xmlns:p14="http://schemas.microsoft.com/office/powerpoint/2010/main" val="1106913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TotalTime>
  <Words>971</Words>
  <Application>Microsoft Office PowerPoint</Application>
  <PresentationFormat>Widescreen</PresentationFormat>
  <Paragraphs>75</Paragraphs>
  <Slides>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CCW Cursive Writing 7</vt:lpstr>
      <vt:lpstr>Office Theme</vt:lpstr>
      <vt:lpstr>Wednesday 9th September </vt:lpstr>
      <vt:lpstr>Facts taken from the Source: ‘Newsround’: </vt:lpstr>
      <vt:lpstr>Facts taken from the Source: ‘Newsround’: https://www.bbc.co.uk/newsround/43905396  </vt:lpstr>
      <vt:lpstr>Micro plastics</vt:lpstr>
      <vt:lpstr>Newsround vidos</vt:lpstr>
      <vt:lpstr>What are supermarkets doing?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17th September</dc:title>
  <dc:creator>teacher</dc:creator>
  <cp:lastModifiedBy>Max Wright</cp:lastModifiedBy>
  <cp:revision>6</cp:revision>
  <cp:lastPrinted>2020-09-09T10:26:20Z</cp:lastPrinted>
  <dcterms:created xsi:type="dcterms:W3CDTF">2019-09-15T16:06:41Z</dcterms:created>
  <dcterms:modified xsi:type="dcterms:W3CDTF">2020-09-09T13:23:42Z</dcterms:modified>
</cp:coreProperties>
</file>