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99363-79CC-42CE-AF9E-3A313731E4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A7C9E4-BEDC-450B-B8A4-6EBC33410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5B7E1-93BF-4B16-8D94-054C13680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6BEAB-D3C1-4841-853D-E4162A651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2953C-8FBE-402F-BBAE-D88A41F23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575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271EC-9839-43D4-9501-DA092A800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962D09-E6E3-472D-A099-51FB3D670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313579-13D4-41FD-BE28-57E09FE20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17AC19-1A48-41FB-8ED8-6BCCBE70B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DA8049-9DDD-41A0-8569-A8978F351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810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2AC04-C10F-471A-B201-8636ED2A4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64B66B-8AA2-4E16-A53D-AA6451961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0531-DC2D-47BF-A1A7-7BC50A3E0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57A769-6434-4AD9-9C7D-D48A69AFC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A52EC5-1357-4946-AF7C-2644CEF4A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03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0F5BA-C242-4ACE-B6B8-CFE09AA39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7232F-3E44-4755-9C34-F7FBD01D8E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32883E-0D3A-4DBA-AFFC-6825576752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D235C6-2BAE-4EFC-8705-2673ACF1C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4AEB82-0F62-4EBD-BF7A-1DAC454AD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AA6454-AB4A-44D4-9399-17E768F42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216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0918C-6DE9-46E9-9EFD-7B7B3CFFC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DF9142-A347-4736-B7D1-9D1D7DA82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0E0B45-E879-4FF4-943B-01CD869F0B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90E28C-A28A-4A25-ABC6-F07F97E180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079468-573F-48EB-869D-2B81116DF0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2BF6A6-7F49-4E71-92B7-8142EA9CF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D77D32-3E83-43AF-83B6-88B7D65B2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C3A24-8119-4EF3-A801-B91EE236D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43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06CA0-2EA8-44FB-A497-078B8C7D0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252300-2461-4A39-9EEE-A34D735D1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8AC7AB-B45A-465A-983D-C8B18C967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3EDA67-40CE-4B3D-92E1-16ADA4AA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787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F14939-6391-41AA-864E-7723B99E4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D793AC-D53F-4C36-930C-74EFC3544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DEC90D-9D10-43C0-8F0A-0DEE119D1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365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BF922-F0EC-4A5A-9749-630B2775E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CA1EC8-F155-4F89-BA39-0C969B29E0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AF643D-52F3-454B-9172-E431E450CD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8A0404-5A24-412B-A5C7-3BD7BEC9E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172B87-EF73-4D90-B745-BDE0B596B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C3B5EA-A5DA-45E8-A5A5-9631F1FE9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899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C58FB-727F-441F-A4F4-C4679841C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784C5A-70FE-42E5-918F-73A02078B6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88CC6C-56E0-415A-8B5D-C8644CB6C5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38F576-2A51-477E-A5A5-60C5D70FD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F23386-7B8C-45AC-AC00-BBBE80972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B29FB3-8CD0-4E98-9070-C75D254BC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698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10181-75B7-45A5-8B54-D4D17023E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864578-EB0E-4979-90D9-E24FCCAF7B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B7802-655C-48C8-B87C-FB500EFB4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8CAD29-FC94-41FF-B4B5-762BA08E9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B2651-6C61-4C2F-A9C2-D8897609F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75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A9FE0F-5429-4272-BF5B-C5368A2A38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CC7AF8-D26F-4C7F-856D-983AC5724D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D5D6B0-08D1-4A28-A608-AA3E0AEB0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509ED-46EF-4690-B4C9-15BEAA863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3A809-8D56-40B6-BF58-A5111B555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42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6E5D84-1BD8-4759-9D7D-4F7DD432C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BE4E8A-2EED-43F9-BB28-498B89570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A4D80-4527-463B-8101-C7D16DE256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36355-2CEB-46DF-8939-6B39BAFF26F4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98D5E6-99E8-4122-92B5-ABDFDA0450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87553E-676B-4D67-913D-BEA74165CC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00288-E9EE-4E5A-94A9-A7015824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509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34000">
              <a:srgbClr val="FF3300"/>
            </a:gs>
            <a:gs pos="73000">
              <a:schemeClr val="accent2">
                <a:lumMod val="20000"/>
                <a:lumOff val="8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4D15-EE20-4337-A028-51C9850F95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7275" y="212724"/>
            <a:ext cx="10025063" cy="1443038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Wassily Kandinsky in monochrome</a:t>
            </a:r>
          </a:p>
        </p:txBody>
      </p:sp>
      <p:pic>
        <p:nvPicPr>
          <p:cNvPr id="1026" name="Picture 2" descr="Kandinsky's Evolution was worked out in a revolution of painting.">
            <a:extLst>
              <a:ext uri="{FF2B5EF4-FFF2-40B4-BE49-F238E27FC236}">
                <a16:creationId xmlns:a16="http://schemas.microsoft.com/office/drawing/2014/main" id="{07CF7804-D9EC-401D-8D0B-B34306492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039" y="1655762"/>
            <a:ext cx="9127460" cy="481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15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34000">
              <a:srgbClr val="FF3300"/>
            </a:gs>
            <a:gs pos="73000">
              <a:schemeClr val="accent2">
                <a:lumMod val="20000"/>
                <a:lumOff val="8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70348-2FAA-4749-8402-80C162228202}"/>
              </a:ext>
            </a:extLst>
          </p:cNvPr>
          <p:cNvSpPr txBox="1">
            <a:spLocks/>
          </p:cNvSpPr>
          <p:nvPr/>
        </p:nvSpPr>
        <p:spPr bwMode="auto">
          <a:xfrm>
            <a:off x="-428625" y="41116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Learning objectives;</a:t>
            </a:r>
          </a:p>
        </p:txBody>
      </p:sp>
      <p:sp>
        <p:nvSpPr>
          <p:cNvPr id="3" name="Content Placeholder 15">
            <a:extLst>
              <a:ext uri="{FF2B5EF4-FFF2-40B4-BE49-F238E27FC236}">
                <a16:creationId xmlns:a16="http://schemas.microsoft.com/office/drawing/2014/main" id="{14731AEC-D2EF-4F98-92C9-87B34A1F4AB4}"/>
              </a:ext>
            </a:extLst>
          </p:cNvPr>
          <p:cNvSpPr txBox="1">
            <a:spLocks/>
          </p:cNvSpPr>
          <p:nvPr/>
        </p:nvSpPr>
        <p:spPr>
          <a:xfrm>
            <a:off x="971549" y="1227138"/>
            <a:ext cx="9929813" cy="1701800"/>
          </a:xfrm>
          <a:prstGeom prst="roundRect">
            <a:avLst>
              <a:gd name="adj" fmla="val 2583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 dirty="0">
                <a:latin typeface="Bradley Hand ITC" panose="03070402050302030203" pitchFamily="66" charset="0"/>
              </a:rPr>
              <a:t>To use and identify 2D shapes and lines to create a composition in the style of Kandinsky. </a:t>
            </a:r>
          </a:p>
          <a:p>
            <a:r>
              <a:rPr lang="en-GB" altLang="en-US" b="1" dirty="0">
                <a:latin typeface="Bradley Hand ITC" panose="03070402050302030203" pitchFamily="66" charset="0"/>
              </a:rPr>
              <a:t>To use overlapping, partial shapes and shading to create depth and texture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B41E0DD-7A1D-4FCE-BEA1-1115ECAE849C}"/>
              </a:ext>
            </a:extLst>
          </p:cNvPr>
          <p:cNvSpPr txBox="1">
            <a:spLocks/>
          </p:cNvSpPr>
          <p:nvPr/>
        </p:nvSpPr>
        <p:spPr bwMode="auto">
          <a:xfrm>
            <a:off x="180975" y="3429000"/>
            <a:ext cx="5915025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Success Criteria;</a:t>
            </a:r>
          </a:p>
        </p:txBody>
      </p:sp>
      <p:sp>
        <p:nvSpPr>
          <p:cNvPr id="5" name="Content Placeholder 15">
            <a:extLst>
              <a:ext uri="{FF2B5EF4-FFF2-40B4-BE49-F238E27FC236}">
                <a16:creationId xmlns:a16="http://schemas.microsoft.com/office/drawing/2014/main" id="{816B5ECE-B028-421B-93DE-4087CE665FE6}"/>
              </a:ext>
            </a:extLst>
          </p:cNvPr>
          <p:cNvSpPr txBox="1">
            <a:spLocks/>
          </p:cNvSpPr>
          <p:nvPr/>
        </p:nvSpPr>
        <p:spPr bwMode="auto">
          <a:xfrm>
            <a:off x="700088" y="4008437"/>
            <a:ext cx="1045845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2800" b="1" dirty="0">
                <a:latin typeface="Bradley Hand ITC" panose="03070402050302030203" pitchFamily="66" charset="0"/>
              </a:rPr>
              <a:t>I can translate shapes so they look different. </a:t>
            </a:r>
          </a:p>
          <a:p>
            <a:pPr eaLnBrk="1" hangingPunct="1"/>
            <a:r>
              <a:rPr lang="en-GB" altLang="en-US" sz="2800" b="1" dirty="0">
                <a:latin typeface="Bradley Hand ITC" panose="03070402050302030203" pitchFamily="66" charset="0"/>
              </a:rPr>
              <a:t>I can use and overlap shapes and lines to create a texture to my work.</a:t>
            </a:r>
          </a:p>
        </p:txBody>
      </p:sp>
    </p:spTree>
    <p:extLst>
      <p:ext uri="{BB962C8B-B14F-4D97-AF65-F5344CB8AC3E}">
        <p14:creationId xmlns:p14="http://schemas.microsoft.com/office/powerpoint/2010/main" val="1822883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34000">
              <a:srgbClr val="FF3300"/>
            </a:gs>
            <a:gs pos="73000">
              <a:schemeClr val="accent2">
                <a:lumMod val="20000"/>
                <a:lumOff val="8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ee the source image">
            <a:extLst>
              <a:ext uri="{FF2B5EF4-FFF2-40B4-BE49-F238E27FC236}">
                <a16:creationId xmlns:a16="http://schemas.microsoft.com/office/drawing/2014/main" id="{68FC93B8-E036-4846-A9AE-E758AE7E4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156" y="466725"/>
            <a:ext cx="7151687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7">
            <a:extLst>
              <a:ext uri="{FF2B5EF4-FFF2-40B4-BE49-F238E27FC236}">
                <a16:creationId xmlns:a16="http://schemas.microsoft.com/office/drawing/2014/main" id="{287B01A4-EE68-41AA-9A44-F261CA20B4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0175" y="4883150"/>
            <a:ext cx="6604000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Composition 1 in Black &amp; White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by Wassily Kandinsky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04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34000">
              <a:srgbClr val="FF3300"/>
            </a:gs>
            <a:gs pos="73000">
              <a:schemeClr val="accent2">
                <a:lumMod val="20000"/>
                <a:lumOff val="8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5077A-44B1-43E6-970D-CAFE09898457}"/>
              </a:ext>
            </a:extLst>
          </p:cNvPr>
          <p:cNvSpPr txBox="1">
            <a:spLocks/>
          </p:cNvSpPr>
          <p:nvPr/>
        </p:nvSpPr>
        <p:spPr>
          <a:xfrm>
            <a:off x="642938" y="209550"/>
            <a:ext cx="10915650" cy="18526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GB" sz="3200" dirty="0">
                <a:latin typeface="Bradley Hand ITC" panose="03070402050302030203" pitchFamily="66" charset="0"/>
              </a:rPr>
              <a:t>What do you remember about </a:t>
            </a:r>
            <a:r>
              <a:rPr lang="en-GB" sz="3200" dirty="0" err="1">
                <a:latin typeface="Bradley Hand ITC" panose="03070402050302030203" pitchFamily="66" charset="0"/>
              </a:rPr>
              <a:t>Wassily</a:t>
            </a:r>
            <a:r>
              <a:rPr lang="en-GB" sz="3200" dirty="0">
                <a:latin typeface="Bradley Hand ITC" panose="03070402050302030203" pitchFamily="66" charset="0"/>
              </a:rPr>
              <a:t> Kandinsky?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GB" sz="3200" dirty="0">
                <a:latin typeface="Bradley Hand ITC" panose="03070402050302030203" pitchFamily="66" charset="0"/>
              </a:rPr>
              <a:t>(1866 - 1944)</a:t>
            </a:r>
            <a:br>
              <a:rPr lang="en-GB" sz="3200" dirty="0">
                <a:latin typeface="Bradley Hand ITC" panose="03070402050302030203" pitchFamily="66" charset="0"/>
              </a:rPr>
            </a:br>
            <a:endParaRPr lang="en-GB" sz="3200" dirty="0">
              <a:latin typeface="Bradley Hand ITC" panose="03070402050302030203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1495C0-1CEF-475F-B809-97792E83638C}"/>
              </a:ext>
            </a:extLst>
          </p:cNvPr>
          <p:cNvSpPr/>
          <p:nvPr/>
        </p:nvSpPr>
        <p:spPr>
          <a:xfrm>
            <a:off x="7258050" y="1470333"/>
            <a:ext cx="442912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b="1" dirty="0">
                <a:solidFill>
                  <a:sysClr val="windowText" lastClr="000000"/>
                </a:solidFill>
                <a:latin typeface="Bradley Hand ITC" panose="03070402050302030203" pitchFamily="66" charset="0"/>
              </a:rPr>
              <a:t>He was the first painter to stop painting pictures of things and instead paint just using colours and shapes. He believed that this let him paint honestly about his feelings.</a:t>
            </a:r>
          </a:p>
          <a:p>
            <a:pPr>
              <a:defRPr/>
            </a:pPr>
            <a:endParaRPr lang="en-GB" sz="2400" b="1" dirty="0">
              <a:solidFill>
                <a:sysClr val="windowText" lastClr="000000"/>
              </a:solidFill>
              <a:latin typeface="Bradley Hand ITC" panose="03070402050302030203" pitchFamily="66" charset="0"/>
            </a:endParaRPr>
          </a:p>
          <a:p>
            <a:pPr>
              <a:defRPr/>
            </a:pPr>
            <a:r>
              <a:rPr lang="en-GB" sz="2400" b="1" dirty="0">
                <a:solidFill>
                  <a:sysClr val="windowText" lastClr="000000"/>
                </a:solidFill>
                <a:latin typeface="Bradley Hand ITC" panose="03070402050302030203" pitchFamily="66" charset="0"/>
              </a:rPr>
              <a:t>Often Kandinsky would listen to music while he painted and try to paint what he heard. </a:t>
            </a:r>
          </a:p>
          <a:p>
            <a:pPr>
              <a:defRPr/>
            </a:pPr>
            <a:endParaRPr lang="en-GB" sz="2400" b="1" dirty="0">
              <a:solidFill>
                <a:sysClr val="windowText" lastClr="000000"/>
              </a:solidFill>
              <a:latin typeface="Bradley Hand ITC" panose="03070402050302030203" pitchFamily="66" charset="0"/>
            </a:endParaRPr>
          </a:p>
          <a:p>
            <a:pPr>
              <a:defRPr/>
            </a:pPr>
            <a:r>
              <a:rPr lang="en-GB" sz="2400" b="1" dirty="0">
                <a:solidFill>
                  <a:sysClr val="windowText" lastClr="000000"/>
                </a:solidFill>
                <a:latin typeface="Bradley Hand ITC" panose="03070402050302030203" pitchFamily="66" charset="0"/>
              </a:rPr>
              <a:t>He worked in mono-tone as well as colour.</a:t>
            </a:r>
          </a:p>
        </p:txBody>
      </p:sp>
      <p:pic>
        <p:nvPicPr>
          <p:cNvPr id="2050" name="Picture 2" descr="Wassily Kandinsky Biography">
            <a:extLst>
              <a:ext uri="{FF2B5EF4-FFF2-40B4-BE49-F238E27FC236}">
                <a16:creationId xmlns:a16="http://schemas.microsoft.com/office/drawing/2014/main" id="{3FE98F9F-1DD4-4164-9368-C7A1C5A80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9" y="1567248"/>
            <a:ext cx="4204901" cy="420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096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34000">
              <a:srgbClr val="FF3300"/>
            </a:gs>
            <a:gs pos="73000">
              <a:schemeClr val="accent2">
                <a:lumMod val="20000"/>
                <a:lumOff val="8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Image result for Kandinsky in black &amp; white">
            <a:extLst>
              <a:ext uri="{FF2B5EF4-FFF2-40B4-BE49-F238E27FC236}">
                <a16:creationId xmlns:a16="http://schemas.microsoft.com/office/drawing/2014/main" id="{38CA7C39-A5B2-4CE1-AD8A-A7AA1C1C7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6" t="9148" r="9358" b="10213"/>
          <a:stretch>
            <a:fillRect/>
          </a:stretch>
        </p:blipFill>
        <p:spPr bwMode="auto">
          <a:xfrm>
            <a:off x="649288" y="655638"/>
            <a:ext cx="4645026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7">
            <a:extLst>
              <a:ext uri="{FF2B5EF4-FFF2-40B4-BE49-F238E27FC236}">
                <a16:creationId xmlns:a16="http://schemas.microsoft.com/office/drawing/2014/main" id="{BE62F3CE-D25B-4697-84B9-770128F1B1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0551" y="5343525"/>
            <a:ext cx="364631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Abstract Painting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by Wassily Kandinsky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200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4D852E1-58F9-40D1-A498-3AAF21CDDC3A}"/>
              </a:ext>
            </a:extLst>
          </p:cNvPr>
          <p:cNvSpPr/>
          <p:nvPr/>
        </p:nvSpPr>
        <p:spPr>
          <a:xfrm>
            <a:off x="5540551" y="1109960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8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Many people consider Kandinsky to be the first abstract artist. </a:t>
            </a:r>
          </a:p>
          <a:p>
            <a:pPr>
              <a:spcBef>
                <a:spcPct val="0"/>
              </a:spcBef>
            </a:pPr>
            <a:r>
              <a:rPr lang="en-GB" altLang="en-US" sz="28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Although he is best known for his colour compositions, he created many black and white pieces too.</a:t>
            </a:r>
          </a:p>
        </p:txBody>
      </p:sp>
    </p:spTree>
    <p:extLst>
      <p:ext uri="{BB962C8B-B14F-4D97-AF65-F5344CB8AC3E}">
        <p14:creationId xmlns:p14="http://schemas.microsoft.com/office/powerpoint/2010/main" val="3609875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34000">
              <a:srgbClr val="FF3300"/>
            </a:gs>
            <a:gs pos="73000">
              <a:schemeClr val="accent2">
                <a:lumMod val="20000"/>
                <a:lumOff val="8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See the source image">
            <a:extLst>
              <a:ext uri="{FF2B5EF4-FFF2-40B4-BE49-F238E27FC236}">
                <a16:creationId xmlns:a16="http://schemas.microsoft.com/office/drawing/2014/main" id="{071D0722-3044-443A-821E-42B0BA8C1C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85" y="747712"/>
            <a:ext cx="7163777" cy="519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C2C647A-CBBA-47E7-878F-F29F5DE11A14}"/>
              </a:ext>
            </a:extLst>
          </p:cNvPr>
          <p:cNvSpPr txBox="1"/>
          <p:nvPr/>
        </p:nvSpPr>
        <p:spPr>
          <a:xfrm>
            <a:off x="7737506" y="747712"/>
            <a:ext cx="4002157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atin typeface="Bradley Hand ITC" panose="03070402050302030203" pitchFamily="66" charset="0"/>
              </a:rPr>
              <a:t>‘The Smallest World No 7’</a:t>
            </a:r>
          </a:p>
          <a:p>
            <a:pPr>
              <a:defRPr/>
            </a:pPr>
            <a:r>
              <a:rPr lang="en-GB" sz="3600" b="1" dirty="0">
                <a:latin typeface="Bradley Hand ITC" panose="03070402050302030203" pitchFamily="66" charset="0"/>
              </a:rPr>
              <a:t>What do you see in this composition?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875692-26DF-4C70-8E68-110A2A893E36}"/>
              </a:ext>
            </a:extLst>
          </p:cNvPr>
          <p:cNvSpPr txBox="1"/>
          <p:nvPr/>
        </p:nvSpPr>
        <p:spPr>
          <a:xfrm>
            <a:off x="7737505" y="3591578"/>
            <a:ext cx="4002157" cy="286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What do you think of  it? </a:t>
            </a:r>
          </a:p>
          <a:p>
            <a:pPr>
              <a:defRPr/>
            </a:pPr>
            <a:r>
              <a:rPr lang="en-GB" sz="36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Look carefully, what media do you think he used?</a:t>
            </a:r>
          </a:p>
        </p:txBody>
      </p:sp>
    </p:spTree>
    <p:extLst>
      <p:ext uri="{BB962C8B-B14F-4D97-AF65-F5344CB8AC3E}">
        <p14:creationId xmlns:p14="http://schemas.microsoft.com/office/powerpoint/2010/main" val="695035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34000">
              <a:srgbClr val="FF3300"/>
            </a:gs>
            <a:gs pos="73000">
              <a:schemeClr val="accent2">
                <a:lumMod val="20000"/>
                <a:lumOff val="8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Image result for Kandinsky in black &amp; white">
            <a:extLst>
              <a:ext uri="{FF2B5EF4-FFF2-40B4-BE49-F238E27FC236}">
                <a16:creationId xmlns:a16="http://schemas.microsoft.com/office/drawing/2014/main" id="{8D632393-9111-41D7-AEE7-ECD9FE967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4" t="6232" r="2858" b="5341"/>
          <a:stretch>
            <a:fillRect/>
          </a:stretch>
        </p:blipFill>
        <p:spPr bwMode="auto">
          <a:xfrm>
            <a:off x="297622" y="729004"/>
            <a:ext cx="6958012" cy="4865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366D81-A1FE-4E95-9373-C11A29A64160}"/>
              </a:ext>
            </a:extLst>
          </p:cNvPr>
          <p:cNvSpPr txBox="1"/>
          <p:nvPr/>
        </p:nvSpPr>
        <p:spPr>
          <a:xfrm>
            <a:off x="7524680" y="345629"/>
            <a:ext cx="466732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600" b="1" dirty="0">
                <a:latin typeface="Bradley Hand ITC" panose="03070402050302030203" pitchFamily="66" charset="0"/>
              </a:rPr>
              <a:t>Look at the way Kandinsky has used line and form in this composition. By varying the thickness of the lines and mixing the straight with the curved, he creates a depth to the composition.</a:t>
            </a:r>
          </a:p>
        </p:txBody>
      </p:sp>
    </p:spTree>
    <p:extLst>
      <p:ext uri="{BB962C8B-B14F-4D97-AF65-F5344CB8AC3E}">
        <p14:creationId xmlns:p14="http://schemas.microsoft.com/office/powerpoint/2010/main" val="1222569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34000">
              <a:srgbClr val="FF3300"/>
            </a:gs>
            <a:gs pos="73000">
              <a:schemeClr val="accent2">
                <a:lumMod val="20000"/>
                <a:lumOff val="8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Image result for kandinsky in black and white">
            <a:extLst>
              <a:ext uri="{FF2B5EF4-FFF2-40B4-BE49-F238E27FC236}">
                <a16:creationId xmlns:a16="http://schemas.microsoft.com/office/drawing/2014/main" id="{3DBAF473-F24E-403E-B000-26C8C31F0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58963"/>
            <a:ext cx="6688138" cy="415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1ADE9A4-C101-4265-8FAD-F0BA13298721}"/>
              </a:ext>
            </a:extLst>
          </p:cNvPr>
          <p:cNvSpPr txBox="1"/>
          <p:nvPr/>
        </p:nvSpPr>
        <p:spPr>
          <a:xfrm>
            <a:off x="320330" y="314740"/>
            <a:ext cx="110382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600" b="1" dirty="0">
                <a:latin typeface="Bradley Hand ITC" panose="03070402050302030203" pitchFamily="66" charset="0"/>
              </a:rPr>
              <a:t>Your turn.</a:t>
            </a:r>
          </a:p>
          <a:p>
            <a:pPr>
              <a:defRPr/>
            </a:pPr>
            <a:r>
              <a:rPr lang="en-GB" sz="3600" b="1" dirty="0">
                <a:latin typeface="Bradley Hand ITC" panose="03070402050302030203" pitchFamily="66" charset="0"/>
              </a:rPr>
              <a:t>Think about how you want your drawing to look like.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697CAF-8322-4D12-8D0B-21B8DA1C3AC2}"/>
              </a:ext>
            </a:extLst>
          </p:cNvPr>
          <p:cNvSpPr txBox="1"/>
          <p:nvPr/>
        </p:nvSpPr>
        <p:spPr>
          <a:xfrm>
            <a:off x="7678392" y="1755517"/>
            <a:ext cx="368017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200" b="1" dirty="0">
                <a:latin typeface="Bradley Hand ITC" panose="03070402050302030203" pitchFamily="66" charset="0"/>
              </a:rPr>
              <a:t>Which shapes will you use?</a:t>
            </a:r>
          </a:p>
          <a:p>
            <a:pPr>
              <a:defRPr/>
            </a:pPr>
            <a:r>
              <a:rPr lang="en-GB" sz="3200" b="1" dirty="0">
                <a:latin typeface="Bradley Hand ITC" panose="03070402050302030203" pitchFamily="66" charset="0"/>
              </a:rPr>
              <a:t>How many lines?</a:t>
            </a:r>
          </a:p>
          <a:p>
            <a:pPr>
              <a:defRPr/>
            </a:pPr>
            <a:r>
              <a:rPr lang="en-GB" sz="3200" b="1" dirty="0">
                <a:latin typeface="Bradley Hand ITC" panose="03070402050302030203" pitchFamily="66" charset="0"/>
              </a:rPr>
              <a:t>Straight, curved or both?</a:t>
            </a:r>
          </a:p>
        </p:txBody>
      </p:sp>
    </p:spTree>
    <p:extLst>
      <p:ext uri="{BB962C8B-B14F-4D97-AF65-F5344CB8AC3E}">
        <p14:creationId xmlns:p14="http://schemas.microsoft.com/office/powerpoint/2010/main" val="1821513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34000">
              <a:srgbClr val="FF3300"/>
            </a:gs>
            <a:gs pos="73000">
              <a:schemeClr val="accent2">
                <a:lumMod val="20000"/>
                <a:lumOff val="8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60D74-0E87-4926-9F11-8DECC4E89150}"/>
              </a:ext>
            </a:extLst>
          </p:cNvPr>
          <p:cNvSpPr txBox="1">
            <a:spLocks/>
          </p:cNvSpPr>
          <p:nvPr/>
        </p:nvSpPr>
        <p:spPr>
          <a:xfrm>
            <a:off x="381000" y="242888"/>
            <a:ext cx="11430000" cy="1595438"/>
          </a:xfrm>
          <a:prstGeom prst="roundRect">
            <a:avLst>
              <a:gd name="adj" fmla="val 9639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4000" b="1" dirty="0">
                <a:latin typeface="Bradley Hand ITC" panose="03070402050302030203" pitchFamily="66" charset="0"/>
              </a:rPr>
              <a:t>You are now going to create your own black and white composition in the style of Kandinsky.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7A546-BD38-4263-8F46-920CC7E5F0BF}"/>
              </a:ext>
            </a:extLst>
          </p:cNvPr>
          <p:cNvSpPr txBox="1">
            <a:spLocks/>
          </p:cNvSpPr>
          <p:nvPr/>
        </p:nvSpPr>
        <p:spPr>
          <a:xfrm>
            <a:off x="457200" y="1736725"/>
            <a:ext cx="6843713" cy="4559300"/>
          </a:xfrm>
          <a:prstGeom prst="roundRect">
            <a:avLst>
              <a:gd name="adj" fmla="val 2583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  <a:defRPr/>
            </a:pPr>
            <a:r>
              <a:rPr lang="en-GB" b="1" dirty="0">
                <a:latin typeface="Bradley Hand ITC" panose="03070402050302030203" pitchFamily="66" charset="0"/>
              </a:rPr>
              <a:t>Think about the shape of lines</a:t>
            </a:r>
          </a:p>
          <a:p>
            <a:pPr marL="0" indent="0">
              <a:buFont typeface="Arial" charset="0"/>
              <a:buNone/>
              <a:defRPr/>
            </a:pPr>
            <a:r>
              <a:rPr lang="en-GB" b="1" dirty="0">
                <a:latin typeface="Bradley Hand ITC" panose="03070402050302030203" pitchFamily="66" charset="0"/>
              </a:rPr>
              <a:t>    (or 2D shapes you want to use.</a:t>
            </a:r>
          </a:p>
          <a:p>
            <a:pPr>
              <a:buFont typeface="Arial" charset="0"/>
              <a:buChar char="•"/>
              <a:defRPr/>
            </a:pPr>
            <a:r>
              <a:rPr lang="en-GB" b="1" dirty="0">
                <a:latin typeface="Bradley Hand ITC" panose="03070402050302030203" pitchFamily="66" charset="0"/>
              </a:rPr>
              <a:t>Are you going to make you lines </a:t>
            </a:r>
          </a:p>
          <a:p>
            <a:pPr marL="0" indent="0">
              <a:buFont typeface="Arial" charset="0"/>
              <a:buNone/>
              <a:defRPr/>
            </a:pPr>
            <a:r>
              <a:rPr lang="en-GB" b="1" dirty="0">
                <a:latin typeface="Bradley Hand ITC" panose="03070402050302030203" pitchFamily="66" charset="0"/>
              </a:rPr>
              <a:t>    thick or thin?</a:t>
            </a:r>
          </a:p>
          <a:p>
            <a:pPr>
              <a:buFont typeface="Arial" charset="0"/>
              <a:buChar char="•"/>
              <a:defRPr/>
            </a:pPr>
            <a:r>
              <a:rPr lang="en-GB" b="1" dirty="0">
                <a:latin typeface="Bradley Hand ITC" panose="03070402050302030203" pitchFamily="66" charset="0"/>
              </a:rPr>
              <a:t>How much will you shapes interact </a:t>
            </a:r>
          </a:p>
          <a:p>
            <a:pPr marL="0" indent="0">
              <a:buFont typeface="Arial" charset="0"/>
              <a:buNone/>
              <a:defRPr/>
            </a:pPr>
            <a:r>
              <a:rPr lang="en-GB" b="1" dirty="0">
                <a:latin typeface="Bradley Hand ITC" panose="03070402050302030203" pitchFamily="66" charset="0"/>
              </a:rPr>
              <a:t>    with each other?</a:t>
            </a:r>
          </a:p>
          <a:p>
            <a:pPr>
              <a:buFont typeface="Arial" charset="0"/>
              <a:buChar char="•"/>
              <a:defRPr/>
            </a:pPr>
            <a:r>
              <a:rPr lang="en-GB" b="1" dirty="0">
                <a:latin typeface="Bradley Hand ITC" panose="03070402050302030203" pitchFamily="66" charset="0"/>
              </a:rPr>
              <a:t>Think about how the shapes will change </a:t>
            </a:r>
          </a:p>
          <a:p>
            <a:pPr marL="0" indent="0">
              <a:buFont typeface="Arial" charset="0"/>
              <a:buNone/>
              <a:defRPr/>
            </a:pPr>
            <a:r>
              <a:rPr lang="en-GB" b="1" dirty="0">
                <a:latin typeface="Bradley Hand ITC" panose="03070402050302030203" pitchFamily="66" charset="0"/>
              </a:rPr>
              <a:t>    as they cross over.</a:t>
            </a:r>
          </a:p>
          <a:p>
            <a:pPr>
              <a:buFont typeface="Arial" charset="0"/>
              <a:buChar char="•"/>
              <a:defRPr/>
            </a:pPr>
            <a:r>
              <a:rPr lang="en-GB" b="1" dirty="0">
                <a:latin typeface="Bradley Hand ITC" panose="03070402050302030203" pitchFamily="66" charset="0"/>
              </a:rPr>
              <a:t>Use your ruler to draw straight lines.</a:t>
            </a:r>
          </a:p>
        </p:txBody>
      </p:sp>
      <p:pic>
        <p:nvPicPr>
          <p:cNvPr id="4" name="Picture 5" descr="Related image">
            <a:extLst>
              <a:ext uri="{FF2B5EF4-FFF2-40B4-BE49-F238E27FC236}">
                <a16:creationId xmlns:a16="http://schemas.microsoft.com/office/drawing/2014/main" id="{763BBDE8-2517-448F-8561-DBE96029B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t="5334" r="6563" b="5556"/>
          <a:stretch>
            <a:fillRect/>
          </a:stretch>
        </p:blipFill>
        <p:spPr bwMode="auto">
          <a:xfrm>
            <a:off x="7608887" y="1538288"/>
            <a:ext cx="3835401" cy="496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4276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360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Bradley Hand ITC</vt:lpstr>
      <vt:lpstr>Calibri</vt:lpstr>
      <vt:lpstr>Calibri Light</vt:lpstr>
      <vt:lpstr>Sassoon Infant Rg</vt:lpstr>
      <vt:lpstr>Office Theme</vt:lpstr>
      <vt:lpstr>Wassily Kandinsky in monochrome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Wassily Kandinsky in monochrome</dc:title>
  <dc:creator>Jane Afford</dc:creator>
  <cp:lastModifiedBy>Jane Afford</cp:lastModifiedBy>
  <cp:revision>4</cp:revision>
  <dcterms:created xsi:type="dcterms:W3CDTF">2020-06-16T15:12:54Z</dcterms:created>
  <dcterms:modified xsi:type="dcterms:W3CDTF">2020-06-16T15:41:19Z</dcterms:modified>
</cp:coreProperties>
</file>