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5" r:id="rId2"/>
    <p:sldMasterId id="2147483719" r:id="rId3"/>
    <p:sldMasterId id="2147483725" r:id="rId4"/>
  </p:sldMasterIdLst>
  <p:notesMasterIdLst>
    <p:notesMasterId r:id="rId73"/>
  </p:notesMasterIdLst>
  <p:sldIdLst>
    <p:sldId id="321" r:id="rId5"/>
    <p:sldId id="328" r:id="rId6"/>
    <p:sldId id="258" r:id="rId7"/>
    <p:sldId id="264" r:id="rId8"/>
    <p:sldId id="293" r:id="rId9"/>
    <p:sldId id="286" r:id="rId10"/>
    <p:sldId id="285" r:id="rId11"/>
    <p:sldId id="302" r:id="rId12"/>
    <p:sldId id="303" r:id="rId13"/>
    <p:sldId id="312" r:id="rId14"/>
    <p:sldId id="276" r:id="rId15"/>
    <p:sldId id="301" r:id="rId16"/>
    <p:sldId id="306" r:id="rId17"/>
    <p:sldId id="305" r:id="rId18"/>
    <p:sldId id="307" r:id="rId19"/>
    <p:sldId id="308" r:id="rId20"/>
    <p:sldId id="309" r:id="rId21"/>
    <p:sldId id="310" r:id="rId22"/>
    <p:sldId id="311" r:id="rId23"/>
    <p:sldId id="472" r:id="rId24"/>
    <p:sldId id="260" r:id="rId25"/>
    <p:sldId id="442" r:id="rId26"/>
    <p:sldId id="443" r:id="rId27"/>
    <p:sldId id="390" r:id="rId28"/>
    <p:sldId id="444" r:id="rId29"/>
    <p:sldId id="445" r:id="rId30"/>
    <p:sldId id="467" r:id="rId31"/>
    <p:sldId id="446" r:id="rId32"/>
    <p:sldId id="473" r:id="rId33"/>
    <p:sldId id="474" r:id="rId34"/>
    <p:sldId id="476" r:id="rId35"/>
    <p:sldId id="475" r:id="rId36"/>
    <p:sldId id="477" r:id="rId37"/>
    <p:sldId id="447" r:id="rId38"/>
    <p:sldId id="448" r:id="rId39"/>
    <p:sldId id="453" r:id="rId40"/>
    <p:sldId id="452" r:id="rId41"/>
    <p:sldId id="451" r:id="rId42"/>
    <p:sldId id="454" r:id="rId43"/>
    <p:sldId id="450" r:id="rId44"/>
    <p:sldId id="449" r:id="rId45"/>
    <p:sldId id="456" r:id="rId46"/>
    <p:sldId id="455" r:id="rId47"/>
    <p:sldId id="457" r:id="rId48"/>
    <p:sldId id="468" r:id="rId49"/>
    <p:sldId id="458" r:id="rId50"/>
    <p:sldId id="268" r:id="rId51"/>
    <p:sldId id="269" r:id="rId52"/>
    <p:sldId id="270" r:id="rId53"/>
    <p:sldId id="274" r:id="rId54"/>
    <p:sldId id="275" r:id="rId55"/>
    <p:sldId id="479" r:id="rId56"/>
    <p:sldId id="277" r:id="rId57"/>
    <p:sldId id="478" r:id="rId58"/>
    <p:sldId id="459" r:id="rId59"/>
    <p:sldId id="460" r:id="rId60"/>
    <p:sldId id="287" r:id="rId61"/>
    <p:sldId id="288" r:id="rId62"/>
    <p:sldId id="289" r:id="rId63"/>
    <p:sldId id="290" r:id="rId64"/>
    <p:sldId id="462" r:id="rId65"/>
    <p:sldId id="463" r:id="rId66"/>
    <p:sldId id="464" r:id="rId67"/>
    <p:sldId id="465" r:id="rId68"/>
    <p:sldId id="466" r:id="rId69"/>
    <p:sldId id="469" r:id="rId70"/>
    <p:sldId id="470" r:id="rId71"/>
    <p:sldId id="471" r:id="rId7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theme" Target="theme/theme1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0D5FA-4C90-4BA1-B96B-61AB7F52D234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7BD9AE-1BF2-45F8-8D6E-16B4974DB9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160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>
            <a:extLst>
              <a:ext uri="{FF2B5EF4-FFF2-40B4-BE49-F238E27FC236}">
                <a16:creationId xmlns:a16="http://schemas.microsoft.com/office/drawing/2014/main" id="{FF5C40F7-9D1F-4486-8E7C-11FA2777CE0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>
            <a:extLst>
              <a:ext uri="{FF2B5EF4-FFF2-40B4-BE49-F238E27FC236}">
                <a16:creationId xmlns:a16="http://schemas.microsoft.com/office/drawing/2014/main" id="{382F9FDD-208B-4A41-AAEC-A45C85BF3CD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E99DE173-47FD-4C79-9BA4-075625BCF9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B130F1E-B5CD-47F7-87D8-C21BFD3657D4}" type="slidenum">
              <a:rPr lang="en-US" altLang="en-US">
                <a:latin typeface="Calibri" panose="020F0502020204030204" pitchFamily="34" charset="0"/>
              </a:rPr>
              <a:pPr eaLnBrk="1" hangingPunct="1"/>
              <a:t>21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>
            <a:extLst>
              <a:ext uri="{FF2B5EF4-FFF2-40B4-BE49-F238E27FC236}">
                <a16:creationId xmlns:a16="http://schemas.microsoft.com/office/drawing/2014/main" id="{39083B3D-4DE4-4186-BDD7-92CDD7BE04B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>
            <a:extLst>
              <a:ext uri="{FF2B5EF4-FFF2-40B4-BE49-F238E27FC236}">
                <a16:creationId xmlns:a16="http://schemas.microsoft.com/office/drawing/2014/main" id="{389EA15E-988D-4D2D-98DD-70F7256C044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37F854-9200-4577-9015-30E52711B1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F889DC3-386D-4699-A106-99D003107F6C}" type="slidenum">
              <a:rPr lang="en-US" altLang="en-US">
                <a:latin typeface="Calibri" panose="020F0502020204030204" pitchFamily="34" charset="0"/>
              </a:rPr>
              <a:pPr eaLnBrk="1" hangingPunct="1"/>
              <a:t>57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DC8BC-CF58-4E94-8F84-B9224F71DF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E3F915-CE4F-4D28-81DA-7BDAC9FE0E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71312A-9EB5-4D73-B6CD-401664FAB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08182E-B30F-4E2A-BD6F-DC6F20E97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10CE40-4BD2-4445-8A47-2667C7155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628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EB0E7-7D1A-44C2-90E1-052FA247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B1013-6BFB-4069-8BEF-8F1DA2A437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31E01F-331B-4305-9DA7-FCFEC0B8C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6E49B8-A7DE-444B-855E-2FD4CE53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534F63-3569-4BFA-9835-FDEB0E387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716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B35C8-DF47-4E4E-8F54-277BDEB72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759425-042F-4863-8296-F062441484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F8D857-14FB-41C4-A013-5A519959F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CFDBCA-60DC-42D2-BE50-638B84E29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65243E-4C6E-4A0E-A987-74B6BEB0B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823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B73D54-7A80-4354-826E-C9ADAA78E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6ADB1D-0FBD-4303-8437-6CA0A46428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BDE31D-856C-46ED-9440-FD31A195CA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E4BFD5-AFB5-461D-99A1-941756438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285037-C169-451D-AE8F-5C632309D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E520C1-A94A-4EBF-98EE-18F61220F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612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2C6F7C-9948-4269-9241-A668CEC44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18D747-F4D6-4DE7-A1DA-82021ABB88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6C11B1-9A50-4BA8-B6F1-5E1879156A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3946B6-17C1-4D1B-82B6-5E5BFFE16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14F963-92CE-4632-8F43-8289CCCC66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EF23D0-7135-4092-A41B-6DB27E937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9A9643-2F80-473A-A48B-CF74A73A3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D593A8-6514-4564-8E3B-583E3EAE4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931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F1927-69F2-4D15-84A0-A4E4CF00E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7DC97A-D4D2-4B8F-97E2-31D5FE53B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8171FE-1B14-462B-9B2E-1A6F8ADE0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A251B6-3C3E-4D2A-9AF5-AE05158CF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752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146229-056F-495D-A2E3-A97FDB006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BE03D0-EB50-4574-A9B0-C8F0BFCD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24CBA7-21F0-45AD-A05E-40F7B6126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571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7158F-392C-4239-B2EA-7DFE4F910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676E6-D361-439A-A6A8-779DD58B45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440F86-1A81-4876-B769-BDC0A7A4BB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1F5BE1-BD7D-43BD-A295-773D69B03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0DA31A-4768-4821-8C72-872B4BAB7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034869-A19D-4041-80AE-7B3A1DAA6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246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4DEBB-7485-4FF5-9BE9-77030F588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641BB5C-1C21-4877-8EF3-D0FD834D23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32FFB7-990E-4189-AE51-A6CA87154E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52B151-9AF8-411A-9B5E-FF7E362E1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1426F-B91B-46DE-A2F4-697F31676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8F70AD-29B7-4DD1-8035-B40729369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723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CAF19-AB50-4D4B-995B-0A664D5AE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A9BBB8-014A-4FB4-B9AF-1502BA074A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7B0FA8-2938-4CC1-81AF-5A6D9F715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7A215C-07BF-4F2F-A30B-72E1BBBE0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2AA228-EC9A-4979-B103-BD995953B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755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CC30A98-F480-4E20-8B59-D2C00F3414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0D1BAB-7A45-4A6E-8D05-413A47FB10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D3A27B-EF31-4EC9-88EB-344D9B759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016BB7-7DE6-4544-8E47-1CAE0FFBC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1936A5-DCC2-49CA-B702-54D98F2A4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1560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6400" y="5257800"/>
            <a:ext cx="8026400" cy="67710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b">
            <a:noAutofit/>
          </a:bodyPr>
          <a:lstStyle>
            <a:lvl1pPr algn="l">
              <a:defRPr sz="3600" b="1">
                <a:solidFill>
                  <a:schemeClr val="accent2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400" y="5953570"/>
            <a:ext cx="8026400" cy="542544"/>
          </a:xfrm>
          <a:effectLst/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406400" y="3592173"/>
            <a:ext cx="7924800" cy="286232"/>
          </a:xfrm>
        </p:spPr>
        <p:txBody>
          <a:bodyPr anchor="ctr">
            <a:spAutoFit/>
          </a:bodyPr>
          <a:lstStyle>
            <a:lvl1pPr>
              <a:buNone/>
              <a:defRPr sz="1400"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406400" y="3896973"/>
            <a:ext cx="7924800" cy="286232"/>
          </a:xfrm>
        </p:spPr>
        <p:txBody>
          <a:bodyPr anchor="ctr">
            <a:spAutoFit/>
          </a:bodyPr>
          <a:lstStyle>
            <a:lvl1pPr>
              <a:buNone/>
              <a:defRPr sz="1400"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2"/>
          </p:nvPr>
        </p:nvSpPr>
        <p:spPr>
          <a:xfrm>
            <a:off x="406400" y="4198796"/>
            <a:ext cx="7924800" cy="286232"/>
          </a:xfrm>
        </p:spPr>
        <p:txBody>
          <a:bodyPr anchor="ctr">
            <a:spAutoFit/>
          </a:bodyPr>
          <a:lstStyle>
            <a:lvl1pPr>
              <a:buNone/>
              <a:defRPr sz="1400"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06400" y="4503596"/>
            <a:ext cx="7924800" cy="286232"/>
          </a:xfrm>
        </p:spPr>
        <p:txBody>
          <a:bodyPr anchor="ctr">
            <a:spAutoFit/>
          </a:bodyPr>
          <a:lstStyle>
            <a:lvl1pPr>
              <a:buNone/>
              <a:defRPr sz="1400"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Picture Placeholder 18"/>
          <p:cNvSpPr>
            <a:spLocks noGrp="1" noChangeAspect="1"/>
          </p:cNvSpPr>
          <p:nvPr>
            <p:ph type="pic" sz="quarter" idx="14"/>
          </p:nvPr>
        </p:nvSpPr>
        <p:spPr>
          <a:xfrm>
            <a:off x="9042400" y="304800"/>
            <a:ext cx="2743200" cy="1371600"/>
          </a:xfrm>
          <a:prstGeom prst="roundRect">
            <a:avLst/>
          </a:prstGeom>
          <a:noFill/>
          <a:ln w="19050" cap="flat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>
              <a:defRPr sz="1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18"/>
          <p:cNvSpPr>
            <a:spLocks noGrp="1" noChangeAspect="1"/>
          </p:cNvSpPr>
          <p:nvPr>
            <p:ph type="pic" sz="quarter" idx="15"/>
          </p:nvPr>
        </p:nvSpPr>
        <p:spPr>
          <a:xfrm>
            <a:off x="9042400" y="1938528"/>
            <a:ext cx="2743200" cy="1371600"/>
          </a:xfrm>
          <a:prstGeom prst="roundRect">
            <a:avLst/>
          </a:prstGeom>
          <a:noFill/>
          <a:ln w="19050" cap="flat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>
              <a:defRPr sz="1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18"/>
          <p:cNvSpPr>
            <a:spLocks noGrp="1" noChangeAspect="1"/>
          </p:cNvSpPr>
          <p:nvPr>
            <p:ph type="pic" sz="quarter" idx="16"/>
          </p:nvPr>
        </p:nvSpPr>
        <p:spPr>
          <a:xfrm>
            <a:off x="9042400" y="3557016"/>
            <a:ext cx="2743200" cy="1371600"/>
          </a:xfrm>
          <a:prstGeom prst="roundRect">
            <a:avLst/>
          </a:prstGeom>
          <a:noFill/>
          <a:ln w="19050" cap="flat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>
              <a:defRPr sz="1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Picture Placeholder 18"/>
          <p:cNvSpPr>
            <a:spLocks noGrp="1" noChangeAspect="1"/>
          </p:cNvSpPr>
          <p:nvPr>
            <p:ph type="pic" sz="quarter" idx="17"/>
          </p:nvPr>
        </p:nvSpPr>
        <p:spPr>
          <a:xfrm>
            <a:off x="9042400" y="5181600"/>
            <a:ext cx="2743200" cy="1371600"/>
          </a:xfrm>
          <a:prstGeom prst="roundRect">
            <a:avLst/>
          </a:prstGeom>
          <a:noFill/>
          <a:ln w="19050" cap="flat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l">
              <a:defRPr sz="1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549450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180433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073017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2377300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543128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071549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092466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7254691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55947489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8981365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925580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"/>
            <a:ext cx="2743200" cy="61261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"/>
            <a:ext cx="8026400" cy="61261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655154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45F49A8-5660-41DE-A731-2645E24004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40290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1FE1AAA-6558-4086-A973-3515AC4C20CD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7C024C04-2E48-45EE-8931-5EB5EC9D3B6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10932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3F750DB8-4D69-4B40-B166-57BB36DA51E3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02889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0C5D701D-8BF7-4B50-9788-144DC2845B41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9A0CFBE9-0EE2-46CD-AA82-9F6668456D1E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10388B3-A647-43D8-A078-5FD0BD5468F1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6B22775-9074-438E-BD01-045EAC6F9C13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B69C7C87-B8D4-43C2-8D2C-63B13B5C0B2A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1423509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BEE1D5B0-47F2-44D4-90E1-96225743C9F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20652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F2FADC7F-8FE3-4E7C-8608-D752DEFA2C1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09814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3F3037B6-F273-4C87-A103-4C8C17E6E33B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901AD462-0153-4894-B1A2-0EE2B83F0F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024428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1D67B2EA-2090-4548-8865-9FAAF9B57E4B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05084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1EEF8F46-F4D5-401B-9E8B-4B254F841A37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5562106B-5EE0-42E8-A288-15097D350347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EBA5301-2CB7-49F2-8502-611E1EDF4E63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862DC54-42DF-4653-B3F6-C85B64E841E5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93624C9C-1B80-4E60-ACBC-55A47B545C86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3311496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B48AF8D9-956C-4EF3-8693-97AFC0D0210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4123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33.xml"/><Relationship Id="rId4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FC8973-A26D-4F7E-9B6F-CA24E6B41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3E1898-E87E-4A91-8A6C-4FD648340D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0EECE6-D196-4ACD-81B1-73E75C2027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2F01A-EC39-499A-98FD-047A88819AFA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0643DF-BFF6-41DE-B480-19DD660C65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C9EB88-55E1-49F2-B073-26FC3701FF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225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1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7">
            <a:extLst>
              <a:ext uri="{FF2B5EF4-FFF2-40B4-BE49-F238E27FC236}">
                <a16:creationId xmlns:a16="http://schemas.microsoft.com/office/drawing/2014/main" id="{E9F72B2E-40EF-48F3-98E5-0C6E2E06F4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</a:t>
            </a:r>
          </a:p>
        </p:txBody>
      </p:sp>
      <p:sp>
        <p:nvSpPr>
          <p:cNvPr id="1027" name="Rectangle 8">
            <a:extLst>
              <a:ext uri="{FF2B5EF4-FFF2-40B4-BE49-F238E27FC236}">
                <a16:creationId xmlns:a16="http://schemas.microsoft.com/office/drawing/2014/main" id="{ECD30817-8539-4FB7-A66E-7240B3635B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58066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30707E6-1797-46CC-90D4-E8C18447825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2CEE11DA-DCFE-40FD-B0BD-CDC58ABB121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62684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FBFE793-1712-4AAD-892A-14DF2119C59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C37C108-18FD-469C-BE17-4C53560E822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99207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23455377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gh3erSSTQnk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1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48.jpe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6D0710C-BFA6-4C9E-8435-ED6642346AB7}"/>
              </a:ext>
            </a:extLst>
          </p:cNvPr>
          <p:cNvSpPr txBox="1">
            <a:spLocks/>
          </p:cNvSpPr>
          <p:nvPr/>
        </p:nvSpPr>
        <p:spPr>
          <a:xfrm>
            <a:off x="928352" y="1236372"/>
            <a:ext cx="10515600" cy="41083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>
              <a:latin typeface="XCCW Joined 7a" panose="03050602040000000000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8061CC0-1E5F-478C-87BF-62E3EBEE04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366" t="28909" r="35246" b="18013"/>
          <a:stretch/>
        </p:blipFill>
        <p:spPr>
          <a:xfrm>
            <a:off x="103030" y="128787"/>
            <a:ext cx="4520485" cy="6616771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C3C696D-D8A2-4422-A69A-D463641B9C56}"/>
              </a:ext>
            </a:extLst>
          </p:cNvPr>
          <p:cNvSpPr txBox="1">
            <a:spLocks/>
          </p:cNvSpPr>
          <p:nvPr/>
        </p:nvSpPr>
        <p:spPr>
          <a:xfrm>
            <a:off x="6274158" y="1015285"/>
            <a:ext cx="5169794" cy="41083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XCCW Joined 7a" panose="03050602040000000000" pitchFamily="66" charset="0"/>
              </a:rPr>
              <a:t>What do these words mean?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C0BD41-51E3-46FA-B9E8-160DE9F5220C}"/>
              </a:ext>
            </a:extLst>
          </p:cNvPr>
          <p:cNvSpPr/>
          <p:nvPr/>
        </p:nvSpPr>
        <p:spPr>
          <a:xfrm>
            <a:off x="206062" y="104775"/>
            <a:ext cx="11496675" cy="66484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70F7C41-B872-4BD6-9AB2-EF584B61F54C}"/>
              </a:ext>
            </a:extLst>
          </p:cNvPr>
          <p:cNvCxnSpPr/>
          <p:nvPr/>
        </p:nvCxnSpPr>
        <p:spPr>
          <a:xfrm>
            <a:off x="1644336" y="104775"/>
            <a:ext cx="0" cy="664845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71C6B77-6837-41F1-BD40-6CF0B11F9154}"/>
              </a:ext>
            </a:extLst>
          </p:cNvPr>
          <p:cNvCxnSpPr/>
          <p:nvPr/>
        </p:nvCxnSpPr>
        <p:spPr>
          <a:xfrm>
            <a:off x="206062" y="14859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4DD60CF-2C42-4E2D-8E06-515288D40DA2}"/>
              </a:ext>
            </a:extLst>
          </p:cNvPr>
          <p:cNvSpPr txBox="1"/>
          <p:nvPr/>
        </p:nvSpPr>
        <p:spPr>
          <a:xfrm>
            <a:off x="1644337" y="955676"/>
            <a:ext cx="1005839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Tuesday 5th January</a:t>
            </a:r>
          </a:p>
          <a:p>
            <a:pPr>
              <a:defRPr/>
            </a:pPr>
            <a:endParaRPr lang="en-GB" sz="3500" b="1" u="sng" dirty="0">
              <a:solidFill>
                <a:schemeClr val="tx1">
                  <a:lumMod val="65000"/>
                  <a:lumOff val="35000"/>
                </a:schemeClr>
              </a:solidFill>
              <a:latin typeface="XCCW Joined 7a" panose="03050602040000000000" pitchFamily="66" charset="0"/>
            </a:endParaRPr>
          </a:p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LO: To know personal and possessive pronouns.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6059A7-70BE-4718-8DC3-8B13DC33D7B3}"/>
              </a:ext>
            </a:extLst>
          </p:cNvPr>
          <p:cNvCxnSpPr/>
          <p:nvPr/>
        </p:nvCxnSpPr>
        <p:spPr>
          <a:xfrm>
            <a:off x="206062" y="2554288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DD8746-CA2D-4605-B255-D0D050CF6601}"/>
              </a:ext>
            </a:extLst>
          </p:cNvPr>
          <p:cNvCxnSpPr/>
          <p:nvPr/>
        </p:nvCxnSpPr>
        <p:spPr>
          <a:xfrm>
            <a:off x="206062" y="2028825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12AC91-DCED-499A-9644-BB96572B3F72}"/>
              </a:ext>
            </a:extLst>
          </p:cNvPr>
          <p:cNvCxnSpPr/>
          <p:nvPr/>
        </p:nvCxnSpPr>
        <p:spPr>
          <a:xfrm>
            <a:off x="206062" y="364331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C4CFF26-1D26-4AAB-9940-827848F05FE4}"/>
              </a:ext>
            </a:extLst>
          </p:cNvPr>
          <p:cNvCxnSpPr/>
          <p:nvPr/>
        </p:nvCxnSpPr>
        <p:spPr>
          <a:xfrm>
            <a:off x="206062" y="41719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584FAAF-E489-4637-95E0-8ED9219B0E8F}"/>
              </a:ext>
            </a:extLst>
          </p:cNvPr>
          <p:cNvCxnSpPr/>
          <p:nvPr/>
        </p:nvCxnSpPr>
        <p:spPr>
          <a:xfrm>
            <a:off x="206062" y="30924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C94F0DF-54D2-485A-85FE-523FB177181E}"/>
              </a:ext>
            </a:extLst>
          </p:cNvPr>
          <p:cNvCxnSpPr/>
          <p:nvPr/>
        </p:nvCxnSpPr>
        <p:spPr>
          <a:xfrm>
            <a:off x="206062" y="52498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F144836-FB30-4343-BAA6-2EED209ED9E9}"/>
              </a:ext>
            </a:extLst>
          </p:cNvPr>
          <p:cNvCxnSpPr/>
          <p:nvPr/>
        </p:nvCxnSpPr>
        <p:spPr>
          <a:xfrm>
            <a:off x="206062" y="57785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6B3E734-B097-4861-B904-501E57F91ECA}"/>
              </a:ext>
            </a:extLst>
          </p:cNvPr>
          <p:cNvCxnSpPr/>
          <p:nvPr/>
        </p:nvCxnSpPr>
        <p:spPr>
          <a:xfrm>
            <a:off x="206062" y="46990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5C62613-2C08-4AF5-822C-33F6754F91F8}"/>
              </a:ext>
            </a:extLst>
          </p:cNvPr>
          <p:cNvCxnSpPr/>
          <p:nvPr/>
        </p:nvCxnSpPr>
        <p:spPr>
          <a:xfrm>
            <a:off x="206062" y="62912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87042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2718AAB2-938C-45E1-857B-5D2CD7273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1452563"/>
          </a:xfrm>
        </p:spPr>
        <p:txBody>
          <a:bodyPr/>
          <a:lstStyle/>
          <a:p>
            <a:pPr eaLnBrk="1" hangingPunct="1"/>
            <a:r>
              <a:rPr lang="en-GB" altLang="en-US" sz="3600"/>
              <a:t>What Are Personal and </a:t>
            </a:r>
            <a:br>
              <a:rPr lang="en-GB" altLang="en-US" sz="3600"/>
            </a:br>
            <a:r>
              <a:rPr lang="en-GB" altLang="en-US" sz="3600"/>
              <a:t>Possessive Pronouns?</a:t>
            </a:r>
          </a:p>
        </p:txBody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E1E31A71-9D80-46AB-B6F9-539809D2D1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822451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Personal pronouns represent people, places and things, such as:</a:t>
            </a: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19919DBB-C4F8-4322-91A1-2B1E093DB6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4888" y="3840164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Possessive pronouns show ownership and replace </a:t>
            </a:r>
            <a:br>
              <a:rPr lang="en-GB" altLang="en-US"/>
            </a:br>
            <a:r>
              <a:rPr lang="en-GB" altLang="en-US"/>
              <a:t>possessive noun phrases, such as: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7B702F2-45A9-4FAD-9247-B0AF103E3433}"/>
              </a:ext>
            </a:extLst>
          </p:cNvPr>
          <p:cNvSpPr>
            <a:spLocks/>
          </p:cNvSpPr>
          <p:nvPr/>
        </p:nvSpPr>
        <p:spPr bwMode="auto">
          <a:xfrm>
            <a:off x="2274888" y="4637089"/>
            <a:ext cx="7632700" cy="663575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The guitar is </a:t>
            </a:r>
            <a:r>
              <a:rPr lang="en-GB" b="1" dirty="0">
                <a:solidFill>
                  <a:srgbClr val="0070C0"/>
                </a:solidFill>
                <a:latin typeface="Twinkl"/>
              </a:rPr>
              <a:t>hers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.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00C4F2E-F5B3-4AF1-84EF-A3123B36421B}"/>
              </a:ext>
            </a:extLst>
          </p:cNvPr>
          <p:cNvSpPr>
            <a:spLocks/>
          </p:cNvSpPr>
          <p:nvPr/>
        </p:nvSpPr>
        <p:spPr bwMode="auto">
          <a:xfrm>
            <a:off x="2274888" y="5394325"/>
            <a:ext cx="7632700" cy="6619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“The parking space is </a:t>
            </a:r>
            <a:r>
              <a:rPr lang="en-GB" b="1" dirty="0">
                <a:solidFill>
                  <a:srgbClr val="0070C0"/>
                </a:solidFill>
                <a:latin typeface="Twinkl"/>
              </a:rPr>
              <a:t>ours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!” screamed Gina.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BB11EAC-A8C2-4D72-A494-E655FDB2791E}"/>
              </a:ext>
            </a:extLst>
          </p:cNvPr>
          <p:cNvSpPr>
            <a:spLocks/>
          </p:cNvSpPr>
          <p:nvPr/>
        </p:nvSpPr>
        <p:spPr bwMode="auto">
          <a:xfrm>
            <a:off x="2279650" y="2327275"/>
            <a:ext cx="7632700" cy="661988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b="1" dirty="0">
                <a:solidFill>
                  <a:srgbClr val="0070C0"/>
                </a:solidFill>
                <a:latin typeface="Twinkl"/>
              </a:rPr>
              <a:t>She</a:t>
            </a:r>
            <a:r>
              <a:rPr lang="en-GB" dirty="0">
                <a:solidFill>
                  <a:srgbClr val="0070C0"/>
                </a:solidFill>
                <a:latin typeface="Twinkl"/>
              </a:rPr>
              <a:t> 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gave </a:t>
            </a:r>
            <a:r>
              <a:rPr lang="en-GB" b="1" dirty="0">
                <a:solidFill>
                  <a:srgbClr val="0070C0"/>
                </a:solidFill>
                <a:latin typeface="Twinkl"/>
              </a:rPr>
              <a:t>him</a:t>
            </a:r>
            <a:r>
              <a:rPr lang="en-GB" dirty="0">
                <a:solidFill>
                  <a:srgbClr val="0070C0"/>
                </a:solidFill>
                <a:latin typeface="Twinkl"/>
              </a:rPr>
              <a:t> 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a piano lesson.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2D1F880-05DE-4D68-9818-09F336E929C7}"/>
              </a:ext>
            </a:extLst>
          </p:cNvPr>
          <p:cNvGrpSpPr>
            <a:grpSpLocks/>
          </p:cNvGrpSpPr>
          <p:nvPr/>
        </p:nvGrpSpPr>
        <p:grpSpPr bwMode="auto">
          <a:xfrm>
            <a:off x="2279651" y="2479675"/>
            <a:ext cx="8107363" cy="1404938"/>
            <a:chOff x="755650" y="2480066"/>
            <a:chExt cx="8107517" cy="1404677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E73FE605-E694-48EA-8597-C288B5C0AA34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650" y="3083204"/>
              <a:ext cx="7632845" cy="66186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txBody>
            <a:bodyPr lIns="108000" tIns="108000" rIns="108000" bIns="108000" anchor="ctr"/>
            <a:lstStyle/>
            <a:p>
              <a:pPr algn="ctr">
                <a:defRPr/>
              </a:pPr>
              <a:r>
                <a:rPr lang="en-GB" b="1" dirty="0">
                  <a:solidFill>
                    <a:srgbClr val="0070C0"/>
                  </a:solidFill>
                  <a:latin typeface="Twinkl"/>
                </a:rPr>
                <a:t>I</a:t>
              </a:r>
              <a:r>
                <a:rPr lang="en-GB" dirty="0">
                  <a:solidFill>
                    <a:srgbClr val="0070C0"/>
                  </a:solidFill>
                  <a:latin typeface="Twinkl"/>
                </a:rPr>
                <a:t> </a:t>
              </a:r>
              <a:r>
                <a:rPr lang="en-GB" dirty="0">
                  <a:solidFill>
                    <a:srgbClr val="1C1C1C"/>
                  </a:solidFill>
                  <a:latin typeface="Twinkl"/>
                </a:rPr>
                <a:t>had lots of fun with </a:t>
              </a:r>
              <a:r>
                <a:rPr lang="en-GB" b="1" dirty="0">
                  <a:solidFill>
                    <a:srgbClr val="0070C0"/>
                  </a:solidFill>
                  <a:latin typeface="Twinkl"/>
                </a:rPr>
                <a:t>you</a:t>
              </a:r>
              <a:r>
                <a:rPr lang="en-GB" dirty="0">
                  <a:solidFill>
                    <a:srgbClr val="0070C0"/>
                  </a:solidFill>
                  <a:latin typeface="Twinkl"/>
                </a:rPr>
                <a:t> </a:t>
              </a:r>
              <a:r>
                <a:rPr lang="en-GB" dirty="0">
                  <a:solidFill>
                    <a:srgbClr val="1C1C1C"/>
                  </a:solidFill>
                  <a:latin typeface="Twinkl"/>
                </a:rPr>
                <a:t>today.</a:t>
              </a:r>
            </a:p>
          </p:txBody>
        </p:sp>
        <p:pic>
          <p:nvPicPr>
            <p:cNvPr id="9227" name="Picture 2">
              <a:extLst>
                <a:ext uri="{FF2B5EF4-FFF2-40B4-BE49-F238E27FC236}">
                  <a16:creationId xmlns:a16="http://schemas.microsoft.com/office/drawing/2014/main" id="{5A6967BF-6703-4A28-94A3-D1F6FAF7939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2090" y="2480066"/>
              <a:ext cx="2721077" cy="14046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225" name="Picture 1">
            <a:extLst>
              <a:ext uri="{FF2B5EF4-FFF2-40B4-BE49-F238E27FC236}">
                <a16:creationId xmlns:a16="http://schemas.microsoft.com/office/drawing/2014/main" id="{088E0C5F-93F6-4EE5-867D-CC35C59983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114" y="2212975"/>
            <a:ext cx="1374775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3" grpId="0" animBg="1"/>
      <p:bldP spid="34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3033959A-22F0-402C-A3C3-40C986BA2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Pronouns</a:t>
            </a: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E50053CD-6ABD-45ED-B992-22F7DA206E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6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How many different </a:t>
            </a:r>
            <a:r>
              <a:rPr lang="en-GB" altLang="en-US" b="1">
                <a:solidFill>
                  <a:srgbClr val="0070C0"/>
                </a:solidFill>
              </a:rPr>
              <a:t>personal </a:t>
            </a:r>
            <a:r>
              <a:rPr lang="en-GB" altLang="en-US"/>
              <a:t>and </a:t>
            </a:r>
            <a:r>
              <a:rPr lang="en-GB" altLang="en-US" b="1">
                <a:solidFill>
                  <a:srgbClr val="0070C0"/>
                </a:solidFill>
              </a:rPr>
              <a:t>possessive pronouns </a:t>
            </a:r>
            <a:r>
              <a:rPr lang="en-GB" altLang="en-US"/>
              <a:t>can you think of?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FEB9E44-5F64-4255-8F93-7DC646F8A091}"/>
              </a:ext>
            </a:extLst>
          </p:cNvPr>
          <p:cNvSpPr>
            <a:spLocks/>
          </p:cNvSpPr>
          <p:nvPr/>
        </p:nvSpPr>
        <p:spPr bwMode="auto">
          <a:xfrm>
            <a:off x="4862514" y="1993901"/>
            <a:ext cx="2466975" cy="588963"/>
          </a:xfrm>
          <a:prstGeom prst="rect">
            <a:avLst/>
          </a:prstGeom>
          <a:solidFill>
            <a:srgbClr val="0070C0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b="1" dirty="0">
                <a:solidFill>
                  <a:prstClr val="white"/>
                </a:solidFill>
                <a:latin typeface="Twinkl"/>
              </a:rPr>
              <a:t>Pronouns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F9A43E7-A142-438C-81A8-74D71B5676D1}"/>
              </a:ext>
            </a:extLst>
          </p:cNvPr>
          <p:cNvSpPr>
            <a:spLocks/>
          </p:cNvSpPr>
          <p:nvPr/>
        </p:nvSpPr>
        <p:spPr bwMode="auto">
          <a:xfrm>
            <a:off x="2279650" y="1993901"/>
            <a:ext cx="2465388" cy="588963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you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0634D79-AC7D-411D-87CB-F6788DCFFD5F}"/>
              </a:ext>
            </a:extLst>
          </p:cNvPr>
          <p:cNvSpPr>
            <a:spLocks/>
          </p:cNvSpPr>
          <p:nvPr/>
        </p:nvSpPr>
        <p:spPr bwMode="auto">
          <a:xfrm>
            <a:off x="7446964" y="1993901"/>
            <a:ext cx="2465387" cy="588963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altLang="en-US" dirty="0">
                <a:solidFill>
                  <a:srgbClr val="1C1C1C"/>
                </a:solidFill>
                <a:latin typeface="Twinkl" pitchFamily="2" charset="0"/>
              </a:rPr>
              <a:t>his</a:t>
            </a:r>
            <a:endParaRPr lang="en-GB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34FBDD25-2BF5-421F-81B9-CDF67697EDEB}"/>
              </a:ext>
            </a:extLst>
          </p:cNvPr>
          <p:cNvSpPr>
            <a:spLocks/>
          </p:cNvSpPr>
          <p:nvPr/>
        </p:nvSpPr>
        <p:spPr bwMode="auto">
          <a:xfrm>
            <a:off x="4862514" y="2684463"/>
            <a:ext cx="2466975" cy="588962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altLang="en-US" dirty="0">
                <a:solidFill>
                  <a:srgbClr val="1C1C1C"/>
                </a:solidFill>
                <a:latin typeface="Twinkl" pitchFamily="2" charset="0"/>
              </a:rPr>
              <a:t>we</a:t>
            </a:r>
            <a:endParaRPr lang="en-GB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1821E80E-B840-4FC2-9084-6BEF0D9CF5DE}"/>
              </a:ext>
            </a:extLst>
          </p:cNvPr>
          <p:cNvSpPr>
            <a:spLocks/>
          </p:cNvSpPr>
          <p:nvPr/>
        </p:nvSpPr>
        <p:spPr bwMode="auto">
          <a:xfrm>
            <a:off x="2279650" y="2684463"/>
            <a:ext cx="2465388" cy="588962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I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6B1855C-1F39-433D-8B13-04E889896123}"/>
              </a:ext>
            </a:extLst>
          </p:cNvPr>
          <p:cNvSpPr>
            <a:spLocks/>
          </p:cNvSpPr>
          <p:nvPr/>
        </p:nvSpPr>
        <p:spPr bwMode="auto">
          <a:xfrm>
            <a:off x="7446964" y="2684463"/>
            <a:ext cx="2465387" cy="588962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hers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E264296-F426-46E9-B66A-8FFAACC2BE01}"/>
              </a:ext>
            </a:extLst>
          </p:cNvPr>
          <p:cNvSpPr>
            <a:spLocks/>
          </p:cNvSpPr>
          <p:nvPr/>
        </p:nvSpPr>
        <p:spPr bwMode="auto">
          <a:xfrm>
            <a:off x="4862514" y="3384551"/>
            <a:ext cx="2466975" cy="588963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>
                <a:solidFill>
                  <a:srgbClr val="1C1C1C"/>
                </a:solidFill>
                <a:latin typeface="Twinkl"/>
              </a:rPr>
              <a:t>them</a:t>
            </a:r>
            <a:endParaRPr lang="en-GB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603C5D3-AD26-42F2-BAD0-4265C75E38A8}"/>
              </a:ext>
            </a:extLst>
          </p:cNvPr>
          <p:cNvSpPr>
            <a:spLocks/>
          </p:cNvSpPr>
          <p:nvPr/>
        </p:nvSpPr>
        <p:spPr bwMode="auto">
          <a:xfrm>
            <a:off x="2279650" y="3384551"/>
            <a:ext cx="2465388" cy="588963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he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E9BF0A6-9C5F-4CB4-A8E9-7E305C03C6B0}"/>
              </a:ext>
            </a:extLst>
          </p:cNvPr>
          <p:cNvSpPr>
            <a:spLocks/>
          </p:cNvSpPr>
          <p:nvPr/>
        </p:nvSpPr>
        <p:spPr bwMode="auto">
          <a:xfrm>
            <a:off x="7446964" y="3384551"/>
            <a:ext cx="2465387" cy="588963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>
                <a:solidFill>
                  <a:srgbClr val="1C1C1C"/>
                </a:solidFill>
                <a:latin typeface="Twinkl"/>
              </a:rPr>
              <a:t>its</a:t>
            </a:r>
            <a:endParaRPr lang="en-GB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CFC78D5A-5B3F-419A-9D1C-6774EFA0A1B7}"/>
              </a:ext>
            </a:extLst>
          </p:cNvPr>
          <p:cNvSpPr>
            <a:spLocks/>
          </p:cNvSpPr>
          <p:nvPr/>
        </p:nvSpPr>
        <p:spPr bwMode="auto">
          <a:xfrm>
            <a:off x="4862514" y="4079876"/>
            <a:ext cx="2466975" cy="588963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altLang="en-US" dirty="0">
                <a:solidFill>
                  <a:srgbClr val="1C1C1C"/>
                </a:solidFill>
                <a:latin typeface="Twinkl" pitchFamily="2" charset="0"/>
              </a:rPr>
              <a:t>us</a:t>
            </a:r>
            <a:endParaRPr lang="en-GB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67DE149-87B0-4FD1-A62C-8498A07BF9EA}"/>
              </a:ext>
            </a:extLst>
          </p:cNvPr>
          <p:cNvSpPr>
            <a:spLocks/>
          </p:cNvSpPr>
          <p:nvPr/>
        </p:nvSpPr>
        <p:spPr bwMode="auto">
          <a:xfrm>
            <a:off x="2279650" y="4079876"/>
            <a:ext cx="2465388" cy="588963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altLang="en-US" dirty="0">
                <a:solidFill>
                  <a:srgbClr val="1C1C1C"/>
                </a:solidFill>
                <a:latin typeface="Twinkl" pitchFamily="2" charset="0"/>
              </a:rPr>
              <a:t>she</a:t>
            </a:r>
            <a:endParaRPr lang="en-GB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05B5D04-6931-49CE-81CB-4C66F324C64D}"/>
              </a:ext>
            </a:extLst>
          </p:cNvPr>
          <p:cNvSpPr>
            <a:spLocks/>
          </p:cNvSpPr>
          <p:nvPr/>
        </p:nvSpPr>
        <p:spPr bwMode="auto">
          <a:xfrm>
            <a:off x="7446964" y="4079876"/>
            <a:ext cx="2465387" cy="588963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>
                <a:solidFill>
                  <a:srgbClr val="1C1C1C"/>
                </a:solidFill>
                <a:latin typeface="Twinkl"/>
              </a:rPr>
              <a:t>ours</a:t>
            </a:r>
            <a:endParaRPr lang="en-GB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D6AAD09-AC6E-49E0-92B1-C6303478438C}"/>
              </a:ext>
            </a:extLst>
          </p:cNvPr>
          <p:cNvSpPr>
            <a:spLocks/>
          </p:cNvSpPr>
          <p:nvPr/>
        </p:nvSpPr>
        <p:spPr bwMode="auto">
          <a:xfrm>
            <a:off x="4862514" y="4797425"/>
            <a:ext cx="2466975" cy="590550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>
                <a:solidFill>
                  <a:srgbClr val="1C1C1C"/>
                </a:solidFill>
                <a:latin typeface="Twinkl"/>
              </a:rPr>
              <a:t>mine</a:t>
            </a:r>
            <a:endParaRPr lang="en-GB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F2087949-E0BD-4D2E-8FE0-766831D2AB15}"/>
              </a:ext>
            </a:extLst>
          </p:cNvPr>
          <p:cNvSpPr>
            <a:spLocks/>
          </p:cNvSpPr>
          <p:nvPr/>
        </p:nvSpPr>
        <p:spPr bwMode="auto">
          <a:xfrm>
            <a:off x="2279650" y="4797425"/>
            <a:ext cx="2465388" cy="590550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altLang="en-US" dirty="0">
                <a:solidFill>
                  <a:srgbClr val="1C1C1C"/>
                </a:solidFill>
                <a:latin typeface="Twinkl" pitchFamily="2" charset="0"/>
              </a:rPr>
              <a:t>it</a:t>
            </a:r>
            <a:endParaRPr lang="en-GB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37FF8890-51AF-4059-8557-70F0E57506E9}"/>
              </a:ext>
            </a:extLst>
          </p:cNvPr>
          <p:cNvSpPr>
            <a:spLocks/>
          </p:cNvSpPr>
          <p:nvPr/>
        </p:nvSpPr>
        <p:spPr bwMode="auto">
          <a:xfrm>
            <a:off x="7446964" y="4797425"/>
            <a:ext cx="2465387" cy="590550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>
                <a:solidFill>
                  <a:srgbClr val="1C1C1C"/>
                </a:solidFill>
                <a:latin typeface="Twinkl"/>
              </a:rPr>
              <a:t>theirs</a:t>
            </a:r>
            <a:endParaRPr lang="en-GB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BA52CB03-2ADA-4B20-8305-47D7CFC4A340}"/>
              </a:ext>
            </a:extLst>
          </p:cNvPr>
          <p:cNvSpPr>
            <a:spLocks/>
          </p:cNvSpPr>
          <p:nvPr/>
        </p:nvSpPr>
        <p:spPr bwMode="auto">
          <a:xfrm>
            <a:off x="6159501" y="5503863"/>
            <a:ext cx="2466975" cy="588962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altLang="en-US">
                <a:solidFill>
                  <a:srgbClr val="1C1C1C"/>
                </a:solidFill>
                <a:latin typeface="Twinkl" pitchFamily="2" charset="0"/>
              </a:rPr>
              <a:t>yours</a:t>
            </a:r>
            <a:endParaRPr lang="en-GB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9F31B8AD-6A7D-426B-90E6-0986C77B831F}"/>
              </a:ext>
            </a:extLst>
          </p:cNvPr>
          <p:cNvSpPr>
            <a:spLocks/>
          </p:cNvSpPr>
          <p:nvPr/>
        </p:nvSpPr>
        <p:spPr bwMode="auto">
          <a:xfrm>
            <a:off x="3576639" y="5503863"/>
            <a:ext cx="2465387" cy="588962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altLang="en-US" dirty="0">
                <a:solidFill>
                  <a:srgbClr val="1C1C1C"/>
                </a:solidFill>
                <a:latin typeface="Twinkl" pitchFamily="2" charset="0"/>
              </a:rPr>
              <a:t>they</a:t>
            </a:r>
            <a:endParaRPr lang="en-GB" dirty="0">
              <a:solidFill>
                <a:srgbClr val="1C1C1C"/>
              </a:solidFill>
              <a:latin typeface="Twink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BA725C0-B506-4143-BA50-6C9F0DD6C8C5}"/>
              </a:ext>
            </a:extLst>
          </p:cNvPr>
          <p:cNvSpPr/>
          <p:nvPr/>
        </p:nvSpPr>
        <p:spPr>
          <a:xfrm>
            <a:off x="2279650" y="2205038"/>
            <a:ext cx="7632700" cy="7302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1600">
              <a:solidFill>
                <a:prstClr val="white"/>
              </a:solidFill>
              <a:latin typeface="Twinkl"/>
            </a:endParaRPr>
          </a:p>
        </p:txBody>
      </p:sp>
      <p:sp>
        <p:nvSpPr>
          <p:cNvPr id="11267" name="Title 20">
            <a:extLst>
              <a:ext uri="{FF2B5EF4-FFF2-40B4-BE49-F238E27FC236}">
                <a16:creationId xmlns:a16="http://schemas.microsoft.com/office/drawing/2014/main" id="{2D095687-0213-40E7-AF1D-27E4E1FA7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Personal or Possessive?</a:t>
            </a:r>
          </a:p>
        </p:txBody>
      </p:sp>
      <p:sp>
        <p:nvSpPr>
          <p:cNvPr id="11268" name="Rectangle 4">
            <a:extLst>
              <a:ext uri="{FF2B5EF4-FFF2-40B4-BE49-F238E27FC236}">
                <a16:creationId xmlns:a16="http://schemas.microsoft.com/office/drawing/2014/main" id="{BD0BA15F-0601-4D72-8CD6-F522099FDD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338264"/>
            <a:ext cx="7632700" cy="88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Keeping in mind that personal pronouns represent people, places and things, and possessive pronouns show ownership, sort the following words into the </a:t>
            </a:r>
            <a:br>
              <a:rPr lang="en-GB" altLang="en-US" sz="1600"/>
            </a:br>
            <a:r>
              <a:rPr lang="en-GB" altLang="en-US" sz="1600"/>
              <a:t>correct circles: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B30E094-2D13-44A4-9FC8-4859904140E7}"/>
              </a:ext>
            </a:extLst>
          </p:cNvPr>
          <p:cNvSpPr/>
          <p:nvPr/>
        </p:nvSpPr>
        <p:spPr>
          <a:xfrm>
            <a:off x="2798763" y="3076575"/>
            <a:ext cx="3086100" cy="308768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b="1" dirty="0">
                <a:solidFill>
                  <a:srgbClr val="1C1C1C"/>
                </a:solidFill>
                <a:latin typeface="Twinkl"/>
              </a:rPr>
              <a:t>P</a:t>
            </a:r>
            <a:r>
              <a:rPr lang="en-GB" b="1">
                <a:solidFill>
                  <a:srgbClr val="1C1C1C"/>
                </a:solidFill>
                <a:latin typeface="Twinkl"/>
              </a:rPr>
              <a:t>ersonal</a:t>
            </a:r>
            <a:endParaRPr lang="en-GB" b="1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D425583-8364-49B3-80A9-F40F98705D18}"/>
              </a:ext>
            </a:extLst>
          </p:cNvPr>
          <p:cNvSpPr/>
          <p:nvPr/>
        </p:nvSpPr>
        <p:spPr>
          <a:xfrm>
            <a:off x="6324600" y="3076575"/>
            <a:ext cx="3087688" cy="308768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b="1" dirty="0">
                <a:solidFill>
                  <a:srgbClr val="1C1C1C"/>
                </a:solidFill>
                <a:latin typeface="Twinkl"/>
              </a:rPr>
              <a:t>Possessive</a:t>
            </a:r>
            <a:endParaRPr lang="en-GB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11271" name="TextBox 2">
            <a:extLst>
              <a:ext uri="{FF2B5EF4-FFF2-40B4-BE49-F238E27FC236}">
                <a16:creationId xmlns:a16="http://schemas.microsoft.com/office/drawing/2014/main" id="{1DCF51E4-5CDA-4C39-8F21-FFD66BF1AE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1" y="2239964"/>
            <a:ext cx="81756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I</a:t>
            </a:r>
          </a:p>
        </p:txBody>
      </p:sp>
      <p:sp>
        <p:nvSpPr>
          <p:cNvPr id="11272" name="TextBox 22">
            <a:extLst>
              <a:ext uri="{FF2B5EF4-FFF2-40B4-BE49-F238E27FC236}">
                <a16:creationId xmlns:a16="http://schemas.microsoft.com/office/drawing/2014/main" id="{7B0C82E7-1BB8-499E-8638-B97304CF5F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3125" y="2239964"/>
            <a:ext cx="8191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yours</a:t>
            </a:r>
          </a:p>
        </p:txBody>
      </p:sp>
      <p:sp>
        <p:nvSpPr>
          <p:cNvPr id="11273" name="TextBox 24">
            <a:extLst>
              <a:ext uri="{FF2B5EF4-FFF2-40B4-BE49-F238E27FC236}">
                <a16:creationId xmlns:a16="http://schemas.microsoft.com/office/drawing/2014/main" id="{05EE380A-659E-4E97-92A7-85142E16E0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8188" y="2239964"/>
            <a:ext cx="8191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his</a:t>
            </a:r>
          </a:p>
        </p:txBody>
      </p:sp>
      <p:sp>
        <p:nvSpPr>
          <p:cNvPr id="11274" name="TextBox 26">
            <a:extLst>
              <a:ext uri="{FF2B5EF4-FFF2-40B4-BE49-F238E27FC236}">
                <a16:creationId xmlns:a16="http://schemas.microsoft.com/office/drawing/2014/main" id="{841AC612-876C-4035-88ED-1337F4B8E7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3250" y="2239964"/>
            <a:ext cx="8191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him</a:t>
            </a:r>
          </a:p>
        </p:txBody>
      </p:sp>
      <p:sp>
        <p:nvSpPr>
          <p:cNvPr id="11275" name="TextBox 27">
            <a:extLst>
              <a:ext uri="{FF2B5EF4-FFF2-40B4-BE49-F238E27FC236}">
                <a16:creationId xmlns:a16="http://schemas.microsoft.com/office/drawing/2014/main" id="{045CDAE5-DD65-4FDE-9D9F-7213E2F777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8313" y="2249489"/>
            <a:ext cx="8175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he</a:t>
            </a:r>
          </a:p>
        </p:txBody>
      </p:sp>
      <p:sp>
        <p:nvSpPr>
          <p:cNvPr id="11276" name="TextBox 28">
            <a:extLst>
              <a:ext uri="{FF2B5EF4-FFF2-40B4-BE49-F238E27FC236}">
                <a16:creationId xmlns:a16="http://schemas.microsoft.com/office/drawing/2014/main" id="{EDE18917-4617-49D3-B8F4-4BAD937A63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579689"/>
            <a:ext cx="7302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she</a:t>
            </a:r>
          </a:p>
        </p:txBody>
      </p:sp>
      <p:sp>
        <p:nvSpPr>
          <p:cNvPr id="11277" name="TextBox 29">
            <a:extLst>
              <a:ext uri="{FF2B5EF4-FFF2-40B4-BE49-F238E27FC236}">
                <a16:creationId xmlns:a16="http://schemas.microsoft.com/office/drawing/2014/main" id="{25DF2394-BFF0-4021-B267-42E35C980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65488" y="2579689"/>
            <a:ext cx="7302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its </a:t>
            </a:r>
          </a:p>
        </p:txBody>
      </p:sp>
      <p:sp>
        <p:nvSpPr>
          <p:cNvPr id="11278" name="TextBox 30">
            <a:extLst>
              <a:ext uri="{FF2B5EF4-FFF2-40B4-BE49-F238E27FC236}">
                <a16:creationId xmlns:a16="http://schemas.microsoft.com/office/drawing/2014/main" id="{B9302E60-9CBA-4701-A818-0B06D89D6B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2913" y="2579689"/>
            <a:ext cx="7302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ours </a:t>
            </a:r>
          </a:p>
        </p:txBody>
      </p:sp>
      <p:sp>
        <p:nvSpPr>
          <p:cNvPr id="11279" name="TextBox 31">
            <a:extLst>
              <a:ext uri="{FF2B5EF4-FFF2-40B4-BE49-F238E27FC236}">
                <a16:creationId xmlns:a16="http://schemas.microsoft.com/office/drawing/2014/main" id="{C26C0B0F-E055-4A96-BE1B-2A7E6E49C4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0338" y="2579689"/>
            <a:ext cx="7302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her </a:t>
            </a:r>
          </a:p>
        </p:txBody>
      </p:sp>
      <p:sp>
        <p:nvSpPr>
          <p:cNvPr id="11280" name="TextBox 32">
            <a:extLst>
              <a:ext uri="{FF2B5EF4-FFF2-40B4-BE49-F238E27FC236}">
                <a16:creationId xmlns:a16="http://schemas.microsoft.com/office/drawing/2014/main" id="{282A2913-6F78-4746-B569-0F2D91360A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7763" y="2579689"/>
            <a:ext cx="72866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it </a:t>
            </a:r>
          </a:p>
        </p:txBody>
      </p:sp>
      <p:sp>
        <p:nvSpPr>
          <p:cNvPr id="11281" name="TextBox 17">
            <a:extLst>
              <a:ext uri="{FF2B5EF4-FFF2-40B4-BE49-F238E27FC236}">
                <a16:creationId xmlns:a16="http://schemas.microsoft.com/office/drawing/2014/main" id="{3EA37609-2600-49FD-B7BB-CDFF660BE0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51788" y="2230439"/>
            <a:ext cx="81756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you</a:t>
            </a:r>
          </a:p>
        </p:txBody>
      </p:sp>
      <p:sp>
        <p:nvSpPr>
          <p:cNvPr id="11282" name="TextBox 18">
            <a:extLst>
              <a:ext uri="{FF2B5EF4-FFF2-40B4-BE49-F238E27FC236}">
                <a16:creationId xmlns:a16="http://schemas.microsoft.com/office/drawing/2014/main" id="{8CF3745E-BA4E-491A-878F-2BD809598F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3600" y="2579689"/>
            <a:ext cx="7302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them </a:t>
            </a:r>
          </a:p>
        </p:txBody>
      </p:sp>
      <p:sp>
        <p:nvSpPr>
          <p:cNvPr id="11283" name="TextBox 20">
            <a:extLst>
              <a:ext uri="{FF2B5EF4-FFF2-40B4-BE49-F238E27FC236}">
                <a16:creationId xmlns:a16="http://schemas.microsoft.com/office/drawing/2014/main" id="{4E5AB569-3D17-4CCD-AC5C-A709110444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85263" y="2236789"/>
            <a:ext cx="81756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theirs</a:t>
            </a:r>
          </a:p>
        </p:txBody>
      </p:sp>
      <p:sp>
        <p:nvSpPr>
          <p:cNvPr id="11284" name="TextBox 21">
            <a:extLst>
              <a:ext uri="{FF2B5EF4-FFF2-40B4-BE49-F238E27FC236}">
                <a16:creationId xmlns:a16="http://schemas.microsoft.com/office/drawing/2014/main" id="{E5ACDD7D-BF4F-4E0B-A0B7-BAC2100107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9438" y="2579689"/>
            <a:ext cx="7302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they </a:t>
            </a:r>
          </a:p>
        </p:txBody>
      </p:sp>
      <p:sp>
        <p:nvSpPr>
          <p:cNvPr id="11285" name="TextBox 23">
            <a:extLst>
              <a:ext uri="{FF2B5EF4-FFF2-40B4-BE49-F238E27FC236}">
                <a16:creationId xmlns:a16="http://schemas.microsoft.com/office/drawing/2014/main" id="{A3C74C3D-B159-453D-B97D-62E9AB6508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85275" y="2579689"/>
            <a:ext cx="7302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we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0.10503 0.24421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43" y="1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11111E-6 L 0.44549 0.23009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74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0.32136 0.29167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59" y="14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11111E-6 L -0.26736 0.29051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68" y="1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-0.39132 0.34213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66" y="1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-0.51528 0.40162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64" y="2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-0.17465 0.35393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33" y="1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0.10972 0.41088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86" y="2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0.4665 0.36782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16" y="1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07407E-6 L 0.35851 0.43125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17" y="2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07407E-6 L -0.05659 0.18518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0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-0.16441 0.23449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29" y="1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07407E-6 L -0.27239 0.29143 " pathEditMode="relative" rAng="0" ptsTypes="AA">
                                      <p:cBhvr>
                                        <p:cTn id="54" dur="10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28" y="14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-0.38021 0.34861 " pathEditMode="relative" rAng="0" ptsTypes="AA">
                                      <p:cBhvr>
                                        <p:cTn id="58" dur="10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10" y="1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-0.48802 0.40347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10" y="2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  <p:bldP spid="11272" grpId="0"/>
      <p:bldP spid="11273" grpId="0"/>
      <p:bldP spid="11274" grpId="0"/>
      <p:bldP spid="11275" grpId="0"/>
      <p:bldP spid="11276" grpId="0"/>
      <p:bldP spid="11277" grpId="0"/>
      <p:bldP spid="11278" grpId="0"/>
      <p:bldP spid="11279" grpId="0"/>
      <p:bldP spid="11280" grpId="0"/>
      <p:bldP spid="11281" grpId="0"/>
      <p:bldP spid="11282" grpId="0"/>
      <p:bldP spid="11283" grpId="0"/>
      <p:bldP spid="11284" grpId="0"/>
      <p:bldP spid="1128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28CC837E-FBA5-4889-BC24-828FA1AB4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Spot the Pronouns </a:t>
            </a:r>
          </a:p>
        </p:txBody>
      </p:sp>
      <p:sp>
        <p:nvSpPr>
          <p:cNvPr id="12291" name="Rectangle 4">
            <a:extLst>
              <a:ext uri="{FF2B5EF4-FFF2-40B4-BE49-F238E27FC236}">
                <a16:creationId xmlns:a16="http://schemas.microsoft.com/office/drawing/2014/main" id="{4A089827-6870-4A18-890C-7A9D9C77CC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5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dirty="0"/>
              <a:t>Read the sentences below and spot the </a:t>
            </a:r>
            <a:r>
              <a:rPr lang="en-GB" altLang="en-US" b="1" dirty="0">
                <a:solidFill>
                  <a:srgbClr val="0070C0"/>
                </a:solidFill>
              </a:rPr>
              <a:t>pronouns</a:t>
            </a:r>
            <a:r>
              <a:rPr lang="en-GB" altLang="en-US" dirty="0"/>
              <a:t>. </a:t>
            </a:r>
            <a:br>
              <a:rPr lang="en-GB" altLang="en-US" dirty="0"/>
            </a:br>
            <a:r>
              <a:rPr lang="en-GB" altLang="en-US" dirty="0"/>
              <a:t>Try to decide if they are </a:t>
            </a:r>
            <a:r>
              <a:rPr lang="en-GB" altLang="en-US" b="1" dirty="0">
                <a:solidFill>
                  <a:srgbClr val="8C368C"/>
                </a:solidFill>
              </a:rPr>
              <a:t>personal</a:t>
            </a:r>
            <a:r>
              <a:rPr lang="en-GB" altLang="en-US" dirty="0">
                <a:solidFill>
                  <a:srgbClr val="8C368C"/>
                </a:solidFill>
              </a:rPr>
              <a:t> </a:t>
            </a:r>
            <a:r>
              <a:rPr lang="en-GB" altLang="en-US" dirty="0"/>
              <a:t>or </a:t>
            </a:r>
            <a:r>
              <a:rPr lang="en-GB" altLang="en-US" b="1" dirty="0">
                <a:solidFill>
                  <a:srgbClr val="EB8634">
                    <a:lumMod val="75000"/>
                  </a:srgbClr>
                </a:solidFill>
              </a:rPr>
              <a:t>possessive</a:t>
            </a:r>
            <a:r>
              <a:rPr lang="en-GB" altLang="en-US" dirty="0">
                <a:solidFill>
                  <a:srgbClr val="EB8634">
                    <a:lumMod val="75000"/>
                  </a:srgbClr>
                </a:solidFill>
              </a:rPr>
              <a:t> </a:t>
            </a:r>
            <a:r>
              <a:rPr lang="en-GB" altLang="en-US" dirty="0"/>
              <a:t>pronouns.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6B4B6F5-6ECD-4269-88B5-A5D9AD72E135}"/>
              </a:ext>
            </a:extLst>
          </p:cNvPr>
          <p:cNvSpPr>
            <a:spLocks/>
          </p:cNvSpPr>
          <p:nvPr/>
        </p:nvSpPr>
        <p:spPr bwMode="auto">
          <a:xfrm>
            <a:off x="2279650" y="5191125"/>
            <a:ext cx="7632700" cy="9017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The responsibility is yours to make sure that you are lining up correctly.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C390149-E69C-487E-B688-65016EB5B4D7}"/>
              </a:ext>
            </a:extLst>
          </p:cNvPr>
          <p:cNvGrpSpPr>
            <a:grpSpLocks/>
          </p:cNvGrpSpPr>
          <p:nvPr/>
        </p:nvGrpSpPr>
        <p:grpSpPr bwMode="auto">
          <a:xfrm>
            <a:off x="2284413" y="2254250"/>
            <a:ext cx="7886700" cy="901700"/>
            <a:chOff x="760413" y="2254250"/>
            <a:chExt cx="7886950" cy="9017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BB13F32-B655-4702-A15C-8A3A8BBCA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413" y="2254250"/>
              <a:ext cx="7632942" cy="901700"/>
            </a:xfrm>
            <a:prstGeom prst="rect">
              <a:avLst/>
            </a:prstGeom>
            <a:solidFill>
              <a:schemeClr val="accent3"/>
            </a:solidFill>
          </p:spPr>
          <p:txBody>
            <a:bodyPr lIns="108000" tIns="108000" rIns="108000" bIns="108000" anchor="ctr"/>
            <a:lstStyle/>
            <a:p>
              <a:pPr algn="ctr"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“Those eggs are ours. You need to collect them,” said Anita.</a:t>
              </a:r>
            </a:p>
          </p:txBody>
        </p:sp>
        <p:pic>
          <p:nvPicPr>
            <p:cNvPr id="12301" name="Picture 1">
              <a:extLst>
                <a:ext uri="{FF2B5EF4-FFF2-40B4-BE49-F238E27FC236}">
                  <a16:creationId xmlns:a16="http://schemas.microsoft.com/office/drawing/2014/main" id="{015E5DBF-41B3-4534-A3AE-971D2FDC78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75071" y="2527300"/>
              <a:ext cx="1072292" cy="5565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DF1E44F-8617-47AC-80A3-7CCC8C5000B8}"/>
              </a:ext>
            </a:extLst>
          </p:cNvPr>
          <p:cNvGrpSpPr>
            <a:grpSpLocks/>
          </p:cNvGrpSpPr>
          <p:nvPr/>
        </p:nvGrpSpPr>
        <p:grpSpPr bwMode="auto">
          <a:xfrm>
            <a:off x="2284413" y="2614614"/>
            <a:ext cx="7632700" cy="1520825"/>
            <a:chOff x="760413" y="2615249"/>
            <a:chExt cx="7632700" cy="152049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B884D04-442B-433F-AF63-B2551F347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413" y="3232654"/>
              <a:ext cx="7632700" cy="901507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txBody>
            <a:bodyPr lIns="108000" tIns="108000" rIns="108000" bIns="108000" anchor="ctr"/>
            <a:lstStyle/>
            <a:p>
              <a:pPr algn="ctr"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“Is the bobble hat mine or yours?” asked Charlotte.</a:t>
              </a:r>
            </a:p>
          </p:txBody>
        </p:sp>
        <p:pic>
          <p:nvPicPr>
            <p:cNvPr id="12299" name="Picture 2">
              <a:extLst>
                <a:ext uri="{FF2B5EF4-FFF2-40B4-BE49-F238E27FC236}">
                  <a16:creationId xmlns:a16="http://schemas.microsoft.com/office/drawing/2014/main" id="{9D242260-7561-411E-A3C5-6782A5B306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4663" y="2615249"/>
              <a:ext cx="867453" cy="1520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B28ACF87-4E63-4CAF-A084-F41396956BA4}"/>
              </a:ext>
            </a:extLst>
          </p:cNvPr>
          <p:cNvGrpSpPr>
            <a:grpSpLocks/>
          </p:cNvGrpSpPr>
          <p:nvPr/>
        </p:nvGrpSpPr>
        <p:grpSpPr bwMode="auto">
          <a:xfrm>
            <a:off x="2279651" y="4210051"/>
            <a:ext cx="7800975" cy="904875"/>
            <a:chOff x="755650" y="4210050"/>
            <a:chExt cx="7801221" cy="904875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5402EB5-8E7B-42B6-8520-067110ECFBE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650" y="4210050"/>
              <a:ext cx="7632941" cy="904875"/>
            </a:xfrm>
            <a:prstGeom prst="rect">
              <a:avLst/>
            </a:prstGeom>
            <a:solidFill>
              <a:schemeClr val="accent3"/>
            </a:solidFill>
          </p:spPr>
          <p:txBody>
            <a:bodyPr lIns="108000" tIns="108000" rIns="108000" bIns="108000" anchor="ctr"/>
            <a:lstStyle/>
            <a:p>
              <a:pPr algn="ctr"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First he signed the paper and then he walked inside.</a:t>
              </a:r>
            </a:p>
          </p:txBody>
        </p:sp>
        <p:pic>
          <p:nvPicPr>
            <p:cNvPr id="12297" name="Picture 3">
              <a:extLst>
                <a:ext uri="{FF2B5EF4-FFF2-40B4-BE49-F238E27FC236}">
                  <a16:creationId xmlns:a16="http://schemas.microsoft.com/office/drawing/2014/main" id="{F17639D4-8E53-4AEB-83CC-481B4A4F181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0581" y="4439264"/>
              <a:ext cx="1226290" cy="487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75EB00CE-B710-4992-AAEF-176933FF33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Spot the Pronouns Answers</a:t>
            </a:r>
          </a:p>
        </p:txBody>
      </p:sp>
      <p:sp>
        <p:nvSpPr>
          <p:cNvPr id="12291" name="Rectangle 4">
            <a:extLst>
              <a:ext uri="{FF2B5EF4-FFF2-40B4-BE49-F238E27FC236}">
                <a16:creationId xmlns:a16="http://schemas.microsoft.com/office/drawing/2014/main" id="{27F79A75-D9C7-4C3F-86F5-BAFC46F2DF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5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dirty="0"/>
              <a:t>Were you able to spot the </a:t>
            </a:r>
            <a:r>
              <a:rPr lang="en-GB" altLang="en-US" b="1" dirty="0">
                <a:solidFill>
                  <a:srgbClr val="0070C0"/>
                </a:solidFill>
              </a:rPr>
              <a:t>pronouns</a:t>
            </a:r>
            <a:r>
              <a:rPr lang="en-GB" altLang="en-US" dirty="0"/>
              <a:t>? </a:t>
            </a:r>
            <a:br>
              <a:rPr lang="en-GB" altLang="en-US" dirty="0"/>
            </a:br>
            <a:r>
              <a:rPr lang="en-GB" altLang="en-US" dirty="0"/>
              <a:t>Could you decide if they were </a:t>
            </a:r>
            <a:r>
              <a:rPr lang="en-GB" altLang="en-US" b="1" dirty="0">
                <a:solidFill>
                  <a:srgbClr val="8C368C"/>
                </a:solidFill>
              </a:rPr>
              <a:t>personal</a:t>
            </a:r>
            <a:r>
              <a:rPr lang="en-GB" altLang="en-US" dirty="0">
                <a:solidFill>
                  <a:srgbClr val="8C368C"/>
                </a:solidFill>
              </a:rPr>
              <a:t> </a:t>
            </a:r>
            <a:r>
              <a:rPr lang="en-GB" altLang="en-US" dirty="0"/>
              <a:t>or </a:t>
            </a:r>
            <a:r>
              <a:rPr lang="en-GB" altLang="en-US" b="1" dirty="0">
                <a:solidFill>
                  <a:srgbClr val="EB8634">
                    <a:lumMod val="75000"/>
                  </a:srgbClr>
                </a:solidFill>
              </a:rPr>
              <a:t>possessive</a:t>
            </a:r>
            <a:r>
              <a:rPr lang="en-GB" altLang="en-US" dirty="0">
                <a:solidFill>
                  <a:srgbClr val="EB8634">
                    <a:lumMod val="75000"/>
                  </a:srgbClr>
                </a:solidFill>
              </a:rPr>
              <a:t> </a:t>
            </a:r>
            <a:r>
              <a:rPr lang="en-GB" altLang="en-US" dirty="0"/>
              <a:t>pronouns?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0D36C54-5660-4ECE-911E-A22F1DE73D8E}"/>
              </a:ext>
            </a:extLst>
          </p:cNvPr>
          <p:cNvSpPr>
            <a:spLocks/>
          </p:cNvSpPr>
          <p:nvPr/>
        </p:nvSpPr>
        <p:spPr bwMode="auto">
          <a:xfrm>
            <a:off x="2279650" y="5191125"/>
            <a:ext cx="7632700" cy="9017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The responsibility is </a:t>
            </a:r>
            <a:r>
              <a:rPr lang="en-GB" b="1" dirty="0">
                <a:solidFill>
                  <a:srgbClr val="EB8634">
                    <a:lumMod val="75000"/>
                  </a:srgbClr>
                </a:solidFill>
                <a:latin typeface="Twinkl"/>
              </a:rPr>
              <a:t>yours</a:t>
            </a:r>
            <a:r>
              <a:rPr lang="en-GB" dirty="0">
                <a:solidFill>
                  <a:srgbClr val="EB8634">
                    <a:lumMod val="75000"/>
                  </a:srgbClr>
                </a:solidFill>
                <a:latin typeface="Twinkl"/>
              </a:rPr>
              <a:t> 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to make sure that </a:t>
            </a:r>
            <a:r>
              <a:rPr lang="en-GB" b="1" dirty="0">
                <a:solidFill>
                  <a:srgbClr val="8C368C"/>
                </a:solidFill>
                <a:latin typeface="Twinkl"/>
              </a:rPr>
              <a:t>you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 are lining up correctly.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1F21CE8-7358-4144-A9C6-C2BF27A94D7B}"/>
              </a:ext>
            </a:extLst>
          </p:cNvPr>
          <p:cNvGrpSpPr>
            <a:grpSpLocks/>
          </p:cNvGrpSpPr>
          <p:nvPr/>
        </p:nvGrpSpPr>
        <p:grpSpPr bwMode="auto">
          <a:xfrm>
            <a:off x="2284413" y="2254250"/>
            <a:ext cx="7886700" cy="901700"/>
            <a:chOff x="760413" y="2254250"/>
            <a:chExt cx="7886949" cy="9017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213F02F-091C-4EB0-A530-DF684E9ABC6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413" y="2254250"/>
              <a:ext cx="7632941" cy="901700"/>
            </a:xfrm>
            <a:prstGeom prst="rect">
              <a:avLst/>
            </a:prstGeom>
            <a:solidFill>
              <a:schemeClr val="accent3"/>
            </a:solidFill>
          </p:spPr>
          <p:txBody>
            <a:bodyPr lIns="108000" tIns="108000" rIns="108000" bIns="108000" anchor="ctr"/>
            <a:lstStyle/>
            <a:p>
              <a:pPr algn="ctr">
                <a:defRPr/>
              </a:pPr>
              <a:r>
                <a:rPr lang="en-GB" dirty="0">
                  <a:solidFill>
                    <a:srgbClr val="1C1C1C"/>
                  </a:solidFill>
                  <a:latin typeface="Twinkl" pitchFamily="2" charset="0"/>
                </a:rPr>
                <a:t>“Those eggs are </a:t>
              </a:r>
              <a:r>
                <a:rPr lang="en-GB" b="1" dirty="0">
                  <a:solidFill>
                    <a:srgbClr val="C7681E"/>
                  </a:solidFill>
                  <a:latin typeface="Twinkl" pitchFamily="2" charset="0"/>
                </a:rPr>
                <a:t>ours</a:t>
              </a:r>
              <a:r>
                <a:rPr lang="en-GB" dirty="0">
                  <a:solidFill>
                    <a:srgbClr val="1C1C1C"/>
                  </a:solidFill>
                  <a:latin typeface="Twinkl" pitchFamily="2" charset="0"/>
                </a:rPr>
                <a:t>. </a:t>
              </a:r>
              <a:r>
                <a:rPr lang="en-GB" b="1" dirty="0">
                  <a:solidFill>
                    <a:srgbClr val="8C368C"/>
                  </a:solidFill>
                  <a:latin typeface="Twinkl" pitchFamily="2" charset="0"/>
                </a:rPr>
                <a:t>You</a:t>
              </a:r>
              <a:r>
                <a:rPr lang="en-GB" dirty="0">
                  <a:solidFill>
                    <a:srgbClr val="1C1C1C"/>
                  </a:solidFill>
                  <a:latin typeface="Twinkl" pitchFamily="2" charset="0"/>
                </a:rPr>
                <a:t> need to collect them,” said Anita.</a:t>
              </a:r>
            </a:p>
          </p:txBody>
        </p:sp>
        <p:pic>
          <p:nvPicPr>
            <p:cNvPr id="13325" name="Picture 9">
              <a:extLst>
                <a:ext uri="{FF2B5EF4-FFF2-40B4-BE49-F238E27FC236}">
                  <a16:creationId xmlns:a16="http://schemas.microsoft.com/office/drawing/2014/main" id="{A688C3E1-4B53-4055-B438-E7D53AB9B84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75070" y="2527300"/>
              <a:ext cx="1072292" cy="5565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40A823B4-C5C1-42FF-ADD7-6C016D04FA09}"/>
              </a:ext>
            </a:extLst>
          </p:cNvPr>
          <p:cNvGrpSpPr>
            <a:grpSpLocks/>
          </p:cNvGrpSpPr>
          <p:nvPr/>
        </p:nvGrpSpPr>
        <p:grpSpPr bwMode="auto">
          <a:xfrm>
            <a:off x="2284413" y="2614614"/>
            <a:ext cx="7632700" cy="1520825"/>
            <a:chOff x="760413" y="2615249"/>
            <a:chExt cx="7632700" cy="152049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2BDE9E5-B164-434A-ABEA-CAB213A55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413" y="3232654"/>
              <a:ext cx="7632700" cy="901507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txBody>
            <a:bodyPr lIns="108000" tIns="108000" rIns="108000" bIns="108000" anchor="ctr"/>
            <a:lstStyle/>
            <a:p>
              <a:pPr algn="ctr"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“Is the bobble hat </a:t>
              </a:r>
              <a:r>
                <a:rPr lang="en-GB" b="1" dirty="0">
                  <a:solidFill>
                    <a:srgbClr val="EB8634">
                      <a:lumMod val="75000"/>
                    </a:srgbClr>
                  </a:solidFill>
                  <a:latin typeface="Twinkl"/>
                </a:rPr>
                <a:t>mine</a:t>
              </a:r>
              <a:r>
                <a:rPr lang="en-GB" dirty="0">
                  <a:solidFill>
                    <a:srgbClr val="EB8634">
                      <a:lumMod val="75000"/>
                    </a:srgbClr>
                  </a:solidFill>
                  <a:latin typeface="Twinkl"/>
                </a:rPr>
                <a:t> </a:t>
              </a:r>
              <a:r>
                <a:rPr lang="en-GB" dirty="0">
                  <a:solidFill>
                    <a:srgbClr val="1C1C1C"/>
                  </a:solidFill>
                  <a:latin typeface="Twinkl"/>
                </a:rPr>
                <a:t>or </a:t>
              </a:r>
              <a:r>
                <a:rPr lang="en-GB" b="1" dirty="0">
                  <a:solidFill>
                    <a:srgbClr val="EB8634">
                      <a:lumMod val="75000"/>
                    </a:srgbClr>
                  </a:solidFill>
                  <a:latin typeface="Twinkl"/>
                </a:rPr>
                <a:t>yours</a:t>
              </a:r>
              <a:r>
                <a:rPr lang="en-GB" dirty="0">
                  <a:solidFill>
                    <a:srgbClr val="1C1C1C"/>
                  </a:solidFill>
                  <a:latin typeface="Twinkl"/>
                </a:rPr>
                <a:t>?” asked Charlotte.</a:t>
              </a:r>
            </a:p>
          </p:txBody>
        </p:sp>
        <p:pic>
          <p:nvPicPr>
            <p:cNvPr id="13323" name="Picture 10">
              <a:extLst>
                <a:ext uri="{FF2B5EF4-FFF2-40B4-BE49-F238E27FC236}">
                  <a16:creationId xmlns:a16="http://schemas.microsoft.com/office/drawing/2014/main" id="{9659C4CB-FA13-4204-B332-304C8E3659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4663" y="2615249"/>
              <a:ext cx="867453" cy="1520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6CC0DCB5-0DB9-45F7-8442-E734C1DD13CB}"/>
              </a:ext>
            </a:extLst>
          </p:cNvPr>
          <p:cNvGrpSpPr>
            <a:grpSpLocks/>
          </p:cNvGrpSpPr>
          <p:nvPr/>
        </p:nvGrpSpPr>
        <p:grpSpPr bwMode="auto">
          <a:xfrm>
            <a:off x="2279651" y="4210051"/>
            <a:ext cx="7800975" cy="904875"/>
            <a:chOff x="755650" y="4210050"/>
            <a:chExt cx="7801221" cy="904875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34EBF56-BA9A-499B-8CF3-7202F186F739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650" y="4210050"/>
              <a:ext cx="7632941" cy="904875"/>
            </a:xfrm>
            <a:prstGeom prst="rect">
              <a:avLst/>
            </a:prstGeom>
            <a:solidFill>
              <a:schemeClr val="accent3"/>
            </a:solidFill>
          </p:spPr>
          <p:txBody>
            <a:bodyPr lIns="108000" tIns="108000" rIns="108000" bIns="108000" anchor="ctr"/>
            <a:lstStyle/>
            <a:p>
              <a:pPr algn="ctr"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First </a:t>
              </a:r>
              <a:r>
                <a:rPr lang="en-GB" b="1" dirty="0">
                  <a:solidFill>
                    <a:srgbClr val="8C368C"/>
                  </a:solidFill>
                  <a:latin typeface="Twinkl"/>
                </a:rPr>
                <a:t>he</a:t>
              </a:r>
              <a:r>
                <a:rPr lang="en-GB" dirty="0">
                  <a:solidFill>
                    <a:srgbClr val="8C368C"/>
                  </a:solidFill>
                  <a:latin typeface="Twinkl"/>
                </a:rPr>
                <a:t> </a:t>
              </a:r>
              <a:r>
                <a:rPr lang="en-GB" dirty="0">
                  <a:solidFill>
                    <a:srgbClr val="1C1C1C"/>
                  </a:solidFill>
                  <a:latin typeface="Twinkl"/>
                </a:rPr>
                <a:t>signed the paper and then </a:t>
              </a:r>
              <a:r>
                <a:rPr lang="en-GB" b="1" dirty="0">
                  <a:solidFill>
                    <a:srgbClr val="8C368C"/>
                  </a:solidFill>
                  <a:latin typeface="Twinkl"/>
                </a:rPr>
                <a:t>he</a:t>
              </a:r>
              <a:r>
                <a:rPr lang="en-GB" dirty="0">
                  <a:solidFill>
                    <a:srgbClr val="8C368C"/>
                  </a:solidFill>
                  <a:latin typeface="Twinkl"/>
                </a:rPr>
                <a:t> </a:t>
              </a:r>
              <a:r>
                <a:rPr lang="en-GB" dirty="0">
                  <a:solidFill>
                    <a:srgbClr val="1C1C1C"/>
                  </a:solidFill>
                  <a:latin typeface="Twinkl"/>
                </a:rPr>
                <a:t>walked inside.</a:t>
              </a:r>
            </a:p>
          </p:txBody>
        </p:sp>
        <p:pic>
          <p:nvPicPr>
            <p:cNvPr id="13321" name="Picture 11">
              <a:extLst>
                <a:ext uri="{FF2B5EF4-FFF2-40B4-BE49-F238E27FC236}">
                  <a16:creationId xmlns:a16="http://schemas.microsoft.com/office/drawing/2014/main" id="{A5FE2A71-EEC5-45F8-876A-AB1095B9B2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0581" y="4439264"/>
              <a:ext cx="1226290" cy="487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C49D273D-4B2A-49C4-8A96-648EB23631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Which Pronoun Fits?</a:t>
            </a:r>
          </a:p>
        </p:txBody>
      </p:sp>
      <p:sp>
        <p:nvSpPr>
          <p:cNvPr id="12291" name="Rectangle 4">
            <a:extLst>
              <a:ext uri="{FF2B5EF4-FFF2-40B4-BE49-F238E27FC236}">
                <a16:creationId xmlns:a16="http://schemas.microsoft.com/office/drawing/2014/main" id="{3ECEFAC8-06C6-4CFF-B0C6-7CA6DA39F6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5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dirty="0"/>
              <a:t>Read the sentences below and add in the missing </a:t>
            </a:r>
            <a:r>
              <a:rPr lang="en-GB" altLang="en-US" b="1" dirty="0">
                <a:solidFill>
                  <a:srgbClr val="0070C0"/>
                </a:solidFill>
              </a:rPr>
              <a:t>pronouns</a:t>
            </a:r>
            <a:r>
              <a:rPr lang="en-GB" altLang="en-US" dirty="0"/>
              <a:t>. Will they be </a:t>
            </a:r>
            <a:r>
              <a:rPr lang="en-GB" altLang="en-US" b="1" dirty="0">
                <a:solidFill>
                  <a:srgbClr val="8C368C"/>
                </a:solidFill>
              </a:rPr>
              <a:t>personal</a:t>
            </a:r>
            <a:r>
              <a:rPr lang="en-GB" altLang="en-US" dirty="0">
                <a:solidFill>
                  <a:srgbClr val="8C368C"/>
                </a:solidFill>
              </a:rPr>
              <a:t> </a:t>
            </a:r>
            <a:r>
              <a:rPr lang="en-GB" altLang="en-US" dirty="0"/>
              <a:t>or </a:t>
            </a:r>
            <a:r>
              <a:rPr lang="en-GB" altLang="en-US" b="1" dirty="0">
                <a:solidFill>
                  <a:srgbClr val="EB8634">
                    <a:lumMod val="75000"/>
                  </a:srgbClr>
                </a:solidFill>
              </a:rPr>
              <a:t>possessive</a:t>
            </a:r>
            <a:r>
              <a:rPr lang="en-GB" altLang="en-US" dirty="0">
                <a:solidFill>
                  <a:srgbClr val="EB8634">
                    <a:lumMod val="75000"/>
                  </a:srgbClr>
                </a:solidFill>
              </a:rPr>
              <a:t> </a:t>
            </a:r>
            <a:r>
              <a:rPr lang="en-GB" altLang="en-US" dirty="0"/>
              <a:t>pronouns? Will more than one option fit?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FFEFFFC-03C4-4AC3-99B2-06EAB3984011}"/>
              </a:ext>
            </a:extLst>
          </p:cNvPr>
          <p:cNvSpPr>
            <a:spLocks/>
          </p:cNvSpPr>
          <p:nvPr/>
        </p:nvSpPr>
        <p:spPr bwMode="auto">
          <a:xfrm>
            <a:off x="2279650" y="5191125"/>
            <a:ext cx="7632700" cy="9017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“This group is </a:t>
            </a:r>
            <a:r>
              <a:rPr lang="en-GB" u="sng" dirty="0">
                <a:solidFill>
                  <a:srgbClr val="1C1C1C"/>
                </a:solidFill>
                <a:latin typeface="Twinkl"/>
              </a:rPr>
              <a:t>                 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.  </a:t>
            </a:r>
            <a:r>
              <a:rPr lang="en-GB" u="sng" dirty="0">
                <a:solidFill>
                  <a:srgbClr val="1C1C1C"/>
                </a:solidFill>
                <a:latin typeface="Twinkl"/>
              </a:rPr>
              <a:t>                   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 is over there,” </a:t>
            </a:r>
            <a:br>
              <a:rPr lang="en-GB" dirty="0">
                <a:solidFill>
                  <a:srgbClr val="1C1C1C"/>
                </a:solidFill>
                <a:latin typeface="Twinkl"/>
              </a:rPr>
            </a:br>
            <a:r>
              <a:rPr lang="en-GB" dirty="0">
                <a:solidFill>
                  <a:srgbClr val="1C1C1C"/>
                </a:solidFill>
                <a:latin typeface="Twinkl"/>
              </a:rPr>
              <a:t>snapped Keisha.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EF0E2EA-0221-405D-BCF0-9F5A9492AAF1}"/>
              </a:ext>
            </a:extLst>
          </p:cNvPr>
          <p:cNvSpPr>
            <a:spLocks/>
          </p:cNvSpPr>
          <p:nvPr/>
        </p:nvSpPr>
        <p:spPr bwMode="auto">
          <a:xfrm>
            <a:off x="2284413" y="3232150"/>
            <a:ext cx="7632700" cy="9017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“</a:t>
            </a:r>
            <a:r>
              <a:rPr lang="en-GB" u="sng" dirty="0">
                <a:solidFill>
                  <a:srgbClr val="1C1C1C"/>
                </a:solidFill>
                <a:latin typeface="Twinkl"/>
              </a:rPr>
              <a:t>              </a:t>
            </a:r>
            <a:r>
              <a:rPr lang="en-GB" i="1" u="sng" dirty="0">
                <a:solidFill>
                  <a:srgbClr val="1C1C1C"/>
                </a:solidFill>
                <a:latin typeface="Twinkl"/>
              </a:rPr>
              <a:t> 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don’t know who did it, ask </a:t>
            </a:r>
            <a:r>
              <a:rPr lang="en-GB" u="sng" dirty="0">
                <a:solidFill>
                  <a:srgbClr val="1C1C1C"/>
                </a:solidFill>
                <a:latin typeface="Twinkl"/>
              </a:rPr>
              <a:t>               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,” retorted Bradley.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95659FA-1009-437D-A8C9-0CCAD8396B63}"/>
              </a:ext>
            </a:extLst>
          </p:cNvPr>
          <p:cNvGrpSpPr>
            <a:grpSpLocks/>
          </p:cNvGrpSpPr>
          <p:nvPr/>
        </p:nvGrpSpPr>
        <p:grpSpPr bwMode="auto">
          <a:xfrm>
            <a:off x="2284413" y="2254250"/>
            <a:ext cx="7632700" cy="901700"/>
            <a:chOff x="760413" y="2254250"/>
            <a:chExt cx="7632700" cy="9017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C5D3DEE-FD7E-4547-B6EA-4A33D84D57AB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413" y="2254250"/>
              <a:ext cx="7632700" cy="901700"/>
            </a:xfrm>
            <a:prstGeom prst="rect">
              <a:avLst/>
            </a:prstGeom>
            <a:solidFill>
              <a:schemeClr val="accent3"/>
            </a:solidFill>
          </p:spPr>
          <p:txBody>
            <a:bodyPr lIns="108000" tIns="108000" rIns="108000" bIns="108000" anchor="ctr"/>
            <a:lstStyle/>
            <a:p>
              <a:pPr algn="ctr"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“</a:t>
              </a:r>
              <a:r>
                <a:rPr lang="en-GB" u="sng" dirty="0">
                  <a:solidFill>
                    <a:srgbClr val="1C1C1C"/>
                  </a:solidFill>
                  <a:latin typeface="Twinkl"/>
                </a:rPr>
                <a:t>              </a:t>
              </a:r>
              <a:r>
                <a:rPr lang="en-GB" dirty="0">
                  <a:solidFill>
                    <a:srgbClr val="1C1C1C"/>
                  </a:solidFill>
                  <a:latin typeface="Twinkl"/>
                </a:rPr>
                <a:t> snapped my pencil!” screamed Sandra.</a:t>
              </a:r>
            </a:p>
          </p:txBody>
        </p:sp>
        <p:pic>
          <p:nvPicPr>
            <p:cNvPr id="14347" name="Picture 1">
              <a:extLst>
                <a:ext uri="{FF2B5EF4-FFF2-40B4-BE49-F238E27FC236}">
                  <a16:creationId xmlns:a16="http://schemas.microsoft.com/office/drawing/2014/main" id="{FBFF83EB-86B1-48D7-AE71-3D025834DC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26711" y="2527300"/>
              <a:ext cx="1161639" cy="417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8790F8D5-8E11-41FE-AF99-E05CA8209A96}"/>
              </a:ext>
            </a:extLst>
          </p:cNvPr>
          <p:cNvGrpSpPr>
            <a:grpSpLocks/>
          </p:cNvGrpSpPr>
          <p:nvPr/>
        </p:nvGrpSpPr>
        <p:grpSpPr bwMode="auto">
          <a:xfrm>
            <a:off x="2279651" y="4210051"/>
            <a:ext cx="7853363" cy="904875"/>
            <a:chOff x="755650" y="4210726"/>
            <a:chExt cx="7853220" cy="90425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75321AB-2B1B-44B5-B9ED-E7A7BF7DB0A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650" y="4210726"/>
              <a:ext cx="7632561" cy="904252"/>
            </a:xfrm>
            <a:prstGeom prst="rect">
              <a:avLst/>
            </a:prstGeom>
            <a:solidFill>
              <a:schemeClr val="accent3"/>
            </a:solidFill>
          </p:spPr>
          <p:txBody>
            <a:bodyPr lIns="108000" tIns="108000" rIns="108000" bIns="108000" anchor="ctr"/>
            <a:lstStyle/>
            <a:p>
              <a:pPr algn="ctr"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"The chewing gum is </a:t>
              </a:r>
              <a:r>
                <a:rPr lang="en-GB" u="sng" dirty="0">
                  <a:solidFill>
                    <a:srgbClr val="1C1C1C"/>
                  </a:solidFill>
                  <a:latin typeface="Twinkl"/>
                </a:rPr>
                <a:t>               </a:t>
              </a:r>
              <a:r>
                <a:rPr lang="en-GB" dirty="0">
                  <a:solidFill>
                    <a:srgbClr val="1C1C1C"/>
                  </a:solidFill>
                  <a:latin typeface="Twinkl"/>
                </a:rPr>
                <a:t>, not </a:t>
              </a:r>
              <a:r>
                <a:rPr lang="en-GB" u="sng" dirty="0">
                  <a:solidFill>
                    <a:srgbClr val="1C1C1C"/>
                  </a:solidFill>
                  <a:latin typeface="Twinkl"/>
                </a:rPr>
                <a:t>                </a:t>
              </a:r>
              <a:r>
                <a:rPr lang="en-GB" dirty="0">
                  <a:solidFill>
                    <a:srgbClr val="1C1C1C"/>
                  </a:solidFill>
                  <a:latin typeface="Twinkl"/>
                </a:rPr>
                <a:t>," lied </a:t>
              </a:r>
              <a:r>
                <a:rPr lang="en-GB" dirty="0" err="1">
                  <a:solidFill>
                    <a:srgbClr val="1C1C1C"/>
                  </a:solidFill>
                  <a:latin typeface="Twinkl"/>
                </a:rPr>
                <a:t>Sayid</a:t>
              </a:r>
              <a:r>
                <a:rPr lang="en-GB" dirty="0">
                  <a:solidFill>
                    <a:srgbClr val="1C1C1C"/>
                  </a:solidFill>
                  <a:latin typeface="Twinkl"/>
                </a:rPr>
                <a:t>.</a:t>
              </a:r>
            </a:p>
          </p:txBody>
        </p:sp>
        <p:pic>
          <p:nvPicPr>
            <p:cNvPr id="14345" name="Picture 2">
              <a:extLst>
                <a:ext uri="{FF2B5EF4-FFF2-40B4-BE49-F238E27FC236}">
                  <a16:creationId xmlns:a16="http://schemas.microsoft.com/office/drawing/2014/main" id="{D5A2D487-33F6-4FD7-B2D2-49B834E2FB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0434" y="4264478"/>
              <a:ext cx="818436" cy="779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>
            <a:extLst>
              <a:ext uri="{FF2B5EF4-FFF2-40B4-BE49-F238E27FC236}">
                <a16:creationId xmlns:a16="http://schemas.microsoft.com/office/drawing/2014/main" id="{6B541405-8FBF-4CAC-833E-137EA2124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Which Pronoun Fits?</a:t>
            </a:r>
          </a:p>
        </p:txBody>
      </p:sp>
      <p:sp>
        <p:nvSpPr>
          <p:cNvPr id="12291" name="Rectangle 4">
            <a:extLst>
              <a:ext uri="{FF2B5EF4-FFF2-40B4-BE49-F238E27FC236}">
                <a16:creationId xmlns:a16="http://schemas.microsoft.com/office/drawing/2014/main" id="{DF55E128-FBBF-469E-BF06-436541E14F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5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dirty="0"/>
              <a:t>Read the sentences below and add in the missing </a:t>
            </a:r>
            <a:r>
              <a:rPr lang="en-GB" altLang="en-US" b="1" dirty="0">
                <a:solidFill>
                  <a:srgbClr val="0070C0"/>
                </a:solidFill>
              </a:rPr>
              <a:t>pronouns</a:t>
            </a:r>
            <a:r>
              <a:rPr lang="en-GB" altLang="en-US" dirty="0"/>
              <a:t>. Will they be </a:t>
            </a:r>
            <a:r>
              <a:rPr lang="en-GB" altLang="en-US" b="1" dirty="0">
                <a:solidFill>
                  <a:srgbClr val="8C368C"/>
                </a:solidFill>
              </a:rPr>
              <a:t>personal</a:t>
            </a:r>
            <a:r>
              <a:rPr lang="en-GB" altLang="en-US" dirty="0">
                <a:solidFill>
                  <a:srgbClr val="8C368C"/>
                </a:solidFill>
              </a:rPr>
              <a:t> </a:t>
            </a:r>
            <a:r>
              <a:rPr lang="en-GB" altLang="en-US" dirty="0"/>
              <a:t>or </a:t>
            </a:r>
            <a:r>
              <a:rPr lang="en-GB" altLang="en-US" b="1" dirty="0">
                <a:solidFill>
                  <a:srgbClr val="EB8634">
                    <a:lumMod val="75000"/>
                  </a:srgbClr>
                </a:solidFill>
              </a:rPr>
              <a:t>possessive</a:t>
            </a:r>
            <a:r>
              <a:rPr lang="en-GB" altLang="en-US" dirty="0">
                <a:solidFill>
                  <a:srgbClr val="EB8634">
                    <a:lumMod val="75000"/>
                  </a:srgbClr>
                </a:solidFill>
              </a:rPr>
              <a:t> </a:t>
            </a:r>
            <a:r>
              <a:rPr lang="en-GB" altLang="en-US" dirty="0"/>
              <a:t>pronouns? Will more than one option fit?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FBAA938-55FB-47E2-AFFB-9D7D299FD7D2}"/>
              </a:ext>
            </a:extLst>
          </p:cNvPr>
          <p:cNvSpPr>
            <a:spLocks/>
          </p:cNvSpPr>
          <p:nvPr/>
        </p:nvSpPr>
        <p:spPr bwMode="auto">
          <a:xfrm>
            <a:off x="2279650" y="5191125"/>
            <a:ext cx="7632700" cy="9017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“This group is </a:t>
            </a:r>
            <a:r>
              <a:rPr lang="en-GB" b="1" dirty="0">
                <a:solidFill>
                  <a:srgbClr val="EB8634">
                    <a:lumMod val="75000"/>
                  </a:srgbClr>
                </a:solidFill>
                <a:latin typeface="Twinkl"/>
              </a:rPr>
              <a:t>ours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. </a:t>
            </a:r>
            <a:r>
              <a:rPr lang="en-GB" b="1" dirty="0">
                <a:solidFill>
                  <a:srgbClr val="EB8634">
                    <a:lumMod val="75000"/>
                  </a:srgbClr>
                </a:solidFill>
                <a:latin typeface="Twinkl"/>
              </a:rPr>
              <a:t>Yours</a:t>
            </a:r>
            <a:r>
              <a:rPr lang="en-GB" dirty="0">
                <a:solidFill>
                  <a:srgbClr val="EB8634">
                    <a:lumMod val="75000"/>
                  </a:srgbClr>
                </a:solidFill>
                <a:latin typeface="Twinkl"/>
              </a:rPr>
              <a:t> 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is over there,” snapped Keisha.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68D14D4-A551-4A32-A0CF-13DF18C8B70D}"/>
              </a:ext>
            </a:extLst>
          </p:cNvPr>
          <p:cNvSpPr>
            <a:spLocks/>
          </p:cNvSpPr>
          <p:nvPr/>
        </p:nvSpPr>
        <p:spPr bwMode="auto">
          <a:xfrm>
            <a:off x="2284413" y="3232150"/>
            <a:ext cx="7632700" cy="9017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“</a:t>
            </a:r>
            <a:r>
              <a:rPr lang="en-GB" b="1" dirty="0">
                <a:solidFill>
                  <a:srgbClr val="8C368C"/>
                </a:solidFill>
                <a:latin typeface="Twinkl"/>
              </a:rPr>
              <a:t>I</a:t>
            </a:r>
            <a:r>
              <a:rPr lang="en-GB" dirty="0">
                <a:solidFill>
                  <a:srgbClr val="8C368C"/>
                </a:solidFill>
                <a:latin typeface="Twinkl"/>
              </a:rPr>
              <a:t> 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don’t know who did it, ask </a:t>
            </a:r>
            <a:r>
              <a:rPr lang="en-GB" b="1" dirty="0">
                <a:solidFill>
                  <a:srgbClr val="8C368C"/>
                </a:solidFill>
                <a:latin typeface="Twinkl"/>
              </a:rPr>
              <a:t>them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,” retorted Bradley.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4910385-7C45-4608-937F-E03C026233F8}"/>
              </a:ext>
            </a:extLst>
          </p:cNvPr>
          <p:cNvGrpSpPr>
            <a:grpSpLocks/>
          </p:cNvGrpSpPr>
          <p:nvPr/>
        </p:nvGrpSpPr>
        <p:grpSpPr bwMode="auto">
          <a:xfrm>
            <a:off x="2284413" y="2254250"/>
            <a:ext cx="7632700" cy="901700"/>
            <a:chOff x="760413" y="2254250"/>
            <a:chExt cx="7632700" cy="9017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32F9F84-B795-4934-AEC7-3F8642DECF0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0413" y="2254250"/>
              <a:ext cx="7632700" cy="901700"/>
            </a:xfrm>
            <a:prstGeom prst="rect">
              <a:avLst/>
            </a:prstGeom>
            <a:solidFill>
              <a:schemeClr val="accent3"/>
            </a:solidFill>
          </p:spPr>
          <p:txBody>
            <a:bodyPr lIns="108000" tIns="108000" rIns="108000" bIns="108000" anchor="ctr"/>
            <a:lstStyle/>
            <a:p>
              <a:pPr algn="ctr"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“</a:t>
              </a:r>
              <a:r>
                <a:rPr lang="en-GB" b="1" dirty="0">
                  <a:solidFill>
                    <a:srgbClr val="8C368C"/>
                  </a:solidFill>
                  <a:latin typeface="Twinkl"/>
                </a:rPr>
                <a:t>She</a:t>
              </a:r>
              <a:r>
                <a:rPr lang="en-GB" dirty="0">
                  <a:solidFill>
                    <a:srgbClr val="8C368C"/>
                  </a:solidFill>
                  <a:latin typeface="Twinkl"/>
                </a:rPr>
                <a:t> </a:t>
              </a:r>
              <a:r>
                <a:rPr lang="en-GB" dirty="0">
                  <a:solidFill>
                    <a:srgbClr val="1C1C1C"/>
                  </a:solidFill>
                  <a:latin typeface="Twinkl"/>
                </a:rPr>
                <a:t>snapped my pencil!” screamed Sandra.</a:t>
              </a:r>
            </a:p>
          </p:txBody>
        </p:sp>
        <p:pic>
          <p:nvPicPr>
            <p:cNvPr id="15371" name="Picture 7">
              <a:extLst>
                <a:ext uri="{FF2B5EF4-FFF2-40B4-BE49-F238E27FC236}">
                  <a16:creationId xmlns:a16="http://schemas.microsoft.com/office/drawing/2014/main" id="{BDA1F79A-47B1-4ACE-B90B-5E298E37BBB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7607" y="2496374"/>
              <a:ext cx="1161639" cy="417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FDD5088B-0DD1-483A-903A-D2F655A9692B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4040189"/>
            <a:ext cx="7678738" cy="1150937"/>
            <a:chOff x="755650" y="4040981"/>
            <a:chExt cx="7679167" cy="1150144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EB86C93-4C72-4F5C-94CF-A3F73860D65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650" y="4210726"/>
              <a:ext cx="7633126" cy="904252"/>
            </a:xfrm>
            <a:prstGeom prst="rect">
              <a:avLst/>
            </a:prstGeom>
            <a:solidFill>
              <a:schemeClr val="accent3"/>
            </a:solidFill>
          </p:spPr>
          <p:txBody>
            <a:bodyPr lIns="108000" tIns="108000" rIns="108000" bIns="108000" anchor="ctr"/>
            <a:lstStyle/>
            <a:p>
              <a:pPr algn="ctr">
                <a:defRPr/>
              </a:pPr>
              <a:r>
                <a:rPr lang="en-GB" dirty="0">
                  <a:solidFill>
                    <a:srgbClr val="1C1C1C"/>
                  </a:solidFill>
                  <a:latin typeface="Twinkl"/>
                </a:rPr>
                <a:t>“The chewing gum is </a:t>
              </a:r>
              <a:r>
                <a:rPr lang="en-GB" b="1" dirty="0">
                  <a:solidFill>
                    <a:srgbClr val="EB8634">
                      <a:lumMod val="75000"/>
                    </a:srgbClr>
                  </a:solidFill>
                  <a:latin typeface="Twinkl"/>
                </a:rPr>
                <a:t>theirs</a:t>
              </a:r>
              <a:r>
                <a:rPr lang="en-GB" dirty="0">
                  <a:solidFill>
                    <a:srgbClr val="1C1C1C"/>
                  </a:solidFill>
                  <a:latin typeface="Twinkl"/>
                </a:rPr>
                <a:t>, not </a:t>
              </a:r>
              <a:r>
                <a:rPr lang="en-GB" b="1" dirty="0">
                  <a:solidFill>
                    <a:srgbClr val="EB8634">
                      <a:lumMod val="75000"/>
                    </a:srgbClr>
                  </a:solidFill>
                  <a:latin typeface="Twinkl"/>
                </a:rPr>
                <a:t>mine</a:t>
              </a:r>
              <a:r>
                <a:rPr lang="en-GB" dirty="0">
                  <a:solidFill>
                    <a:srgbClr val="1C1C1C"/>
                  </a:solidFill>
                  <a:latin typeface="Twinkl"/>
                </a:rPr>
                <a:t>,” lied </a:t>
              </a:r>
              <a:r>
                <a:rPr lang="en-GB" dirty="0" err="1">
                  <a:solidFill>
                    <a:srgbClr val="1C1C1C"/>
                  </a:solidFill>
                  <a:latin typeface="Twinkl"/>
                </a:rPr>
                <a:t>Sayid</a:t>
              </a:r>
              <a:r>
                <a:rPr lang="en-GB" dirty="0">
                  <a:solidFill>
                    <a:srgbClr val="1C1C1C"/>
                  </a:solidFill>
                  <a:latin typeface="Twinkl"/>
                </a:rPr>
                <a:t>.</a:t>
              </a:r>
            </a:p>
          </p:txBody>
        </p:sp>
        <p:pic>
          <p:nvPicPr>
            <p:cNvPr id="15369" name="Picture 10">
              <a:extLst>
                <a:ext uri="{FF2B5EF4-FFF2-40B4-BE49-F238E27FC236}">
                  <a16:creationId xmlns:a16="http://schemas.microsoft.com/office/drawing/2014/main" id="{E11496E8-4B6F-4305-A9B3-9A880DF7AC6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26711" y="4040981"/>
              <a:ext cx="1208106" cy="1150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59274C9-8160-4C64-93FD-2F002F614E3C}"/>
              </a:ext>
            </a:extLst>
          </p:cNvPr>
          <p:cNvSpPr/>
          <p:nvPr/>
        </p:nvSpPr>
        <p:spPr>
          <a:xfrm>
            <a:off x="2279650" y="4381501"/>
            <a:ext cx="7632700" cy="171132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7411" name="Title 20">
            <a:extLst>
              <a:ext uri="{FF2B5EF4-FFF2-40B4-BE49-F238E27FC236}">
                <a16:creationId xmlns:a16="http://schemas.microsoft.com/office/drawing/2014/main" id="{4653AEAB-A6BE-486C-802B-A5F008ECF8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Spin the Wheel!</a:t>
            </a:r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5671F6F2-2C13-4D6F-96E6-F926E02A43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1462089"/>
            <a:ext cx="3827463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Spin the wheel to select a </a:t>
            </a:r>
            <a:r>
              <a:rPr lang="en-GB" altLang="en-US" b="1"/>
              <a:t>pronoun</a:t>
            </a:r>
            <a:r>
              <a:rPr lang="en-GB" altLang="en-US"/>
              <a:t>.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0D4E2CC-7CA4-470C-8FF9-F2A2260E41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92699">
            <a:off x="2370138" y="2079626"/>
            <a:ext cx="3644900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entagon 19">
            <a:extLst>
              <a:ext uri="{FF2B5EF4-FFF2-40B4-BE49-F238E27FC236}">
                <a16:creationId xmlns:a16="http://schemas.microsoft.com/office/drawing/2014/main" id="{665D1608-82EC-4880-A61F-D38D093120FF}"/>
              </a:ext>
            </a:extLst>
          </p:cNvPr>
          <p:cNvSpPr/>
          <p:nvPr/>
        </p:nvSpPr>
        <p:spPr>
          <a:xfrm rot="10800000">
            <a:off x="5894388" y="3724275"/>
            <a:ext cx="360362" cy="306388"/>
          </a:xfrm>
          <a:prstGeom prst="homePlate">
            <a:avLst>
              <a:gd name="adj" fmla="val 47878"/>
            </a:avLst>
          </a:prstGeom>
          <a:solidFill>
            <a:srgbClr val="92D05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ysClr val="windowText" lastClr="000000"/>
              </a:solidFill>
              <a:latin typeface="Twinkl"/>
            </a:endParaRPr>
          </a:p>
        </p:txBody>
      </p:sp>
      <p:sp>
        <p:nvSpPr>
          <p:cNvPr id="22" name="Spin Trigger">
            <a:extLst>
              <a:ext uri="{FF2B5EF4-FFF2-40B4-BE49-F238E27FC236}">
                <a16:creationId xmlns:a16="http://schemas.microsoft.com/office/drawing/2014/main" id="{FD2A4084-CECA-48A1-B2E2-39E1ED5A3C96}"/>
              </a:ext>
            </a:extLst>
          </p:cNvPr>
          <p:cNvSpPr/>
          <p:nvPr/>
        </p:nvSpPr>
        <p:spPr>
          <a:xfrm>
            <a:off x="6415089" y="1422401"/>
            <a:ext cx="1754187" cy="466725"/>
          </a:xfrm>
          <a:prstGeom prst="homePlate">
            <a:avLst>
              <a:gd name="adj" fmla="val 0"/>
            </a:avLst>
          </a:prstGeom>
          <a:solidFill>
            <a:srgbClr val="0070C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prstClr val="white"/>
                </a:solidFill>
                <a:latin typeface="Twinkl SemiBold" pitchFamily="2" charset="0"/>
              </a:rPr>
              <a:t>Spin</a:t>
            </a:r>
            <a:endParaRPr lang="en-GB" sz="1200" b="1" dirty="0">
              <a:solidFill>
                <a:prstClr val="white"/>
              </a:solidFill>
              <a:latin typeface="Twinkl SemiBold" pitchFamily="2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80710ED-4538-4FD4-836B-18A6E6ECD90B}"/>
              </a:ext>
            </a:extLst>
          </p:cNvPr>
          <p:cNvSpPr/>
          <p:nvPr/>
        </p:nvSpPr>
        <p:spPr>
          <a:xfrm>
            <a:off x="5964239" y="4603750"/>
            <a:ext cx="3775075" cy="1252538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algn="just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Spin the spinner to choose a </a:t>
            </a:r>
            <a:r>
              <a:rPr lang="en-GB" b="1" dirty="0">
                <a:solidFill>
                  <a:srgbClr val="1C1C1C"/>
                </a:solidFill>
                <a:latin typeface="Twinkl"/>
              </a:rPr>
              <a:t>pronoun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. On your whiteboards, write your own sentence about this picture which includes that pronoun.</a:t>
            </a:r>
          </a:p>
        </p:txBody>
      </p:sp>
      <p:sp>
        <p:nvSpPr>
          <p:cNvPr id="9" name="Spin Trigg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A4E49CF-F6F6-4D0C-A3EC-03CF65066DC6}"/>
              </a:ext>
            </a:extLst>
          </p:cNvPr>
          <p:cNvSpPr/>
          <p:nvPr/>
        </p:nvSpPr>
        <p:spPr>
          <a:xfrm>
            <a:off x="8307388" y="1422401"/>
            <a:ext cx="1604962" cy="461963"/>
          </a:xfrm>
          <a:prstGeom prst="homePlate">
            <a:avLst>
              <a:gd name="adj" fmla="val 0"/>
            </a:avLst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 SemiBold" pitchFamily="2" charset="0"/>
              </a:rPr>
              <a:t>Next Slide</a:t>
            </a:r>
            <a:endParaRPr lang="en-GB" sz="1200" dirty="0">
              <a:solidFill>
                <a:srgbClr val="1C1C1C"/>
              </a:solidFill>
              <a:latin typeface="Twinkl SemiBold" pitchFamily="2" charset="0"/>
            </a:endParaRPr>
          </a:p>
        </p:txBody>
      </p:sp>
      <p:pic>
        <p:nvPicPr>
          <p:cNvPr id="17418" name="Picture 20" descr="Pretty, Girls, Happy, Young, Smiling, Persons, People">
            <a:extLst>
              <a:ext uri="{FF2B5EF4-FFF2-40B4-BE49-F238E27FC236}">
                <a16:creationId xmlns:a16="http://schemas.microsoft.com/office/drawing/2014/main" id="{DBC36508-1D97-4D3A-B648-B040A67867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67"/>
          <a:stretch>
            <a:fillRect/>
          </a:stretch>
        </p:blipFill>
        <p:spPr bwMode="auto">
          <a:xfrm>
            <a:off x="6415088" y="2076451"/>
            <a:ext cx="3497262" cy="211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780000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1840000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240000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9360000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0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7280000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7280000">
                                      <p:cBhvr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120000">
                                      <p:cBhvr>
                                        <p:cTn id="4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rowd, Lego, Staff, Choice, Selector, Vote, Survey">
            <a:extLst>
              <a:ext uri="{FF2B5EF4-FFF2-40B4-BE49-F238E27FC236}">
                <a16:creationId xmlns:a16="http://schemas.microsoft.com/office/drawing/2014/main" id="{174217BB-257F-40DD-A910-5096EF12B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46"/>
          <a:stretch>
            <a:fillRect/>
          </a:stretch>
        </p:blipFill>
        <p:spPr bwMode="auto">
          <a:xfrm>
            <a:off x="6415089" y="2036763"/>
            <a:ext cx="3502025" cy="219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E12F3BA-E754-4EF3-A53D-2F75446EF024}"/>
              </a:ext>
            </a:extLst>
          </p:cNvPr>
          <p:cNvSpPr/>
          <p:nvPr/>
        </p:nvSpPr>
        <p:spPr>
          <a:xfrm>
            <a:off x="2279650" y="4381501"/>
            <a:ext cx="7632700" cy="171132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8436" name="Title 20">
            <a:extLst>
              <a:ext uri="{FF2B5EF4-FFF2-40B4-BE49-F238E27FC236}">
                <a16:creationId xmlns:a16="http://schemas.microsoft.com/office/drawing/2014/main" id="{F49C7244-1F12-4A00-8101-ED35BEF24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Spin the Wheel!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85D28DA-1BBF-4D71-AF81-9CF56AFE6A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138" y="2036764"/>
            <a:ext cx="3644900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entagon 19">
            <a:extLst>
              <a:ext uri="{FF2B5EF4-FFF2-40B4-BE49-F238E27FC236}">
                <a16:creationId xmlns:a16="http://schemas.microsoft.com/office/drawing/2014/main" id="{849F7F80-4C52-437C-B695-E8E9C9166DC7}"/>
              </a:ext>
            </a:extLst>
          </p:cNvPr>
          <p:cNvSpPr/>
          <p:nvPr/>
        </p:nvSpPr>
        <p:spPr>
          <a:xfrm rot="10800000">
            <a:off x="5894388" y="3724275"/>
            <a:ext cx="419100" cy="306388"/>
          </a:xfrm>
          <a:prstGeom prst="homePlate">
            <a:avLst>
              <a:gd name="adj" fmla="val 47878"/>
            </a:avLst>
          </a:prstGeom>
          <a:solidFill>
            <a:srgbClr val="92D05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ysClr val="windowText" lastClr="000000"/>
              </a:solidFill>
              <a:latin typeface="Twinkl"/>
            </a:endParaRPr>
          </a:p>
        </p:txBody>
      </p:sp>
      <p:sp>
        <p:nvSpPr>
          <p:cNvPr id="18439" name="Rectangle 4">
            <a:extLst>
              <a:ext uri="{FF2B5EF4-FFF2-40B4-BE49-F238E27FC236}">
                <a16:creationId xmlns:a16="http://schemas.microsoft.com/office/drawing/2014/main" id="{17EFE9E1-E50F-448A-B5EE-41EBDF170F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1462089"/>
            <a:ext cx="3827463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Spin the wheel to select a </a:t>
            </a:r>
            <a:r>
              <a:rPr lang="en-GB" altLang="en-US" b="1"/>
              <a:t>pronoun</a:t>
            </a:r>
            <a:r>
              <a:rPr lang="en-GB" altLang="en-US"/>
              <a:t>.</a:t>
            </a:r>
          </a:p>
        </p:txBody>
      </p:sp>
      <p:sp>
        <p:nvSpPr>
          <p:cNvPr id="11" name="Spin Trigger">
            <a:extLst>
              <a:ext uri="{FF2B5EF4-FFF2-40B4-BE49-F238E27FC236}">
                <a16:creationId xmlns:a16="http://schemas.microsoft.com/office/drawing/2014/main" id="{37D99F05-73A5-40D6-A42E-0F72F3AC2F24}"/>
              </a:ext>
            </a:extLst>
          </p:cNvPr>
          <p:cNvSpPr/>
          <p:nvPr/>
        </p:nvSpPr>
        <p:spPr>
          <a:xfrm>
            <a:off x="6415089" y="1422401"/>
            <a:ext cx="1754187" cy="466725"/>
          </a:xfrm>
          <a:prstGeom prst="homePlate">
            <a:avLst>
              <a:gd name="adj" fmla="val 0"/>
            </a:avLst>
          </a:prstGeom>
          <a:solidFill>
            <a:srgbClr val="0070C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prstClr val="white"/>
                </a:solidFill>
                <a:latin typeface="Twinkl SemiBold" pitchFamily="2" charset="0"/>
              </a:rPr>
              <a:t>Spin</a:t>
            </a:r>
            <a:endParaRPr lang="en-GB" sz="1200" b="1" dirty="0">
              <a:solidFill>
                <a:prstClr val="white"/>
              </a:solidFill>
              <a:latin typeface="Twinkl SemiBold" pitchFamily="2" charset="0"/>
            </a:endParaRPr>
          </a:p>
        </p:txBody>
      </p:sp>
      <p:sp>
        <p:nvSpPr>
          <p:cNvPr id="12" name="Spin Trigg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B34656E-E556-4B7C-A876-CE54D754F3E4}"/>
              </a:ext>
            </a:extLst>
          </p:cNvPr>
          <p:cNvSpPr/>
          <p:nvPr/>
        </p:nvSpPr>
        <p:spPr>
          <a:xfrm>
            <a:off x="8307388" y="1422401"/>
            <a:ext cx="1604962" cy="461963"/>
          </a:xfrm>
          <a:prstGeom prst="homePlate">
            <a:avLst>
              <a:gd name="adj" fmla="val 0"/>
            </a:avLst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 SemiBold" pitchFamily="2" charset="0"/>
              </a:rPr>
              <a:t>Next Slide</a:t>
            </a:r>
            <a:endParaRPr lang="en-GB" sz="1200" dirty="0">
              <a:solidFill>
                <a:srgbClr val="1C1C1C"/>
              </a:solidFill>
              <a:latin typeface="Twinkl SemiBold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BAE0D3B-C3F7-496C-AA4E-719E42F02EDD}"/>
              </a:ext>
            </a:extLst>
          </p:cNvPr>
          <p:cNvSpPr/>
          <p:nvPr/>
        </p:nvSpPr>
        <p:spPr>
          <a:xfrm>
            <a:off x="5964239" y="4603750"/>
            <a:ext cx="3775075" cy="1252538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algn="just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Spin the spinner to choose a </a:t>
            </a:r>
            <a:r>
              <a:rPr lang="en-GB" b="1" dirty="0">
                <a:solidFill>
                  <a:srgbClr val="1C1C1C"/>
                </a:solidFill>
                <a:latin typeface="Twinkl"/>
              </a:rPr>
              <a:t>pronoun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. On your whiteboards, write your own sentence about this picture which includes that pronoun.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780000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1840000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240000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9360000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0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7280000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7280000">
                                      <p:cBhvr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120000">
                                      <p:cBhvr>
                                        <p:cTn id="4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239D5BA-E753-4582-A451-02C472A39D85}"/>
              </a:ext>
            </a:extLst>
          </p:cNvPr>
          <p:cNvSpPr/>
          <p:nvPr/>
        </p:nvSpPr>
        <p:spPr>
          <a:xfrm>
            <a:off x="2279650" y="4381501"/>
            <a:ext cx="7632700" cy="171132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9459" name="Title 20">
            <a:extLst>
              <a:ext uri="{FF2B5EF4-FFF2-40B4-BE49-F238E27FC236}">
                <a16:creationId xmlns:a16="http://schemas.microsoft.com/office/drawing/2014/main" id="{729D51A4-F638-4F67-8483-923682A0C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Spin the Wheel!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876A92E-5884-48E1-8D6A-DB7C70EFAA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2022476"/>
            <a:ext cx="3644900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entagon 19">
            <a:extLst>
              <a:ext uri="{FF2B5EF4-FFF2-40B4-BE49-F238E27FC236}">
                <a16:creationId xmlns:a16="http://schemas.microsoft.com/office/drawing/2014/main" id="{916CF6B6-2E51-4A2F-B20B-F426BD25475F}"/>
              </a:ext>
            </a:extLst>
          </p:cNvPr>
          <p:cNvSpPr/>
          <p:nvPr/>
        </p:nvSpPr>
        <p:spPr>
          <a:xfrm rot="10800000">
            <a:off x="5894388" y="3724275"/>
            <a:ext cx="419100" cy="306388"/>
          </a:xfrm>
          <a:prstGeom prst="homePlate">
            <a:avLst>
              <a:gd name="adj" fmla="val 47878"/>
            </a:avLst>
          </a:prstGeom>
          <a:solidFill>
            <a:srgbClr val="92D05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ysClr val="windowText" lastClr="000000"/>
              </a:solidFill>
              <a:latin typeface="Twinkl"/>
            </a:endParaRPr>
          </a:p>
        </p:txBody>
      </p:sp>
      <p:sp>
        <p:nvSpPr>
          <p:cNvPr id="19462" name="Rectangle 4">
            <a:extLst>
              <a:ext uri="{FF2B5EF4-FFF2-40B4-BE49-F238E27FC236}">
                <a16:creationId xmlns:a16="http://schemas.microsoft.com/office/drawing/2014/main" id="{EF16048E-6882-4F6F-ADE2-8617FA68F8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1462089"/>
            <a:ext cx="3827463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Spin the wheel to select a </a:t>
            </a:r>
            <a:r>
              <a:rPr lang="en-GB" altLang="en-US" b="1"/>
              <a:t>pronoun</a:t>
            </a:r>
            <a:r>
              <a:rPr lang="en-GB" altLang="en-US"/>
              <a:t>.</a:t>
            </a:r>
          </a:p>
        </p:txBody>
      </p:sp>
      <p:sp>
        <p:nvSpPr>
          <p:cNvPr id="11" name="Spin Trigger">
            <a:extLst>
              <a:ext uri="{FF2B5EF4-FFF2-40B4-BE49-F238E27FC236}">
                <a16:creationId xmlns:a16="http://schemas.microsoft.com/office/drawing/2014/main" id="{12DD4168-3561-4120-A4FB-DB4D4D56CC9D}"/>
              </a:ext>
            </a:extLst>
          </p:cNvPr>
          <p:cNvSpPr/>
          <p:nvPr/>
        </p:nvSpPr>
        <p:spPr>
          <a:xfrm>
            <a:off x="6415089" y="1422401"/>
            <a:ext cx="1754187" cy="466725"/>
          </a:xfrm>
          <a:prstGeom prst="homePlate">
            <a:avLst>
              <a:gd name="adj" fmla="val 0"/>
            </a:avLst>
          </a:prstGeom>
          <a:solidFill>
            <a:srgbClr val="0070C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>
                <a:solidFill>
                  <a:prstClr val="white"/>
                </a:solidFill>
                <a:latin typeface="Twinkl SemiBold" pitchFamily="2" charset="0"/>
              </a:rPr>
              <a:t>Spin</a:t>
            </a:r>
            <a:endParaRPr lang="en-GB" sz="1200" b="1" dirty="0">
              <a:solidFill>
                <a:prstClr val="white"/>
              </a:solidFill>
              <a:latin typeface="Twinkl SemiBold" pitchFamily="2" charset="0"/>
            </a:endParaRPr>
          </a:p>
        </p:txBody>
      </p:sp>
      <p:sp>
        <p:nvSpPr>
          <p:cNvPr id="12" name="Spin Trigg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780A49A-5951-4D12-A04B-5310DA79CD73}"/>
              </a:ext>
            </a:extLst>
          </p:cNvPr>
          <p:cNvSpPr/>
          <p:nvPr/>
        </p:nvSpPr>
        <p:spPr>
          <a:xfrm>
            <a:off x="8307388" y="1422401"/>
            <a:ext cx="1604962" cy="461963"/>
          </a:xfrm>
          <a:prstGeom prst="homePlate">
            <a:avLst>
              <a:gd name="adj" fmla="val 0"/>
            </a:avLst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 SemiBold" pitchFamily="2" charset="0"/>
              </a:rPr>
              <a:t>Next Slide</a:t>
            </a:r>
            <a:endParaRPr lang="en-GB" sz="1200" dirty="0">
              <a:solidFill>
                <a:srgbClr val="1C1C1C"/>
              </a:solidFill>
              <a:latin typeface="Twinkl SemiBold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6AB9BCF-DECC-4AD1-8891-E05582EE6420}"/>
              </a:ext>
            </a:extLst>
          </p:cNvPr>
          <p:cNvSpPr/>
          <p:nvPr/>
        </p:nvSpPr>
        <p:spPr>
          <a:xfrm>
            <a:off x="5964239" y="4603750"/>
            <a:ext cx="3775075" cy="1252538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algn="just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Spin the spinner to choose a </a:t>
            </a:r>
            <a:r>
              <a:rPr lang="en-GB" b="1" dirty="0">
                <a:solidFill>
                  <a:srgbClr val="1C1C1C"/>
                </a:solidFill>
                <a:latin typeface="Twinkl"/>
              </a:rPr>
              <a:t>pronoun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. On your whiteboards, write your own sentence about this picture which includes that pronoun.</a:t>
            </a:r>
          </a:p>
        </p:txBody>
      </p:sp>
      <p:pic>
        <p:nvPicPr>
          <p:cNvPr id="19466" name="Picture 2" descr="Demonstration, G20, Protest, Crowd, Demokratie">
            <a:extLst>
              <a:ext uri="{FF2B5EF4-FFF2-40B4-BE49-F238E27FC236}">
                <a16:creationId xmlns:a16="http://schemas.microsoft.com/office/drawing/2014/main" id="{12BB99DE-692A-40C4-BA83-18AAA418C5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088" y="2019300"/>
            <a:ext cx="3498850" cy="219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780000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1840000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240000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9360000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3760000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0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6160000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7280000"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7280000">
                                      <p:cBhvr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120000">
                                      <p:cBhvr>
                                        <p:cTn id="4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>
            <a:extLst>
              <a:ext uri="{FF2B5EF4-FFF2-40B4-BE49-F238E27FC236}">
                <a16:creationId xmlns:a16="http://schemas.microsoft.com/office/drawing/2014/main" id="{68AF38B7-0D83-4570-8648-3C8FEB949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/>
              <a:t>Pronouns Quick Quiz</a:t>
            </a:r>
          </a:p>
        </p:txBody>
      </p:sp>
      <p:sp>
        <p:nvSpPr>
          <p:cNvPr id="18435" name="Rectangle 4">
            <a:extLst>
              <a:ext uri="{FF2B5EF4-FFF2-40B4-BE49-F238E27FC236}">
                <a16:creationId xmlns:a16="http://schemas.microsoft.com/office/drawing/2014/main" id="{0F21180C-D0A5-4AF6-93D1-C1B564DC84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6"/>
            <a:ext cx="763270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dirty="0"/>
              <a:t>Take a quiz to see if you are an expert!</a:t>
            </a:r>
          </a:p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endParaRPr lang="en-GB" altLang="en-US" dirty="0"/>
          </a:p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dirty="0"/>
              <a:t>Is the pronoun underlined in this sentence a </a:t>
            </a:r>
            <a:br>
              <a:rPr lang="en-GB" altLang="en-US" dirty="0"/>
            </a:br>
            <a:r>
              <a:rPr lang="en-GB" altLang="en-US" b="1" dirty="0">
                <a:solidFill>
                  <a:srgbClr val="8C368C"/>
                </a:solidFill>
              </a:rPr>
              <a:t>personal</a:t>
            </a:r>
            <a:r>
              <a:rPr lang="en-GB" altLang="en-US" dirty="0">
                <a:solidFill>
                  <a:srgbClr val="8C368C"/>
                </a:solidFill>
              </a:rPr>
              <a:t> </a:t>
            </a:r>
            <a:r>
              <a:rPr lang="en-GB" altLang="en-US" dirty="0"/>
              <a:t>pronoun or a </a:t>
            </a:r>
            <a:r>
              <a:rPr lang="en-GB" altLang="en-US" b="1" dirty="0">
                <a:solidFill>
                  <a:srgbClr val="EB8634">
                    <a:lumMod val="75000"/>
                  </a:srgbClr>
                </a:solidFill>
              </a:rPr>
              <a:t>possessive</a:t>
            </a:r>
            <a:r>
              <a:rPr lang="en-GB" altLang="en-US" dirty="0">
                <a:solidFill>
                  <a:srgbClr val="EB8634">
                    <a:lumMod val="75000"/>
                  </a:srgbClr>
                </a:solidFill>
              </a:rPr>
              <a:t> </a:t>
            </a:r>
            <a:r>
              <a:rPr lang="en-GB" altLang="en-US" dirty="0"/>
              <a:t>pronoun?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9E2CFE5-9A3D-4876-B173-26B3F0D0613E}"/>
              </a:ext>
            </a:extLst>
          </p:cNvPr>
          <p:cNvSpPr>
            <a:spLocks/>
          </p:cNvSpPr>
          <p:nvPr/>
        </p:nvSpPr>
        <p:spPr>
          <a:xfrm>
            <a:off x="2279650" y="2906714"/>
            <a:ext cx="7632700" cy="1298575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u="sng" dirty="0">
                <a:solidFill>
                  <a:srgbClr val="1C1C1C"/>
                </a:solidFill>
                <a:latin typeface="Twinkl"/>
              </a:rPr>
              <a:t>You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 must stop lying to me.</a:t>
            </a:r>
          </a:p>
        </p:txBody>
      </p:sp>
      <p:sp>
        <p:nvSpPr>
          <p:cNvPr id="11" name="Correct">
            <a:extLst>
              <a:ext uri="{FF2B5EF4-FFF2-40B4-BE49-F238E27FC236}">
                <a16:creationId xmlns:a16="http://schemas.microsoft.com/office/drawing/2014/main" id="{1E2B681B-954C-4272-BFD3-B3D4354DAC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5438775"/>
            <a:ext cx="7632700" cy="65405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You’re correct.</a:t>
            </a:r>
          </a:p>
        </p:txBody>
      </p:sp>
      <p:sp>
        <p:nvSpPr>
          <p:cNvPr id="7" name="Past">
            <a:extLst>
              <a:ext uri="{FF2B5EF4-FFF2-40B4-BE49-F238E27FC236}">
                <a16:creationId xmlns:a16="http://schemas.microsoft.com/office/drawing/2014/main" id="{4CC485EF-BF1A-478B-B8A2-10EFBB199499}"/>
              </a:ext>
            </a:extLst>
          </p:cNvPr>
          <p:cNvSpPr>
            <a:spLocks/>
          </p:cNvSpPr>
          <p:nvPr/>
        </p:nvSpPr>
        <p:spPr>
          <a:xfrm>
            <a:off x="2279651" y="4414839"/>
            <a:ext cx="3700463" cy="814387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b="1" dirty="0">
                <a:solidFill>
                  <a:srgbClr val="1C1C1C"/>
                </a:solidFill>
                <a:latin typeface="Twinkl"/>
              </a:rPr>
              <a:t>personal</a:t>
            </a:r>
          </a:p>
        </p:txBody>
      </p:sp>
      <p:sp>
        <p:nvSpPr>
          <p:cNvPr id="8" name="Present">
            <a:extLst>
              <a:ext uri="{FF2B5EF4-FFF2-40B4-BE49-F238E27FC236}">
                <a16:creationId xmlns:a16="http://schemas.microsoft.com/office/drawing/2014/main" id="{3F1E7F4D-FD27-4592-8257-EECD4F98BF14}"/>
              </a:ext>
            </a:extLst>
          </p:cNvPr>
          <p:cNvSpPr>
            <a:spLocks/>
          </p:cNvSpPr>
          <p:nvPr/>
        </p:nvSpPr>
        <p:spPr>
          <a:xfrm>
            <a:off x="6211888" y="4414839"/>
            <a:ext cx="3700462" cy="814387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b="1" dirty="0">
                <a:solidFill>
                  <a:srgbClr val="1C1C1C"/>
                </a:solidFill>
                <a:latin typeface="Twinkl"/>
              </a:rPr>
              <a:t>possessive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E1C6D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>
            <a:extLst>
              <a:ext uri="{FF2B5EF4-FFF2-40B4-BE49-F238E27FC236}">
                <a16:creationId xmlns:a16="http://schemas.microsoft.com/office/drawing/2014/main" id="{80D0D393-0088-4EA8-A016-05B9F89B5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/>
              <a:t>Pronouns Quick Quiz</a:t>
            </a:r>
          </a:p>
        </p:txBody>
      </p:sp>
      <p:sp>
        <p:nvSpPr>
          <p:cNvPr id="18435" name="Rectangle 4">
            <a:extLst>
              <a:ext uri="{FF2B5EF4-FFF2-40B4-BE49-F238E27FC236}">
                <a16:creationId xmlns:a16="http://schemas.microsoft.com/office/drawing/2014/main" id="{6A4905B7-558C-4F98-8A02-3980971370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6"/>
            <a:ext cx="7632700" cy="11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dirty="0"/>
              <a:t>Is the pronoun underlined in this sentence a </a:t>
            </a:r>
            <a:br>
              <a:rPr lang="en-GB" altLang="en-US" dirty="0"/>
            </a:br>
            <a:r>
              <a:rPr lang="en-GB" altLang="en-US" b="1" dirty="0">
                <a:solidFill>
                  <a:srgbClr val="8C368C"/>
                </a:solidFill>
              </a:rPr>
              <a:t>personal</a:t>
            </a:r>
            <a:r>
              <a:rPr lang="en-GB" altLang="en-US" dirty="0">
                <a:solidFill>
                  <a:srgbClr val="8C368C"/>
                </a:solidFill>
              </a:rPr>
              <a:t> </a:t>
            </a:r>
            <a:r>
              <a:rPr lang="en-GB" altLang="en-US" dirty="0"/>
              <a:t>pronoun or a </a:t>
            </a:r>
            <a:r>
              <a:rPr lang="en-GB" altLang="en-US" b="1" dirty="0">
                <a:solidFill>
                  <a:srgbClr val="EB8634">
                    <a:lumMod val="75000"/>
                  </a:srgbClr>
                </a:solidFill>
              </a:rPr>
              <a:t>possessive</a:t>
            </a:r>
            <a:r>
              <a:rPr lang="en-GB" altLang="en-US" dirty="0">
                <a:solidFill>
                  <a:srgbClr val="EB8634">
                    <a:lumMod val="75000"/>
                  </a:srgbClr>
                </a:solidFill>
              </a:rPr>
              <a:t> </a:t>
            </a:r>
            <a:r>
              <a:rPr lang="en-GB" altLang="en-US" dirty="0"/>
              <a:t>pronoun?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D240ED3-63FC-49FF-96BC-A01DA6737599}"/>
              </a:ext>
            </a:extLst>
          </p:cNvPr>
          <p:cNvSpPr>
            <a:spLocks/>
          </p:cNvSpPr>
          <p:nvPr/>
        </p:nvSpPr>
        <p:spPr>
          <a:xfrm>
            <a:off x="2279650" y="2747964"/>
            <a:ext cx="7632700" cy="1457325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u="sng" dirty="0">
                <a:solidFill>
                  <a:srgbClr val="1C1C1C"/>
                </a:solidFill>
                <a:latin typeface="Twinkl"/>
              </a:rPr>
              <a:t>We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 would love to come to the party.</a:t>
            </a:r>
          </a:p>
        </p:txBody>
      </p:sp>
      <p:sp>
        <p:nvSpPr>
          <p:cNvPr id="11" name="Correct">
            <a:extLst>
              <a:ext uri="{FF2B5EF4-FFF2-40B4-BE49-F238E27FC236}">
                <a16:creationId xmlns:a16="http://schemas.microsoft.com/office/drawing/2014/main" id="{F8B6B164-07B8-421A-A1EF-49B20D465C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5438775"/>
            <a:ext cx="7632700" cy="65405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You’re correct!</a:t>
            </a:r>
          </a:p>
        </p:txBody>
      </p:sp>
      <p:sp>
        <p:nvSpPr>
          <p:cNvPr id="7" name="Past">
            <a:extLst>
              <a:ext uri="{FF2B5EF4-FFF2-40B4-BE49-F238E27FC236}">
                <a16:creationId xmlns:a16="http://schemas.microsoft.com/office/drawing/2014/main" id="{5C0181ED-CE7D-464A-8C44-37B6F0EA1900}"/>
              </a:ext>
            </a:extLst>
          </p:cNvPr>
          <p:cNvSpPr>
            <a:spLocks/>
          </p:cNvSpPr>
          <p:nvPr/>
        </p:nvSpPr>
        <p:spPr>
          <a:xfrm>
            <a:off x="2279651" y="4414839"/>
            <a:ext cx="3700463" cy="814387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b="1" dirty="0">
                <a:solidFill>
                  <a:srgbClr val="1C1C1C"/>
                </a:solidFill>
                <a:latin typeface="Twinkl"/>
              </a:rPr>
              <a:t>personal</a:t>
            </a:r>
          </a:p>
        </p:txBody>
      </p:sp>
      <p:sp>
        <p:nvSpPr>
          <p:cNvPr id="8" name="Present">
            <a:extLst>
              <a:ext uri="{FF2B5EF4-FFF2-40B4-BE49-F238E27FC236}">
                <a16:creationId xmlns:a16="http://schemas.microsoft.com/office/drawing/2014/main" id="{A59685C1-C783-476E-8AA9-BB6D18315BBF}"/>
              </a:ext>
            </a:extLst>
          </p:cNvPr>
          <p:cNvSpPr>
            <a:spLocks/>
          </p:cNvSpPr>
          <p:nvPr/>
        </p:nvSpPr>
        <p:spPr>
          <a:xfrm>
            <a:off x="6211888" y="4414839"/>
            <a:ext cx="3700462" cy="814387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b="1" dirty="0">
                <a:solidFill>
                  <a:srgbClr val="1C1C1C"/>
                </a:solidFill>
                <a:latin typeface="Twinkl"/>
              </a:rPr>
              <a:t>possessive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E1C6D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0">
            <a:extLst>
              <a:ext uri="{FF2B5EF4-FFF2-40B4-BE49-F238E27FC236}">
                <a16:creationId xmlns:a16="http://schemas.microsoft.com/office/drawing/2014/main" id="{C658E05A-091F-4C15-A59E-D4957F149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/>
              <a:t>Pronouns Quick Quiz</a:t>
            </a:r>
          </a:p>
        </p:txBody>
      </p:sp>
      <p:sp>
        <p:nvSpPr>
          <p:cNvPr id="18435" name="Rectangle 4">
            <a:extLst>
              <a:ext uri="{FF2B5EF4-FFF2-40B4-BE49-F238E27FC236}">
                <a16:creationId xmlns:a16="http://schemas.microsoft.com/office/drawing/2014/main" id="{24E7E01D-F10B-43FD-999C-68D415FD6F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6"/>
            <a:ext cx="7632700" cy="11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dirty="0"/>
              <a:t>Is the pronoun underlined in this sentence a </a:t>
            </a:r>
            <a:br>
              <a:rPr lang="en-GB" altLang="en-US" dirty="0"/>
            </a:br>
            <a:r>
              <a:rPr lang="en-GB" altLang="en-US" b="1" dirty="0">
                <a:solidFill>
                  <a:srgbClr val="8C368C"/>
                </a:solidFill>
              </a:rPr>
              <a:t>personal</a:t>
            </a:r>
            <a:r>
              <a:rPr lang="en-GB" altLang="en-US" dirty="0">
                <a:solidFill>
                  <a:srgbClr val="8C368C"/>
                </a:solidFill>
              </a:rPr>
              <a:t> </a:t>
            </a:r>
            <a:r>
              <a:rPr lang="en-GB" altLang="en-US" dirty="0"/>
              <a:t>pronoun or a </a:t>
            </a:r>
            <a:r>
              <a:rPr lang="en-GB" altLang="en-US" b="1" dirty="0">
                <a:solidFill>
                  <a:srgbClr val="EB8634">
                    <a:lumMod val="75000"/>
                  </a:srgbClr>
                </a:solidFill>
              </a:rPr>
              <a:t>possessive</a:t>
            </a:r>
            <a:r>
              <a:rPr lang="en-GB" altLang="en-US" dirty="0">
                <a:solidFill>
                  <a:srgbClr val="EB8634">
                    <a:lumMod val="75000"/>
                  </a:srgbClr>
                </a:solidFill>
              </a:rPr>
              <a:t> </a:t>
            </a:r>
            <a:r>
              <a:rPr lang="en-GB" altLang="en-US" dirty="0"/>
              <a:t>pronoun?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8E3CA5F-28FB-41D7-9F4D-BBE6662D51BE}"/>
              </a:ext>
            </a:extLst>
          </p:cNvPr>
          <p:cNvSpPr>
            <a:spLocks/>
          </p:cNvSpPr>
          <p:nvPr/>
        </p:nvSpPr>
        <p:spPr>
          <a:xfrm>
            <a:off x="2279650" y="2747964"/>
            <a:ext cx="7632700" cy="1457325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Sorry, that cat is </a:t>
            </a:r>
            <a:r>
              <a:rPr lang="en-GB" u="sng" dirty="0">
                <a:solidFill>
                  <a:srgbClr val="1C1C1C"/>
                </a:solidFill>
                <a:latin typeface="Twinkl"/>
              </a:rPr>
              <a:t>mine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.</a:t>
            </a:r>
          </a:p>
        </p:txBody>
      </p:sp>
      <p:sp>
        <p:nvSpPr>
          <p:cNvPr id="11" name="Correct">
            <a:extLst>
              <a:ext uri="{FF2B5EF4-FFF2-40B4-BE49-F238E27FC236}">
                <a16:creationId xmlns:a16="http://schemas.microsoft.com/office/drawing/2014/main" id="{2B30FCC1-A53A-41BE-B8D4-5B64919C2E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5438775"/>
            <a:ext cx="7632700" cy="65405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You’re correct!</a:t>
            </a:r>
          </a:p>
        </p:txBody>
      </p:sp>
      <p:sp>
        <p:nvSpPr>
          <p:cNvPr id="7" name="personal">
            <a:extLst>
              <a:ext uri="{FF2B5EF4-FFF2-40B4-BE49-F238E27FC236}">
                <a16:creationId xmlns:a16="http://schemas.microsoft.com/office/drawing/2014/main" id="{1AF2E66C-3F1C-4521-8361-85A8CD9F72C3}"/>
              </a:ext>
            </a:extLst>
          </p:cNvPr>
          <p:cNvSpPr>
            <a:spLocks/>
          </p:cNvSpPr>
          <p:nvPr/>
        </p:nvSpPr>
        <p:spPr>
          <a:xfrm>
            <a:off x="2279651" y="4414839"/>
            <a:ext cx="3700463" cy="814387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b="1" dirty="0">
                <a:solidFill>
                  <a:srgbClr val="1C1C1C"/>
                </a:solidFill>
                <a:latin typeface="Twinkl"/>
              </a:rPr>
              <a:t>personal</a:t>
            </a:r>
          </a:p>
        </p:txBody>
      </p:sp>
      <p:sp>
        <p:nvSpPr>
          <p:cNvPr id="8" name="possessive">
            <a:extLst>
              <a:ext uri="{FF2B5EF4-FFF2-40B4-BE49-F238E27FC236}">
                <a16:creationId xmlns:a16="http://schemas.microsoft.com/office/drawing/2014/main" id="{9ED02E33-F07B-45E6-AFF3-A6BD6BB78548}"/>
              </a:ext>
            </a:extLst>
          </p:cNvPr>
          <p:cNvSpPr>
            <a:spLocks/>
          </p:cNvSpPr>
          <p:nvPr/>
        </p:nvSpPr>
        <p:spPr>
          <a:xfrm>
            <a:off x="6211888" y="4414839"/>
            <a:ext cx="3700462" cy="814387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b="1" dirty="0">
                <a:solidFill>
                  <a:srgbClr val="1C1C1C"/>
                </a:solidFill>
                <a:latin typeface="Twinkl"/>
              </a:rPr>
              <a:t>possessive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B065B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0">
            <a:extLst>
              <a:ext uri="{FF2B5EF4-FFF2-40B4-BE49-F238E27FC236}">
                <a16:creationId xmlns:a16="http://schemas.microsoft.com/office/drawing/2014/main" id="{EF6DF256-3A74-41EB-A210-4EE863533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/>
              <a:t>Pronouns Quick Quiz</a:t>
            </a:r>
          </a:p>
        </p:txBody>
      </p:sp>
      <p:sp>
        <p:nvSpPr>
          <p:cNvPr id="18435" name="Rectangle 4">
            <a:extLst>
              <a:ext uri="{FF2B5EF4-FFF2-40B4-BE49-F238E27FC236}">
                <a16:creationId xmlns:a16="http://schemas.microsoft.com/office/drawing/2014/main" id="{A99D31E7-B8E2-4ECA-A585-218D294FB4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6"/>
            <a:ext cx="7632700" cy="11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dirty="0"/>
              <a:t>Is the pronoun underlined in this sentence a </a:t>
            </a:r>
            <a:br>
              <a:rPr lang="en-GB" altLang="en-US" dirty="0"/>
            </a:br>
            <a:r>
              <a:rPr lang="en-GB" altLang="en-US" b="1" dirty="0">
                <a:solidFill>
                  <a:srgbClr val="8C368C"/>
                </a:solidFill>
              </a:rPr>
              <a:t>personal</a:t>
            </a:r>
            <a:r>
              <a:rPr lang="en-GB" altLang="en-US" dirty="0">
                <a:solidFill>
                  <a:srgbClr val="8C368C"/>
                </a:solidFill>
              </a:rPr>
              <a:t> </a:t>
            </a:r>
            <a:r>
              <a:rPr lang="en-GB" altLang="en-US" dirty="0"/>
              <a:t>pronoun or a </a:t>
            </a:r>
            <a:r>
              <a:rPr lang="en-GB" altLang="en-US" b="1" dirty="0">
                <a:solidFill>
                  <a:srgbClr val="EB8634">
                    <a:lumMod val="75000"/>
                  </a:srgbClr>
                </a:solidFill>
              </a:rPr>
              <a:t>possessive</a:t>
            </a:r>
            <a:r>
              <a:rPr lang="en-GB" altLang="en-US" dirty="0">
                <a:solidFill>
                  <a:srgbClr val="EB8634">
                    <a:lumMod val="75000"/>
                  </a:srgbClr>
                </a:solidFill>
              </a:rPr>
              <a:t> </a:t>
            </a:r>
            <a:r>
              <a:rPr lang="en-GB" altLang="en-US" dirty="0"/>
              <a:t>pronoun?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9D9F6C5-84CE-4033-8EE7-4AD9FD6D9128}"/>
              </a:ext>
            </a:extLst>
          </p:cNvPr>
          <p:cNvSpPr>
            <a:spLocks/>
          </p:cNvSpPr>
          <p:nvPr/>
        </p:nvSpPr>
        <p:spPr>
          <a:xfrm>
            <a:off x="2279650" y="2747964"/>
            <a:ext cx="7632700" cy="1457325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Please stop talking to </a:t>
            </a:r>
            <a:r>
              <a:rPr lang="en-GB" u="sng" dirty="0">
                <a:solidFill>
                  <a:srgbClr val="1C1C1C"/>
                </a:solidFill>
                <a:latin typeface="Twinkl"/>
              </a:rPr>
              <a:t>me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 whilst I work.</a:t>
            </a:r>
          </a:p>
        </p:txBody>
      </p:sp>
      <p:sp>
        <p:nvSpPr>
          <p:cNvPr id="11" name="Correct">
            <a:extLst>
              <a:ext uri="{FF2B5EF4-FFF2-40B4-BE49-F238E27FC236}">
                <a16:creationId xmlns:a16="http://schemas.microsoft.com/office/drawing/2014/main" id="{41A19DE1-5E52-46D5-9771-4EF5D6F0B0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5438775"/>
            <a:ext cx="7632700" cy="65405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You’re correct!</a:t>
            </a:r>
          </a:p>
        </p:txBody>
      </p:sp>
      <p:sp>
        <p:nvSpPr>
          <p:cNvPr id="7" name="personal">
            <a:extLst>
              <a:ext uri="{FF2B5EF4-FFF2-40B4-BE49-F238E27FC236}">
                <a16:creationId xmlns:a16="http://schemas.microsoft.com/office/drawing/2014/main" id="{E47A3A80-25A0-42A8-8C3B-F26B990CB770}"/>
              </a:ext>
            </a:extLst>
          </p:cNvPr>
          <p:cNvSpPr>
            <a:spLocks/>
          </p:cNvSpPr>
          <p:nvPr/>
        </p:nvSpPr>
        <p:spPr>
          <a:xfrm>
            <a:off x="2279651" y="4414839"/>
            <a:ext cx="3700463" cy="814387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b="1" dirty="0">
                <a:solidFill>
                  <a:srgbClr val="1C1C1C"/>
                </a:solidFill>
                <a:latin typeface="Twinkl"/>
              </a:rPr>
              <a:t>personal</a:t>
            </a:r>
          </a:p>
        </p:txBody>
      </p:sp>
      <p:sp>
        <p:nvSpPr>
          <p:cNvPr id="8" name="possessive">
            <a:extLst>
              <a:ext uri="{FF2B5EF4-FFF2-40B4-BE49-F238E27FC236}">
                <a16:creationId xmlns:a16="http://schemas.microsoft.com/office/drawing/2014/main" id="{8DF82C9A-1F47-41D4-8E67-7B4263FCB568}"/>
              </a:ext>
            </a:extLst>
          </p:cNvPr>
          <p:cNvSpPr>
            <a:spLocks/>
          </p:cNvSpPr>
          <p:nvPr/>
        </p:nvSpPr>
        <p:spPr>
          <a:xfrm>
            <a:off x="6211888" y="4414839"/>
            <a:ext cx="3700462" cy="814387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b="1" dirty="0">
                <a:solidFill>
                  <a:srgbClr val="1C1C1C"/>
                </a:solidFill>
                <a:latin typeface="Twinkl"/>
              </a:rPr>
              <a:t>possessive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E1C6D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0">
            <a:extLst>
              <a:ext uri="{FF2B5EF4-FFF2-40B4-BE49-F238E27FC236}">
                <a16:creationId xmlns:a16="http://schemas.microsoft.com/office/drawing/2014/main" id="{0D8950F1-CD25-453D-ABEB-78996A8F7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/>
              <a:t>Pronouns Quick Quiz</a:t>
            </a:r>
          </a:p>
        </p:txBody>
      </p:sp>
      <p:sp>
        <p:nvSpPr>
          <p:cNvPr id="18435" name="Rectangle 4">
            <a:extLst>
              <a:ext uri="{FF2B5EF4-FFF2-40B4-BE49-F238E27FC236}">
                <a16:creationId xmlns:a16="http://schemas.microsoft.com/office/drawing/2014/main" id="{88AA4C25-C76C-438A-B3C7-EBDCE9F817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6"/>
            <a:ext cx="7632700" cy="11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dirty="0"/>
              <a:t>Is the pronoun underlined in this sentence a </a:t>
            </a:r>
            <a:br>
              <a:rPr lang="en-GB" altLang="en-US" dirty="0"/>
            </a:br>
            <a:r>
              <a:rPr lang="en-GB" altLang="en-US" b="1" dirty="0">
                <a:solidFill>
                  <a:srgbClr val="8C368C"/>
                </a:solidFill>
              </a:rPr>
              <a:t>personal</a:t>
            </a:r>
            <a:r>
              <a:rPr lang="en-GB" altLang="en-US" dirty="0">
                <a:solidFill>
                  <a:srgbClr val="8C368C"/>
                </a:solidFill>
              </a:rPr>
              <a:t> </a:t>
            </a:r>
            <a:r>
              <a:rPr lang="en-GB" altLang="en-US" dirty="0"/>
              <a:t>pronoun or a </a:t>
            </a:r>
            <a:r>
              <a:rPr lang="en-GB" altLang="en-US" b="1" dirty="0">
                <a:solidFill>
                  <a:srgbClr val="EB8634">
                    <a:lumMod val="75000"/>
                  </a:srgbClr>
                </a:solidFill>
              </a:rPr>
              <a:t>possessive</a:t>
            </a:r>
            <a:r>
              <a:rPr lang="en-GB" altLang="en-US" dirty="0">
                <a:solidFill>
                  <a:srgbClr val="EB8634">
                    <a:lumMod val="75000"/>
                  </a:srgbClr>
                </a:solidFill>
              </a:rPr>
              <a:t> </a:t>
            </a:r>
            <a:r>
              <a:rPr lang="en-GB" altLang="en-US" dirty="0"/>
              <a:t>pronoun?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B224078-98FF-43CB-81BD-7573AB374735}"/>
              </a:ext>
            </a:extLst>
          </p:cNvPr>
          <p:cNvSpPr>
            <a:spLocks/>
          </p:cNvSpPr>
          <p:nvPr/>
        </p:nvSpPr>
        <p:spPr>
          <a:xfrm>
            <a:off x="2279650" y="2747964"/>
            <a:ext cx="7632700" cy="1457325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u="sng" dirty="0">
                <a:solidFill>
                  <a:srgbClr val="1C1C1C"/>
                </a:solidFill>
                <a:latin typeface="Twinkl"/>
              </a:rPr>
              <a:t>They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 went on and on about it for hours.</a:t>
            </a:r>
          </a:p>
        </p:txBody>
      </p:sp>
      <p:sp>
        <p:nvSpPr>
          <p:cNvPr id="11" name="Correct">
            <a:extLst>
              <a:ext uri="{FF2B5EF4-FFF2-40B4-BE49-F238E27FC236}">
                <a16:creationId xmlns:a16="http://schemas.microsoft.com/office/drawing/2014/main" id="{FCD6C683-5475-4F3A-8920-31F728EF2D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5438775"/>
            <a:ext cx="7632700" cy="65405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You’re correct!</a:t>
            </a:r>
          </a:p>
        </p:txBody>
      </p:sp>
      <p:sp>
        <p:nvSpPr>
          <p:cNvPr id="7" name="personal">
            <a:extLst>
              <a:ext uri="{FF2B5EF4-FFF2-40B4-BE49-F238E27FC236}">
                <a16:creationId xmlns:a16="http://schemas.microsoft.com/office/drawing/2014/main" id="{2FF294FC-0ED9-4107-A508-D306F99D2AD5}"/>
              </a:ext>
            </a:extLst>
          </p:cNvPr>
          <p:cNvSpPr>
            <a:spLocks/>
          </p:cNvSpPr>
          <p:nvPr/>
        </p:nvSpPr>
        <p:spPr>
          <a:xfrm>
            <a:off x="2279651" y="4414839"/>
            <a:ext cx="3700463" cy="814387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b="1" dirty="0">
                <a:solidFill>
                  <a:srgbClr val="1C1C1C"/>
                </a:solidFill>
                <a:latin typeface="Twinkl"/>
              </a:rPr>
              <a:t>personal</a:t>
            </a:r>
          </a:p>
        </p:txBody>
      </p:sp>
      <p:sp>
        <p:nvSpPr>
          <p:cNvPr id="8" name="possessive">
            <a:extLst>
              <a:ext uri="{FF2B5EF4-FFF2-40B4-BE49-F238E27FC236}">
                <a16:creationId xmlns:a16="http://schemas.microsoft.com/office/drawing/2014/main" id="{8F143CE3-04A6-48AA-8137-F97D4273A0F0}"/>
              </a:ext>
            </a:extLst>
          </p:cNvPr>
          <p:cNvSpPr>
            <a:spLocks/>
          </p:cNvSpPr>
          <p:nvPr/>
        </p:nvSpPr>
        <p:spPr>
          <a:xfrm>
            <a:off x="6211888" y="4414839"/>
            <a:ext cx="3700462" cy="814387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b="1" dirty="0">
                <a:solidFill>
                  <a:srgbClr val="1C1C1C"/>
                </a:solidFill>
                <a:latin typeface="Twinkl"/>
              </a:rPr>
              <a:t>possessive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E1C6D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0">
            <a:extLst>
              <a:ext uri="{FF2B5EF4-FFF2-40B4-BE49-F238E27FC236}">
                <a16:creationId xmlns:a16="http://schemas.microsoft.com/office/drawing/2014/main" id="{64CACEC8-5557-41D8-8997-155AFB896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/>
              <a:t>Pronouns Quick Quiz</a:t>
            </a:r>
          </a:p>
        </p:txBody>
      </p:sp>
      <p:sp>
        <p:nvSpPr>
          <p:cNvPr id="18435" name="Rectangle 4">
            <a:extLst>
              <a:ext uri="{FF2B5EF4-FFF2-40B4-BE49-F238E27FC236}">
                <a16:creationId xmlns:a16="http://schemas.microsoft.com/office/drawing/2014/main" id="{40FCC8B7-2E3A-4A91-9D95-272D2A2988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6"/>
            <a:ext cx="7632700" cy="11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GB" altLang="en-US" dirty="0"/>
              <a:t>Is the pronoun underlined in this sentence a </a:t>
            </a:r>
            <a:br>
              <a:rPr lang="en-GB" altLang="en-US" dirty="0"/>
            </a:br>
            <a:r>
              <a:rPr lang="en-GB" altLang="en-US" b="1" dirty="0">
                <a:solidFill>
                  <a:srgbClr val="8C368C"/>
                </a:solidFill>
              </a:rPr>
              <a:t>personal</a:t>
            </a:r>
            <a:r>
              <a:rPr lang="en-GB" altLang="en-US" dirty="0">
                <a:solidFill>
                  <a:srgbClr val="8C368C"/>
                </a:solidFill>
              </a:rPr>
              <a:t> </a:t>
            </a:r>
            <a:r>
              <a:rPr lang="en-GB" altLang="en-US" dirty="0"/>
              <a:t>pronoun or a </a:t>
            </a:r>
            <a:r>
              <a:rPr lang="en-GB" altLang="en-US" b="1" dirty="0">
                <a:solidFill>
                  <a:srgbClr val="EB8634">
                    <a:lumMod val="75000"/>
                  </a:srgbClr>
                </a:solidFill>
              </a:rPr>
              <a:t>possessive</a:t>
            </a:r>
            <a:r>
              <a:rPr lang="en-GB" altLang="en-US" dirty="0">
                <a:solidFill>
                  <a:srgbClr val="EB8634">
                    <a:lumMod val="75000"/>
                  </a:srgbClr>
                </a:solidFill>
              </a:rPr>
              <a:t> </a:t>
            </a:r>
            <a:r>
              <a:rPr lang="en-GB" altLang="en-US" dirty="0"/>
              <a:t>pronoun?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E98687-F282-4135-BCA4-E56220059D33}"/>
              </a:ext>
            </a:extLst>
          </p:cNvPr>
          <p:cNvSpPr>
            <a:spLocks/>
          </p:cNvSpPr>
          <p:nvPr/>
        </p:nvSpPr>
        <p:spPr>
          <a:xfrm>
            <a:off x="2279650" y="2747964"/>
            <a:ext cx="7632700" cy="1457325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If the pots are </a:t>
            </a:r>
            <a:r>
              <a:rPr lang="en-GB" u="sng" dirty="0">
                <a:solidFill>
                  <a:srgbClr val="1C1C1C"/>
                </a:solidFill>
                <a:latin typeface="Twinkl"/>
              </a:rPr>
              <a:t>yours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, you need to wash them.</a:t>
            </a:r>
          </a:p>
        </p:txBody>
      </p:sp>
      <p:sp>
        <p:nvSpPr>
          <p:cNvPr id="11" name="Correct">
            <a:extLst>
              <a:ext uri="{FF2B5EF4-FFF2-40B4-BE49-F238E27FC236}">
                <a16:creationId xmlns:a16="http://schemas.microsoft.com/office/drawing/2014/main" id="{A8B78233-F7B6-4D54-A3F0-D254C01E94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5438775"/>
            <a:ext cx="7632700" cy="65405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You’re correct!</a:t>
            </a:r>
          </a:p>
        </p:txBody>
      </p:sp>
      <p:sp>
        <p:nvSpPr>
          <p:cNvPr id="7" name="personal">
            <a:extLst>
              <a:ext uri="{FF2B5EF4-FFF2-40B4-BE49-F238E27FC236}">
                <a16:creationId xmlns:a16="http://schemas.microsoft.com/office/drawing/2014/main" id="{1BC2BA63-EA49-4BF9-BF78-A23E27885A31}"/>
              </a:ext>
            </a:extLst>
          </p:cNvPr>
          <p:cNvSpPr>
            <a:spLocks/>
          </p:cNvSpPr>
          <p:nvPr/>
        </p:nvSpPr>
        <p:spPr>
          <a:xfrm>
            <a:off x="2279651" y="4414839"/>
            <a:ext cx="3700463" cy="814387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b="1" dirty="0">
                <a:solidFill>
                  <a:srgbClr val="1C1C1C"/>
                </a:solidFill>
                <a:latin typeface="Twinkl"/>
              </a:rPr>
              <a:t>personal</a:t>
            </a:r>
          </a:p>
        </p:txBody>
      </p:sp>
      <p:sp>
        <p:nvSpPr>
          <p:cNvPr id="8" name="possessive">
            <a:extLst>
              <a:ext uri="{FF2B5EF4-FFF2-40B4-BE49-F238E27FC236}">
                <a16:creationId xmlns:a16="http://schemas.microsoft.com/office/drawing/2014/main" id="{859C1D3D-F3BA-4CB9-92B3-0D87638DC057}"/>
              </a:ext>
            </a:extLst>
          </p:cNvPr>
          <p:cNvSpPr>
            <a:spLocks/>
          </p:cNvSpPr>
          <p:nvPr/>
        </p:nvSpPr>
        <p:spPr>
          <a:xfrm>
            <a:off x="6211888" y="4414839"/>
            <a:ext cx="3700462" cy="814387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b="1" dirty="0">
                <a:solidFill>
                  <a:srgbClr val="1C1C1C"/>
                </a:solidFill>
                <a:latin typeface="Twinkl"/>
              </a:rPr>
              <a:t>possessive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B065B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C0BD41-51E3-46FA-B9E8-160DE9F5220C}"/>
              </a:ext>
            </a:extLst>
          </p:cNvPr>
          <p:cNvSpPr/>
          <p:nvPr/>
        </p:nvSpPr>
        <p:spPr>
          <a:xfrm>
            <a:off x="206062" y="104775"/>
            <a:ext cx="11496675" cy="66484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70F7C41-B872-4BD6-9AB2-EF584B61F54C}"/>
              </a:ext>
            </a:extLst>
          </p:cNvPr>
          <p:cNvCxnSpPr/>
          <p:nvPr/>
        </p:nvCxnSpPr>
        <p:spPr>
          <a:xfrm>
            <a:off x="1644336" y="104775"/>
            <a:ext cx="0" cy="664845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71C6B77-6837-41F1-BD40-6CF0B11F9154}"/>
              </a:ext>
            </a:extLst>
          </p:cNvPr>
          <p:cNvCxnSpPr/>
          <p:nvPr/>
        </p:nvCxnSpPr>
        <p:spPr>
          <a:xfrm>
            <a:off x="206062" y="14859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4DD60CF-2C42-4E2D-8E06-515288D40DA2}"/>
              </a:ext>
            </a:extLst>
          </p:cNvPr>
          <p:cNvSpPr txBox="1"/>
          <p:nvPr/>
        </p:nvSpPr>
        <p:spPr>
          <a:xfrm>
            <a:off x="1644337" y="955676"/>
            <a:ext cx="10058397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endParaRPr lang="en-GB" sz="3500" b="1" u="sng" dirty="0">
              <a:solidFill>
                <a:schemeClr val="tx1">
                  <a:lumMod val="65000"/>
                  <a:lumOff val="35000"/>
                </a:schemeClr>
              </a:solidFill>
              <a:latin typeface="XCCW Joined 7a" panose="03050602040000000000" pitchFamily="66" charset="0"/>
            </a:endParaRPr>
          </a:p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LO: To infer what life could be like for a character in another culture.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6059A7-70BE-4718-8DC3-8B13DC33D7B3}"/>
              </a:ext>
            </a:extLst>
          </p:cNvPr>
          <p:cNvCxnSpPr/>
          <p:nvPr/>
        </p:nvCxnSpPr>
        <p:spPr>
          <a:xfrm>
            <a:off x="206062" y="2554288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DD8746-CA2D-4605-B255-D0D050CF6601}"/>
              </a:ext>
            </a:extLst>
          </p:cNvPr>
          <p:cNvCxnSpPr/>
          <p:nvPr/>
        </p:nvCxnSpPr>
        <p:spPr>
          <a:xfrm>
            <a:off x="206062" y="2028825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12AC91-DCED-499A-9644-BB96572B3F72}"/>
              </a:ext>
            </a:extLst>
          </p:cNvPr>
          <p:cNvCxnSpPr/>
          <p:nvPr/>
        </p:nvCxnSpPr>
        <p:spPr>
          <a:xfrm>
            <a:off x="206062" y="364331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C4CFF26-1D26-4AAB-9940-827848F05FE4}"/>
              </a:ext>
            </a:extLst>
          </p:cNvPr>
          <p:cNvCxnSpPr/>
          <p:nvPr/>
        </p:nvCxnSpPr>
        <p:spPr>
          <a:xfrm>
            <a:off x="206062" y="41719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584FAAF-E489-4637-95E0-8ED9219B0E8F}"/>
              </a:ext>
            </a:extLst>
          </p:cNvPr>
          <p:cNvCxnSpPr/>
          <p:nvPr/>
        </p:nvCxnSpPr>
        <p:spPr>
          <a:xfrm>
            <a:off x="206062" y="30924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C94F0DF-54D2-485A-85FE-523FB177181E}"/>
              </a:ext>
            </a:extLst>
          </p:cNvPr>
          <p:cNvCxnSpPr/>
          <p:nvPr/>
        </p:nvCxnSpPr>
        <p:spPr>
          <a:xfrm>
            <a:off x="206062" y="52498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F144836-FB30-4343-BAA6-2EED209ED9E9}"/>
              </a:ext>
            </a:extLst>
          </p:cNvPr>
          <p:cNvCxnSpPr/>
          <p:nvPr/>
        </p:nvCxnSpPr>
        <p:spPr>
          <a:xfrm>
            <a:off x="206062" y="57785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6B3E734-B097-4861-B904-501E57F91ECA}"/>
              </a:ext>
            </a:extLst>
          </p:cNvPr>
          <p:cNvCxnSpPr/>
          <p:nvPr/>
        </p:nvCxnSpPr>
        <p:spPr>
          <a:xfrm>
            <a:off x="206062" y="46990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5C62613-2C08-4AF5-822C-33F6754F91F8}"/>
              </a:ext>
            </a:extLst>
          </p:cNvPr>
          <p:cNvCxnSpPr/>
          <p:nvPr/>
        </p:nvCxnSpPr>
        <p:spPr>
          <a:xfrm>
            <a:off x="206062" y="62912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81131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D53B3-DB3B-48A5-B779-6B0541A0CC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4825" y="3068638"/>
            <a:ext cx="6019800" cy="677862"/>
          </a:xfrm>
        </p:spPr>
        <p:txBody>
          <a:bodyPr/>
          <a:lstStyle/>
          <a:p>
            <a:pPr>
              <a:defRPr/>
            </a:pPr>
            <a:r>
              <a:rPr lang="en-US" sz="5400" dirty="0">
                <a:solidFill>
                  <a:schemeClr val="tx1"/>
                </a:solidFill>
              </a:rPr>
              <a:t>Stories from other cultures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B8213F53-A357-4A6A-AD60-B40DF949D61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305800" y="1938338"/>
            <a:ext cx="2057400" cy="1371600"/>
          </a:xfrm>
        </p:spPr>
      </p:sp>
      <p:pic>
        <p:nvPicPr>
          <p:cNvPr id="9223" name="Picture 4" descr="http://static.ddmcdn.com/gif/morality-brain-3.jpg">
            <a:extLst>
              <a:ext uri="{FF2B5EF4-FFF2-40B4-BE49-F238E27FC236}">
                <a16:creationId xmlns:a16="http://schemas.microsoft.com/office/drawing/2014/main" id="{05699FBA-3202-48AC-A8C1-0697F637E4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614" y="0"/>
            <a:ext cx="2592387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6" descr="http://2.bp.blogspot.com/-v-OgJbJ6ER4/TrGTCQBjWPI/AAAAAAAAAGM/wWP_Ss4S63w/s1600/libaas.jpg">
            <a:extLst>
              <a:ext uri="{FF2B5EF4-FFF2-40B4-BE49-F238E27FC236}">
                <a16:creationId xmlns:a16="http://schemas.microsoft.com/office/drawing/2014/main" id="{FBD61B6F-038A-4915-B164-03D62BFB46A5}"/>
              </a:ext>
            </a:extLst>
          </p:cNvPr>
          <p:cNvPicPr>
            <a:picLocks noGrp="1" noChangeAspect="1" noChangeArrowheads="1"/>
          </p:cNvPicPr>
          <p:nvPr>
            <p:ph type="pic" sz="quarter" idx="16"/>
          </p:nvPr>
        </p:nvPicPr>
        <p:blipFill>
          <a:blip r:embed="rId4"/>
          <a:srcRect t="5556" b="5556"/>
          <a:stretch>
            <a:fillRect/>
          </a:stretch>
        </p:blipFill>
        <p:spPr>
          <a:xfrm>
            <a:off x="7123114" y="2349501"/>
            <a:ext cx="3544887" cy="2519363"/>
          </a:xfrm>
          <a:prstGeom prst="rect">
            <a:avLst/>
          </a:prstGeom>
        </p:spPr>
      </p:pic>
      <p:pic>
        <p:nvPicPr>
          <p:cNvPr id="9225" name="Picture 8" descr="http://t0.gstatic.com/images?q=tbn:ANd9GcTwximP3JeEN4KVUbyvpnI44aG8jr92LyYDWt4fvN4UfGaBFTjZXQ">
            <a:extLst>
              <a:ext uri="{FF2B5EF4-FFF2-40B4-BE49-F238E27FC236}">
                <a16:creationId xmlns:a16="http://schemas.microsoft.com/office/drawing/2014/main" id="{6F5934D9-3421-4F88-8159-0C4BD435D4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014" y="4941888"/>
            <a:ext cx="4471987" cy="191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ubtitle 4">
            <a:extLst>
              <a:ext uri="{FF2B5EF4-FFF2-40B4-BE49-F238E27FC236}">
                <a16:creationId xmlns:a16="http://schemas.microsoft.com/office/drawing/2014/main" id="{0AA04257-8935-40A0-B35B-7C25DCC88DD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studentsoftheworld.info/sites/country/img/992_races.jpg">
            <a:extLst>
              <a:ext uri="{FF2B5EF4-FFF2-40B4-BE49-F238E27FC236}">
                <a16:creationId xmlns:a16="http://schemas.microsoft.com/office/drawing/2014/main" id="{2FCD89D9-4C3F-41E0-BE23-94E57EB0F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052514"/>
            <a:ext cx="9144000" cy="580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4">
            <a:extLst>
              <a:ext uri="{FF2B5EF4-FFF2-40B4-BE49-F238E27FC236}">
                <a16:creationId xmlns:a16="http://schemas.microsoft.com/office/drawing/2014/main" id="{156EA2CC-CA1F-4F8F-B7B2-283A223413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60351"/>
            <a:ext cx="76327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Georgia" panose="02040502050405020303" pitchFamily="18" charset="0"/>
              </a:rPr>
              <a:t>What does ‘culture’ mean ?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63308EB1-E9A6-4E52-AACF-17CF33951A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1844675"/>
            <a:ext cx="8064500" cy="453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2">
            <a:extLst>
              <a:ext uri="{FF2B5EF4-FFF2-40B4-BE49-F238E27FC236}">
                <a16:creationId xmlns:a16="http://schemas.microsoft.com/office/drawing/2014/main" id="{2D02F0A7-A097-49B5-87D9-BAAC263B93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333375"/>
            <a:ext cx="7488238" cy="9540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800" dirty="0"/>
              <a:t>Think about what life could be like for a character in a different culture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BB6AB-44B4-47D4-8B0D-FF17A4B393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88642"/>
            <a:ext cx="10515600" cy="5112913"/>
          </a:xfrm>
        </p:spPr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https://vimeo.com/23455377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28521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E4B79CEA-8853-45AD-9BD1-B6CAFE85B4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700214"/>
            <a:ext cx="9172575" cy="515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Box 2">
            <a:extLst>
              <a:ext uri="{FF2B5EF4-FFF2-40B4-BE49-F238E27FC236}">
                <a16:creationId xmlns:a16="http://schemas.microsoft.com/office/drawing/2014/main" id="{1F2085F8-3A0B-479E-BB92-F26FB652F8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8664" y="1"/>
            <a:ext cx="4859337" cy="310832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800"/>
              <a:t>W</a:t>
            </a:r>
            <a:r>
              <a:rPr lang="en-GB" altLang="en-US" sz="2400"/>
              <a:t>hat do we know about Zahra? </a:t>
            </a:r>
          </a:p>
          <a:p>
            <a:pPr eaLnBrk="1" hangingPunct="1"/>
            <a:r>
              <a:rPr lang="en-GB" altLang="en-US" sz="2400"/>
              <a:t>Why is she travelling back and forwards to the pump?</a:t>
            </a:r>
          </a:p>
          <a:p>
            <a:pPr eaLnBrk="1" hangingPunct="1"/>
            <a:r>
              <a:rPr lang="en-GB" altLang="en-US" sz="2400"/>
              <a:t> Why do trees and flowers suddenly appear at the end of the film? </a:t>
            </a:r>
          </a:p>
          <a:p>
            <a:pPr eaLnBrk="1" hangingPunct="1"/>
            <a:r>
              <a:rPr lang="en-GB" altLang="en-US" sz="2400"/>
              <a:t>What does this film teach us about the culture/place where she lives?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D4DD69-B4D3-42A8-9930-760BC5C57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4E916B-F62A-48B0-A9A6-2E20CB8F53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514" t="29662" r="16021" b="11719"/>
          <a:stretch/>
        </p:blipFill>
        <p:spPr>
          <a:xfrm>
            <a:off x="838201" y="365125"/>
            <a:ext cx="10515599" cy="6031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9530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6D0710C-BFA6-4C9E-8435-ED6642346AB7}"/>
              </a:ext>
            </a:extLst>
          </p:cNvPr>
          <p:cNvSpPr txBox="1">
            <a:spLocks/>
          </p:cNvSpPr>
          <p:nvPr/>
        </p:nvSpPr>
        <p:spPr>
          <a:xfrm>
            <a:off x="928352" y="1236372"/>
            <a:ext cx="10515600" cy="410836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XCCW Joined 7a" panose="03050602040000000000" pitchFamily="66" charset="0"/>
              </a:rPr>
              <a:t>How does this culture compare to ours?</a:t>
            </a:r>
          </a:p>
          <a:p>
            <a:endParaRPr lang="en-GB" b="1" dirty="0">
              <a:latin typeface="XCCW Joined 7a" panose="03050602040000000000" pitchFamily="66" charset="0"/>
            </a:endParaRPr>
          </a:p>
          <a:p>
            <a:r>
              <a:rPr lang="en-GB" b="1" dirty="0">
                <a:latin typeface="XCCW Joined 7a" panose="03050602040000000000" pitchFamily="66" charset="0"/>
              </a:rPr>
              <a:t>Similarities?</a:t>
            </a:r>
          </a:p>
          <a:p>
            <a:endParaRPr lang="en-GB" b="1" dirty="0">
              <a:latin typeface="XCCW Joined 7a" panose="03050602040000000000" pitchFamily="66" charset="0"/>
            </a:endParaRPr>
          </a:p>
          <a:p>
            <a:r>
              <a:rPr lang="en-GB" b="1" dirty="0">
                <a:latin typeface="XCCW Joined 7a" panose="03050602040000000000" pitchFamily="66" charset="0"/>
              </a:rPr>
              <a:t>Differences?</a:t>
            </a:r>
          </a:p>
        </p:txBody>
      </p:sp>
    </p:spTree>
    <p:extLst>
      <p:ext uri="{BB962C8B-B14F-4D97-AF65-F5344CB8AC3E}">
        <p14:creationId xmlns:p14="http://schemas.microsoft.com/office/powerpoint/2010/main" val="24332614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C0BD41-51E3-46FA-B9E8-160DE9F5220C}"/>
              </a:ext>
            </a:extLst>
          </p:cNvPr>
          <p:cNvSpPr/>
          <p:nvPr/>
        </p:nvSpPr>
        <p:spPr>
          <a:xfrm>
            <a:off x="206062" y="104775"/>
            <a:ext cx="11496675" cy="66484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70F7C41-B872-4BD6-9AB2-EF584B61F54C}"/>
              </a:ext>
            </a:extLst>
          </p:cNvPr>
          <p:cNvCxnSpPr/>
          <p:nvPr/>
        </p:nvCxnSpPr>
        <p:spPr>
          <a:xfrm>
            <a:off x="1644336" y="104775"/>
            <a:ext cx="0" cy="664845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71C6B77-6837-41F1-BD40-6CF0B11F9154}"/>
              </a:ext>
            </a:extLst>
          </p:cNvPr>
          <p:cNvCxnSpPr/>
          <p:nvPr/>
        </p:nvCxnSpPr>
        <p:spPr>
          <a:xfrm>
            <a:off x="206062" y="14859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4DD60CF-2C42-4E2D-8E06-515288D40DA2}"/>
              </a:ext>
            </a:extLst>
          </p:cNvPr>
          <p:cNvSpPr txBox="1"/>
          <p:nvPr/>
        </p:nvSpPr>
        <p:spPr>
          <a:xfrm>
            <a:off x="1644337" y="955676"/>
            <a:ext cx="1005839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Wednesday 6th January</a:t>
            </a:r>
          </a:p>
          <a:p>
            <a:pPr>
              <a:defRPr/>
            </a:pPr>
            <a:endParaRPr lang="en-GB" sz="3500" b="1" u="sng" dirty="0">
              <a:solidFill>
                <a:schemeClr val="tx1">
                  <a:lumMod val="65000"/>
                  <a:lumOff val="35000"/>
                </a:schemeClr>
              </a:solidFill>
              <a:latin typeface="XCCW Joined 7a" panose="03050602040000000000" pitchFamily="66" charset="0"/>
            </a:endParaRPr>
          </a:p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LO: To use different types of pronouns in sentences.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6059A7-70BE-4718-8DC3-8B13DC33D7B3}"/>
              </a:ext>
            </a:extLst>
          </p:cNvPr>
          <p:cNvCxnSpPr/>
          <p:nvPr/>
        </p:nvCxnSpPr>
        <p:spPr>
          <a:xfrm>
            <a:off x="206062" y="2554288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DD8746-CA2D-4605-B255-D0D050CF6601}"/>
              </a:ext>
            </a:extLst>
          </p:cNvPr>
          <p:cNvCxnSpPr/>
          <p:nvPr/>
        </p:nvCxnSpPr>
        <p:spPr>
          <a:xfrm>
            <a:off x="206062" y="2028825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12AC91-DCED-499A-9644-BB96572B3F72}"/>
              </a:ext>
            </a:extLst>
          </p:cNvPr>
          <p:cNvCxnSpPr/>
          <p:nvPr/>
        </p:nvCxnSpPr>
        <p:spPr>
          <a:xfrm>
            <a:off x="206062" y="364331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C4CFF26-1D26-4AAB-9940-827848F05FE4}"/>
              </a:ext>
            </a:extLst>
          </p:cNvPr>
          <p:cNvCxnSpPr/>
          <p:nvPr/>
        </p:nvCxnSpPr>
        <p:spPr>
          <a:xfrm>
            <a:off x="206062" y="41719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584FAAF-E489-4637-95E0-8ED9219B0E8F}"/>
              </a:ext>
            </a:extLst>
          </p:cNvPr>
          <p:cNvCxnSpPr/>
          <p:nvPr/>
        </p:nvCxnSpPr>
        <p:spPr>
          <a:xfrm>
            <a:off x="206062" y="30924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C94F0DF-54D2-485A-85FE-523FB177181E}"/>
              </a:ext>
            </a:extLst>
          </p:cNvPr>
          <p:cNvCxnSpPr/>
          <p:nvPr/>
        </p:nvCxnSpPr>
        <p:spPr>
          <a:xfrm>
            <a:off x="206062" y="52498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F144836-FB30-4343-BAA6-2EED209ED9E9}"/>
              </a:ext>
            </a:extLst>
          </p:cNvPr>
          <p:cNvCxnSpPr/>
          <p:nvPr/>
        </p:nvCxnSpPr>
        <p:spPr>
          <a:xfrm>
            <a:off x="206062" y="57785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6B3E734-B097-4861-B904-501E57F91ECA}"/>
              </a:ext>
            </a:extLst>
          </p:cNvPr>
          <p:cNvCxnSpPr/>
          <p:nvPr/>
        </p:nvCxnSpPr>
        <p:spPr>
          <a:xfrm>
            <a:off x="206062" y="46990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5C62613-2C08-4AF5-822C-33F6754F91F8}"/>
              </a:ext>
            </a:extLst>
          </p:cNvPr>
          <p:cNvCxnSpPr/>
          <p:nvPr/>
        </p:nvCxnSpPr>
        <p:spPr>
          <a:xfrm>
            <a:off x="206062" y="62912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84891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1EA7B-8F50-4F4D-9933-030F1546F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B218A8-47DC-4EF9-B548-319C6863AF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BC8539-098E-43E6-882B-A0BDDD5D0E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5811" y="26662"/>
            <a:ext cx="9740377" cy="683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0850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1EA7B-8F50-4F4D-9933-030F1546F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B218A8-47DC-4EF9-B548-319C6863AF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F05365-3F6D-456D-BF77-DD70DB8AC3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1906" y="0"/>
            <a:ext cx="9568187" cy="6707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6915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1EA7B-8F50-4F4D-9933-030F1546F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B218A8-47DC-4EF9-B548-319C6863AF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B3F053-8CB1-46FA-AFFC-CCF4A8247A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734" y="131307"/>
            <a:ext cx="9384531" cy="6595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8163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1EA7B-8F50-4F4D-9933-030F1546F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B218A8-47DC-4EF9-B548-319C6863AF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49940A-804D-4B81-8FBF-02F9591F37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218" y="105702"/>
            <a:ext cx="9487563" cy="6646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8685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C0BD41-51E3-46FA-B9E8-160DE9F5220C}"/>
              </a:ext>
            </a:extLst>
          </p:cNvPr>
          <p:cNvSpPr/>
          <p:nvPr/>
        </p:nvSpPr>
        <p:spPr>
          <a:xfrm>
            <a:off x="206062" y="104775"/>
            <a:ext cx="11496675" cy="66484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70F7C41-B872-4BD6-9AB2-EF584B61F54C}"/>
              </a:ext>
            </a:extLst>
          </p:cNvPr>
          <p:cNvCxnSpPr/>
          <p:nvPr/>
        </p:nvCxnSpPr>
        <p:spPr>
          <a:xfrm>
            <a:off x="1644336" y="104775"/>
            <a:ext cx="0" cy="664845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71C6B77-6837-41F1-BD40-6CF0B11F9154}"/>
              </a:ext>
            </a:extLst>
          </p:cNvPr>
          <p:cNvCxnSpPr/>
          <p:nvPr/>
        </p:nvCxnSpPr>
        <p:spPr>
          <a:xfrm>
            <a:off x="206062" y="14859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4DD60CF-2C42-4E2D-8E06-515288D40DA2}"/>
              </a:ext>
            </a:extLst>
          </p:cNvPr>
          <p:cNvSpPr txBox="1"/>
          <p:nvPr/>
        </p:nvSpPr>
        <p:spPr>
          <a:xfrm>
            <a:off x="1644337" y="955676"/>
            <a:ext cx="10058397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endParaRPr lang="en-GB" sz="3500" b="1" u="sng" dirty="0">
              <a:solidFill>
                <a:schemeClr val="tx1">
                  <a:lumMod val="65000"/>
                  <a:lumOff val="35000"/>
                </a:schemeClr>
              </a:solidFill>
              <a:latin typeface="XCCW Joined 7a" panose="03050602040000000000" pitchFamily="66" charset="0"/>
            </a:endParaRPr>
          </a:p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LO: To take part in a discussion about books.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6059A7-70BE-4718-8DC3-8B13DC33D7B3}"/>
              </a:ext>
            </a:extLst>
          </p:cNvPr>
          <p:cNvCxnSpPr/>
          <p:nvPr/>
        </p:nvCxnSpPr>
        <p:spPr>
          <a:xfrm>
            <a:off x="206062" y="2554288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DD8746-CA2D-4605-B255-D0D050CF6601}"/>
              </a:ext>
            </a:extLst>
          </p:cNvPr>
          <p:cNvCxnSpPr/>
          <p:nvPr/>
        </p:nvCxnSpPr>
        <p:spPr>
          <a:xfrm>
            <a:off x="206062" y="2028825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12AC91-DCED-499A-9644-BB96572B3F72}"/>
              </a:ext>
            </a:extLst>
          </p:cNvPr>
          <p:cNvCxnSpPr/>
          <p:nvPr/>
        </p:nvCxnSpPr>
        <p:spPr>
          <a:xfrm>
            <a:off x="206062" y="364331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C4CFF26-1D26-4AAB-9940-827848F05FE4}"/>
              </a:ext>
            </a:extLst>
          </p:cNvPr>
          <p:cNvCxnSpPr/>
          <p:nvPr/>
        </p:nvCxnSpPr>
        <p:spPr>
          <a:xfrm>
            <a:off x="206062" y="41719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584FAAF-E489-4637-95E0-8ED9219B0E8F}"/>
              </a:ext>
            </a:extLst>
          </p:cNvPr>
          <p:cNvCxnSpPr/>
          <p:nvPr/>
        </p:nvCxnSpPr>
        <p:spPr>
          <a:xfrm>
            <a:off x="206062" y="30924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C94F0DF-54D2-485A-85FE-523FB177181E}"/>
              </a:ext>
            </a:extLst>
          </p:cNvPr>
          <p:cNvCxnSpPr/>
          <p:nvPr/>
        </p:nvCxnSpPr>
        <p:spPr>
          <a:xfrm>
            <a:off x="206062" y="52498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F144836-FB30-4343-BAA6-2EED209ED9E9}"/>
              </a:ext>
            </a:extLst>
          </p:cNvPr>
          <p:cNvCxnSpPr/>
          <p:nvPr/>
        </p:nvCxnSpPr>
        <p:spPr>
          <a:xfrm>
            <a:off x="206062" y="57785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6B3E734-B097-4861-B904-501E57F91ECA}"/>
              </a:ext>
            </a:extLst>
          </p:cNvPr>
          <p:cNvCxnSpPr/>
          <p:nvPr/>
        </p:nvCxnSpPr>
        <p:spPr>
          <a:xfrm>
            <a:off x="206062" y="46990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5C62613-2C08-4AF5-822C-33F6754F91F8}"/>
              </a:ext>
            </a:extLst>
          </p:cNvPr>
          <p:cNvCxnSpPr/>
          <p:nvPr/>
        </p:nvCxnSpPr>
        <p:spPr>
          <a:xfrm>
            <a:off x="206062" y="62912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55204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980EA-9278-47A8-8F77-7FB892CBB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11838"/>
          </a:xfrm>
        </p:spPr>
        <p:txBody>
          <a:bodyPr>
            <a:normAutofit/>
          </a:bodyPr>
          <a:lstStyle/>
          <a:p>
            <a:r>
              <a:rPr lang="en-GB" dirty="0">
                <a:latin typeface="XCCW Joined 7a" panose="03050602040000000000" pitchFamily="66" charset="0"/>
              </a:rPr>
              <a:t>Zahra was from Africa.</a:t>
            </a: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r>
              <a:rPr lang="en-GB" dirty="0">
                <a:latin typeface="XCCW Joined 7a" panose="03050602040000000000" pitchFamily="66" charset="0"/>
              </a:rPr>
              <a:t>Is all of Africa like this?</a:t>
            </a: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r>
              <a:rPr lang="en-GB" dirty="0">
                <a:latin typeface="XCCW Joined 7a" panose="03050602040000000000" pitchFamily="66" charset="0"/>
              </a:rPr>
              <a:t>No!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C8B8E2-E6FC-4DF6-82DF-0595867D47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05303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980EA-9278-47A8-8F77-7FB892CBB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XCCW Joined 7a" panose="03050602040000000000" pitchFamily="66" charset="0"/>
              </a:rPr>
              <a:t>Africa or not?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C8B8E2-E6FC-4DF6-82DF-0595867D47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32" name="Picture 8" descr="5 Fascinating Facts About the Maasai People - Micato Safaris">
            <a:extLst>
              <a:ext uri="{FF2B5EF4-FFF2-40B4-BE49-F238E27FC236}">
                <a16:creationId xmlns:a16="http://schemas.microsoft.com/office/drawing/2014/main" id="{A6D31760-F672-42A8-882E-26263ECA89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4041" y="1690688"/>
            <a:ext cx="7203918" cy="4793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8578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980EA-9278-47A8-8F77-7FB892CBB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XCCW Joined 7a" panose="03050602040000000000" pitchFamily="66" charset="0"/>
              </a:rPr>
              <a:t>Africa or not?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C8B8E2-E6FC-4DF6-82DF-0595867D47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1266" name="Picture 2" descr="Zambezi River, African Rivers">
            <a:extLst>
              <a:ext uri="{FF2B5EF4-FFF2-40B4-BE49-F238E27FC236}">
                <a16:creationId xmlns:a16="http://schemas.microsoft.com/office/drawing/2014/main" id="{E0ADBB41-D5BF-476F-AA0D-6F3BBED945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994" y="1536274"/>
            <a:ext cx="7796011" cy="5192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2979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980EA-9278-47A8-8F77-7FB892CBB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XCCW Joined 7a" panose="03050602040000000000" pitchFamily="66" charset="0"/>
              </a:rPr>
              <a:t>Africa or not?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C8B8E2-E6FC-4DF6-82DF-0595867D47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2" name="Picture 2" descr="River Nile, Rivers In Africa">
            <a:extLst>
              <a:ext uri="{FF2B5EF4-FFF2-40B4-BE49-F238E27FC236}">
                <a16:creationId xmlns:a16="http://schemas.microsoft.com/office/drawing/2014/main" id="{84E74DED-601B-40A2-9BE1-418983BE7F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998" y="1690688"/>
            <a:ext cx="9188003" cy="4594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91074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980EA-9278-47A8-8F77-7FB892CBB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XCCW Joined 7a" panose="03050602040000000000" pitchFamily="66" charset="0"/>
              </a:rPr>
              <a:t>Africa or not?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C8B8E2-E6FC-4DF6-82DF-0595867D47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30" name="Picture 6" descr="Kenya - Republic of Kenya - Country Profile - Nations Online Project">
            <a:extLst>
              <a:ext uri="{FF2B5EF4-FFF2-40B4-BE49-F238E27FC236}">
                <a16:creationId xmlns:a16="http://schemas.microsoft.com/office/drawing/2014/main" id="{8331B549-82FC-4C8C-83D5-54F76D4BB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5625"/>
            <a:ext cx="12192000" cy="427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81051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980EA-9278-47A8-8F77-7FB892CBB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XCCW Joined 7a" panose="03050602040000000000" pitchFamily="66" charset="0"/>
              </a:rPr>
              <a:t>Africa or not?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C8B8E2-E6FC-4DF6-82DF-0595867D47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2290" name="Picture 2" descr="Understanding modern Africa - Geographical Magazine">
            <a:extLst>
              <a:ext uri="{FF2B5EF4-FFF2-40B4-BE49-F238E27FC236}">
                <a16:creationId xmlns:a16="http://schemas.microsoft.com/office/drawing/2014/main" id="{078C2EEB-A47D-446A-99D9-B5BE66848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1236" y="1508617"/>
            <a:ext cx="7869528" cy="5246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615881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980EA-9278-47A8-8F77-7FB892CBB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XCCW Joined 7a" panose="03050602040000000000" pitchFamily="66" charset="0"/>
              </a:rPr>
              <a:t>Africa or not?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C8B8E2-E6FC-4DF6-82DF-0595867D47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8" name="Picture 4" descr="Johannesburg | City, History, &amp; Points of Interest | Britannica">
            <a:extLst>
              <a:ext uri="{FF2B5EF4-FFF2-40B4-BE49-F238E27FC236}">
                <a16:creationId xmlns:a16="http://schemas.microsoft.com/office/drawing/2014/main" id="{A71619AF-5B12-428B-81B5-AB3DCE2EE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929" y="1825625"/>
            <a:ext cx="6910142" cy="4612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31270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980EA-9278-47A8-8F77-7FB892CBB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XCCW Joined 7a" panose="03050602040000000000" pitchFamily="66" charset="0"/>
              </a:rPr>
              <a:t>Africa or not?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C8B8E2-E6FC-4DF6-82DF-0595867D47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McDonald's Menu South Africa 2020 — South African Menus">
            <a:extLst>
              <a:ext uri="{FF2B5EF4-FFF2-40B4-BE49-F238E27FC236}">
                <a16:creationId xmlns:a16="http://schemas.microsoft.com/office/drawing/2014/main" id="{CF2A68CB-65A2-48BB-BEBD-3304A23009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9612" y="1825625"/>
            <a:ext cx="6592775" cy="3955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74967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980EA-9278-47A8-8F77-7FB892CBB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11838"/>
          </a:xfrm>
        </p:spPr>
        <p:txBody>
          <a:bodyPr>
            <a:normAutofit/>
          </a:bodyPr>
          <a:lstStyle/>
          <a:p>
            <a:r>
              <a:rPr lang="en-GB" dirty="0">
                <a:latin typeface="XCCW Joined 7a" panose="03050602040000000000" pitchFamily="66" charset="0"/>
              </a:rPr>
              <a:t>Africa is a very diverse continent.</a:t>
            </a:r>
          </a:p>
        </p:txBody>
      </p:sp>
    </p:spTree>
    <p:extLst>
      <p:ext uri="{BB962C8B-B14F-4D97-AF65-F5344CB8AC3E}">
        <p14:creationId xmlns:p14="http://schemas.microsoft.com/office/powerpoint/2010/main" val="152535951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DE71D-4C0C-4E01-AB68-BFE826BBB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53D47E-02E3-41CC-9EBD-D34615D08F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https://www.youtube.com/watch?v=gh3erSSTQnk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1084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DE71D-4C0C-4E01-AB68-BFE826BBB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4D7E4CF-1EA5-4893-A10B-376F61BAC6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422" t="29686" r="21831" b="15451"/>
          <a:stretch/>
        </p:blipFill>
        <p:spPr>
          <a:xfrm>
            <a:off x="1214906" y="275728"/>
            <a:ext cx="9762187" cy="630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71700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980EA-9278-47A8-8F77-7FB892CBB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11838"/>
          </a:xfrm>
        </p:spPr>
        <p:txBody>
          <a:bodyPr>
            <a:normAutofit/>
          </a:bodyPr>
          <a:lstStyle/>
          <a:p>
            <a:r>
              <a:rPr lang="en-GB" dirty="0">
                <a:latin typeface="XCCW Joined 7a" panose="03050602040000000000" pitchFamily="66" charset="0"/>
              </a:rPr>
              <a:t>What have you learnt about Africa this lesson?</a:t>
            </a: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r>
              <a:rPr lang="en-GB" dirty="0">
                <a:latin typeface="XCCW Joined 7a" panose="03050602040000000000" pitchFamily="66" charset="0"/>
              </a:rPr>
              <a:t>TPS</a:t>
            </a:r>
          </a:p>
        </p:txBody>
      </p:sp>
    </p:spTree>
    <p:extLst>
      <p:ext uri="{BB962C8B-B14F-4D97-AF65-F5344CB8AC3E}">
        <p14:creationId xmlns:p14="http://schemas.microsoft.com/office/powerpoint/2010/main" val="296468554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C0BD41-51E3-46FA-B9E8-160DE9F5220C}"/>
              </a:ext>
            </a:extLst>
          </p:cNvPr>
          <p:cNvSpPr/>
          <p:nvPr/>
        </p:nvSpPr>
        <p:spPr>
          <a:xfrm>
            <a:off x="206062" y="104775"/>
            <a:ext cx="11496675" cy="66484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70F7C41-B872-4BD6-9AB2-EF584B61F54C}"/>
              </a:ext>
            </a:extLst>
          </p:cNvPr>
          <p:cNvCxnSpPr/>
          <p:nvPr/>
        </p:nvCxnSpPr>
        <p:spPr>
          <a:xfrm>
            <a:off x="1644336" y="104775"/>
            <a:ext cx="0" cy="664845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71C6B77-6837-41F1-BD40-6CF0B11F9154}"/>
              </a:ext>
            </a:extLst>
          </p:cNvPr>
          <p:cNvCxnSpPr/>
          <p:nvPr/>
        </p:nvCxnSpPr>
        <p:spPr>
          <a:xfrm>
            <a:off x="206062" y="14859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4DD60CF-2C42-4E2D-8E06-515288D40DA2}"/>
              </a:ext>
            </a:extLst>
          </p:cNvPr>
          <p:cNvSpPr txBox="1"/>
          <p:nvPr/>
        </p:nvSpPr>
        <p:spPr>
          <a:xfrm>
            <a:off x="1644337" y="955676"/>
            <a:ext cx="1005839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Thursday 7th January</a:t>
            </a:r>
          </a:p>
          <a:p>
            <a:pPr>
              <a:defRPr/>
            </a:pPr>
            <a:endParaRPr lang="en-GB" sz="3500" b="1" u="sng" dirty="0">
              <a:solidFill>
                <a:schemeClr val="tx1">
                  <a:lumMod val="65000"/>
                  <a:lumOff val="35000"/>
                </a:schemeClr>
              </a:solidFill>
              <a:latin typeface="XCCW Joined 7a" panose="03050602040000000000" pitchFamily="66" charset="0"/>
            </a:endParaRPr>
          </a:p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LO: To recognise relative pronouns and clauses.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6059A7-70BE-4718-8DC3-8B13DC33D7B3}"/>
              </a:ext>
            </a:extLst>
          </p:cNvPr>
          <p:cNvCxnSpPr/>
          <p:nvPr/>
        </p:nvCxnSpPr>
        <p:spPr>
          <a:xfrm>
            <a:off x="206062" y="2554288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DD8746-CA2D-4605-B255-D0D050CF6601}"/>
              </a:ext>
            </a:extLst>
          </p:cNvPr>
          <p:cNvCxnSpPr/>
          <p:nvPr/>
        </p:nvCxnSpPr>
        <p:spPr>
          <a:xfrm>
            <a:off x="206062" y="2028825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12AC91-DCED-499A-9644-BB96572B3F72}"/>
              </a:ext>
            </a:extLst>
          </p:cNvPr>
          <p:cNvCxnSpPr/>
          <p:nvPr/>
        </p:nvCxnSpPr>
        <p:spPr>
          <a:xfrm>
            <a:off x="206062" y="364331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C4CFF26-1D26-4AAB-9940-827848F05FE4}"/>
              </a:ext>
            </a:extLst>
          </p:cNvPr>
          <p:cNvCxnSpPr/>
          <p:nvPr/>
        </p:nvCxnSpPr>
        <p:spPr>
          <a:xfrm>
            <a:off x="206062" y="41719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584FAAF-E489-4637-95E0-8ED9219B0E8F}"/>
              </a:ext>
            </a:extLst>
          </p:cNvPr>
          <p:cNvCxnSpPr/>
          <p:nvPr/>
        </p:nvCxnSpPr>
        <p:spPr>
          <a:xfrm>
            <a:off x="206062" y="30924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C94F0DF-54D2-485A-85FE-523FB177181E}"/>
              </a:ext>
            </a:extLst>
          </p:cNvPr>
          <p:cNvCxnSpPr/>
          <p:nvPr/>
        </p:nvCxnSpPr>
        <p:spPr>
          <a:xfrm>
            <a:off x="206062" y="52498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F144836-FB30-4343-BAA6-2EED209ED9E9}"/>
              </a:ext>
            </a:extLst>
          </p:cNvPr>
          <p:cNvCxnSpPr/>
          <p:nvPr/>
        </p:nvCxnSpPr>
        <p:spPr>
          <a:xfrm>
            <a:off x="206062" y="57785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6B3E734-B097-4861-B904-501E57F91ECA}"/>
              </a:ext>
            </a:extLst>
          </p:cNvPr>
          <p:cNvCxnSpPr/>
          <p:nvPr/>
        </p:nvCxnSpPr>
        <p:spPr>
          <a:xfrm>
            <a:off x="206062" y="46990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5C62613-2C08-4AF5-822C-33F6754F91F8}"/>
              </a:ext>
            </a:extLst>
          </p:cNvPr>
          <p:cNvCxnSpPr/>
          <p:nvPr/>
        </p:nvCxnSpPr>
        <p:spPr>
          <a:xfrm>
            <a:off x="206062" y="62912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705296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AD799CE-A0C8-4F2E-BB28-5C670830832C}"/>
              </a:ext>
            </a:extLst>
          </p:cNvPr>
          <p:cNvSpPr/>
          <p:nvPr/>
        </p:nvSpPr>
        <p:spPr>
          <a:xfrm>
            <a:off x="2287588" y="3692525"/>
            <a:ext cx="7624762" cy="3444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62D8C9E-95BA-4167-A569-EF69242B0D7A}"/>
              </a:ext>
            </a:extLst>
          </p:cNvPr>
          <p:cNvSpPr/>
          <p:nvPr/>
        </p:nvSpPr>
        <p:spPr>
          <a:xfrm>
            <a:off x="2287588" y="4183064"/>
            <a:ext cx="7624762" cy="346075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6DBAA40-B01F-4B85-B1FA-14409825873B}"/>
              </a:ext>
            </a:extLst>
          </p:cNvPr>
          <p:cNvSpPr/>
          <p:nvPr/>
        </p:nvSpPr>
        <p:spPr>
          <a:xfrm>
            <a:off x="2287588" y="4684714"/>
            <a:ext cx="7624762" cy="34448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4FDC3B3-C43C-4B75-B523-DE8D99E85F7A}"/>
              </a:ext>
            </a:extLst>
          </p:cNvPr>
          <p:cNvSpPr/>
          <p:nvPr/>
        </p:nvSpPr>
        <p:spPr>
          <a:xfrm>
            <a:off x="2287588" y="5149850"/>
            <a:ext cx="7624762" cy="344488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1E0186E-592B-4205-B817-DD7C7A449175}"/>
              </a:ext>
            </a:extLst>
          </p:cNvPr>
          <p:cNvSpPr/>
          <p:nvPr/>
        </p:nvSpPr>
        <p:spPr>
          <a:xfrm>
            <a:off x="2287588" y="5641975"/>
            <a:ext cx="7624762" cy="3444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0247" name="Title 20">
            <a:extLst>
              <a:ext uri="{FF2B5EF4-FFF2-40B4-BE49-F238E27FC236}">
                <a16:creationId xmlns:a16="http://schemas.microsoft.com/office/drawing/2014/main" id="{4A818A43-D3F9-4A70-9AB5-03A3FAAA8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Relative Pronouns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23A71D-2F6C-451A-A7AA-73144B545D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9038" y="1473201"/>
            <a:ext cx="7453312" cy="457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dirty="0"/>
              <a:t>A relative clause always starts with a relative pronoun.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 dirty="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dirty="0"/>
              <a:t>Examples of relative pronouns are: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 dirty="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 dirty="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 dirty="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 dirty="0">
              <a:latin typeface="Twinkl "/>
            </a:endParaRP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dirty="0">
                <a:latin typeface="Twinkl "/>
              </a:rPr>
              <a:t>Can you identify the relative pronouns in these sentences?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 dirty="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dirty="0">
                <a:latin typeface="Twinkl "/>
              </a:rPr>
              <a:t>We went to the new swimming pool, which has three fantastic slides.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 dirty="0">
              <a:latin typeface="Twinkl "/>
            </a:endParaRP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dirty="0">
                <a:latin typeface="Twinkl "/>
              </a:rPr>
              <a:t>Josie, who loves to play football, was picked for the county team.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 dirty="0">
              <a:latin typeface="Twinkl "/>
            </a:endParaRP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dirty="0">
                <a:latin typeface="Twinkl "/>
              </a:rPr>
              <a:t>Sadiq, whose pen had run out, put his hand up to ask for another one.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 dirty="0">
              <a:latin typeface="Twinkl "/>
            </a:endParaRP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dirty="0">
                <a:latin typeface="Twinkl "/>
              </a:rPr>
              <a:t>The boy whom you met last week is coming to visit later.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 dirty="0">
              <a:latin typeface="Twinkl "/>
            </a:endParaRP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dirty="0">
                <a:latin typeface="Twinkl "/>
              </a:rPr>
              <a:t>My Grandad caught the rabbit that had escaped.</a:t>
            </a:r>
            <a:endParaRPr lang="en-GB" altLang="en-US" sz="16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4A759C6-F966-4884-933B-D7BD3235C378}"/>
              </a:ext>
            </a:extLst>
          </p:cNvPr>
          <p:cNvSpPr/>
          <p:nvPr/>
        </p:nvSpPr>
        <p:spPr>
          <a:xfrm>
            <a:off x="4537076" y="2597150"/>
            <a:ext cx="838691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b="1" dirty="0">
                <a:solidFill>
                  <a:srgbClr val="1C1C1C"/>
                </a:solidFill>
                <a:latin typeface="Twinkl" pitchFamily="2" charset="0"/>
              </a:rPr>
              <a:t>which</a:t>
            </a:r>
            <a:endParaRPr lang="en-GB" b="1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DE2FD26-8748-4C61-90E5-16833AE7B07D}"/>
              </a:ext>
            </a:extLst>
          </p:cNvPr>
          <p:cNvSpPr/>
          <p:nvPr/>
        </p:nvSpPr>
        <p:spPr>
          <a:xfrm>
            <a:off x="5875339" y="2597150"/>
            <a:ext cx="646331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b="1" dirty="0">
                <a:solidFill>
                  <a:srgbClr val="1C1C1C"/>
                </a:solidFill>
                <a:latin typeface="Twinkl" pitchFamily="2" charset="0"/>
              </a:rPr>
              <a:t>who</a:t>
            </a:r>
            <a:endParaRPr lang="en-GB" b="1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7261FDF-0292-48B2-8E26-8CB2A0CF5C42}"/>
              </a:ext>
            </a:extLst>
          </p:cNvPr>
          <p:cNvSpPr/>
          <p:nvPr/>
        </p:nvSpPr>
        <p:spPr>
          <a:xfrm>
            <a:off x="3187701" y="2597150"/>
            <a:ext cx="902811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b="1" dirty="0">
                <a:solidFill>
                  <a:srgbClr val="1C1C1C"/>
                </a:solidFill>
                <a:latin typeface="Twinkl" pitchFamily="2" charset="0"/>
              </a:rPr>
              <a:t>whose</a:t>
            </a:r>
            <a:endParaRPr lang="en-GB" b="1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93C8126-99D2-4810-A828-0410AD86B717}"/>
              </a:ext>
            </a:extLst>
          </p:cNvPr>
          <p:cNvSpPr/>
          <p:nvPr/>
        </p:nvSpPr>
        <p:spPr>
          <a:xfrm>
            <a:off x="7026275" y="2597150"/>
            <a:ext cx="630238" cy="368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b="1" dirty="0">
                <a:solidFill>
                  <a:srgbClr val="1C1C1C"/>
                </a:solidFill>
                <a:latin typeface="Twinkl" pitchFamily="2" charset="0"/>
              </a:rPr>
              <a:t>that</a:t>
            </a:r>
            <a:endParaRPr lang="en-GB" b="1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E9079B6-1DF7-49B2-B88F-167EF6920942}"/>
              </a:ext>
            </a:extLst>
          </p:cNvPr>
          <p:cNvSpPr/>
          <p:nvPr/>
        </p:nvSpPr>
        <p:spPr>
          <a:xfrm>
            <a:off x="8170864" y="2597150"/>
            <a:ext cx="851515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b="1" dirty="0">
                <a:solidFill>
                  <a:srgbClr val="1C1C1C"/>
                </a:solidFill>
                <a:latin typeface="Twinkl" pitchFamily="2" charset="0"/>
              </a:rPr>
              <a:t>whom</a:t>
            </a:r>
            <a:endParaRPr lang="en-GB" b="1" dirty="0">
              <a:solidFill>
                <a:srgbClr val="1C1C1C"/>
              </a:solidFill>
              <a:latin typeface="Twinkl"/>
            </a:endParaRPr>
          </a:p>
        </p:txBody>
      </p:sp>
      <p:pic>
        <p:nvPicPr>
          <p:cNvPr id="10254" name="Picture 17">
            <a:extLst>
              <a:ext uri="{FF2B5EF4-FFF2-40B4-BE49-F238E27FC236}">
                <a16:creationId xmlns:a16="http://schemas.microsoft.com/office/drawing/2014/main" id="{62A41F82-3391-4BC9-BBD6-8C098B7384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7726" y="776288"/>
            <a:ext cx="1444625" cy="130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955BCEBE-333C-4D44-8D13-685FFBFA84F1}"/>
              </a:ext>
            </a:extLst>
          </p:cNvPr>
          <p:cNvSpPr/>
          <p:nvPr/>
        </p:nvSpPr>
        <p:spPr>
          <a:xfrm>
            <a:off x="5457825" y="3679289"/>
            <a:ext cx="685800" cy="34448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914ED52-B287-47D8-A8DE-D9FF0ADD259C}"/>
              </a:ext>
            </a:extLst>
          </p:cNvPr>
          <p:cNvSpPr/>
          <p:nvPr/>
        </p:nvSpPr>
        <p:spPr>
          <a:xfrm>
            <a:off x="2949576" y="4183063"/>
            <a:ext cx="498475" cy="3302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732EE02-3893-47F0-9E85-C5E6A4E3D29A}"/>
              </a:ext>
            </a:extLst>
          </p:cNvPr>
          <p:cNvSpPr/>
          <p:nvPr/>
        </p:nvSpPr>
        <p:spPr>
          <a:xfrm>
            <a:off x="3025775" y="4684713"/>
            <a:ext cx="660400" cy="3238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281AE79-0183-41D1-8E5C-E9D18AFE734C}"/>
              </a:ext>
            </a:extLst>
          </p:cNvPr>
          <p:cNvSpPr/>
          <p:nvPr/>
        </p:nvSpPr>
        <p:spPr>
          <a:xfrm>
            <a:off x="3168650" y="5159376"/>
            <a:ext cx="660400" cy="334963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38A0055D-6691-46FB-8907-D9AABC4D88DE}"/>
              </a:ext>
            </a:extLst>
          </p:cNvPr>
          <p:cNvSpPr/>
          <p:nvPr/>
        </p:nvSpPr>
        <p:spPr>
          <a:xfrm>
            <a:off x="4935940" y="5646737"/>
            <a:ext cx="457200" cy="334963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2" grpId="0" animBg="1"/>
      <p:bldP spid="6" grpId="0" animBg="1"/>
      <p:bldP spid="7" grpId="0" animBg="1"/>
      <p:bldP spid="8" grpId="0" animBg="1"/>
      <p:bldP spid="9" grpId="0" animBg="1"/>
      <p:bldP spid="19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4DF577C-12E7-4AF9-9A3F-FBF0ACD2CA5B}"/>
              </a:ext>
            </a:extLst>
          </p:cNvPr>
          <p:cNvSpPr/>
          <p:nvPr/>
        </p:nvSpPr>
        <p:spPr>
          <a:xfrm>
            <a:off x="2287588" y="2105025"/>
            <a:ext cx="7624762" cy="344488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7E5E6DB-1A6E-4E96-84F9-0344BCDA4B2A}"/>
              </a:ext>
            </a:extLst>
          </p:cNvPr>
          <p:cNvSpPr/>
          <p:nvPr/>
        </p:nvSpPr>
        <p:spPr>
          <a:xfrm>
            <a:off x="2287588" y="2562225"/>
            <a:ext cx="7624762" cy="3444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8CE41C0-7DF2-4BD3-A559-DBBC4CA91BA6}"/>
              </a:ext>
            </a:extLst>
          </p:cNvPr>
          <p:cNvSpPr/>
          <p:nvPr/>
        </p:nvSpPr>
        <p:spPr>
          <a:xfrm>
            <a:off x="2287588" y="3006725"/>
            <a:ext cx="7624762" cy="393700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7DEA948-5206-4E4A-8FBF-347539010B6A}"/>
              </a:ext>
            </a:extLst>
          </p:cNvPr>
          <p:cNvSpPr/>
          <p:nvPr/>
        </p:nvSpPr>
        <p:spPr>
          <a:xfrm>
            <a:off x="2287588" y="3509964"/>
            <a:ext cx="7624762" cy="34448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0787F18-F8F5-468B-9E35-95B559A3B4B7}"/>
              </a:ext>
            </a:extLst>
          </p:cNvPr>
          <p:cNvSpPr/>
          <p:nvPr/>
        </p:nvSpPr>
        <p:spPr>
          <a:xfrm>
            <a:off x="2287588" y="3984625"/>
            <a:ext cx="7624762" cy="344488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1271" name="Title 20">
            <a:extLst>
              <a:ext uri="{FF2B5EF4-FFF2-40B4-BE49-F238E27FC236}">
                <a16:creationId xmlns:a16="http://schemas.microsoft.com/office/drawing/2014/main" id="{F4B22DF2-15EF-44C5-B097-7BF8D2D67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>
                <a:latin typeface="Twinkl" pitchFamily="2" charset="0"/>
              </a:rPr>
              <a:t>Where Can a Relative Clause Be Placed?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3C60A5-DAFC-4C07-BC7B-1828CC6A24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9038" y="1473201"/>
            <a:ext cx="7453312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Where in these sentences are the relative clauses placed? How do you know?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100">
              <a:solidFill>
                <a:srgbClr val="FF0000"/>
              </a:solidFill>
            </a:endParaRP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100">
              <a:solidFill>
                <a:srgbClr val="FF0000"/>
              </a:solidFill>
            </a:endParaRP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The class were well-behaved on the school trip, which made their teacher proud.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William, who was wearing his favourite shirt, was going to the school disco.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/>
              <a:t>I go to a swimming club early in the morning, which means that I’m tired by the afternoon.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Have you seen the people whom we met yesterday at the park? 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Amir found the missing cat that his neighbour had lost.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1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1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1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Relative clauses can be in the middle of a </a:t>
            </a:r>
            <a:br>
              <a:rPr lang="en-GB" altLang="en-US" sz="1600"/>
            </a:br>
            <a:r>
              <a:rPr lang="en-GB" altLang="en-US" sz="1600"/>
              <a:t>sentence (embedded) or at the end of a sentence. </a:t>
            </a:r>
          </a:p>
        </p:txBody>
      </p:sp>
      <p:pic>
        <p:nvPicPr>
          <p:cNvPr id="11273" name="Picture 15">
            <a:extLst>
              <a:ext uri="{FF2B5EF4-FFF2-40B4-BE49-F238E27FC236}">
                <a16:creationId xmlns:a16="http://schemas.microsoft.com/office/drawing/2014/main" id="{3C21A58C-7810-48B5-B76A-F7701A554E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460"/>
          <a:stretch>
            <a:fillRect/>
          </a:stretch>
        </p:blipFill>
        <p:spPr bwMode="auto">
          <a:xfrm>
            <a:off x="7369176" y="4787901"/>
            <a:ext cx="2073275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F5819C40-0648-41E0-9F02-32E80B5792D3}"/>
              </a:ext>
            </a:extLst>
          </p:cNvPr>
          <p:cNvSpPr/>
          <p:nvPr/>
        </p:nvSpPr>
        <p:spPr>
          <a:xfrm>
            <a:off x="3203575" y="2555875"/>
            <a:ext cx="3448050" cy="3492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1071F2F-E870-4DDD-9B23-9D9A101402D6}"/>
              </a:ext>
            </a:extLst>
          </p:cNvPr>
          <p:cNvSpPr/>
          <p:nvPr/>
        </p:nvSpPr>
        <p:spPr>
          <a:xfrm>
            <a:off x="6651626" y="2084389"/>
            <a:ext cx="3203575" cy="3524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74FD3D4-83DD-45D5-AB23-E921EE9F3307}"/>
              </a:ext>
            </a:extLst>
          </p:cNvPr>
          <p:cNvSpPr/>
          <p:nvPr/>
        </p:nvSpPr>
        <p:spPr>
          <a:xfrm>
            <a:off x="6100764" y="3014663"/>
            <a:ext cx="3811587" cy="385762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F3309773-8A12-4B8C-B42F-B40E7F093A1B}"/>
              </a:ext>
            </a:extLst>
          </p:cNvPr>
          <p:cNvSpPr/>
          <p:nvPr/>
        </p:nvSpPr>
        <p:spPr>
          <a:xfrm>
            <a:off x="4737101" y="3492501"/>
            <a:ext cx="3597275" cy="385763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69F1729-AFAE-41DC-A3C4-CACE76371F6F}"/>
              </a:ext>
            </a:extLst>
          </p:cNvPr>
          <p:cNvSpPr/>
          <p:nvPr/>
        </p:nvSpPr>
        <p:spPr>
          <a:xfrm>
            <a:off x="4870451" y="3983039"/>
            <a:ext cx="2816225" cy="3714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0" grpId="0" animBg="1"/>
      <p:bldP spid="18" grpId="0" animBg="1"/>
      <p:bldP spid="22" grpId="0" animBg="1"/>
      <p:bldP spid="23" grpId="0" animBg="1"/>
      <p:bldP spid="2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5B9765E0-CE0A-4DC9-BB80-322F2D8BD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>
                <a:latin typeface="Twinkl" pitchFamily="2" charset="0"/>
              </a:rPr>
              <a:t>Creating Relative Clauses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78D736-FC2B-443A-BEA9-16AD63DF28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9038" y="1473201"/>
            <a:ext cx="7453312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Write sentences about the following pictures and include an embedded relative clause: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C1D400-38FD-4710-A1BC-C42EF56112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8801" y="2238376"/>
            <a:ext cx="2709863" cy="262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6F0F66E-255B-4E83-B16B-1346975857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235200"/>
            <a:ext cx="3937000" cy="262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ED3C53E-C637-4C0A-B333-D1E23C921D09}"/>
              </a:ext>
            </a:extLst>
          </p:cNvPr>
          <p:cNvSpPr/>
          <p:nvPr/>
        </p:nvSpPr>
        <p:spPr>
          <a:xfrm>
            <a:off x="2555875" y="4273550"/>
            <a:ext cx="3937000" cy="5857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600" dirty="0">
                <a:solidFill>
                  <a:srgbClr val="1C1C1C"/>
                </a:solidFill>
                <a:latin typeface="Twinkl "/>
              </a:rPr>
              <a:t>The children, </a:t>
            </a:r>
            <a:r>
              <a:rPr lang="en-GB" sz="1600" b="1" dirty="0">
                <a:solidFill>
                  <a:srgbClr val="1C1C1C"/>
                </a:solidFill>
                <a:latin typeface="Twinkl "/>
              </a:rPr>
              <a:t>who all wore helmets</a:t>
            </a:r>
            <a:r>
              <a:rPr lang="en-GB" sz="1600" dirty="0">
                <a:solidFill>
                  <a:srgbClr val="1C1C1C"/>
                </a:solidFill>
                <a:latin typeface="Twinkl "/>
              </a:rPr>
              <a:t>, were excited about their cycling trip.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70BF23E-1781-4894-8A7F-8110CE7A0C45}"/>
              </a:ext>
            </a:extLst>
          </p:cNvPr>
          <p:cNvSpPr/>
          <p:nvPr/>
        </p:nvSpPr>
        <p:spPr>
          <a:xfrm>
            <a:off x="6908801" y="4027488"/>
            <a:ext cx="2709863" cy="8318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600" dirty="0">
                <a:solidFill>
                  <a:srgbClr val="1C1C1C"/>
                </a:solidFill>
                <a:latin typeface="Twinkl "/>
              </a:rPr>
              <a:t>My cat, </a:t>
            </a:r>
            <a:r>
              <a:rPr lang="en-GB" sz="1600" b="1" dirty="0">
                <a:solidFill>
                  <a:srgbClr val="1C1C1C"/>
                </a:solidFill>
                <a:latin typeface="Twinkl "/>
              </a:rPr>
              <a:t>which was black and white</a:t>
            </a:r>
            <a:r>
              <a:rPr lang="en-GB" sz="1600" dirty="0">
                <a:solidFill>
                  <a:srgbClr val="1C1C1C"/>
                </a:solidFill>
                <a:latin typeface="Twinkl "/>
              </a:rPr>
              <a:t>, got stuck </a:t>
            </a:r>
            <a:br>
              <a:rPr lang="en-GB" sz="1600" dirty="0">
                <a:solidFill>
                  <a:srgbClr val="1C1C1C"/>
                </a:solidFill>
                <a:latin typeface="Twinkl "/>
              </a:rPr>
            </a:br>
            <a:r>
              <a:rPr lang="en-GB" sz="1600" dirty="0">
                <a:solidFill>
                  <a:srgbClr val="1C1C1C"/>
                </a:solidFill>
                <a:latin typeface="Twinkl "/>
              </a:rPr>
              <a:t>up a tree.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506D2630-2B22-49F7-A222-E96F18C3B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>
                <a:latin typeface="Twinkl" pitchFamily="2" charset="0"/>
              </a:rPr>
              <a:t>Writing Relative Clause Sentences</a:t>
            </a:r>
          </a:p>
        </p:txBody>
      </p:sp>
      <p:sp>
        <p:nvSpPr>
          <p:cNvPr id="13315" name="Rectangle 4">
            <a:extLst>
              <a:ext uri="{FF2B5EF4-FFF2-40B4-BE49-F238E27FC236}">
                <a16:creationId xmlns:a16="http://schemas.microsoft.com/office/drawing/2014/main" id="{F4F8A4FB-5901-418A-AB9E-1B986DFF5C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9038" y="1473201"/>
            <a:ext cx="7453312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Choose a square to reveal a hidden picture. Write a relative clause sentence about the picture on your whiteboard. Underline your relative pronoun.</a:t>
            </a:r>
          </a:p>
        </p:txBody>
      </p:sp>
      <p:pic>
        <p:nvPicPr>
          <p:cNvPr id="13316" name="Picture 3">
            <a:extLst>
              <a:ext uri="{FF2B5EF4-FFF2-40B4-BE49-F238E27FC236}">
                <a16:creationId xmlns:a16="http://schemas.microsoft.com/office/drawing/2014/main" id="{8129F511-0F6A-49AB-B151-FBA0F8C9DC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1" y="2578101"/>
            <a:ext cx="1154113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6">
            <a:extLst>
              <a:ext uri="{FF2B5EF4-FFF2-40B4-BE49-F238E27FC236}">
                <a16:creationId xmlns:a16="http://schemas.microsoft.com/office/drawing/2014/main" id="{51DC96DF-98A7-4FF1-A8D2-9A6D7A2F62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839" y="3613151"/>
            <a:ext cx="873125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8">
            <a:extLst>
              <a:ext uri="{FF2B5EF4-FFF2-40B4-BE49-F238E27FC236}">
                <a16:creationId xmlns:a16="http://schemas.microsoft.com/office/drawing/2014/main" id="{0FEB263B-681B-4D93-821E-0AB4399AD9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6113" y="2401889"/>
            <a:ext cx="1225550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10">
            <a:extLst>
              <a:ext uri="{FF2B5EF4-FFF2-40B4-BE49-F238E27FC236}">
                <a16:creationId xmlns:a16="http://schemas.microsoft.com/office/drawing/2014/main" id="{E2FEDC0B-DD44-491E-8F29-B148B9238B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0651" y="3708400"/>
            <a:ext cx="1260475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14">
            <a:extLst>
              <a:ext uri="{FF2B5EF4-FFF2-40B4-BE49-F238E27FC236}">
                <a16:creationId xmlns:a16="http://schemas.microsoft.com/office/drawing/2014/main" id="{AF39E3AE-6CC5-46D1-A350-88FE5DD160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039" y="4918076"/>
            <a:ext cx="1658937" cy="117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17">
            <a:extLst>
              <a:ext uri="{FF2B5EF4-FFF2-40B4-BE49-F238E27FC236}">
                <a16:creationId xmlns:a16="http://schemas.microsoft.com/office/drawing/2014/main" id="{6E9082C1-62E2-4061-833B-63ABCF9E3E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638" y="4918076"/>
            <a:ext cx="1757362" cy="117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9">
            <a:extLst>
              <a:ext uri="{FF2B5EF4-FFF2-40B4-BE49-F238E27FC236}">
                <a16:creationId xmlns:a16="http://schemas.microsoft.com/office/drawing/2014/main" id="{77216700-B778-459B-8E3A-8688E5C1105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976" y="2382839"/>
            <a:ext cx="1139825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22">
            <a:extLst>
              <a:ext uri="{FF2B5EF4-FFF2-40B4-BE49-F238E27FC236}">
                <a16:creationId xmlns:a16="http://schemas.microsoft.com/office/drawing/2014/main" id="{98DE2F96-10EC-4413-A35C-F11000DC441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663" y="4924426"/>
            <a:ext cx="2017712" cy="116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25">
            <a:extLst>
              <a:ext uri="{FF2B5EF4-FFF2-40B4-BE49-F238E27FC236}">
                <a16:creationId xmlns:a16="http://schemas.microsoft.com/office/drawing/2014/main" id="{507DF18F-3F5D-46F3-8396-324BBFBEEFB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013" y="3533775"/>
            <a:ext cx="116205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5" name="Picture 27">
            <a:extLst>
              <a:ext uri="{FF2B5EF4-FFF2-40B4-BE49-F238E27FC236}">
                <a16:creationId xmlns:a16="http://schemas.microsoft.com/office/drawing/2014/main" id="{CCC4F405-A2AB-4416-86BE-72922657A8A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426" y="3640138"/>
            <a:ext cx="1173163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29">
            <a:extLst>
              <a:ext uri="{FF2B5EF4-FFF2-40B4-BE49-F238E27FC236}">
                <a16:creationId xmlns:a16="http://schemas.microsoft.com/office/drawing/2014/main" id="{BA4B5057-C10D-4BF1-8A25-B99DDAB0750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951" y="3611564"/>
            <a:ext cx="12938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Picture 31">
            <a:extLst>
              <a:ext uri="{FF2B5EF4-FFF2-40B4-BE49-F238E27FC236}">
                <a16:creationId xmlns:a16="http://schemas.microsoft.com/office/drawing/2014/main" id="{AB70D41B-31DE-4FD3-B202-B8C982216C3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389" y="2638425"/>
            <a:ext cx="210343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20F8222C-977B-4091-8B5C-EAC79EEDE576}"/>
              </a:ext>
            </a:extLst>
          </p:cNvPr>
          <p:cNvSpPr/>
          <p:nvPr/>
        </p:nvSpPr>
        <p:spPr>
          <a:xfrm>
            <a:off x="2378075" y="2382839"/>
            <a:ext cx="1409700" cy="9175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23A7F9">
                    <a:lumMod val="60000"/>
                    <a:lumOff val="40000"/>
                  </a:srgbClr>
                </a:solidFill>
                <a:latin typeface="Twinkl"/>
              </a:rPr>
              <a:t>?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C5A7B62-21A9-4685-A889-D7ABC64DE6D8}"/>
              </a:ext>
            </a:extLst>
          </p:cNvPr>
          <p:cNvSpPr/>
          <p:nvPr/>
        </p:nvSpPr>
        <p:spPr>
          <a:xfrm>
            <a:off x="4014788" y="2308225"/>
            <a:ext cx="1428750" cy="1079500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FFABAB"/>
                </a:solidFill>
                <a:latin typeface="Twinkl"/>
              </a:rPr>
              <a:t>?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8C316F4-C6B1-421F-8D45-C5BDF588F241}"/>
              </a:ext>
            </a:extLst>
          </p:cNvPr>
          <p:cNvSpPr/>
          <p:nvPr/>
        </p:nvSpPr>
        <p:spPr>
          <a:xfrm>
            <a:off x="7375526" y="2466976"/>
            <a:ext cx="2212975" cy="860425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FFABAB"/>
                </a:solidFill>
                <a:latin typeface="Twinkl"/>
              </a:rPr>
              <a:t>?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E0AB1C7-8592-40AE-B10B-2FAB88A57716}"/>
              </a:ext>
            </a:extLst>
          </p:cNvPr>
          <p:cNvSpPr/>
          <p:nvPr/>
        </p:nvSpPr>
        <p:spPr>
          <a:xfrm>
            <a:off x="5616575" y="2343150"/>
            <a:ext cx="1411288" cy="9842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23A7F9">
                    <a:lumMod val="60000"/>
                    <a:lumOff val="40000"/>
                  </a:srgbClr>
                </a:solidFill>
                <a:latin typeface="Twinkl"/>
              </a:rPr>
              <a:t>?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8F637715-D714-43D7-A643-636041A45E48}"/>
              </a:ext>
            </a:extLst>
          </p:cNvPr>
          <p:cNvSpPr/>
          <p:nvPr/>
        </p:nvSpPr>
        <p:spPr>
          <a:xfrm>
            <a:off x="2459039" y="3546475"/>
            <a:ext cx="1023937" cy="1149350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FFABAB"/>
                </a:solidFill>
                <a:latin typeface="Twinkl"/>
              </a:rPr>
              <a:t>?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97F021DD-423C-4B87-AAB7-E1ACC03E899E}"/>
              </a:ext>
            </a:extLst>
          </p:cNvPr>
          <p:cNvSpPr/>
          <p:nvPr/>
        </p:nvSpPr>
        <p:spPr>
          <a:xfrm>
            <a:off x="3856039" y="3708400"/>
            <a:ext cx="1411287" cy="9032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23A7F9">
                    <a:lumMod val="60000"/>
                    <a:lumOff val="40000"/>
                  </a:srgbClr>
                </a:solidFill>
                <a:latin typeface="Twinkl"/>
              </a:rPr>
              <a:t>?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972EA7F-7BD4-40BA-B981-5E6C36EB4202}"/>
              </a:ext>
            </a:extLst>
          </p:cNvPr>
          <p:cNvSpPr/>
          <p:nvPr/>
        </p:nvSpPr>
        <p:spPr>
          <a:xfrm>
            <a:off x="5576889" y="3546475"/>
            <a:ext cx="1023937" cy="1149350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FFABAB"/>
                </a:solidFill>
                <a:latin typeface="Twinkl"/>
              </a:rPr>
              <a:t>?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87BE4651-A239-4FD8-819F-7DE606DBEF61}"/>
              </a:ext>
            </a:extLst>
          </p:cNvPr>
          <p:cNvSpPr/>
          <p:nvPr/>
        </p:nvSpPr>
        <p:spPr>
          <a:xfrm>
            <a:off x="6911975" y="3595689"/>
            <a:ext cx="1411288" cy="10509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23A7F9">
                    <a:lumMod val="60000"/>
                    <a:lumOff val="40000"/>
                  </a:srgbClr>
                </a:solidFill>
                <a:latin typeface="Twinkl"/>
              </a:rPr>
              <a:t>?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B70CEFA-FEC5-448B-B3A2-3C82EF9C5B72}"/>
              </a:ext>
            </a:extLst>
          </p:cNvPr>
          <p:cNvSpPr/>
          <p:nvPr/>
        </p:nvSpPr>
        <p:spPr>
          <a:xfrm>
            <a:off x="2444751" y="4899025"/>
            <a:ext cx="1673225" cy="11938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23A7F9">
                    <a:lumMod val="60000"/>
                    <a:lumOff val="40000"/>
                  </a:srgbClr>
                </a:solidFill>
                <a:latin typeface="Twinkl"/>
              </a:rPr>
              <a:t>?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40CD6DF-039E-49AF-B73F-534DDC0ABE12}"/>
              </a:ext>
            </a:extLst>
          </p:cNvPr>
          <p:cNvSpPr/>
          <p:nvPr/>
        </p:nvSpPr>
        <p:spPr>
          <a:xfrm>
            <a:off x="6267451" y="4899025"/>
            <a:ext cx="2136775" cy="11938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23A7F9">
                    <a:lumMod val="60000"/>
                    <a:lumOff val="40000"/>
                  </a:srgbClr>
                </a:solidFill>
                <a:latin typeface="Twinkl"/>
              </a:rPr>
              <a:t>?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C78D93-591D-4EBF-9FCD-E93D83C90C8F}"/>
              </a:ext>
            </a:extLst>
          </p:cNvPr>
          <p:cNvSpPr/>
          <p:nvPr/>
        </p:nvSpPr>
        <p:spPr>
          <a:xfrm>
            <a:off x="4313239" y="4891089"/>
            <a:ext cx="1811337" cy="1214437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FFABAB"/>
                </a:solidFill>
                <a:latin typeface="Twinkl"/>
              </a:rPr>
              <a:t>?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B827EB9-96A4-4A8C-B7FD-244686D00D3E}"/>
              </a:ext>
            </a:extLst>
          </p:cNvPr>
          <p:cNvSpPr/>
          <p:nvPr/>
        </p:nvSpPr>
        <p:spPr>
          <a:xfrm>
            <a:off x="8616950" y="3611563"/>
            <a:ext cx="1295400" cy="1795462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FFABAB"/>
                </a:solidFill>
                <a:latin typeface="Twinkl"/>
              </a:rPr>
              <a:t>?</a:t>
            </a:r>
          </a:p>
        </p:txBody>
      </p:sp>
      <p:sp>
        <p:nvSpPr>
          <p:cNvPr id="49" name="Arrow: Right 4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363012A-A704-41AA-ABBB-FEA42BF8D33C}"/>
              </a:ext>
            </a:extLst>
          </p:cNvPr>
          <p:cNvSpPr/>
          <p:nvPr/>
        </p:nvSpPr>
        <p:spPr>
          <a:xfrm>
            <a:off x="8853489" y="5562601"/>
            <a:ext cx="822325" cy="542925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prstClr val="white"/>
                </a:solidFill>
                <a:latin typeface="Twinkl"/>
              </a:rPr>
              <a:t>next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33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617819D-645B-471E-A948-F86CDE7A5FB5}"/>
              </a:ext>
            </a:extLst>
          </p:cNvPr>
          <p:cNvSpPr/>
          <p:nvPr/>
        </p:nvSpPr>
        <p:spPr>
          <a:xfrm>
            <a:off x="2279650" y="2349501"/>
            <a:ext cx="7632700" cy="48101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8B035C3-2208-46CC-868A-D5F0DDA88263}"/>
              </a:ext>
            </a:extLst>
          </p:cNvPr>
          <p:cNvSpPr/>
          <p:nvPr/>
        </p:nvSpPr>
        <p:spPr>
          <a:xfrm>
            <a:off x="3686176" y="3135313"/>
            <a:ext cx="6226175" cy="779462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C2E113-31A9-4A8B-A6DE-F271CDD9D2A5}"/>
              </a:ext>
            </a:extLst>
          </p:cNvPr>
          <p:cNvSpPr/>
          <p:nvPr/>
        </p:nvSpPr>
        <p:spPr>
          <a:xfrm>
            <a:off x="3533776" y="4183063"/>
            <a:ext cx="6378575" cy="8255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33682D0-06E8-4822-8805-B221C057F6BA}"/>
              </a:ext>
            </a:extLst>
          </p:cNvPr>
          <p:cNvSpPr/>
          <p:nvPr/>
        </p:nvSpPr>
        <p:spPr>
          <a:xfrm>
            <a:off x="3619500" y="5286375"/>
            <a:ext cx="6292850" cy="806450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7329EF-361E-4753-A306-9C384E1FBD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25" y="3317875"/>
            <a:ext cx="4400550" cy="311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3" name="Title 20">
            <a:extLst>
              <a:ext uri="{FF2B5EF4-FFF2-40B4-BE49-F238E27FC236}">
                <a16:creationId xmlns:a16="http://schemas.microsoft.com/office/drawing/2014/main" id="{5C3DBA80-75A6-493D-8608-36D28A27C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>
                <a:latin typeface="Twinkl" pitchFamily="2" charset="0"/>
              </a:rPr>
              <a:t>Quick Quiz 1</a:t>
            </a:r>
            <a:endParaRPr lang="en-GB" altLang="en-US" sz="3200">
              <a:solidFill>
                <a:srgbClr val="FF0000"/>
              </a:solidFill>
              <a:latin typeface="Twinkl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24D2926-9A9A-4A53-9C9F-2821DA47F2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3976" y="4135438"/>
            <a:ext cx="4778375" cy="199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The cats that were caterwauling last night kept me awake.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Jamal, who is a fantastic guitarist, has joined the school band.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2E082F-6CD6-4AE5-8DD3-ABF5E48021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9038" y="1320800"/>
            <a:ext cx="74533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For each sentence, identify the relative pronoun: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A976C1-8D87-439B-96CB-855A2336EF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9038" y="2320926"/>
            <a:ext cx="7453312" cy="416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I can’t eat that chocolate bar because it has nuts in, which I’m allergic to.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75D8D4C-EDC1-48A5-A7D2-1380E7DD2E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3092451"/>
            <a:ext cx="5721350" cy="785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Mangoes, which are grown in tropical countries, are one of my favourite foods.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C608FAC-13DA-4534-B8BC-165678C1FEA7}"/>
              </a:ext>
            </a:extLst>
          </p:cNvPr>
          <p:cNvSpPr/>
          <p:nvPr/>
        </p:nvSpPr>
        <p:spPr>
          <a:xfrm>
            <a:off x="7296150" y="2405064"/>
            <a:ext cx="609600" cy="344487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08BDFBE-A14E-4B2C-ABC6-7C1D59DBFD50}"/>
              </a:ext>
            </a:extLst>
          </p:cNvPr>
          <p:cNvSpPr/>
          <p:nvPr/>
        </p:nvSpPr>
        <p:spPr>
          <a:xfrm>
            <a:off x="5143501" y="3173414"/>
            <a:ext cx="619125" cy="344487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7A84FCAA-8C88-4B07-971B-643EC95DED6D}"/>
              </a:ext>
            </a:extLst>
          </p:cNvPr>
          <p:cNvSpPr/>
          <p:nvPr/>
        </p:nvSpPr>
        <p:spPr>
          <a:xfrm>
            <a:off x="5857876" y="4238625"/>
            <a:ext cx="523875" cy="34448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99D245B-F245-4FE1-A3A9-C1D955F5457E}"/>
              </a:ext>
            </a:extLst>
          </p:cNvPr>
          <p:cNvSpPr/>
          <p:nvPr/>
        </p:nvSpPr>
        <p:spPr>
          <a:xfrm>
            <a:off x="5762625" y="5345114"/>
            <a:ext cx="457200" cy="344487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10" grpId="0"/>
      <p:bldP spid="13" grpId="0"/>
      <p:bldP spid="14" grpId="0"/>
      <p:bldP spid="16" grpId="0" animBg="1"/>
      <p:bldP spid="17" grpId="0" animBg="1"/>
      <p:bldP spid="18" grpId="0" animBg="1"/>
      <p:bldP spid="1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7CA6A23-1926-4995-BE0B-7D69BBE3F881}"/>
              </a:ext>
            </a:extLst>
          </p:cNvPr>
          <p:cNvSpPr/>
          <p:nvPr/>
        </p:nvSpPr>
        <p:spPr>
          <a:xfrm>
            <a:off x="6699250" y="2784475"/>
            <a:ext cx="3219450" cy="336550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FDB1BA0-3C85-41BE-AFDA-A3E8EEEBCAE9}"/>
              </a:ext>
            </a:extLst>
          </p:cNvPr>
          <p:cNvSpPr/>
          <p:nvPr/>
        </p:nvSpPr>
        <p:spPr>
          <a:xfrm>
            <a:off x="6699250" y="3422650"/>
            <a:ext cx="3219450" cy="336550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B8625DF-7DFF-4256-9719-62351614CAD0}"/>
              </a:ext>
            </a:extLst>
          </p:cNvPr>
          <p:cNvSpPr/>
          <p:nvPr/>
        </p:nvSpPr>
        <p:spPr>
          <a:xfrm>
            <a:off x="6699250" y="4052888"/>
            <a:ext cx="3219450" cy="336550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2FB871C-0D7A-4F6E-9303-A3BBE3B8B7AD}"/>
              </a:ext>
            </a:extLst>
          </p:cNvPr>
          <p:cNvSpPr/>
          <p:nvPr/>
        </p:nvSpPr>
        <p:spPr>
          <a:xfrm>
            <a:off x="6699250" y="2146300"/>
            <a:ext cx="3219450" cy="336550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AAAE235-4899-4BA4-A7A0-2D060D63AD78}"/>
              </a:ext>
            </a:extLst>
          </p:cNvPr>
          <p:cNvSpPr/>
          <p:nvPr/>
        </p:nvSpPr>
        <p:spPr>
          <a:xfrm>
            <a:off x="2279651" y="2784475"/>
            <a:ext cx="3421063" cy="3365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F5C86EE-2375-407B-B581-ADECFFAE0D96}"/>
              </a:ext>
            </a:extLst>
          </p:cNvPr>
          <p:cNvSpPr/>
          <p:nvPr/>
        </p:nvSpPr>
        <p:spPr>
          <a:xfrm>
            <a:off x="2279651" y="3422650"/>
            <a:ext cx="3421063" cy="3365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725CCD-5009-43D2-A23D-29BA59581B2B}"/>
              </a:ext>
            </a:extLst>
          </p:cNvPr>
          <p:cNvSpPr/>
          <p:nvPr/>
        </p:nvSpPr>
        <p:spPr>
          <a:xfrm>
            <a:off x="2279651" y="4052888"/>
            <a:ext cx="3421063" cy="3365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D27679-D4A7-43ED-9CA3-A4D99F56A248}"/>
              </a:ext>
            </a:extLst>
          </p:cNvPr>
          <p:cNvSpPr/>
          <p:nvPr/>
        </p:nvSpPr>
        <p:spPr>
          <a:xfrm>
            <a:off x="2279651" y="2146300"/>
            <a:ext cx="3421063" cy="3365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5370" name="Title 20">
            <a:extLst>
              <a:ext uri="{FF2B5EF4-FFF2-40B4-BE49-F238E27FC236}">
                <a16:creationId xmlns:a16="http://schemas.microsoft.com/office/drawing/2014/main" id="{32BB4AE2-24C6-4AE5-988D-ECEE42F82B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>
                <a:latin typeface="Twinkl" pitchFamily="2" charset="0"/>
              </a:rPr>
              <a:t>Quick Quiz 2</a:t>
            </a:r>
            <a:endParaRPr lang="en-GB" altLang="en-US" sz="3200">
              <a:solidFill>
                <a:srgbClr val="FF0000"/>
              </a:solidFill>
              <a:latin typeface="Twinkl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EB851F-43EF-4326-81CE-AC8747E539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73201"/>
            <a:ext cx="7632700" cy="39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Can you match the main clause to the appropriate relative clause?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CE6F224-E990-43D5-85D1-5D856E0C62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085975"/>
            <a:ext cx="3421063" cy="231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/>
              <a:t>The cat scratched my arm,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400"/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/>
              <a:t>The paddling pool is full of cool water,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400"/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/>
              <a:t>I have a sister,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400"/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/>
              <a:t>The ambulance rushed to help the child,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18B3CC2-21A1-44E8-8B2F-B81CF38A1D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6726" y="2085975"/>
            <a:ext cx="3095625" cy="231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/>
              <a:t>who is three years younger than me.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400"/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/>
              <a:t>who had fallen from the tall slide.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400"/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/>
              <a:t>which made it sore.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400"/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/>
              <a:t>which is fabulous on this hot day.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BBDA507-08A1-4444-9FCB-70B2E53BA7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926" y="4810125"/>
            <a:ext cx="1979613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0AAA6C0-2E8C-4A87-B976-B7F8EB818E61}"/>
              </a:ext>
            </a:extLst>
          </p:cNvPr>
          <p:cNvCxnSpPr>
            <a:endCxn id="12" idx="1"/>
          </p:cNvCxnSpPr>
          <p:nvPr/>
        </p:nvCxnSpPr>
        <p:spPr>
          <a:xfrm>
            <a:off x="5700714" y="2324101"/>
            <a:ext cx="998537" cy="12668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85015BFB-728F-446C-AE17-16E10A488F11}"/>
              </a:ext>
            </a:extLst>
          </p:cNvPr>
          <p:cNvCxnSpPr>
            <a:endCxn id="13" idx="1"/>
          </p:cNvCxnSpPr>
          <p:nvPr/>
        </p:nvCxnSpPr>
        <p:spPr>
          <a:xfrm>
            <a:off x="5700714" y="2952751"/>
            <a:ext cx="998537" cy="12684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1BEC7D8-CB74-4C8A-B48D-FE049F775A19}"/>
              </a:ext>
            </a:extLst>
          </p:cNvPr>
          <p:cNvCxnSpPr>
            <a:endCxn id="14" idx="1"/>
          </p:cNvCxnSpPr>
          <p:nvPr/>
        </p:nvCxnSpPr>
        <p:spPr>
          <a:xfrm flipV="1">
            <a:off x="5700714" y="2314575"/>
            <a:ext cx="998537" cy="12763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745E5E45-0173-4F64-BE9D-90004A93C521}"/>
              </a:ext>
            </a:extLst>
          </p:cNvPr>
          <p:cNvCxnSpPr>
            <a:endCxn id="11" idx="1"/>
          </p:cNvCxnSpPr>
          <p:nvPr/>
        </p:nvCxnSpPr>
        <p:spPr>
          <a:xfrm flipV="1">
            <a:off x="5700714" y="2952751"/>
            <a:ext cx="998537" cy="12684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8" grpId="0" animBg="1"/>
      <p:bldP spid="9" grpId="0" animBg="1"/>
      <p:bldP spid="10" grpId="0" animBg="1"/>
      <p:bldP spid="4" grpId="0" animBg="1"/>
      <p:bldP spid="5" grpId="0"/>
      <p:bldP spid="3" grpId="0"/>
      <p:bldP spid="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A9443EFA-7738-456B-9E08-2C7E040412BA}"/>
              </a:ext>
            </a:extLst>
          </p:cNvPr>
          <p:cNvSpPr/>
          <p:nvPr/>
        </p:nvSpPr>
        <p:spPr>
          <a:xfrm>
            <a:off x="2279651" y="5072063"/>
            <a:ext cx="5749925" cy="4572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55D9683-8C6F-4FAE-8195-1029BBB5D21E}"/>
              </a:ext>
            </a:extLst>
          </p:cNvPr>
          <p:cNvSpPr/>
          <p:nvPr/>
        </p:nvSpPr>
        <p:spPr>
          <a:xfrm>
            <a:off x="2279650" y="3957639"/>
            <a:ext cx="7207250" cy="452437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4DE76C7-BD9E-41A1-89B8-E1DA5682D13F}"/>
              </a:ext>
            </a:extLst>
          </p:cNvPr>
          <p:cNvSpPr/>
          <p:nvPr/>
        </p:nvSpPr>
        <p:spPr>
          <a:xfrm>
            <a:off x="2279651" y="2862263"/>
            <a:ext cx="4645025" cy="42386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007E65F-48B7-499F-AF9A-1FDE3A33C3C5}"/>
              </a:ext>
            </a:extLst>
          </p:cNvPr>
          <p:cNvSpPr/>
          <p:nvPr/>
        </p:nvSpPr>
        <p:spPr>
          <a:xfrm>
            <a:off x="2279651" y="2528888"/>
            <a:ext cx="4645025" cy="3746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98C6D8A-B677-445F-A007-49375FEAC3E6}"/>
              </a:ext>
            </a:extLst>
          </p:cNvPr>
          <p:cNvSpPr/>
          <p:nvPr/>
        </p:nvSpPr>
        <p:spPr>
          <a:xfrm>
            <a:off x="2279650" y="3614739"/>
            <a:ext cx="7207250" cy="384175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C9071F6-DB73-4F43-8F81-43AFE1E942A9}"/>
              </a:ext>
            </a:extLst>
          </p:cNvPr>
          <p:cNvSpPr/>
          <p:nvPr/>
        </p:nvSpPr>
        <p:spPr>
          <a:xfrm>
            <a:off x="2279651" y="4710114"/>
            <a:ext cx="5749925" cy="4143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6392" name="Title 20">
            <a:extLst>
              <a:ext uri="{FF2B5EF4-FFF2-40B4-BE49-F238E27FC236}">
                <a16:creationId xmlns:a16="http://schemas.microsoft.com/office/drawing/2014/main" id="{51D9AFA0-79ED-45EF-BCF2-DC05C4FC42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>
                <a:latin typeface="Twinkl" pitchFamily="2" charset="0"/>
              </a:rPr>
              <a:t>Quick Quiz 3</a:t>
            </a:r>
            <a:endParaRPr lang="en-GB" altLang="en-US" sz="3200">
              <a:solidFill>
                <a:srgbClr val="FF0000"/>
              </a:solidFill>
              <a:latin typeface="Twinkl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6C1A00-49FD-4921-B0FB-6B8697584F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9038" y="1473200"/>
            <a:ext cx="7453312" cy="408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Can you break each relative clause sentence back down into two single-clause (simple) sentences?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I look just like my dad, whose hair is black too.  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/>
              <a:t>I look just like my dad. His hair is black too.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>
              <a:solidFill>
                <a:srgbClr val="FF0000"/>
              </a:solidFill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My rabbit, who loves carrots, always runs up to me when I go to its hutch.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/>
              <a:t>My rabbit always runs up to me when I go to its hutch. It loves carrots.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>
              <a:solidFill>
                <a:srgbClr val="FF0000"/>
              </a:solidFill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Micah, whose legs were aching, finally completed the race.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/>
              <a:t>Micah finally completed the race. His legs were aching.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9" grpId="0" animBg="1"/>
      <p:bldP spid="18" grpId="0" animBg="1"/>
      <p:bldP spid="15" grpId="0" animBg="1"/>
      <p:bldP spid="16" grpId="0" animBg="1"/>
      <p:bldP spid="1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C0BD41-51E3-46FA-B9E8-160DE9F5220C}"/>
              </a:ext>
            </a:extLst>
          </p:cNvPr>
          <p:cNvSpPr/>
          <p:nvPr/>
        </p:nvSpPr>
        <p:spPr>
          <a:xfrm>
            <a:off x="206062" y="104775"/>
            <a:ext cx="11496675" cy="66484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70F7C41-B872-4BD6-9AB2-EF584B61F54C}"/>
              </a:ext>
            </a:extLst>
          </p:cNvPr>
          <p:cNvCxnSpPr/>
          <p:nvPr/>
        </p:nvCxnSpPr>
        <p:spPr>
          <a:xfrm>
            <a:off x="1644336" y="104775"/>
            <a:ext cx="0" cy="664845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71C6B77-6837-41F1-BD40-6CF0B11F9154}"/>
              </a:ext>
            </a:extLst>
          </p:cNvPr>
          <p:cNvCxnSpPr/>
          <p:nvPr/>
        </p:nvCxnSpPr>
        <p:spPr>
          <a:xfrm>
            <a:off x="206062" y="14859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4DD60CF-2C42-4E2D-8E06-515288D40DA2}"/>
              </a:ext>
            </a:extLst>
          </p:cNvPr>
          <p:cNvSpPr txBox="1"/>
          <p:nvPr/>
        </p:nvSpPr>
        <p:spPr>
          <a:xfrm>
            <a:off x="1644337" y="955676"/>
            <a:ext cx="10058397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endParaRPr lang="en-GB" sz="3500" b="1" u="sng" dirty="0">
              <a:solidFill>
                <a:schemeClr val="tx1">
                  <a:lumMod val="65000"/>
                  <a:lumOff val="35000"/>
                </a:schemeClr>
              </a:solidFill>
              <a:latin typeface="XCCW Joined 7a" panose="03050602040000000000" pitchFamily="66" charset="0"/>
            </a:endParaRPr>
          </a:p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LO: To explore relationships of characters in another culture.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6059A7-70BE-4718-8DC3-8B13DC33D7B3}"/>
              </a:ext>
            </a:extLst>
          </p:cNvPr>
          <p:cNvCxnSpPr/>
          <p:nvPr/>
        </p:nvCxnSpPr>
        <p:spPr>
          <a:xfrm>
            <a:off x="206062" y="2554288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DD8746-CA2D-4605-B255-D0D050CF6601}"/>
              </a:ext>
            </a:extLst>
          </p:cNvPr>
          <p:cNvCxnSpPr/>
          <p:nvPr/>
        </p:nvCxnSpPr>
        <p:spPr>
          <a:xfrm>
            <a:off x="206062" y="2028825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12AC91-DCED-499A-9644-BB96572B3F72}"/>
              </a:ext>
            </a:extLst>
          </p:cNvPr>
          <p:cNvCxnSpPr/>
          <p:nvPr/>
        </p:nvCxnSpPr>
        <p:spPr>
          <a:xfrm>
            <a:off x="206062" y="364331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C4CFF26-1D26-4AAB-9940-827848F05FE4}"/>
              </a:ext>
            </a:extLst>
          </p:cNvPr>
          <p:cNvCxnSpPr/>
          <p:nvPr/>
        </p:nvCxnSpPr>
        <p:spPr>
          <a:xfrm>
            <a:off x="206062" y="41719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584FAAF-E489-4637-95E0-8ED9219B0E8F}"/>
              </a:ext>
            </a:extLst>
          </p:cNvPr>
          <p:cNvCxnSpPr/>
          <p:nvPr/>
        </p:nvCxnSpPr>
        <p:spPr>
          <a:xfrm>
            <a:off x="206062" y="30924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C94F0DF-54D2-485A-85FE-523FB177181E}"/>
              </a:ext>
            </a:extLst>
          </p:cNvPr>
          <p:cNvCxnSpPr/>
          <p:nvPr/>
        </p:nvCxnSpPr>
        <p:spPr>
          <a:xfrm>
            <a:off x="206062" y="52498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F144836-FB30-4343-BAA6-2EED209ED9E9}"/>
              </a:ext>
            </a:extLst>
          </p:cNvPr>
          <p:cNvCxnSpPr/>
          <p:nvPr/>
        </p:nvCxnSpPr>
        <p:spPr>
          <a:xfrm>
            <a:off x="206062" y="57785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6B3E734-B097-4861-B904-501E57F91ECA}"/>
              </a:ext>
            </a:extLst>
          </p:cNvPr>
          <p:cNvCxnSpPr/>
          <p:nvPr/>
        </p:nvCxnSpPr>
        <p:spPr>
          <a:xfrm>
            <a:off x="206062" y="46990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5C62613-2C08-4AF5-822C-33F6754F91F8}"/>
              </a:ext>
            </a:extLst>
          </p:cNvPr>
          <p:cNvCxnSpPr/>
          <p:nvPr/>
        </p:nvCxnSpPr>
        <p:spPr>
          <a:xfrm>
            <a:off x="206062" y="62912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556484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980EA-9278-47A8-8F77-7FB892CBB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11838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Today’s story is from Zimbabwe.</a:t>
            </a: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r>
              <a:rPr lang="en-GB" dirty="0">
                <a:latin typeface="XCCW Joined 7a" panose="03050602040000000000" pitchFamily="66" charset="0"/>
              </a:rPr>
              <a:t>Do you know where Zimbabwe is?</a:t>
            </a:r>
          </a:p>
        </p:txBody>
      </p:sp>
    </p:spTree>
    <p:extLst>
      <p:ext uri="{BB962C8B-B14F-4D97-AF65-F5344CB8AC3E}">
        <p14:creationId xmlns:p14="http://schemas.microsoft.com/office/powerpoint/2010/main" val="368706144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768DE1-1B89-4A41-92C5-83775B5EB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0AF722-424D-4033-AEC6-3608BDC792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4" name="Picture 2" descr="Map of Zimbabwe - Facts &amp; Information - Beautiful World Travel Guide">
            <a:extLst>
              <a:ext uri="{FF2B5EF4-FFF2-40B4-BE49-F238E27FC236}">
                <a16:creationId xmlns:a16="http://schemas.microsoft.com/office/drawing/2014/main" id="{97B86625-2DC8-4E53-B55E-2F12B908DA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475" y="66675"/>
            <a:ext cx="6115050" cy="672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41959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>
            <a:extLst>
              <a:ext uri="{FF2B5EF4-FFF2-40B4-BE49-F238E27FC236}">
                <a16:creationId xmlns:a16="http://schemas.microsoft.com/office/drawing/2014/main" id="{F4C996D0-050D-4C4A-8E3D-2A1425D529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1" y="476250"/>
            <a:ext cx="7235825" cy="556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>
            <a:extLst>
              <a:ext uri="{FF2B5EF4-FFF2-40B4-BE49-F238E27FC236}">
                <a16:creationId xmlns:a16="http://schemas.microsoft.com/office/drawing/2014/main" id="{6473D0B8-E470-44AD-9B34-EF63F90445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4" y="1341439"/>
            <a:ext cx="6365875" cy="407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>
            <a:extLst>
              <a:ext uri="{FF2B5EF4-FFF2-40B4-BE49-F238E27FC236}">
                <a16:creationId xmlns:a16="http://schemas.microsoft.com/office/drawing/2014/main" id="{8F3D06C6-81B2-48A9-B0A5-BD8585333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0" y="692150"/>
            <a:ext cx="6408738" cy="582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>
            <a:extLst>
              <a:ext uri="{FF2B5EF4-FFF2-40B4-BE49-F238E27FC236}">
                <a16:creationId xmlns:a16="http://schemas.microsoft.com/office/drawing/2014/main" id="{330A1C8D-3A38-4B53-B653-8ED9E05035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188" y="1052514"/>
            <a:ext cx="7359650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980EA-9278-47A8-8F77-7FB892CBB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228" y="674218"/>
            <a:ext cx="8009586" cy="5811838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What is this story about?</a:t>
            </a: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r>
              <a:rPr lang="en-GB" dirty="0">
                <a:latin typeface="XCCW Joined 7a" panose="03050602040000000000" pitchFamily="66" charset="0"/>
              </a:rPr>
              <a:t>What clues in the pictures tell us this story is not set in the UK?</a:t>
            </a: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r>
              <a:rPr lang="en-GB" dirty="0">
                <a:latin typeface="XCCW Joined 7a" panose="03050602040000000000" pitchFamily="66" charset="0"/>
              </a:rPr>
              <a:t>How might their culture be different than ours?</a:t>
            </a:r>
            <a:br>
              <a:rPr lang="en-GB" dirty="0"/>
            </a:br>
            <a:endParaRPr lang="en-GB" dirty="0">
              <a:latin typeface="XCCW Joined 7a" panose="03050602040000000000" pitchFamily="66" charset="0"/>
            </a:endParaRPr>
          </a:p>
        </p:txBody>
      </p:sp>
      <p:pic>
        <p:nvPicPr>
          <p:cNvPr id="14338" name="Picture 2" descr="VIPERS reading strategy _ cartoon snake posters and images for display |  Teaching Resources">
            <a:extLst>
              <a:ext uri="{FF2B5EF4-FFF2-40B4-BE49-F238E27FC236}">
                <a16:creationId xmlns:a16="http://schemas.microsoft.com/office/drawing/2014/main" id="{E1CDBD03-FFA4-491E-AD6F-86FC37EE0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0110" y="1631329"/>
            <a:ext cx="2535662" cy="3595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12974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980EA-9278-47A8-8F77-7FB892CBB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74218"/>
            <a:ext cx="12192000" cy="5811838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3000" dirty="0">
                <a:latin typeface="XCCW Joined 7a" panose="03050602040000000000" pitchFamily="66" charset="0"/>
              </a:rPr>
              <a:t>We have 4 characters in this story:</a:t>
            </a:r>
            <a:br>
              <a:rPr lang="en-GB" sz="3000" dirty="0">
                <a:latin typeface="XCCW Joined 7a" panose="03050602040000000000" pitchFamily="66" charset="0"/>
              </a:rPr>
            </a:br>
            <a:r>
              <a:rPr lang="en-GB" sz="4000" b="1" dirty="0" err="1">
                <a:latin typeface="XCCW Joined 7a" panose="03050602040000000000" pitchFamily="66" charset="0"/>
                <a:ea typeface="Calibri" panose="020F0502020204030204" pitchFamily="34" charset="0"/>
                <a:cs typeface="Tahoma" panose="020B0604030504040204" pitchFamily="34" charset="0"/>
              </a:rPr>
              <a:t>Gano</a:t>
            </a:r>
            <a:r>
              <a:rPr lang="en-GB" sz="4000" b="1" dirty="0">
                <a:latin typeface="XCCW Joined 7a" panose="03050602040000000000" pitchFamily="66" charset="0"/>
                <a:ea typeface="Calibri" panose="020F0502020204030204" pitchFamily="34" charset="0"/>
                <a:cs typeface="Tahoma" panose="020B0604030504040204" pitchFamily="34" charset="0"/>
              </a:rPr>
              <a:t>, Muto, Kondo, old </a:t>
            </a:r>
            <a:r>
              <a:rPr lang="en-GB" sz="4000" b="1" dirty="0" err="1">
                <a:latin typeface="XCCW Joined 7a" panose="03050602040000000000" pitchFamily="66" charset="0"/>
                <a:ea typeface="Calibri" panose="020F0502020204030204" pitchFamily="34" charset="0"/>
                <a:cs typeface="Tahoma" panose="020B0604030504040204" pitchFamily="34" charset="0"/>
              </a:rPr>
              <a:t>Marumba</a:t>
            </a:r>
            <a:br>
              <a:rPr lang="en-GB" sz="3000" dirty="0">
                <a:latin typeface="XCCW Joined 7a" panose="03050602040000000000" pitchFamily="66" charset="0"/>
                <a:ea typeface="Calibri" panose="020F0502020204030204" pitchFamily="34" charset="0"/>
                <a:cs typeface="Tahoma" panose="020B0604030504040204" pitchFamily="34" charset="0"/>
              </a:rPr>
            </a:br>
            <a:br>
              <a:rPr lang="en-GB" sz="3000" dirty="0">
                <a:latin typeface="XCCW Joined 7a" panose="03050602040000000000" pitchFamily="66" charset="0"/>
                <a:ea typeface="Calibri" panose="020F0502020204030204" pitchFamily="34" charset="0"/>
                <a:cs typeface="Tahoma" panose="020B0604030504040204" pitchFamily="34" charset="0"/>
              </a:rPr>
            </a:br>
            <a:r>
              <a:rPr lang="en-GB" sz="3000" dirty="0">
                <a:latin typeface="XCCW Joined 7a" panose="03050602040000000000" pitchFamily="66" charset="0"/>
                <a:ea typeface="Calibri" panose="020F0502020204030204" pitchFamily="34" charset="0"/>
                <a:cs typeface="Tahoma" panose="020B0604030504040204" pitchFamily="34" charset="0"/>
              </a:rPr>
              <a:t>You have two characters to listen for... make notes about what each character is like and the things they do which are different to our lives. </a:t>
            </a:r>
            <a:br>
              <a:rPr lang="en-GB" sz="3000" dirty="0">
                <a:latin typeface="XCCW Joined 7a" panose="03050602040000000000" pitchFamily="66" charset="0"/>
                <a:ea typeface="Calibri" panose="020F0502020204030204" pitchFamily="34" charset="0"/>
                <a:cs typeface="Tahoma" panose="020B0604030504040204" pitchFamily="34" charset="0"/>
              </a:rPr>
            </a:br>
            <a:br>
              <a:rPr lang="en-GB" sz="30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30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BONUS: </a:t>
            </a:r>
            <a:r>
              <a:rPr lang="en-GB" sz="3000" b="1" dirty="0">
                <a:solidFill>
                  <a:srgbClr val="7030A0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Tahoma" panose="020B0604030504040204" pitchFamily="34" charset="0"/>
              </a:rPr>
              <a:t>Whose point of view is this story told from? </a:t>
            </a:r>
            <a:br>
              <a:rPr lang="en-GB" sz="30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3000" dirty="0">
                <a:latin typeface="XCCW Joined 7a" panose="03050602040000000000" pitchFamily="66" charset="0"/>
              </a:rPr>
            </a:br>
            <a:endParaRPr lang="en-GB" sz="3000" dirty="0">
              <a:latin typeface="XCCW Joined 7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95107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61659D-0625-4CA5-9785-D10AE0CAE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C69376-D0AB-463F-B49E-08953B090D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DA798B-9197-4589-A6FE-41C2AAEC55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873" t="26609" r="23626" b="7943"/>
          <a:stretch/>
        </p:blipFill>
        <p:spPr>
          <a:xfrm>
            <a:off x="1639909" y="365125"/>
            <a:ext cx="8912181" cy="6246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61212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1FD66-9DA5-4FB6-BC95-D68EEB733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F416D2-F526-430C-A1CA-B79A8C2584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F95E45-BEA4-4971-B4CE-CBAEC3701A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35" t="36520" r="13697" b="24870"/>
          <a:stretch/>
        </p:blipFill>
        <p:spPr>
          <a:xfrm>
            <a:off x="541700" y="1848130"/>
            <a:ext cx="11108600" cy="3161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89126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55065-8101-42AE-9F91-4F84269E5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DA2DC3-7F3E-4D11-B946-75D613C8F9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AC055D-E64D-4D10-87F8-A5D5544498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19" t="29686" r="18345" b="20336"/>
          <a:stretch/>
        </p:blipFill>
        <p:spPr>
          <a:xfrm>
            <a:off x="568466" y="1044910"/>
            <a:ext cx="11055068" cy="4820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28176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980EA-9278-47A8-8F77-7FB892CBB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11838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Which character do you feel the most sorry for?</a:t>
            </a: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r>
              <a:rPr lang="en-GB" dirty="0">
                <a:latin typeface="XCCW Joined 7a" panose="03050602040000000000" pitchFamily="66" charset="0"/>
              </a:rPr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160226946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980EA-9278-47A8-8F77-7FB892CBB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11838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What traditions are in this story?</a:t>
            </a:r>
          </a:p>
        </p:txBody>
      </p:sp>
    </p:spTree>
    <p:extLst>
      <p:ext uri="{BB962C8B-B14F-4D97-AF65-F5344CB8AC3E}">
        <p14:creationId xmlns:p14="http://schemas.microsoft.com/office/powerpoint/2010/main" val="355311577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980EA-9278-47A8-8F77-7FB892CBB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459104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What traditions are in this story?</a:t>
            </a:r>
          </a:p>
        </p:txBody>
      </p:sp>
      <p:pic>
        <p:nvPicPr>
          <p:cNvPr id="20482" name="Picture 2" descr="Hunting in Africa-From Traditional to the present day! — Steemit">
            <a:extLst>
              <a:ext uri="{FF2B5EF4-FFF2-40B4-BE49-F238E27FC236}">
                <a16:creationId xmlns:a16="http://schemas.microsoft.com/office/drawing/2014/main" id="{14A2B8FC-A141-456E-9E9F-93783E73C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093" y="2378933"/>
            <a:ext cx="6511813" cy="438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19620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4.xml><?xml version="1.0" encoding="utf-8"?>
<a:theme xmlns:a="http://schemas.openxmlformats.org/drawingml/2006/main" name="2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1346</TotalTime>
  <Words>1509</Words>
  <Application>Microsoft Office PowerPoint</Application>
  <PresentationFormat>Widescreen</PresentationFormat>
  <Paragraphs>265</Paragraphs>
  <Slides>68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68</vt:i4>
      </vt:variant>
    </vt:vector>
  </HeadingPairs>
  <TitlesOfParts>
    <vt:vector size="84" baseType="lpstr">
      <vt:lpstr>Arial</vt:lpstr>
      <vt:lpstr>Calibri</vt:lpstr>
      <vt:lpstr>Calibri Light</vt:lpstr>
      <vt:lpstr>Comic Sans MS</vt:lpstr>
      <vt:lpstr>Georgia</vt:lpstr>
      <vt:lpstr>Sassoon Infant Rg</vt:lpstr>
      <vt:lpstr>Tahoma</vt:lpstr>
      <vt:lpstr>Times New Roman</vt:lpstr>
      <vt:lpstr>Twinkl</vt:lpstr>
      <vt:lpstr>Twinkl </vt:lpstr>
      <vt:lpstr>Twinkl SemiBold</vt:lpstr>
      <vt:lpstr>XCCW Joined 7a</vt:lpstr>
      <vt:lpstr>Office Theme</vt:lpstr>
      <vt:lpstr>Custom Design</vt:lpstr>
      <vt:lpstr>1_Office Theme</vt:lpstr>
      <vt:lpstr>2_Office Theme</vt:lpstr>
      <vt:lpstr>PowerPoint Presentation</vt:lpstr>
      <vt:lpstr>PowerPoint Presentation</vt:lpstr>
      <vt:lpstr>PowerPoint Presentation</vt:lpstr>
      <vt:lpstr>What Are Personal and  Possessive Pronouns?</vt:lpstr>
      <vt:lpstr>Pronouns</vt:lpstr>
      <vt:lpstr>Personal or Possessive?</vt:lpstr>
      <vt:lpstr>Spot the Pronouns </vt:lpstr>
      <vt:lpstr>Spot the Pronouns Answers</vt:lpstr>
      <vt:lpstr>Which Pronoun Fits?</vt:lpstr>
      <vt:lpstr>Which Pronoun Fits?</vt:lpstr>
      <vt:lpstr>Spin the Wheel!</vt:lpstr>
      <vt:lpstr>Spin the Wheel!</vt:lpstr>
      <vt:lpstr>Spin the Wheel!</vt:lpstr>
      <vt:lpstr>Pronouns Quick Quiz</vt:lpstr>
      <vt:lpstr>Pronouns Quick Quiz</vt:lpstr>
      <vt:lpstr>Pronouns Quick Quiz</vt:lpstr>
      <vt:lpstr>Pronouns Quick Quiz</vt:lpstr>
      <vt:lpstr>Pronouns Quick Quiz</vt:lpstr>
      <vt:lpstr>Pronouns Quick Quiz</vt:lpstr>
      <vt:lpstr>PowerPoint Presentation</vt:lpstr>
      <vt:lpstr>Stories from other cultures</vt:lpstr>
      <vt:lpstr>PowerPoint Presentation</vt:lpstr>
      <vt:lpstr>PowerPoint Presentation</vt:lpstr>
      <vt:lpstr>https://vimeo.com/23455377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Zahra was from Africa.  Is all of Africa like this?  No!</vt:lpstr>
      <vt:lpstr>Africa or not?</vt:lpstr>
      <vt:lpstr>Africa or not?</vt:lpstr>
      <vt:lpstr>Africa or not?</vt:lpstr>
      <vt:lpstr>Africa or not?</vt:lpstr>
      <vt:lpstr>Africa or not?</vt:lpstr>
      <vt:lpstr>Africa or not?</vt:lpstr>
      <vt:lpstr>Africa or not?</vt:lpstr>
      <vt:lpstr>Africa is a very diverse continent.</vt:lpstr>
      <vt:lpstr>PowerPoint Presentation</vt:lpstr>
      <vt:lpstr>PowerPoint Presentation</vt:lpstr>
      <vt:lpstr>What have you learnt about Africa this lesson?  TPS</vt:lpstr>
      <vt:lpstr>PowerPoint Presentation</vt:lpstr>
      <vt:lpstr>Relative Pronouns</vt:lpstr>
      <vt:lpstr>Where Can a Relative Clause Be Placed?</vt:lpstr>
      <vt:lpstr>Creating Relative Clauses</vt:lpstr>
      <vt:lpstr>Writing Relative Clause Sentences</vt:lpstr>
      <vt:lpstr>Quick Quiz 1</vt:lpstr>
      <vt:lpstr>Quick Quiz 2</vt:lpstr>
      <vt:lpstr>Quick Quiz 3</vt:lpstr>
      <vt:lpstr>PowerPoint Presentation</vt:lpstr>
      <vt:lpstr>Today’s story is from Zimbabwe.  Do you know where Zimbabwe is?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this story about?  What clues in the pictures tell us this story is not set in the UK?  How might their culture be different than ours? </vt:lpstr>
      <vt:lpstr>We have 4 characters in this story: Gano, Muto, Kondo, old Marumba  You have two characters to listen for... make notes about what each character is like and the things they do which are different to our lives.   BONUS: Whose point of view is this story told from?   </vt:lpstr>
      <vt:lpstr>PowerPoint Presentation</vt:lpstr>
      <vt:lpstr>PowerPoint Presentation</vt:lpstr>
      <vt:lpstr>PowerPoint Presentation</vt:lpstr>
      <vt:lpstr>Which character do you feel the most sorry for?  Why?</vt:lpstr>
      <vt:lpstr>What traditions are in this story?</vt:lpstr>
      <vt:lpstr>What traditions are in this story?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Byrne</dc:creator>
  <cp:lastModifiedBy>Lucy Byrne</cp:lastModifiedBy>
  <cp:revision>39</cp:revision>
  <dcterms:created xsi:type="dcterms:W3CDTF">2020-11-12T20:27:15Z</dcterms:created>
  <dcterms:modified xsi:type="dcterms:W3CDTF">2021-01-02T21:25:52Z</dcterms:modified>
</cp:coreProperties>
</file>