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  <p:sldMasterId id="2147483665" r:id="rId4"/>
  </p:sldMasterIdLst>
  <p:notesMasterIdLst>
    <p:notesMasterId r:id="rId106"/>
  </p:notesMasterIdLst>
  <p:sldIdLst>
    <p:sldId id="444" r:id="rId5"/>
    <p:sldId id="462" r:id="rId6"/>
    <p:sldId id="464" r:id="rId7"/>
    <p:sldId id="309" r:id="rId8"/>
    <p:sldId id="320" r:id="rId9"/>
    <p:sldId id="317" r:id="rId10"/>
    <p:sldId id="313" r:id="rId11"/>
    <p:sldId id="312" r:id="rId12"/>
    <p:sldId id="321" r:id="rId13"/>
    <p:sldId id="365" r:id="rId14"/>
    <p:sldId id="412" r:id="rId15"/>
    <p:sldId id="360" r:id="rId16"/>
    <p:sldId id="426" r:id="rId17"/>
    <p:sldId id="414" r:id="rId18"/>
    <p:sldId id="415" r:id="rId19"/>
    <p:sldId id="416" r:id="rId20"/>
    <p:sldId id="417" r:id="rId21"/>
    <p:sldId id="418" r:id="rId22"/>
    <p:sldId id="419" r:id="rId23"/>
    <p:sldId id="427" r:id="rId24"/>
    <p:sldId id="428" r:id="rId25"/>
    <p:sldId id="429" r:id="rId26"/>
    <p:sldId id="422" r:id="rId27"/>
    <p:sldId id="430" r:id="rId28"/>
    <p:sldId id="431" r:id="rId29"/>
    <p:sldId id="322" r:id="rId30"/>
    <p:sldId id="310" r:id="rId31"/>
    <p:sldId id="469" r:id="rId32"/>
    <p:sldId id="463" r:id="rId33"/>
    <p:sldId id="264" r:id="rId34"/>
    <p:sldId id="265" r:id="rId35"/>
    <p:sldId id="266" r:id="rId36"/>
    <p:sldId id="304" r:id="rId37"/>
    <p:sldId id="305" r:id="rId38"/>
    <p:sldId id="472" r:id="rId39"/>
    <p:sldId id="473" r:id="rId40"/>
    <p:sldId id="308" r:id="rId41"/>
    <p:sldId id="361" r:id="rId42"/>
    <p:sldId id="475" r:id="rId43"/>
    <p:sldId id="366" r:id="rId44"/>
    <p:sldId id="367" r:id="rId45"/>
    <p:sldId id="388" r:id="rId46"/>
    <p:sldId id="363" r:id="rId47"/>
    <p:sldId id="389" r:id="rId48"/>
    <p:sldId id="364" r:id="rId49"/>
    <p:sldId id="370" r:id="rId50"/>
    <p:sldId id="396" r:id="rId51"/>
    <p:sldId id="397" r:id="rId52"/>
    <p:sldId id="398" r:id="rId53"/>
    <p:sldId id="392" r:id="rId54"/>
    <p:sldId id="393" r:id="rId55"/>
    <p:sldId id="470" r:id="rId56"/>
    <p:sldId id="468" r:id="rId57"/>
    <p:sldId id="267" r:id="rId58"/>
    <p:sldId id="268" r:id="rId59"/>
    <p:sldId id="269" r:id="rId60"/>
    <p:sldId id="303" r:id="rId61"/>
    <p:sldId id="311" r:id="rId62"/>
    <p:sldId id="300" r:id="rId63"/>
    <p:sldId id="490" r:id="rId64"/>
    <p:sldId id="306" r:id="rId65"/>
    <p:sldId id="476" r:id="rId66"/>
    <p:sldId id="421" r:id="rId67"/>
    <p:sldId id="477" r:id="rId68"/>
    <p:sldId id="423" r:id="rId69"/>
    <p:sldId id="424" r:id="rId70"/>
    <p:sldId id="413" r:id="rId71"/>
    <p:sldId id="371" r:id="rId72"/>
    <p:sldId id="425" r:id="rId73"/>
    <p:sldId id="478" r:id="rId74"/>
    <p:sldId id="479" r:id="rId75"/>
    <p:sldId id="480" r:id="rId76"/>
    <p:sldId id="307" r:id="rId77"/>
    <p:sldId id="491" r:id="rId78"/>
    <p:sldId id="492" r:id="rId79"/>
    <p:sldId id="372" r:id="rId80"/>
    <p:sldId id="481" r:id="rId81"/>
    <p:sldId id="482" r:id="rId82"/>
    <p:sldId id="483" r:id="rId83"/>
    <p:sldId id="484" r:id="rId84"/>
    <p:sldId id="391" r:id="rId85"/>
    <p:sldId id="485" r:id="rId86"/>
    <p:sldId id="432" r:id="rId87"/>
    <p:sldId id="486" r:id="rId88"/>
    <p:sldId id="488" r:id="rId89"/>
    <p:sldId id="489" r:id="rId90"/>
    <p:sldId id="487" r:id="rId91"/>
    <p:sldId id="493" r:id="rId92"/>
    <p:sldId id="494" r:id="rId93"/>
    <p:sldId id="465" r:id="rId94"/>
    <p:sldId id="496" r:id="rId95"/>
    <p:sldId id="497" r:id="rId96"/>
    <p:sldId id="498" r:id="rId97"/>
    <p:sldId id="499" r:id="rId98"/>
    <p:sldId id="505" r:id="rId99"/>
    <p:sldId id="495" r:id="rId100"/>
    <p:sldId id="500" r:id="rId101"/>
    <p:sldId id="501" r:id="rId102"/>
    <p:sldId id="502" r:id="rId103"/>
    <p:sldId id="503" r:id="rId104"/>
    <p:sldId id="504" r:id="rId10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0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07" Type="http://schemas.openxmlformats.org/officeDocument/2006/relationships/presProps" Target="presProps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viewProps" Target="viewProps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theme" Target="theme/theme1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tableStyles" Target="tableStyle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BC586-795E-4CFF-BDD0-388EE04E982A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41D62-1A5E-468F-BCE8-7322C2C5F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81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5D438-B919-4C5E-9868-1B3C816A4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8B472-1C17-409B-87D3-73BF1B0BA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62E0C-687F-48CB-A104-A53C6FC21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C4E6B-5624-4489-B15D-2CDA7B1E5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9DA0A-D1AB-4EF0-95D9-49CE4DB0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0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AB15-B5D0-4C92-8F18-EAA1D109F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7BB20-5C0A-4817-97C5-0E2D87CA1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99B88-6C43-49D2-8A17-3D428BAC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58C02-BA4D-4B13-A62D-C23CC0C6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FFDB3-E665-41CB-BB0C-52AFC35E3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8F1C0-CD3B-429A-866D-496D92001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C8287-092E-4023-A93C-75EA82886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5F8AB-E841-4266-9CAD-B91EB584D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55B9A-A380-4E2F-A20C-995F968A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75D73-DF2A-4238-AFF7-63522A1E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FD96F-B9EC-40DA-924B-C7FAF0B8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4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1783A-95C7-4A1F-8A61-725B921B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6D61A-D2DF-4FF7-A9D8-6CF32CFFE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FAB89-1603-4FB4-B47A-243E63145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3F85B9-E0AD-4346-9F02-6051726468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E9CC9-574C-47A7-926A-CA878D9F89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D3FF9-4BC9-459D-BF58-0B6C803F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1DED6-5B71-4572-BFFF-9698E71B2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6CE72-8F9B-4CD5-9A8B-D4878DA7D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1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17733-1633-4BEB-BD32-706C26E87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D5FB0-825A-483D-B9F7-4B271EDC6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30B252-6972-4666-A5DF-3164BA250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5FC5D-6C21-473A-87A2-F8BFF26A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00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7A759B-FEE5-460B-A013-F32814AB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BEA2A-0B36-4D70-A869-0C21AA79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6A34B-D696-444E-A954-71BCF2F8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0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3FAB1-AC89-49E0-B4C9-577AB419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B3D56-0D04-46B8-A264-C2FFF8E7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90F7D-310F-42E5-81A4-FDB825CD1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EBFA3-8B2E-425D-A1C9-C0D1AB734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0A4159-3B58-4464-87E3-9D970BC07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5FDD8-6F24-439B-A617-33EB76B5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7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60F52-BC3D-4FF7-857A-F7E1E8B2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82E705-229B-4D25-ADA3-D9CFC56277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34FCA-B8AF-45DF-BF0F-9B07F84DC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71342-AAF3-4B27-BE89-3DFF3E92A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58436-624D-4BA9-82C6-8E87DDE6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6A23FC-F0F1-4C52-AE62-3601EE3A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62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AD54B-D42C-4CEE-97DF-2C45CA2A7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73AEE1-67A5-4C52-91E9-D00EF1CA06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CCE0A-F016-467D-994B-8537AECD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780ED-C23B-4BF2-B506-33D22273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E49FA-53E8-4CBE-8B1B-22AD6EF3A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82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0F92A7-0850-4ED6-B51F-8C6454B7A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C8F3A-EF9A-465B-8614-C0106B7DB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92567-F3DD-430D-A9A6-81A2CE90B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78AE2-F305-4552-ABB8-0355EE5B1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3C4E3-A987-40B5-BABB-CB2FA9B3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753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3429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226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213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6869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336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43039-CBE1-4F12-A40A-C14C2785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0EBF4-EB10-4C1F-8346-BDE6C5425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7A918-A903-43C2-944D-BA94497C8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6B8E0-AA26-47FD-9A8E-A7E777905427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4C720-FA51-4221-9ED2-5758C7681C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F9223-74D5-439A-A513-21978A8A23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95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9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1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53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3.tiff"/><Relationship Id="rId7" Type="http://schemas.openxmlformats.org/officeDocument/2006/relationships/image" Target="../media/image27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image" Target="../media/image23.tiff"/><Relationship Id="rId7" Type="http://schemas.openxmlformats.org/officeDocument/2006/relationships/image" Target="../media/image33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8.tiff"/><Relationship Id="rId7" Type="http://schemas.openxmlformats.org/officeDocument/2006/relationships/image" Target="../media/image40.emf"/><Relationship Id="rId12" Type="http://schemas.openxmlformats.org/officeDocument/2006/relationships/image" Target="../media/image45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6.xml"/><Relationship Id="rId6" Type="http://schemas.openxmlformats.org/officeDocument/2006/relationships/image" Target="NULL"/><Relationship Id="rId11" Type="http://schemas.openxmlformats.org/officeDocument/2006/relationships/image" Target="../media/image44.emf"/><Relationship Id="rId10" Type="http://schemas.openxmlformats.org/officeDocument/2006/relationships/image" Target="../media/image43.emf"/><Relationship Id="rId4" Type="http://schemas.openxmlformats.org/officeDocument/2006/relationships/image" Target="../media/image39.tiff"/><Relationship Id="rId9" Type="http://schemas.openxmlformats.org/officeDocument/2006/relationships/image" Target="../media/image42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47.tiff"/><Relationship Id="rId7" Type="http://schemas.openxmlformats.org/officeDocument/2006/relationships/image" Target="../media/image51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0.emf"/><Relationship Id="rId5" Type="http://schemas.openxmlformats.org/officeDocument/2006/relationships/image" Target="../media/image49.emf"/><Relationship Id="rId4" Type="http://schemas.openxmlformats.org/officeDocument/2006/relationships/image" Target="../media/image48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3" Type="http://schemas.openxmlformats.org/officeDocument/2006/relationships/image" Target="../media/image17.png"/><Relationship Id="rId7" Type="http://schemas.openxmlformats.org/officeDocument/2006/relationships/image" Target="../media/image57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4" Type="http://schemas.openxmlformats.org/officeDocument/2006/relationships/image" Target="../media/image5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Relationship Id="rId4" Type="http://schemas.openxmlformats.org/officeDocument/2006/relationships/image" Target="../media/image5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5" Type="http://schemas.openxmlformats.org/officeDocument/2006/relationships/image" Target="../media/image62.png"/><Relationship Id="rId4" Type="http://schemas.openxmlformats.org/officeDocument/2006/relationships/image" Target="../media/image59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4" Type="http://schemas.openxmlformats.org/officeDocument/2006/relationships/image" Target="../media/image6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5" Type="http://schemas.openxmlformats.org/officeDocument/2006/relationships/image" Target="../media/image65.png"/><Relationship Id="rId4" Type="http://schemas.openxmlformats.org/officeDocument/2006/relationships/image" Target="../media/image12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Relationship Id="rId4" Type="http://schemas.openxmlformats.org/officeDocument/2006/relationships/image" Target="../media/image75.png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4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5.xml"/><Relationship Id="rId4" Type="http://schemas.openxmlformats.org/officeDocument/2006/relationships/image" Target="../media/image77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6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7.xml"/><Relationship Id="rId4" Type="http://schemas.openxmlformats.org/officeDocument/2006/relationships/image" Target="../media/image80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8.xml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30.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divide by 10, 100 and 1000.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1577729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Key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377A1-1AE3-4F8B-A217-A5AB363B0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5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0439-8433-4239-BC93-32AE484CC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507D9-184C-4B9B-A366-642D3E5BB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F20D9F-39C4-4574-BDD5-EC7334623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691"/>
            <a:ext cx="12235521" cy="66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23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219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9550" y="334776"/>
                <a:ext cx="7497474" cy="4903202"/>
              </a:xfrm>
              <a:prstGeom prst="rect">
                <a:avLst/>
              </a:prstGeom>
              <a:blipFill>
                <a:blip r:embed="rId2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1575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B1B9C80-E0A1-4029-80EA-27011A93DB7B}"/>
                  </a:ext>
                </a:extLst>
              </p:cNvPr>
              <p:cNvSpPr txBox="1"/>
              <p:nvPr/>
            </p:nvSpPr>
            <p:spPr>
              <a:xfrm>
                <a:off x="2219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>
                            <a:solidFill>
                              <a:prstClr val="black"/>
                            </a:solidFill>
                            <a:latin typeface="Calibri" panose="020F0502020204030204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B1B9C80-E0A1-4029-80EA-27011A93DB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9550" y="334776"/>
                <a:ext cx="7497474" cy="4903202"/>
              </a:xfrm>
              <a:prstGeom prst="rect">
                <a:avLst/>
              </a:prstGeom>
              <a:blipFill>
                <a:blip r:embed="rId3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5363597" y="323052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69812" y="75838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03899" y="1621623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66637" y="2025031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80667" y="3046027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65549" y="413614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048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03573" y="2151278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16200000" flipH="1" flipV="1">
            <a:off x="7412596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7059415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9415" y="1203110"/>
                <a:ext cx="1190231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Curved Up Arrow 31"/>
          <p:cNvSpPr/>
          <p:nvPr/>
        </p:nvSpPr>
        <p:spPr>
          <a:xfrm rot="16200000" flipH="1" flipV="1">
            <a:off x="5679383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5326202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6202" y="1203110"/>
                <a:ext cx="1190231" cy="400110"/>
              </a:xfrm>
              <a:prstGeom prst="rect">
                <a:avLst/>
              </a:prstGeom>
              <a:blipFill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Curved Up Arrow 33"/>
          <p:cNvSpPr/>
          <p:nvPr/>
        </p:nvSpPr>
        <p:spPr>
          <a:xfrm rot="16200000" flipH="1" flipV="1">
            <a:off x="3946171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/>
              <p:cNvSpPr txBox="1"/>
              <p:nvPr/>
            </p:nvSpPr>
            <p:spPr>
              <a:xfrm>
                <a:off x="3592990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990" y="1203110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Curved Up Arrow 37"/>
          <p:cNvSpPr/>
          <p:nvPr/>
        </p:nvSpPr>
        <p:spPr>
          <a:xfrm rot="16200000">
            <a:off x="7488378" y="3766587"/>
            <a:ext cx="483869" cy="1518062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7135197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5197" y="4770268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Up Arrow 39"/>
          <p:cNvSpPr/>
          <p:nvPr/>
        </p:nvSpPr>
        <p:spPr>
          <a:xfrm rot="16200000">
            <a:off x="5739963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Box 40"/>
              <p:cNvSpPr txBox="1"/>
              <p:nvPr/>
            </p:nvSpPr>
            <p:spPr>
              <a:xfrm>
                <a:off x="5386782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6782" y="4770268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urved Up Arrow 41"/>
          <p:cNvSpPr/>
          <p:nvPr/>
        </p:nvSpPr>
        <p:spPr>
          <a:xfrm rot="16200000">
            <a:off x="3991547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Box 42"/>
              <p:cNvSpPr txBox="1"/>
              <p:nvPr/>
            </p:nvSpPr>
            <p:spPr>
              <a:xfrm>
                <a:off x="3638366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8366" y="4770268"/>
                <a:ext cx="1190231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18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32" grpId="0" animBg="1"/>
      <p:bldP spid="33" grpId="0"/>
      <p:bldP spid="34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>
            <p:extLst/>
          </p:nvPr>
        </p:nvGraphicFramePr>
        <p:xfrm>
          <a:off x="4726012" y="3183955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2206407" y="1217303"/>
            <a:ext cx="2377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60111" y="1217303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4,700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99128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807985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711759" y="209273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00267" y="2693496"/>
            <a:ext cx="2598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783883" y="361865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695721" y="363044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726011" y="269349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470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762031" y="177450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2191512" y="4187619"/>
            <a:ext cx="2871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052253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961110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864884" y="59442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779577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683351" y="59426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565" y="4788046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977408" y="49307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989210" y="5643843"/>
            <a:ext cx="577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What stays the same?  What changes?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990271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	</a:t>
            </a:r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/>
          </p:nvPr>
        </p:nvGraphicFramePr>
        <p:xfrm>
          <a:off x="4762031" y="1700937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0" name="Rectangle 49"/>
          <p:cNvSpPr/>
          <p:nvPr/>
        </p:nvSpPr>
        <p:spPr>
          <a:xfrm>
            <a:off x="6872046" y="362455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  <p:graphicFrame>
        <p:nvGraphicFramePr>
          <p:cNvPr id="51" name="Table 50"/>
          <p:cNvGraphicFramePr>
            <a:graphicFrameLocks noGrp="1"/>
          </p:cNvGraphicFramePr>
          <p:nvPr>
            <p:extLst/>
          </p:nvPr>
        </p:nvGraphicFramePr>
        <p:xfrm>
          <a:off x="4746217" y="4679292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2" name="Rectangle 51"/>
          <p:cNvSpPr/>
          <p:nvPr/>
        </p:nvSpPr>
        <p:spPr>
          <a:xfrm>
            <a:off x="4837269" y="418761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</a:t>
            </a:r>
          </a:p>
        </p:txBody>
      </p:sp>
      <p:sp>
        <p:nvSpPr>
          <p:cNvPr id="53" name="Rectangle 52"/>
          <p:cNvSpPr/>
          <p:nvPr/>
        </p:nvSpPr>
        <p:spPr>
          <a:xfrm>
            <a:off x="8710533" y="510439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54" name="Rectangle 53"/>
          <p:cNvSpPr/>
          <p:nvPr/>
        </p:nvSpPr>
        <p:spPr>
          <a:xfrm>
            <a:off x="7798696" y="511029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  <p:bldP spid="19" grpId="0"/>
      <p:bldP spid="20" grpId="0"/>
      <p:bldP spid="29" grpId="0"/>
      <p:bldP spid="31" grpId="0"/>
      <p:bldP spid="32" grpId="0"/>
      <p:bldP spid="35" grpId="0"/>
      <p:bldP spid="43" grpId="0"/>
      <p:bldP spid="44" grpId="0"/>
      <p:bldP spid="45" grpId="0"/>
      <p:bldP spid="50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271066" y="1399391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To divide a number by 10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021" y="185911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271066" y="283916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To divide a number by 100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51021" y="329888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271066" y="447190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To divide a number by 1,000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51021" y="493162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141416" y="1811498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41416" y="325202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141416" y="488476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224702" y="1506856"/>
            <a:ext cx="271462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6256898" y="2940713"/>
            <a:ext cx="425271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6339663" y="4577451"/>
            <a:ext cx="612810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576068" y="508000"/>
          <a:ext cx="6756400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9100">
                  <a:extLst>
                    <a:ext uri="{9D8B030D-6E8A-4147-A177-3AD203B41FA5}">
                      <a16:colId xmlns:a16="http://schemas.microsoft.com/office/drawing/2014/main" val="3390253850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3190490699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896813663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210741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Number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by 10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 by 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by 1,000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7276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</a:rPr>
                        <a:t>35,000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0962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732581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78346" y="1321595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3,500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79570" y="1874998"/>
            <a:ext cx="406400" cy="3810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785761" y="2661442"/>
            <a:ext cx="340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27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2850" y="3235831"/>
            <a:ext cx="7359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27 is one thousandth of what number?</a:t>
            </a:r>
            <a:endParaRPr lang="en-GB" sz="2800" i="1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3785761" y="4388834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6827594" y="480639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2</a:t>
            </a:r>
          </a:p>
        </p:txBody>
      </p:sp>
      <p:sp>
        <p:nvSpPr>
          <p:cNvPr id="10" name="Rectangle 9"/>
          <p:cNvSpPr/>
          <p:nvPr/>
        </p:nvSpPr>
        <p:spPr>
          <a:xfrm>
            <a:off x="7735068" y="480507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877442" y="1862663"/>
            <a:ext cx="1122800" cy="3810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35068" y="480639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27594" y="480859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31408" y="480859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38867" y="2659749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27,000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77441" y="1814010"/>
            <a:ext cx="11228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27,000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1128" y="3700003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193971" y="38426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42" y="1321595"/>
            <a:ext cx="8630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27424" y="1321595"/>
            <a:ext cx="8630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8346" y="1814010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2,700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7151" y="1814010"/>
            <a:ext cx="7607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530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0.09861 0.0004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2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09931 0.000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861 0.00047 L -0.20243 0.0020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6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31 0.00023 L -0.19792 0.000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243 0.00209 L -0.30312 0.0020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792 0.0007 L -0.30173 0.0023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9" grpId="0"/>
      <p:bldP spid="9" grpId="1"/>
      <p:bldP spid="9" grpId="2"/>
      <p:bldP spid="9" grpId="3"/>
      <p:bldP spid="10" grpId="0"/>
      <p:bldP spid="10" grpId="1"/>
      <p:bldP spid="10" grpId="2"/>
      <p:bldP spid="10" grpId="3"/>
      <p:bldP spid="11" grpId="0" animBg="1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What numbers are shown on the place value charts below?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C57CBE9-BC78-4F9C-94E7-0A1A57A93B7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208F187-0B9B-4BE7-8FA2-62808A08A35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9DF6856-3048-437A-9EE0-62BE47EF6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45" name="Table 7">
            <a:extLst>
              <a:ext uri="{FF2B5EF4-FFF2-40B4-BE49-F238E27FC236}">
                <a16:creationId xmlns:a16="http://schemas.microsoft.com/office/drawing/2014/main" id="{5713670A-343B-43D6-941D-BE3ADBDEE49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1363731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graphicFrame>
        <p:nvGraphicFramePr>
          <p:cNvPr id="46" name="Table 7">
            <a:extLst>
              <a:ext uri="{FF2B5EF4-FFF2-40B4-BE49-F238E27FC236}">
                <a16:creationId xmlns:a16="http://schemas.microsoft.com/office/drawing/2014/main" id="{D896FEBC-AE84-43EA-862B-5019A7874D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873872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What numbers are shown on the place value charts below?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33,500</a:t>
            </a:r>
          </a:p>
          <a:p>
            <a:pPr lvl="0"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1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2,363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C57CBE9-BC78-4F9C-94E7-0A1A57A93B7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208F187-0B9B-4BE7-8FA2-62808A08A35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9DF6856-3048-437A-9EE0-62BE47EF6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5EFB27AB-9E91-42C9-8702-A358C377B9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1363731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4B0AC087-F3BF-4FD3-BDCC-DCFA1A4DDEA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873872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dirty="0"/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492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statement below to the correct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6EAC1F6-FFD1-4BA0-8180-1FAF3D282FE7}"/>
              </a:ext>
            </a:extLst>
          </p:cNvPr>
          <p:cNvSpPr/>
          <p:nvPr/>
        </p:nvSpPr>
        <p:spPr>
          <a:xfrm>
            <a:off x="1954973" y="1565558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10 =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76645F26-798C-4057-B000-5B3267391795}"/>
              </a:ext>
            </a:extLst>
          </p:cNvPr>
          <p:cNvSpPr/>
          <p:nvPr/>
        </p:nvSpPr>
        <p:spPr>
          <a:xfrm>
            <a:off x="1954973" y="3281590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100 =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D24F40A3-95E4-4A92-82B6-C816980548FF}"/>
              </a:ext>
            </a:extLst>
          </p:cNvPr>
          <p:cNvSpPr/>
          <p:nvPr/>
        </p:nvSpPr>
        <p:spPr>
          <a:xfrm>
            <a:off x="1954973" y="4997621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1,000 =</a:t>
            </a:r>
          </a:p>
        </p:txBody>
      </p:sp>
      <p:graphicFrame>
        <p:nvGraphicFramePr>
          <p:cNvPr id="45" name="Table 7">
            <a:extLst>
              <a:ext uri="{FF2B5EF4-FFF2-40B4-BE49-F238E27FC236}">
                <a16:creationId xmlns:a16="http://schemas.microsoft.com/office/drawing/2014/main" id="{70827851-3829-4222-A871-ED8BD3F452D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34357" y="1314619"/>
          <a:ext cx="4559485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89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graphicFrame>
        <p:nvGraphicFramePr>
          <p:cNvPr id="49" name="Table 7">
            <a:extLst>
              <a:ext uri="{FF2B5EF4-FFF2-40B4-BE49-F238E27FC236}">
                <a16:creationId xmlns:a16="http://schemas.microsoft.com/office/drawing/2014/main" id="{30E74B42-2C3F-41E3-B503-F24FFD6523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34357" y="4746682"/>
          <a:ext cx="4559485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89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F7C3C46-457F-453B-A656-9A77AAF1DA1F}"/>
              </a:ext>
            </a:extLst>
          </p:cNvPr>
          <p:cNvSpPr/>
          <p:nvPr/>
        </p:nvSpPr>
        <p:spPr>
          <a:xfrm>
            <a:off x="7329715" y="3237260"/>
            <a:ext cx="2764127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3,400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statement below to the correct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A7F098F-D372-4F3E-B886-8033C69B1EFB}"/>
              </a:ext>
            </a:extLst>
          </p:cNvPr>
          <p:cNvCxnSpPr>
            <a:cxnSpLocks/>
          </p:cNvCxnSpPr>
          <p:nvPr/>
        </p:nvCxnSpPr>
        <p:spPr>
          <a:xfrm flipV="1">
            <a:off x="3801600" y="2016619"/>
            <a:ext cx="1732757" cy="1716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DB2F396-A163-4202-AAFE-D4F19BE42B23}"/>
              </a:ext>
            </a:extLst>
          </p:cNvPr>
          <p:cNvCxnSpPr>
            <a:cxnSpLocks/>
          </p:cNvCxnSpPr>
          <p:nvPr/>
        </p:nvCxnSpPr>
        <p:spPr>
          <a:xfrm>
            <a:off x="3801600" y="5448682"/>
            <a:ext cx="173275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76645F26-798C-4057-B000-5B3267391795}"/>
              </a:ext>
            </a:extLst>
          </p:cNvPr>
          <p:cNvSpPr/>
          <p:nvPr/>
        </p:nvSpPr>
        <p:spPr>
          <a:xfrm>
            <a:off x="1954973" y="3281590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100 =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D24F40A3-95E4-4A92-82B6-C816980548FF}"/>
              </a:ext>
            </a:extLst>
          </p:cNvPr>
          <p:cNvSpPr/>
          <p:nvPr/>
        </p:nvSpPr>
        <p:spPr>
          <a:xfrm>
            <a:off x="1954973" y="4997621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1,000 =</a:t>
            </a:r>
          </a:p>
        </p:txBody>
      </p:sp>
      <p:graphicFrame>
        <p:nvGraphicFramePr>
          <p:cNvPr id="45" name="Table 7">
            <a:extLst>
              <a:ext uri="{FF2B5EF4-FFF2-40B4-BE49-F238E27FC236}">
                <a16:creationId xmlns:a16="http://schemas.microsoft.com/office/drawing/2014/main" id="{70827851-3829-4222-A871-ED8BD3F452DD}"/>
              </a:ext>
            </a:extLst>
          </p:cNvPr>
          <p:cNvGraphicFramePr>
            <a:graphicFrameLocks noGrp="1"/>
          </p:cNvGraphicFramePr>
          <p:nvPr/>
        </p:nvGraphicFramePr>
        <p:xfrm>
          <a:off x="5534357" y="1314619"/>
          <a:ext cx="4559485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89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graphicFrame>
        <p:nvGraphicFramePr>
          <p:cNvPr id="49" name="Table 7">
            <a:extLst>
              <a:ext uri="{FF2B5EF4-FFF2-40B4-BE49-F238E27FC236}">
                <a16:creationId xmlns:a16="http://schemas.microsoft.com/office/drawing/2014/main" id="{30E74B42-2C3F-41E3-B503-F24FFD65236C}"/>
              </a:ext>
            </a:extLst>
          </p:cNvPr>
          <p:cNvGraphicFramePr>
            <a:graphicFrameLocks noGrp="1"/>
          </p:cNvGraphicFramePr>
          <p:nvPr/>
        </p:nvGraphicFramePr>
        <p:xfrm>
          <a:off x="5534357" y="4746682"/>
          <a:ext cx="4559485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89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91189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C036C49-4953-438C-A484-E9D39D326891}"/>
              </a:ext>
            </a:extLst>
          </p:cNvPr>
          <p:cNvCxnSpPr>
            <a:cxnSpLocks/>
            <a:endCxn id="34" idx="1"/>
          </p:cNvCxnSpPr>
          <p:nvPr/>
        </p:nvCxnSpPr>
        <p:spPr>
          <a:xfrm>
            <a:off x="3954000" y="2169019"/>
            <a:ext cx="3375715" cy="15193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6EAC1F6-FFD1-4BA0-8180-1FAF3D282FE7}"/>
              </a:ext>
            </a:extLst>
          </p:cNvPr>
          <p:cNvSpPr/>
          <p:nvPr/>
        </p:nvSpPr>
        <p:spPr>
          <a:xfrm>
            <a:off x="1954973" y="1565558"/>
            <a:ext cx="2052000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34,000 ÷ 10 =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F7C3C46-457F-453B-A656-9A77AAF1DA1F}"/>
              </a:ext>
            </a:extLst>
          </p:cNvPr>
          <p:cNvSpPr/>
          <p:nvPr/>
        </p:nvSpPr>
        <p:spPr>
          <a:xfrm>
            <a:off x="7329715" y="3237260"/>
            <a:ext cx="2764127" cy="9021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3,400</a:t>
            </a:r>
          </a:p>
        </p:txBody>
      </p:sp>
    </p:spTree>
    <p:extLst>
      <p:ext uri="{BB962C8B-B14F-4D97-AF65-F5344CB8AC3E}">
        <p14:creationId xmlns:p14="http://schemas.microsoft.com/office/powerpoint/2010/main" val="208729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F48C76F2-44F0-4B87-BFF0-0852381ACB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5528"/>
          <a:ext cx="6525135" cy="19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4616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CA7873B-FDB5-47D1-8F58-4D2358B3A822}"/>
              </a:ext>
            </a:extLst>
          </p:cNvPr>
          <p:cNvSpPr/>
          <p:nvPr/>
        </p:nvSpPr>
        <p:spPr>
          <a:xfrm>
            <a:off x="2427034" y="1819231"/>
            <a:ext cx="2765247" cy="85738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93,400 ÷ 100 =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A99F835-F87E-46E3-AFC3-A1228EA00C0D}"/>
              </a:ext>
            </a:extLst>
          </p:cNvPr>
          <p:cNvSpPr/>
          <p:nvPr/>
        </p:nvSpPr>
        <p:spPr>
          <a:xfrm>
            <a:off x="7044172" y="1819231"/>
            <a:ext cx="2765247" cy="85738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93,400 ÷ 10 = </a:t>
            </a:r>
          </a:p>
        </p:txBody>
      </p:sp>
    </p:spTree>
    <p:extLst>
      <p:ext uri="{BB962C8B-B14F-4D97-AF65-F5344CB8AC3E}">
        <p14:creationId xmlns:p14="http://schemas.microsoft.com/office/powerpoint/2010/main" val="482421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Calculate: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8FC3DA4-1C79-46C1-B478-F7D5032D178C}"/>
              </a:ext>
            </a:extLst>
          </p:cNvPr>
          <p:cNvSpPr/>
          <p:nvPr/>
        </p:nvSpPr>
        <p:spPr>
          <a:xfrm>
            <a:off x="2427034" y="1819231"/>
            <a:ext cx="2765247" cy="8573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93,400 ÷ 100 =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934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9101C0C-D35E-4CC2-B42E-44A2104AE8B7}"/>
              </a:ext>
            </a:extLst>
          </p:cNvPr>
          <p:cNvSpPr/>
          <p:nvPr/>
        </p:nvSpPr>
        <p:spPr>
          <a:xfrm>
            <a:off x="7044172" y="1819233"/>
            <a:ext cx="2765247" cy="85738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93,400 ÷ 10 =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9,340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13" name="Table 7">
            <a:extLst>
              <a:ext uri="{FF2B5EF4-FFF2-40B4-BE49-F238E27FC236}">
                <a16:creationId xmlns:a16="http://schemas.microsoft.com/office/drawing/2014/main" id="{642AD75A-8BFD-45E0-85F6-B97B96E8638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4088"/>
          <a:ext cx="6525135" cy="196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7020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two of the numbers below to make this statement correct.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6" name="Table 17">
            <a:extLst>
              <a:ext uri="{FF2B5EF4-FFF2-40B4-BE49-F238E27FC236}">
                <a16:creationId xmlns:a16="http://schemas.microsoft.com/office/drawing/2014/main" id="{367798D6-EC0C-40B1-A482-5389F68460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86002" y="1501682"/>
          <a:ext cx="7019999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922">
                  <a:extLst>
                    <a:ext uri="{9D8B030D-6E8A-4147-A177-3AD203B41FA5}">
                      <a16:colId xmlns:a16="http://schemas.microsoft.com/office/drawing/2014/main" val="574370827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166255015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2906674881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362149915"/>
                    </a:ext>
                  </a:extLst>
                </a:gridCol>
                <a:gridCol w="1680922">
                  <a:extLst>
                    <a:ext uri="{9D8B030D-6E8A-4147-A177-3AD203B41FA5}">
                      <a16:colId xmlns:a16="http://schemas.microsoft.com/office/drawing/2014/main" val="1108022679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1664401444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253905549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 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776403"/>
                  </a:ext>
                </a:extLst>
              </a:tr>
            </a:tbl>
          </a:graphicData>
        </a:graphic>
      </p:graphicFrame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3B5D229-E310-480D-881D-8605C4D9A0C8}"/>
              </a:ext>
            </a:extLst>
          </p:cNvPr>
          <p:cNvSpPr/>
          <p:nvPr/>
        </p:nvSpPr>
        <p:spPr>
          <a:xfrm>
            <a:off x="3254858" y="2618606"/>
            <a:ext cx="2426375" cy="81130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32,600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BFE634-0248-47CC-83E9-C6F4E4E5452D}"/>
              </a:ext>
            </a:extLst>
          </p:cNvPr>
          <p:cNvSpPr/>
          <p:nvPr/>
        </p:nvSpPr>
        <p:spPr>
          <a:xfrm>
            <a:off x="6510769" y="2618606"/>
            <a:ext cx="2426375" cy="81130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4,050</a:t>
            </a:r>
          </a:p>
        </p:txBody>
      </p:sp>
      <p:graphicFrame>
        <p:nvGraphicFramePr>
          <p:cNvPr id="36" name="Table 7">
            <a:extLst>
              <a:ext uri="{FF2B5EF4-FFF2-40B4-BE49-F238E27FC236}">
                <a16:creationId xmlns:a16="http://schemas.microsoft.com/office/drawing/2014/main" id="{9D709540-C7FB-42F3-9045-04A7AF57A3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4088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31499CE-81DF-4538-8966-AC920F1F3F93}"/>
              </a:ext>
            </a:extLst>
          </p:cNvPr>
          <p:cNvSpPr txBox="1"/>
          <p:nvPr/>
        </p:nvSpPr>
        <p:spPr>
          <a:xfrm>
            <a:off x="2740794" y="2618605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768B0B-585B-4854-BD21-422B52294AE5}"/>
              </a:ext>
            </a:extLst>
          </p:cNvPr>
          <p:cNvSpPr txBox="1"/>
          <p:nvPr/>
        </p:nvSpPr>
        <p:spPr>
          <a:xfrm>
            <a:off x="6000854" y="2618605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C39C7B-337F-4829-8CE2-8FD48BAE9818}"/>
              </a:ext>
            </a:extLst>
          </p:cNvPr>
          <p:cNvSpPr txBox="1"/>
          <p:nvPr/>
        </p:nvSpPr>
        <p:spPr>
          <a:xfrm>
            <a:off x="2355912" y="3647744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3073445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two of the numbers below to make this statement correct.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1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(c) 62,400 ÷ 100 &lt; 32,600 ÷ 10;</a:t>
            </a:r>
          </a:p>
          <a:p>
            <a:pPr marL="3678238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32,600 ÷ 100 &lt; (c) 62,400 ÷ 10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6" name="Table 17">
            <a:extLst>
              <a:ext uri="{FF2B5EF4-FFF2-40B4-BE49-F238E27FC236}">
                <a16:creationId xmlns:a16="http://schemas.microsoft.com/office/drawing/2014/main" id="{367798D6-EC0C-40B1-A482-5389F68460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86002" y="1501682"/>
          <a:ext cx="7019999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922">
                  <a:extLst>
                    <a:ext uri="{9D8B030D-6E8A-4147-A177-3AD203B41FA5}">
                      <a16:colId xmlns:a16="http://schemas.microsoft.com/office/drawing/2014/main" val="574370827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166255015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2906674881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362149915"/>
                    </a:ext>
                  </a:extLst>
                </a:gridCol>
                <a:gridCol w="1680922">
                  <a:extLst>
                    <a:ext uri="{9D8B030D-6E8A-4147-A177-3AD203B41FA5}">
                      <a16:colId xmlns:a16="http://schemas.microsoft.com/office/drawing/2014/main" val="1108022679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1664401444"/>
                    </a:ext>
                  </a:extLst>
                </a:gridCol>
                <a:gridCol w="731631">
                  <a:extLst>
                    <a:ext uri="{9D8B030D-6E8A-4147-A177-3AD203B41FA5}">
                      <a16:colId xmlns:a16="http://schemas.microsoft.com/office/drawing/2014/main" val="253905549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32,600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 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4,050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776403"/>
                  </a:ext>
                </a:extLst>
              </a:tr>
            </a:tbl>
          </a:graphicData>
        </a:graphic>
      </p:graphicFrame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3B5D229-E310-480D-881D-8605C4D9A0C8}"/>
              </a:ext>
            </a:extLst>
          </p:cNvPr>
          <p:cNvSpPr/>
          <p:nvPr/>
        </p:nvSpPr>
        <p:spPr>
          <a:xfrm>
            <a:off x="3254858" y="2618606"/>
            <a:ext cx="2426375" cy="81130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32,600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BFE634-0248-47CC-83E9-C6F4E4E5452D}"/>
              </a:ext>
            </a:extLst>
          </p:cNvPr>
          <p:cNvSpPr/>
          <p:nvPr/>
        </p:nvSpPr>
        <p:spPr>
          <a:xfrm>
            <a:off x="6510769" y="2618606"/>
            <a:ext cx="2426375" cy="81130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4,050</a:t>
            </a:r>
          </a:p>
        </p:txBody>
      </p:sp>
      <p:graphicFrame>
        <p:nvGraphicFramePr>
          <p:cNvPr id="39" name="Table 7">
            <a:extLst>
              <a:ext uri="{FF2B5EF4-FFF2-40B4-BE49-F238E27FC236}">
                <a16:creationId xmlns:a16="http://schemas.microsoft.com/office/drawing/2014/main" id="{309EB3AE-CF87-416A-A5D9-B93C6F4E76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4088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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1D10E8B-E278-4431-B26F-F95E5B346A26}"/>
              </a:ext>
            </a:extLst>
          </p:cNvPr>
          <p:cNvSpPr txBox="1"/>
          <p:nvPr/>
        </p:nvSpPr>
        <p:spPr>
          <a:xfrm>
            <a:off x="2740794" y="2618605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24A7FD-441A-4B57-AD69-F698661FC884}"/>
              </a:ext>
            </a:extLst>
          </p:cNvPr>
          <p:cNvSpPr txBox="1"/>
          <p:nvPr/>
        </p:nvSpPr>
        <p:spPr>
          <a:xfrm>
            <a:off x="6000854" y="2618605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EAA742-EF08-4323-994E-A26384CB5ABE}"/>
              </a:ext>
            </a:extLst>
          </p:cNvPr>
          <p:cNvSpPr txBox="1"/>
          <p:nvPr/>
        </p:nvSpPr>
        <p:spPr>
          <a:xfrm>
            <a:off x="2355912" y="3647744"/>
            <a:ext cx="47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2470012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following calculations both give an answer of 375. 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41D3BD1D-E59D-4B81-A8B3-0044B53BB539}"/>
              </a:ext>
            </a:extLst>
          </p:cNvPr>
          <p:cNvSpPr/>
          <p:nvPr/>
        </p:nvSpPr>
        <p:spPr>
          <a:xfrm>
            <a:off x="2305311" y="2020509"/>
            <a:ext cx="3413839" cy="9915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37,500 ÷ 10 ÷ 10 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B7C7B43-937E-492A-810A-0C38B1C07CDE}"/>
              </a:ext>
            </a:extLst>
          </p:cNvPr>
          <p:cNvSpPr/>
          <p:nvPr/>
        </p:nvSpPr>
        <p:spPr>
          <a:xfrm>
            <a:off x="6472852" y="2020509"/>
            <a:ext cx="3413839" cy="9915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37,500 ÷ 100</a:t>
            </a:r>
          </a:p>
        </p:txBody>
      </p:sp>
      <p:graphicFrame>
        <p:nvGraphicFramePr>
          <p:cNvPr id="26" name="Table 7">
            <a:extLst>
              <a:ext uri="{FF2B5EF4-FFF2-40B4-BE49-F238E27FC236}">
                <a16:creationId xmlns:a16="http://schemas.microsoft.com/office/drawing/2014/main" id="{041F0B12-99EE-47B5-BC98-F931E0B7F1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4088"/>
          <a:ext cx="6525135" cy="214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92D05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36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612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following calculations both give an answer of 375. 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1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4459210-04F0-417A-985E-8DEEE3FF9131}"/>
              </a:ext>
            </a:extLst>
          </p:cNvPr>
          <p:cNvGrpSpPr/>
          <p:nvPr/>
        </p:nvGrpSpPr>
        <p:grpSpPr>
          <a:xfrm>
            <a:off x="2305310" y="2020509"/>
            <a:ext cx="7581380" cy="991500"/>
            <a:chOff x="837190" y="2142429"/>
            <a:chExt cx="7581380" cy="991500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41D3BD1D-E59D-4B81-A8B3-0044B53BB539}"/>
                </a:ext>
              </a:extLst>
            </p:cNvPr>
            <p:cNvSpPr/>
            <p:nvPr/>
          </p:nvSpPr>
          <p:spPr>
            <a:xfrm>
              <a:off x="837190" y="2142429"/>
              <a:ext cx="3413839" cy="9915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37,500 ÷ 10 ÷ 10 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5B7C7B43-937E-492A-810A-0C38B1C07CDE}"/>
                </a:ext>
              </a:extLst>
            </p:cNvPr>
            <p:cNvSpPr/>
            <p:nvPr/>
          </p:nvSpPr>
          <p:spPr>
            <a:xfrm>
              <a:off x="5004731" y="2142429"/>
              <a:ext cx="3413839" cy="9915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37,500 ÷ 100</a:t>
              </a:r>
            </a:p>
          </p:txBody>
        </p:sp>
      </p:grpSp>
      <p:graphicFrame>
        <p:nvGraphicFramePr>
          <p:cNvPr id="26" name="Table 7">
            <a:extLst>
              <a:ext uri="{FF2B5EF4-FFF2-40B4-BE49-F238E27FC236}">
                <a16:creationId xmlns:a16="http://schemas.microsoft.com/office/drawing/2014/main" id="{F2F5B115-972F-4F6C-BE1F-A3FCA6AA5EF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3654088"/>
          <a:ext cx="6525135" cy="214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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0118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number divided by 100 equals this: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Alfred says the calculation must have been 66,300 ÷ 100.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1DE58FB-62E8-4248-85A8-53C20EAD6A49}"/>
              </a:ext>
            </a:extLst>
          </p:cNvPr>
          <p:cNvGrpSpPr/>
          <p:nvPr/>
        </p:nvGrpSpPr>
        <p:grpSpPr>
          <a:xfrm>
            <a:off x="2145556" y="1402220"/>
            <a:ext cx="7720620" cy="1874174"/>
            <a:chOff x="621556" y="1402220"/>
            <a:chExt cx="7720620" cy="187417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878E6D9-9142-4910-BE99-C71D34CD611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DF2D3C0-3349-45AC-8C4F-A8B2B28C041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FA7DF8C-FC58-476D-98ED-C68379173BA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200AFD9-0BE8-43F2-BB3E-1BDB068DB1A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449E7DF-778C-493F-991D-6CC9A438E82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1402220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046B9ED-1DD7-4007-9003-4B94BDC57BB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30A3057-8C17-4932-B957-5C63D619529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DF6611F-4F77-44C1-B057-34C24EBA95C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7423441-BAE9-49D4-8B3D-49FD30671D3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DB875AE-D28E-41C4-8257-7B2288BCEC3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902136D-7015-402C-BC8C-875F5F41DF9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60EE46E-4A8A-47F6-9469-30D55B08AE9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5BE0539-3955-4D31-9AF3-5C1A0D878D1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28A41B3-2DA7-4DC3-B8AD-C0FAE0F6FFD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9386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number divided by 100 equals this: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Alfred says the calculation must have been 66,300 ÷ 100.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Alfred is incorrect because…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35E6FFF-BB19-4419-8D37-D63B4B837C01}"/>
              </a:ext>
            </a:extLst>
          </p:cNvPr>
          <p:cNvGrpSpPr/>
          <p:nvPr/>
        </p:nvGrpSpPr>
        <p:grpSpPr>
          <a:xfrm>
            <a:off x="2145556" y="1402220"/>
            <a:ext cx="7720620" cy="1874174"/>
            <a:chOff x="621556" y="1402220"/>
            <a:chExt cx="7720620" cy="187417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4FEBFB5-6838-4F13-BE80-DB1A501B4E6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86D2B0F-3B32-46D2-A3DC-A37EC5DA107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79F3946-1E60-4157-9829-84DEE83E57B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CCBE191-81B8-411C-B736-3ED31B8E86D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7ED377B-345E-4DE3-9578-B85D392202C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1402220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B2AFEC6-5CCE-4A0B-8774-D7E4B2A6DA2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D06C758-2699-456F-AC52-EF74541C421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839BEC8-1123-4267-AF84-F3C3C3BD708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E5633E2-3BFB-49CB-929B-7FFBEFB1A8A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6785A3F-1414-4999-BEA5-8503FE3B01F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073EF78-97ED-4ED0-9C84-13A2CFD5E46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E69601E-74B6-473A-8FEC-2339C94BFEA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2B47C49-61F8-47CE-8526-B80CF2F29E3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9A6CB45-AC04-42EE-8C03-B24B7D86F90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4281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number divided by 100 equals this: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Alfred says the calculation must have been 66,300 ÷ 100.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Alfred is incorrect because the place value counters show the number 653 so the calculation must have been 6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,300 ÷ 100.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23EB52-DA44-4160-9394-3ED3221846F0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6009BB-134C-4E77-982F-6E8FD6F33E9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441EDD-CB63-4140-9603-C3E509946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B6D6E918-4862-48FC-8411-6358F481C36F}"/>
              </a:ext>
            </a:extLst>
          </p:cNvPr>
          <p:cNvGrpSpPr/>
          <p:nvPr/>
        </p:nvGrpSpPr>
        <p:grpSpPr>
          <a:xfrm>
            <a:off x="2145556" y="1402220"/>
            <a:ext cx="7720620" cy="1874174"/>
            <a:chOff x="621556" y="1402220"/>
            <a:chExt cx="7720620" cy="187417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4297EAE-6FC1-480F-87B2-33D58D15F1D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84C19EB-27C1-4E04-905E-FE06CBB83CB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6B07F83-D15B-4D57-83E5-C415DFE810C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34AADA3-D4B8-41D3-840C-25D477C4C92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2556394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8CB4B6A-E0B4-490D-9E38-62EEA1853C7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55096" y="1402220"/>
              <a:ext cx="720000" cy="72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C649D9B-9B43-4227-A8F0-40FD9384579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2186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B8BE3DC-CDD9-4602-BE6E-75A28DED8F3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45540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A7F73BF-6E62-460C-BE40-3CE8FB641F7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1B614FE-A80B-4298-8DEB-E689EF94FD8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2556394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4F9E691-8831-49E4-9FD2-07B45B7B602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1402220"/>
              <a:ext cx="720000" cy="720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B04376B-6A43-4259-9BD6-DB6C66C9D39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28863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28C0BFA-A0BB-47FF-9E2C-D4BD11EEDE4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8832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254AD41-56FB-4799-B51E-223504A692A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21556" y="2556394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094F139-FD7E-41B0-9943-848A47164F9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622176" y="1402220"/>
              <a:ext cx="720000" cy="72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1466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Sandra is completing the calculation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shown her answer on the place value chart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that Sandra has made. 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9579821-75F1-4A27-8E71-9AF23D1D7E62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F8D112-7FAF-4C79-B285-A1E7619D700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AAE47B-A740-4346-873F-B66AD145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AB8C3CF-1AC7-4B6F-A94B-25520B59B1F2}"/>
              </a:ext>
            </a:extLst>
          </p:cNvPr>
          <p:cNvSpPr/>
          <p:nvPr/>
        </p:nvSpPr>
        <p:spPr>
          <a:xfrm>
            <a:off x="4880099" y="1249684"/>
            <a:ext cx="2431805" cy="81385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78,060 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÷ 10 =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34" name="Table 7">
            <a:extLst>
              <a:ext uri="{FF2B5EF4-FFF2-40B4-BE49-F238E27FC236}">
                <a16:creationId xmlns:a16="http://schemas.microsoft.com/office/drawing/2014/main" id="{FF24EEDD-63F8-4321-822B-9D16DF8D76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3434" y="2593091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2333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Sandra is completing the calculation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shown her answer on the place value chart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that Sandra has made.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mistake Sandra has made is in the tens column because…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9579821-75F1-4A27-8E71-9AF23D1D7E62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F8D112-7FAF-4C79-B285-A1E7619D700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AAE47B-A740-4346-873F-B66AD145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AB8C3CF-1AC7-4B6F-A94B-25520B59B1F2}"/>
              </a:ext>
            </a:extLst>
          </p:cNvPr>
          <p:cNvSpPr/>
          <p:nvPr/>
        </p:nvSpPr>
        <p:spPr>
          <a:xfrm>
            <a:off x="4880099" y="1249684"/>
            <a:ext cx="2431805" cy="81385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78,060 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÷ 10 =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34" name="Table 7">
            <a:extLst>
              <a:ext uri="{FF2B5EF4-FFF2-40B4-BE49-F238E27FC236}">
                <a16:creationId xmlns:a16="http://schemas.microsoft.com/office/drawing/2014/main" id="{FF24EEDD-63F8-4321-822B-9D16DF8D76F6}"/>
              </a:ext>
            </a:extLst>
          </p:cNvPr>
          <p:cNvGraphicFramePr>
            <a:graphicFrameLocks noGrp="1"/>
          </p:cNvGraphicFramePr>
          <p:nvPr/>
        </p:nvGraphicFramePr>
        <p:xfrm>
          <a:off x="2833434" y="2593091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9519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Sandra is completing the calculation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shown her answer on the place value chart below.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that Sandra has made.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mistake Sandra has made is in the tens column because she hasn’t moved that number into the ones column. The correct answer should be 7,806 not 7,860.</a:t>
            </a: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1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9579821-75F1-4A27-8E71-9AF23D1D7E62}"/>
              </a:ext>
            </a:extLst>
          </p:cNvPr>
          <p:cNvGrpSpPr/>
          <p:nvPr/>
        </p:nvGrpSpPr>
        <p:grpSpPr>
          <a:xfrm>
            <a:off x="1583531" y="6454318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F8D112-7FAF-4C79-B285-A1E7619D700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AAE47B-A740-4346-873F-B66AD145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AB8C3CF-1AC7-4B6F-A94B-25520B59B1F2}"/>
              </a:ext>
            </a:extLst>
          </p:cNvPr>
          <p:cNvSpPr/>
          <p:nvPr/>
        </p:nvSpPr>
        <p:spPr>
          <a:xfrm>
            <a:off x="4880099" y="1249684"/>
            <a:ext cx="2431805" cy="81385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78,060 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÷ 10 =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34" name="Table 7">
            <a:extLst>
              <a:ext uri="{FF2B5EF4-FFF2-40B4-BE49-F238E27FC236}">
                <a16:creationId xmlns:a16="http://schemas.microsoft.com/office/drawing/2014/main" id="{FF24EEDD-63F8-4321-822B-9D16DF8D76F6}"/>
              </a:ext>
            </a:extLst>
          </p:cNvPr>
          <p:cNvGraphicFramePr>
            <a:graphicFrameLocks noGrp="1"/>
          </p:cNvGraphicFramePr>
          <p:nvPr/>
        </p:nvGraphicFramePr>
        <p:xfrm>
          <a:off x="2833434" y="2593091"/>
          <a:ext cx="6525135" cy="18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027">
                  <a:extLst>
                    <a:ext uri="{9D8B030D-6E8A-4147-A177-3AD203B41FA5}">
                      <a16:colId xmlns:a16="http://schemas.microsoft.com/office/drawing/2014/main" val="3303587156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21985015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1171695277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3158029033"/>
                    </a:ext>
                  </a:extLst>
                </a:gridCol>
                <a:gridCol w="1305027">
                  <a:extLst>
                    <a:ext uri="{9D8B030D-6E8A-4147-A177-3AD203B41FA5}">
                      <a16:colId xmlns:a16="http://schemas.microsoft.com/office/drawing/2014/main" val="4131172065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 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8248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17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4143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00525" y="716431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4" name="Left Brace 3"/>
          <p:cNvSpPr/>
          <p:nvPr/>
        </p:nvSpPr>
        <p:spPr>
          <a:xfrm rot="16200000">
            <a:off x="3218656" y="440805"/>
            <a:ext cx="190500" cy="16208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936874" y="1370538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7286" y="721852"/>
            <a:ext cx="191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3746" y="697396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1401" y="2455402"/>
            <a:ext cx="170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9686" y="2455402"/>
            <a:ext cx="1223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5,700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" name="Left Brace 10"/>
          <p:cNvSpPr/>
          <p:nvPr/>
        </p:nvSpPr>
        <p:spPr>
          <a:xfrm rot="16200000">
            <a:off x="4336256" y="2279417"/>
            <a:ext cx="190500" cy="141446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926499" y="3099744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76970" y="244998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4948238" y="2455402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87031" y="4615354"/>
            <a:ext cx="3901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671,000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1128" y="3842692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193971" y="39853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54268" y="4615354"/>
            <a:ext cx="3901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671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Left Brace 18"/>
          <p:cNvSpPr/>
          <p:nvPr/>
        </p:nvSpPr>
        <p:spPr>
          <a:xfrm rot="16200000">
            <a:off x="4747233" y="4419706"/>
            <a:ext cx="190500" cy="141446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271598" y="5240033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206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7327 -0.094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0375 -0.0942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472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06111 0.0025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7" grpId="0"/>
      <p:bldP spid="8" grpId="0"/>
      <p:bldP spid="8" grpId="1"/>
      <p:bldP spid="9" grpId="0"/>
      <p:bldP spid="11" grpId="0" animBg="1"/>
      <p:bldP spid="11" grpId="1" animBg="1"/>
      <p:bldP spid="12" grpId="0"/>
      <p:bldP spid="12" grpId="1"/>
      <p:bldP spid="13" grpId="0"/>
      <p:bldP spid="13" grpId="1"/>
      <p:bldP spid="14" grpId="0"/>
      <p:bldP spid="15" grpId="0"/>
      <p:bldP spid="17" grpId="0"/>
      <p:bldP spid="18" grpId="0"/>
      <p:bldP spid="19" grpId="0" animBg="1"/>
      <p:bldP spid="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8747" y="293546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121590" y="30781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19641" y="428954"/>
            <a:ext cx="5692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population of Bradford is 530,000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19641" y="942339"/>
            <a:ext cx="7243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population of a village close to Bradford is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one hundredth the size of Bradford’s.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91512" y="1927604"/>
            <a:ext cx="586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What is the population of the village?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46984" y="2475753"/>
            <a:ext cx="1978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530,000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48869" y="2481415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63424" y="2467782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5,300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19640" y="1359295"/>
            <a:ext cx="2006528" cy="41404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191511" y="3599999"/>
            <a:ext cx="772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 supermarket sells £750,000 of goods in a week.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80965" y="4148697"/>
            <a:ext cx="7727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manager of the supermarket earns one thousandth of what the shop sells.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80965" y="5082336"/>
            <a:ext cx="772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How much does the manager earn per week?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46984" y="5594159"/>
            <a:ext cx="1978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750,000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64954" y="5584251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37219" y="5597728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£750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7" grpId="0"/>
      <p:bldP spid="18" grpId="0"/>
      <p:bldP spid="20" grpId="0"/>
      <p:bldP spid="21" grpId="0"/>
      <p:bldP spid="22" grpId="0"/>
      <p:bldP spid="4" grpId="0" animBg="1"/>
      <p:bldP spid="14" grpId="0"/>
      <p:bldP spid="15" grpId="0"/>
      <p:bldP spid="16" grpId="0"/>
      <p:bldP spid="24" grpId="0"/>
      <p:bldP spid="25" grpId="0"/>
      <p:bldP spid="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2B585-58CF-470C-BA1F-0AF07082A5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E9C65D-E663-4663-BB04-301B0D9F31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ADCC3F-0204-4575-B88C-C76DA6EEA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30" y="245181"/>
            <a:ext cx="9810770" cy="636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95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1.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calculate with multiples of 10, 100 and 1000.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9227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69CCBD-A822-AC4C-B46E-7612D7DA6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938" y="1064798"/>
            <a:ext cx="8928100" cy="5499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8D44B4B-73AE-944F-A275-FF2C44FA0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870" y="2551024"/>
            <a:ext cx="3723362" cy="176230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052EE50-1E1F-3B4D-BCE5-11143C1948D4}"/>
              </a:ext>
            </a:extLst>
          </p:cNvPr>
          <p:cNvSpPr/>
          <p:nvPr/>
        </p:nvSpPr>
        <p:spPr>
          <a:xfrm>
            <a:off x="2359118" y="1868167"/>
            <a:ext cx="576000" cy="576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DB40936-9B8C-5545-B9F5-F741E49485BA}"/>
              </a:ext>
            </a:extLst>
          </p:cNvPr>
          <p:cNvSpPr/>
          <p:nvPr/>
        </p:nvSpPr>
        <p:spPr>
          <a:xfrm>
            <a:off x="5224690" y="1867081"/>
            <a:ext cx="576000" cy="576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99A16F-BF7E-7E46-87F9-9C5B58DE9C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6662" y="3499906"/>
            <a:ext cx="36068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403C5E-5EB5-C64E-9AE7-15F3CF3263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665" y="5255592"/>
            <a:ext cx="28067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1FCA9C5-3770-E94D-873D-24124090C2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5538" y="5695491"/>
            <a:ext cx="1676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BEB968-B299-F247-8E9A-D622119610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4987" y="423938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8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96487-5DAA-0245-A478-A1840F196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5435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B8126A-0FDB-CC4F-A502-69C99993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5827" y="3105539"/>
            <a:ext cx="3406058" cy="24956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C78DE5-6AD1-5740-A155-EF5ABFFDD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1275" y="1084059"/>
            <a:ext cx="36068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AC8645-3FD8-5445-A7B6-02B9B7C82E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928" y="2492472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18A2B-CE7B-EE4B-8932-73BD51EBA7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6928" y="4034042"/>
            <a:ext cx="49276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85805D-935C-BE46-9AB0-095D0A1FBF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6300" y="466333"/>
            <a:ext cx="2946400" cy="1612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87CF3B-6D8E-BA4F-B012-F709C52A34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5899" y="5626704"/>
            <a:ext cx="2806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9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11E9E0-2B69-0D48-99D0-C6EEC0DBD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B8126A-0FDB-CC4F-A502-69C99993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7458" y="2515373"/>
            <a:ext cx="3928214" cy="28782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97ADB9-A4E4-0D4F-9128-E17D434D79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9850" y="1067404"/>
            <a:ext cx="36068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350DAF-DA75-4842-B328-F4FBB808A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613" y="2455097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DDC1A6-F358-6E4B-8084-2084F66D6B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9191" y="4572854"/>
            <a:ext cx="48768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B8D98A-17AF-1C41-82A9-6A9915720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795" y="5443578"/>
            <a:ext cx="27940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C7DBF0-45A5-FE4E-AC14-25E4091E76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41663" y="455258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4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4001" y="143718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36844" y="157987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46461" y="128748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46462" y="2047110"/>
            <a:ext cx="4554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can we multiply by 300?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69823" y="280673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54195" y="2806735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4721" y="362167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95757" y="4436615"/>
            <a:ext cx="366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" name="Left Brace 12"/>
          <p:cNvSpPr/>
          <p:nvPr/>
        </p:nvSpPr>
        <p:spPr>
          <a:xfrm rot="16200000">
            <a:off x="4354317" y="4375241"/>
            <a:ext cx="173040" cy="1290527"/>
          </a:xfrm>
          <a:prstGeom prst="leftBrace">
            <a:avLst>
              <a:gd name="adj1" fmla="val 8333"/>
              <a:gd name="adj2" fmla="val 7106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21678" y="5251556"/>
            <a:ext cx="1075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1,300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08073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37493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02557" y="128748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2577E5EC-0433-7144-A10F-50A0C3E65D80}"/>
              </a:ext>
            </a:extLst>
          </p:cNvPr>
          <p:cNvSpPr/>
          <p:nvPr/>
        </p:nvSpPr>
        <p:spPr>
          <a:xfrm rot="5400000">
            <a:off x="5055811" y="3820576"/>
            <a:ext cx="173040" cy="1110743"/>
          </a:xfrm>
          <a:prstGeom prst="leftBrace">
            <a:avLst>
              <a:gd name="adj1" fmla="val 8333"/>
              <a:gd name="adj2" fmla="val 2427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7525" y="5692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10368" y="7119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46458" y="711912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 3,000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40838" y="1869243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 700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7745" y="4211129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 12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600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48464" y="711912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12,000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06329" y="1877884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35,700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59216" y="420448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7,200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02086" y="2536783"/>
            <a:ext cx="194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8819" y="2537758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17576" y="3158510"/>
            <a:ext cx="2853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6220661" y="2130853"/>
            <a:ext cx="3241994" cy="2898347"/>
            <a:chOff x="268171" y="249049"/>
            <a:chExt cx="2498576" cy="2448272"/>
          </a:xfrm>
        </p:grpSpPr>
        <p:sp>
          <p:nvSpPr>
            <p:cNvPr id="15" name="Oval 14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cxnSp>
          <p:nvCxnSpPr>
            <p:cNvPr id="18" name="Straight Connector 17"/>
            <p:cNvCxnSpPr>
              <a:stCxn id="15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5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7341355" y="241372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86080" y="422799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27510" y="4204486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20661" y="515456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16325" y="518012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882537" y="4870028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51122" y="4876671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1,200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02085" y="5478771"/>
            <a:ext cx="261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1,200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46335" y="5475319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7,200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5135C3-5629-DF4E-8994-C886CE92D811}"/>
              </a:ext>
            </a:extLst>
          </p:cNvPr>
          <p:cNvSpPr txBox="1"/>
          <p:nvPr/>
        </p:nvSpPr>
        <p:spPr>
          <a:xfrm>
            <a:off x="4606328" y="3163830"/>
            <a:ext cx="1486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35,700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134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78727" y="549334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7902" y="632079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990745" y="7747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99192" y="3877378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10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47654" y="1379123"/>
            <a:ext cx="6845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factors of 70 will be able to help us?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14134" y="2040277"/>
            <a:ext cx="68457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Factors pairs of 70: 1 and 70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 2 and 35 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 5 and 14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 7 and 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75839" y="3880275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524501" y="3386139"/>
            <a:ext cx="1495963" cy="37400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950665" y="387521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39" name="Left Brace 38"/>
          <p:cNvSpPr/>
          <p:nvPr/>
        </p:nvSpPr>
        <p:spPr>
          <a:xfrm rot="16200000">
            <a:off x="3648329" y="3683495"/>
            <a:ext cx="176763" cy="181483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364186" y="4679296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420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90141" y="5300050"/>
            <a:ext cx="169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12330" y="5300050"/>
            <a:ext cx="2245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6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546715" y="5297153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56876" y="561392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80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1" grpId="0"/>
      <p:bldP spid="34" grpId="0"/>
      <p:bldP spid="35" grpId="0"/>
      <p:bldP spid="36" grpId="0"/>
      <p:bldP spid="7" grpId="0" animBg="1"/>
      <p:bldP spid="37" grpId="0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14808" y="522948"/>
            <a:ext cx="310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8,000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3375" y="2930903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096218" y="30735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43199" y="1409891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87346" y="1405528"/>
            <a:ext cx="120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5711" y="1409891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08628" y="2183877"/>
            <a:ext cx="154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43720" y="2183877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19391" y="304132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        6,400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200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17867" y="4635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         15,000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5,000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45552" y="349110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6,400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54627" y="3947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63507" y="3952455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63606" y="3037893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22858" y="510194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15,000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97838" y="5544701"/>
            <a:ext cx="2127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15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÷ 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71564" y="5543366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290713" y="4639660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43721" y="51774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solidFill>
                <a:srgbClr val="0070C0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43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2" grpId="0"/>
      <p:bldP spid="33" grpId="0"/>
      <p:bldP spid="38" grpId="0"/>
      <p:bldP spid="45" grpId="0"/>
      <p:bldP spid="3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 below using the knowledge of 7 x 5 = 35.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75C9779-BBA3-459A-92C6-CFA263AEDD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12975" y="1927087"/>
          <a:ext cx="3400000" cy="41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922757899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297615849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x 5 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46502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91506279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x 50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0750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964445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700 x 5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9137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27071949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700 x 50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172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 below using the knowledge of 7 x 5 = 35.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75C9779-BBA3-459A-92C6-CFA263AEDD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12975" y="1927087"/>
          <a:ext cx="3400000" cy="41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922757899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297615849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x 5 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46502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91506279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x 50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3,500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0750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964445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700 x 5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3,500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9137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27071949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700 x 50 =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172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36439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multiplication fact to complete the calculations and find the odd one out.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6F41EC0-849D-4ED6-87AE-B0439020FB5B}"/>
              </a:ext>
            </a:extLst>
          </p:cNvPr>
          <p:cNvSpPr/>
          <p:nvPr/>
        </p:nvSpPr>
        <p:spPr>
          <a:xfrm>
            <a:off x="5001893" y="1882828"/>
            <a:ext cx="2188215" cy="814652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sz="2400" b="1" kern="0" dirty="0">
                <a:solidFill>
                  <a:prstClr val="black"/>
                </a:solidFill>
                <a:latin typeface="Century Gothic" panose="020B0502020202020204" pitchFamily="34" charset="0"/>
              </a:rPr>
              <a:t>15 x 4 = 60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A885CAB-130D-4308-8235-1905E5ECA63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00147" y="2818227"/>
          <a:ext cx="6191704" cy="24307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7448">
                  <a:extLst>
                    <a:ext uri="{9D8B030D-6E8A-4147-A177-3AD203B41FA5}">
                      <a16:colId xmlns:a16="http://schemas.microsoft.com/office/drawing/2014/main" val="3973111518"/>
                    </a:ext>
                  </a:extLst>
                </a:gridCol>
                <a:gridCol w="1170556">
                  <a:extLst>
                    <a:ext uri="{9D8B030D-6E8A-4147-A177-3AD203B41FA5}">
                      <a16:colId xmlns:a16="http://schemas.microsoft.com/office/drawing/2014/main" val="2416231171"/>
                    </a:ext>
                  </a:extLst>
                </a:gridCol>
                <a:gridCol w="789076">
                  <a:extLst>
                    <a:ext uri="{9D8B030D-6E8A-4147-A177-3AD203B41FA5}">
                      <a16:colId xmlns:a16="http://schemas.microsoft.com/office/drawing/2014/main" val="4198766426"/>
                    </a:ext>
                  </a:extLst>
                </a:gridCol>
                <a:gridCol w="900426">
                  <a:extLst>
                    <a:ext uri="{9D8B030D-6E8A-4147-A177-3AD203B41FA5}">
                      <a16:colId xmlns:a16="http://schemas.microsoft.com/office/drawing/2014/main" val="3975417150"/>
                    </a:ext>
                  </a:extLst>
                </a:gridCol>
                <a:gridCol w="1139773">
                  <a:extLst>
                    <a:ext uri="{9D8B030D-6E8A-4147-A177-3AD203B41FA5}">
                      <a16:colId xmlns:a16="http://schemas.microsoft.com/office/drawing/2014/main" val="4136250713"/>
                    </a:ext>
                  </a:extLst>
                </a:gridCol>
                <a:gridCol w="964425">
                  <a:extLst>
                    <a:ext uri="{9D8B030D-6E8A-4147-A177-3AD203B41FA5}">
                      <a16:colId xmlns:a16="http://schemas.microsoft.com/office/drawing/2014/main" val="2718225208"/>
                    </a:ext>
                  </a:extLst>
                </a:gridCol>
              </a:tblGrid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1,500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63616892"/>
                  </a:ext>
                </a:extLst>
              </a:tr>
              <a:tr h="216193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0370600"/>
                  </a:ext>
                </a:extLst>
              </a:tr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92552619"/>
                  </a:ext>
                </a:extLst>
              </a:tr>
              <a:tr h="216193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6349286"/>
                  </a:ext>
                </a:extLst>
              </a:tr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2205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28045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multiplication fact to complete the calculations and find the odd one out.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is the odd one out.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6F41EC0-849D-4ED6-87AE-B0439020FB5B}"/>
              </a:ext>
            </a:extLst>
          </p:cNvPr>
          <p:cNvSpPr/>
          <p:nvPr/>
        </p:nvSpPr>
        <p:spPr>
          <a:xfrm>
            <a:off x="5001893" y="1882828"/>
            <a:ext cx="2188215" cy="814652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sz="2400" b="1" kern="0" dirty="0">
                <a:solidFill>
                  <a:prstClr val="black"/>
                </a:solidFill>
                <a:latin typeface="Century Gothic" panose="020B0502020202020204" pitchFamily="34" charset="0"/>
              </a:rPr>
              <a:t>15 x 4 = 60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A885CAB-130D-4308-8235-1905E5ECA63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00148" y="2818227"/>
          <a:ext cx="6379279" cy="24307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7448">
                  <a:extLst>
                    <a:ext uri="{9D8B030D-6E8A-4147-A177-3AD203B41FA5}">
                      <a16:colId xmlns:a16="http://schemas.microsoft.com/office/drawing/2014/main" val="3973111518"/>
                    </a:ext>
                  </a:extLst>
                </a:gridCol>
                <a:gridCol w="1170556">
                  <a:extLst>
                    <a:ext uri="{9D8B030D-6E8A-4147-A177-3AD203B41FA5}">
                      <a16:colId xmlns:a16="http://schemas.microsoft.com/office/drawing/2014/main" val="2416231171"/>
                    </a:ext>
                  </a:extLst>
                </a:gridCol>
                <a:gridCol w="789076">
                  <a:extLst>
                    <a:ext uri="{9D8B030D-6E8A-4147-A177-3AD203B41FA5}">
                      <a16:colId xmlns:a16="http://schemas.microsoft.com/office/drawing/2014/main" val="4198766426"/>
                    </a:ext>
                  </a:extLst>
                </a:gridCol>
                <a:gridCol w="900426">
                  <a:extLst>
                    <a:ext uri="{9D8B030D-6E8A-4147-A177-3AD203B41FA5}">
                      <a16:colId xmlns:a16="http://schemas.microsoft.com/office/drawing/2014/main" val="3975417150"/>
                    </a:ext>
                  </a:extLst>
                </a:gridCol>
                <a:gridCol w="1139773">
                  <a:extLst>
                    <a:ext uri="{9D8B030D-6E8A-4147-A177-3AD203B41FA5}">
                      <a16:colId xmlns:a16="http://schemas.microsoft.com/office/drawing/2014/main" val="4136250713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2718225208"/>
                    </a:ext>
                  </a:extLst>
                </a:gridCol>
              </a:tblGrid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1,500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60,000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63616892"/>
                  </a:ext>
                </a:extLst>
              </a:tr>
              <a:tr h="216193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0370600"/>
                  </a:ext>
                </a:extLst>
              </a:tr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6,000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92552619"/>
                  </a:ext>
                </a:extLst>
              </a:tr>
              <a:tr h="216193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6349286"/>
                  </a:ext>
                </a:extLst>
              </a:tr>
              <a:tr h="66612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60,000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2205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4243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this statement to make it true. 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93C71C2-B81F-49ED-ADA1-96EE982826D2}"/>
              </a:ext>
            </a:extLst>
          </p:cNvPr>
          <p:cNvSpPr/>
          <p:nvPr/>
        </p:nvSpPr>
        <p:spPr>
          <a:xfrm>
            <a:off x="3074108" y="1969617"/>
            <a:ext cx="6043785" cy="1331393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6858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If 90 x 11 = ______ then 900 x 11 = ______</a:t>
            </a:r>
            <a:r>
              <a:rPr lang="en-GB" sz="2800" dirty="0">
                <a:solidFill>
                  <a:prstClr val="black"/>
                </a:solidFill>
                <a:latin typeface="SassoonCRInfantMedium" panose="02000603020000020003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00961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this statement to make it true. 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93C71C2-B81F-49ED-ADA1-96EE982826D2}"/>
              </a:ext>
            </a:extLst>
          </p:cNvPr>
          <p:cNvSpPr/>
          <p:nvPr/>
        </p:nvSpPr>
        <p:spPr>
          <a:xfrm>
            <a:off x="3074108" y="1969617"/>
            <a:ext cx="6043785" cy="1331393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6858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If 90 x 11 =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990 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then 900 x 11 =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9,900</a:t>
            </a:r>
            <a:r>
              <a:rPr lang="en-GB" sz="2800" dirty="0">
                <a:solidFill>
                  <a:prstClr val="black"/>
                </a:solidFill>
                <a:latin typeface="SassoonCRInfantMedium" panose="02000603020000020003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8299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division fact to check the answers to the calculations below. Tick the correct calculations.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AC636E-207D-42D2-AF07-5A687DC56FCB}"/>
              </a:ext>
            </a:extLst>
          </p:cNvPr>
          <p:cNvSpPr/>
          <p:nvPr/>
        </p:nvSpPr>
        <p:spPr>
          <a:xfrm>
            <a:off x="4651373" y="1820780"/>
            <a:ext cx="2889255" cy="712590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sz="2400" b="1" kern="0" dirty="0">
                <a:solidFill>
                  <a:prstClr val="black"/>
                </a:solidFill>
                <a:latin typeface="Century Gothic" panose="020B0502020202020204" pitchFamily="34" charset="0"/>
              </a:rPr>
              <a:t>4,000 ÷ 80 = 50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A31213A-CAF4-4FF3-8C8A-435A8142367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69192" y="2765828"/>
          <a:ext cx="6852588" cy="25940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675">
                  <a:extLst>
                    <a:ext uri="{9D8B030D-6E8A-4147-A177-3AD203B41FA5}">
                      <a16:colId xmlns:a16="http://schemas.microsoft.com/office/drawing/2014/main" val="3973111518"/>
                    </a:ext>
                  </a:extLst>
                </a:gridCol>
                <a:gridCol w="1527802">
                  <a:extLst>
                    <a:ext uri="{9D8B030D-6E8A-4147-A177-3AD203B41FA5}">
                      <a16:colId xmlns:a16="http://schemas.microsoft.com/office/drawing/2014/main" val="2416231171"/>
                    </a:ext>
                  </a:extLst>
                </a:gridCol>
                <a:gridCol w="836792">
                  <a:extLst>
                    <a:ext uri="{9D8B030D-6E8A-4147-A177-3AD203B41FA5}">
                      <a16:colId xmlns:a16="http://schemas.microsoft.com/office/drawing/2014/main" val="4198766426"/>
                    </a:ext>
                  </a:extLst>
                </a:gridCol>
                <a:gridCol w="954876">
                  <a:extLst>
                    <a:ext uri="{9D8B030D-6E8A-4147-A177-3AD203B41FA5}">
                      <a16:colId xmlns:a16="http://schemas.microsoft.com/office/drawing/2014/main" val="3975417150"/>
                    </a:ext>
                  </a:extLst>
                </a:gridCol>
                <a:gridCol w="1208699">
                  <a:extLst>
                    <a:ext uri="{9D8B030D-6E8A-4147-A177-3AD203B41FA5}">
                      <a16:colId xmlns:a16="http://schemas.microsoft.com/office/drawing/2014/main" val="4136250713"/>
                    </a:ext>
                  </a:extLst>
                </a:gridCol>
                <a:gridCol w="1022744">
                  <a:extLst>
                    <a:ext uri="{9D8B030D-6E8A-4147-A177-3AD203B41FA5}">
                      <a16:colId xmlns:a16="http://schemas.microsoft.com/office/drawing/2014/main" val="2718225208"/>
                    </a:ext>
                  </a:extLst>
                </a:gridCol>
              </a:tblGrid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63616892"/>
                  </a:ext>
                </a:extLst>
              </a:tr>
              <a:tr h="230720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0370600"/>
                  </a:ext>
                </a:extLst>
              </a:tr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92552619"/>
                  </a:ext>
                </a:extLst>
              </a:tr>
              <a:tr h="230720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6349286"/>
                  </a:ext>
                </a:extLst>
              </a:tr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22056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20EEBF86-1F06-4EE5-9B1F-C868A9E3DC0A}"/>
              </a:ext>
            </a:extLst>
          </p:cNvPr>
          <p:cNvSpPr/>
          <p:nvPr/>
        </p:nvSpPr>
        <p:spPr>
          <a:xfrm>
            <a:off x="9158248" y="2889000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71A21D-5C2A-40B6-87C1-4FF57069E1B9}"/>
              </a:ext>
            </a:extLst>
          </p:cNvPr>
          <p:cNvSpPr/>
          <p:nvPr/>
        </p:nvSpPr>
        <p:spPr>
          <a:xfrm>
            <a:off x="9158248" y="3792865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3AC077-D346-4635-B092-AABAE3FB2191}"/>
              </a:ext>
            </a:extLst>
          </p:cNvPr>
          <p:cNvSpPr/>
          <p:nvPr/>
        </p:nvSpPr>
        <p:spPr>
          <a:xfrm>
            <a:off x="9158248" y="4696730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811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division fact to check the answers to the calculations below. Tick the correct calculations.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AC636E-207D-42D2-AF07-5A687DC56FCB}"/>
              </a:ext>
            </a:extLst>
          </p:cNvPr>
          <p:cNvSpPr/>
          <p:nvPr/>
        </p:nvSpPr>
        <p:spPr>
          <a:xfrm>
            <a:off x="4651373" y="1820780"/>
            <a:ext cx="2889255" cy="712590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GB" sz="2400" b="1" kern="0" dirty="0">
                <a:solidFill>
                  <a:prstClr val="black"/>
                </a:solidFill>
                <a:latin typeface="Century Gothic" panose="020B0502020202020204" pitchFamily="34" charset="0"/>
              </a:rPr>
              <a:t>4,000 ÷ 80 = 50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A31213A-CAF4-4FF3-8C8A-435A81423671}"/>
              </a:ext>
            </a:extLst>
          </p:cNvPr>
          <p:cNvGraphicFramePr>
            <a:graphicFrameLocks noGrp="1"/>
          </p:cNvGraphicFramePr>
          <p:nvPr/>
        </p:nvGraphicFramePr>
        <p:xfrm>
          <a:off x="2169192" y="2765828"/>
          <a:ext cx="6852588" cy="25940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675">
                  <a:extLst>
                    <a:ext uri="{9D8B030D-6E8A-4147-A177-3AD203B41FA5}">
                      <a16:colId xmlns:a16="http://schemas.microsoft.com/office/drawing/2014/main" val="3973111518"/>
                    </a:ext>
                  </a:extLst>
                </a:gridCol>
                <a:gridCol w="1527802">
                  <a:extLst>
                    <a:ext uri="{9D8B030D-6E8A-4147-A177-3AD203B41FA5}">
                      <a16:colId xmlns:a16="http://schemas.microsoft.com/office/drawing/2014/main" val="2416231171"/>
                    </a:ext>
                  </a:extLst>
                </a:gridCol>
                <a:gridCol w="836792">
                  <a:extLst>
                    <a:ext uri="{9D8B030D-6E8A-4147-A177-3AD203B41FA5}">
                      <a16:colId xmlns:a16="http://schemas.microsoft.com/office/drawing/2014/main" val="4198766426"/>
                    </a:ext>
                  </a:extLst>
                </a:gridCol>
                <a:gridCol w="954876">
                  <a:extLst>
                    <a:ext uri="{9D8B030D-6E8A-4147-A177-3AD203B41FA5}">
                      <a16:colId xmlns:a16="http://schemas.microsoft.com/office/drawing/2014/main" val="3975417150"/>
                    </a:ext>
                  </a:extLst>
                </a:gridCol>
                <a:gridCol w="1208699">
                  <a:extLst>
                    <a:ext uri="{9D8B030D-6E8A-4147-A177-3AD203B41FA5}">
                      <a16:colId xmlns:a16="http://schemas.microsoft.com/office/drawing/2014/main" val="4136250713"/>
                    </a:ext>
                  </a:extLst>
                </a:gridCol>
                <a:gridCol w="1022744">
                  <a:extLst>
                    <a:ext uri="{9D8B030D-6E8A-4147-A177-3AD203B41FA5}">
                      <a16:colId xmlns:a16="http://schemas.microsoft.com/office/drawing/2014/main" val="2718225208"/>
                    </a:ext>
                  </a:extLst>
                </a:gridCol>
              </a:tblGrid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63616892"/>
                  </a:ext>
                </a:extLst>
              </a:tr>
              <a:tr h="230720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0370600"/>
                  </a:ext>
                </a:extLst>
              </a:tr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4,000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92552619"/>
                  </a:ext>
                </a:extLst>
              </a:tr>
              <a:tr h="230720"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6349286"/>
                  </a:ext>
                </a:extLst>
              </a:tr>
              <a:tr h="71087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</a:t>
                      </a:r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22056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20EEBF86-1F06-4EE5-9B1F-C868A9E3DC0A}"/>
              </a:ext>
            </a:extLst>
          </p:cNvPr>
          <p:cNvSpPr/>
          <p:nvPr/>
        </p:nvSpPr>
        <p:spPr>
          <a:xfrm>
            <a:off x="9158248" y="2889000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71A21D-5C2A-40B6-87C1-4FF57069E1B9}"/>
              </a:ext>
            </a:extLst>
          </p:cNvPr>
          <p:cNvSpPr/>
          <p:nvPr/>
        </p:nvSpPr>
        <p:spPr>
          <a:xfrm>
            <a:off x="9158248" y="3792865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3AC077-D346-4635-B092-AABAE3FB2191}"/>
              </a:ext>
            </a:extLst>
          </p:cNvPr>
          <p:cNvSpPr/>
          <p:nvPr/>
        </p:nvSpPr>
        <p:spPr>
          <a:xfrm>
            <a:off x="9158248" y="4696730"/>
            <a:ext cx="540000" cy="5400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>
                <a:solidFill>
                  <a:srgbClr val="FF0000"/>
                </a:solidFill>
                <a:sym typeface="Wingdings" panose="05000000000000000000" pitchFamily="2" charset="2"/>
              </a:rPr>
              <a:t>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777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 correct answer.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BF4E982-DC6B-4621-B739-9C021AA45AED}"/>
              </a:ext>
            </a:extLst>
          </p:cNvPr>
          <p:cNvGrpSpPr/>
          <p:nvPr/>
        </p:nvGrpSpPr>
        <p:grpSpPr>
          <a:xfrm>
            <a:off x="2776165" y="2113396"/>
            <a:ext cx="5943769" cy="2631208"/>
            <a:chOff x="167301" y="7381472"/>
            <a:chExt cx="3079617" cy="154617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D4A041-181E-4502-B461-AEB77BAE8495}"/>
                </a:ext>
              </a:extLst>
            </p:cNvPr>
            <p:cNvSpPr/>
            <p:nvPr/>
          </p:nvSpPr>
          <p:spPr>
            <a:xfrm>
              <a:off x="167301" y="7450744"/>
              <a:ext cx="213619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63CA2EC-8F54-4ECA-BDA1-7F133C5BDC19}"/>
                </a:ext>
              </a:extLst>
            </p:cNvPr>
            <p:cNvSpPr/>
            <p:nvPr/>
          </p:nvSpPr>
          <p:spPr>
            <a:xfrm>
              <a:off x="430903" y="7381472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 x 140 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E8718640-7CC3-4CD1-9A6F-A532B96DA408}"/>
                </a:ext>
              </a:extLst>
            </p:cNvPr>
            <p:cNvSpPr/>
            <p:nvPr/>
          </p:nvSpPr>
          <p:spPr>
            <a:xfrm>
              <a:off x="2494395" y="7381472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4,200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DDFC461-E782-41AE-A3BF-DC30817A0CED}"/>
                </a:ext>
              </a:extLst>
            </p:cNvPr>
            <p:cNvSpPr/>
            <p:nvPr/>
          </p:nvSpPr>
          <p:spPr>
            <a:xfrm>
              <a:off x="167301" y="8008371"/>
              <a:ext cx="187872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D3A114B-7173-41AC-8EA9-7E404C1DB8B2}"/>
                </a:ext>
              </a:extLst>
            </p:cNvPr>
            <p:cNvSpPr/>
            <p:nvPr/>
          </p:nvSpPr>
          <p:spPr>
            <a:xfrm>
              <a:off x="430903" y="7938974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 x 140 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4CBCBC1E-155F-4609-A3E9-76BFD2619361}"/>
                </a:ext>
              </a:extLst>
            </p:cNvPr>
            <p:cNvSpPr/>
            <p:nvPr/>
          </p:nvSpPr>
          <p:spPr>
            <a:xfrm>
              <a:off x="2494395" y="7938973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420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49F012D9-A681-451F-9E59-57B20DF01313}"/>
                </a:ext>
              </a:extLst>
            </p:cNvPr>
            <p:cNvSpPr/>
            <p:nvPr/>
          </p:nvSpPr>
          <p:spPr>
            <a:xfrm>
              <a:off x="430903" y="8497371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 x 14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EBF4E6F-B52F-4C34-B93F-4750F33A1986}"/>
                </a:ext>
              </a:extLst>
            </p:cNvPr>
            <p:cNvSpPr/>
            <p:nvPr/>
          </p:nvSpPr>
          <p:spPr>
            <a:xfrm>
              <a:off x="2494395" y="8497371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FB5B3EB-218C-4E2A-BF27-CA5CBD37D250}"/>
                </a:ext>
              </a:extLst>
            </p:cNvPr>
            <p:cNvSpPr/>
            <p:nvPr/>
          </p:nvSpPr>
          <p:spPr>
            <a:xfrm>
              <a:off x="176919" y="8570049"/>
              <a:ext cx="220263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13278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 correct answer.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BF4E982-DC6B-4621-B739-9C021AA45AED}"/>
              </a:ext>
            </a:extLst>
          </p:cNvPr>
          <p:cNvGrpSpPr/>
          <p:nvPr/>
        </p:nvGrpSpPr>
        <p:grpSpPr>
          <a:xfrm>
            <a:off x="2776165" y="2113396"/>
            <a:ext cx="5943769" cy="2631208"/>
            <a:chOff x="167301" y="7381472"/>
            <a:chExt cx="3079617" cy="154617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D4A041-181E-4502-B461-AEB77BAE8495}"/>
                </a:ext>
              </a:extLst>
            </p:cNvPr>
            <p:cNvSpPr/>
            <p:nvPr/>
          </p:nvSpPr>
          <p:spPr>
            <a:xfrm>
              <a:off x="167301" y="7450744"/>
              <a:ext cx="213619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63CA2EC-8F54-4ECA-BDA1-7F133C5BDC19}"/>
                </a:ext>
              </a:extLst>
            </p:cNvPr>
            <p:cNvSpPr/>
            <p:nvPr/>
          </p:nvSpPr>
          <p:spPr>
            <a:xfrm>
              <a:off x="430903" y="7381472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 x 140 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E8718640-7CC3-4CD1-9A6F-A532B96DA408}"/>
                </a:ext>
              </a:extLst>
            </p:cNvPr>
            <p:cNvSpPr/>
            <p:nvPr/>
          </p:nvSpPr>
          <p:spPr>
            <a:xfrm>
              <a:off x="2494395" y="7381472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4,200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DDFC461-E782-41AE-A3BF-DC30817A0CED}"/>
                </a:ext>
              </a:extLst>
            </p:cNvPr>
            <p:cNvSpPr/>
            <p:nvPr/>
          </p:nvSpPr>
          <p:spPr>
            <a:xfrm>
              <a:off x="167301" y="8008371"/>
              <a:ext cx="187872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D3A114B-7173-41AC-8EA9-7E404C1DB8B2}"/>
                </a:ext>
              </a:extLst>
            </p:cNvPr>
            <p:cNvSpPr/>
            <p:nvPr/>
          </p:nvSpPr>
          <p:spPr>
            <a:xfrm>
              <a:off x="430903" y="7938974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 x 140 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4CBCBC1E-155F-4609-A3E9-76BFD2619361}"/>
                </a:ext>
              </a:extLst>
            </p:cNvPr>
            <p:cNvSpPr/>
            <p:nvPr/>
          </p:nvSpPr>
          <p:spPr>
            <a:xfrm>
              <a:off x="2494395" y="7938973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420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49F012D9-A681-451F-9E59-57B20DF01313}"/>
                </a:ext>
              </a:extLst>
            </p:cNvPr>
            <p:cNvSpPr/>
            <p:nvPr/>
          </p:nvSpPr>
          <p:spPr>
            <a:xfrm>
              <a:off x="430903" y="8497371"/>
              <a:ext cx="1199495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3,000 x 14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EBF4E6F-B52F-4C34-B93F-4750F33A1986}"/>
                </a:ext>
              </a:extLst>
            </p:cNvPr>
            <p:cNvSpPr/>
            <p:nvPr/>
          </p:nvSpPr>
          <p:spPr>
            <a:xfrm>
              <a:off x="2494395" y="8497371"/>
              <a:ext cx="752523" cy="430274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en-GB" sz="2400" b="1" kern="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42,000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FB5B3EB-218C-4E2A-BF27-CA5CBD37D250}"/>
                </a:ext>
              </a:extLst>
            </p:cNvPr>
            <p:cNvSpPr/>
            <p:nvPr/>
          </p:nvSpPr>
          <p:spPr>
            <a:xfrm>
              <a:off x="176919" y="8570049"/>
              <a:ext cx="220263" cy="2712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3CAF99A-87EB-4858-B470-526AF374F74A}"/>
              </a:ext>
            </a:extLst>
          </p:cNvPr>
          <p:cNvCxnSpPr>
            <a:cxnSpLocks/>
            <a:stCxn id="10" idx="3"/>
            <a:endCxn id="14" idx="1"/>
          </p:cNvCxnSpPr>
          <p:nvPr/>
        </p:nvCxnSpPr>
        <p:spPr>
          <a:xfrm>
            <a:off x="5599993" y="2479507"/>
            <a:ext cx="1667545" cy="9487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43CF0E9-E23E-46BA-BD6F-F677E5AC45C4}"/>
              </a:ext>
            </a:extLst>
          </p:cNvPr>
          <p:cNvCxnSpPr>
            <a:cxnSpLocks/>
            <a:stCxn id="13" idx="3"/>
            <a:endCxn id="11" idx="1"/>
          </p:cNvCxnSpPr>
          <p:nvPr/>
        </p:nvCxnSpPr>
        <p:spPr>
          <a:xfrm flipV="1">
            <a:off x="5599993" y="2479507"/>
            <a:ext cx="1667545" cy="9487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5294715-2AD9-471A-BE6C-F8CDD7156BDC}"/>
              </a:ext>
            </a:extLst>
          </p:cNvPr>
          <p:cNvCxnSpPr>
            <a:cxnSpLocks/>
            <a:stCxn id="15" idx="3"/>
            <a:endCxn id="16" idx="1"/>
          </p:cNvCxnSpPr>
          <p:nvPr/>
        </p:nvCxnSpPr>
        <p:spPr>
          <a:xfrm>
            <a:off x="5599993" y="4378494"/>
            <a:ext cx="166754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8422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DC37-177C-4D3F-99B6-429C230B8AE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5D4266-E511-41EE-8AF9-C52D49D804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3FA70A6F-3BAF-4773-A82A-011FF82927C2}"/>
              </a:ext>
            </a:extLst>
          </p:cNvPr>
          <p:cNvSpPr/>
          <p:nvPr/>
        </p:nvSpPr>
        <p:spPr>
          <a:xfrm>
            <a:off x="3123251" y="1498942"/>
            <a:ext cx="3597259" cy="1458420"/>
          </a:xfrm>
          <a:prstGeom prst="wedgeRoundRectCallout">
            <a:avLst>
              <a:gd name="adj1" fmla="val 69191"/>
              <a:gd name="adj2" fmla="val 2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340 x 5 will give the same as 500 x 34. They both equal 1,700.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77B145-C8D2-4EB7-9536-F3A021E1C78B}"/>
              </a:ext>
            </a:extLst>
          </p:cNvPr>
          <p:cNvSpPr txBox="1"/>
          <p:nvPr/>
        </p:nvSpPr>
        <p:spPr>
          <a:xfrm>
            <a:off x="7697364" y="2974209"/>
            <a:ext cx="798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Lila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6C348C-AF1B-426E-9E7D-79C0F83488B1}"/>
              </a:ext>
            </a:extLst>
          </p:cNvPr>
          <p:cNvSpPr/>
          <p:nvPr/>
        </p:nvSpPr>
        <p:spPr>
          <a:xfrm>
            <a:off x="1800703" y="25700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Lila is using 34 x 5 = 170 to solve other calculations.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she correct? Explain how you know.  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737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DC37-177C-4D3F-99B6-429C230B8AE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5D4266-E511-41EE-8AF9-C52D49D804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3FA70A6F-3BAF-4773-A82A-011FF82927C2}"/>
              </a:ext>
            </a:extLst>
          </p:cNvPr>
          <p:cNvSpPr/>
          <p:nvPr/>
        </p:nvSpPr>
        <p:spPr>
          <a:xfrm>
            <a:off x="3123251" y="1498942"/>
            <a:ext cx="3597259" cy="1458420"/>
          </a:xfrm>
          <a:prstGeom prst="wedgeRoundRectCallout">
            <a:avLst>
              <a:gd name="adj1" fmla="val 69191"/>
              <a:gd name="adj2" fmla="val 2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340 x 5 will give the same as 500 x 34. They both equal 1,700.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77B145-C8D2-4EB7-9536-F3A021E1C78B}"/>
              </a:ext>
            </a:extLst>
          </p:cNvPr>
          <p:cNvSpPr txBox="1"/>
          <p:nvPr/>
        </p:nvSpPr>
        <p:spPr>
          <a:xfrm>
            <a:off x="7697364" y="2974209"/>
            <a:ext cx="798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Lila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6C348C-AF1B-426E-9E7D-79C0F83488B1}"/>
              </a:ext>
            </a:extLst>
          </p:cNvPr>
          <p:cNvSpPr/>
          <p:nvPr/>
        </p:nvSpPr>
        <p:spPr>
          <a:xfrm>
            <a:off x="1800703" y="25700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Lila is using 34 x 5 = 170 to solve other calculations.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she correct? Explain how you know. 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Lila is incorrect because…</a:t>
            </a: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714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DC37-177C-4D3F-99B6-429C230B8AE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5D4266-E511-41EE-8AF9-C52D49D804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3FA70A6F-3BAF-4773-A82A-011FF82927C2}"/>
              </a:ext>
            </a:extLst>
          </p:cNvPr>
          <p:cNvSpPr/>
          <p:nvPr/>
        </p:nvSpPr>
        <p:spPr>
          <a:xfrm>
            <a:off x="3123251" y="1498942"/>
            <a:ext cx="3597259" cy="1458420"/>
          </a:xfrm>
          <a:prstGeom prst="wedgeRoundRectCallout">
            <a:avLst>
              <a:gd name="adj1" fmla="val 69191"/>
              <a:gd name="adj2" fmla="val 2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340 x 5 will give the same as 500 x 34. They both equal 1,700.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77B145-C8D2-4EB7-9536-F3A021E1C78B}"/>
              </a:ext>
            </a:extLst>
          </p:cNvPr>
          <p:cNvSpPr txBox="1"/>
          <p:nvPr/>
        </p:nvSpPr>
        <p:spPr>
          <a:xfrm>
            <a:off x="7697364" y="2974209"/>
            <a:ext cx="798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Lila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6C348C-AF1B-426E-9E7D-79C0F83488B1}"/>
              </a:ext>
            </a:extLst>
          </p:cNvPr>
          <p:cNvSpPr/>
          <p:nvPr/>
        </p:nvSpPr>
        <p:spPr>
          <a:xfrm>
            <a:off x="1800703" y="25700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Lila is using 34 x 5 = 170 to solve other calculations.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she correct? Explain how you know. 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Lila is incorrect because 340 x 5 = 1,700 but 500 x 34 = 17,000. </a:t>
            </a:r>
          </a:p>
          <a:p>
            <a:pPr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480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target number is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all the digit cards and symbols to create related number sentences that equal the target number.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CCEBC64-23D0-4E8F-8832-FBA568435889}"/>
              </a:ext>
            </a:extLst>
          </p:cNvPr>
          <p:cNvSpPr/>
          <p:nvPr/>
        </p:nvSpPr>
        <p:spPr>
          <a:xfrm>
            <a:off x="5228432" y="1439169"/>
            <a:ext cx="1821657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720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536F731-C033-4E60-8AF3-F3BAD2458846}"/>
              </a:ext>
            </a:extLst>
          </p:cNvPr>
          <p:cNvSpPr/>
          <p:nvPr/>
        </p:nvSpPr>
        <p:spPr>
          <a:xfrm>
            <a:off x="5314692" y="2825922"/>
            <a:ext cx="729931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x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7E1B15D-79DE-4B29-AAB2-EC1360C935A0}"/>
              </a:ext>
            </a:extLst>
          </p:cNvPr>
          <p:cNvSpPr/>
          <p:nvPr/>
        </p:nvSpPr>
        <p:spPr>
          <a:xfrm>
            <a:off x="6292792" y="2825922"/>
            <a:ext cx="729931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÷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3405B1ED-C475-4863-A2B2-72D0DDAADBB6}"/>
              </a:ext>
            </a:extLst>
          </p:cNvPr>
          <p:cNvSpPr/>
          <p:nvPr/>
        </p:nvSpPr>
        <p:spPr>
          <a:xfrm>
            <a:off x="3315424" y="3554051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72,000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4DD54266-17D2-49F3-A828-3B4C9AAF1032}"/>
              </a:ext>
            </a:extLst>
          </p:cNvPr>
          <p:cNvSpPr/>
          <p:nvPr/>
        </p:nvSpPr>
        <p:spPr>
          <a:xfrm>
            <a:off x="3311768" y="4318858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F842AFC8-07D3-4400-A48B-FD278600DE1D}"/>
              </a:ext>
            </a:extLst>
          </p:cNvPr>
          <p:cNvSpPr/>
          <p:nvPr/>
        </p:nvSpPr>
        <p:spPr>
          <a:xfrm>
            <a:off x="4796451" y="3554051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1A0F327D-E3D3-460B-A8E6-309AA4450933}"/>
              </a:ext>
            </a:extLst>
          </p:cNvPr>
          <p:cNvSpPr/>
          <p:nvPr/>
        </p:nvSpPr>
        <p:spPr>
          <a:xfrm>
            <a:off x="4792795" y="4318858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74339DAE-C306-4A1E-A0CF-CF7E098405A6}"/>
              </a:ext>
            </a:extLst>
          </p:cNvPr>
          <p:cNvSpPr/>
          <p:nvPr/>
        </p:nvSpPr>
        <p:spPr>
          <a:xfrm>
            <a:off x="6277478" y="3575589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36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7F4B7EEC-5975-4604-A3DA-68C483033748}"/>
              </a:ext>
            </a:extLst>
          </p:cNvPr>
          <p:cNvSpPr/>
          <p:nvPr/>
        </p:nvSpPr>
        <p:spPr>
          <a:xfrm>
            <a:off x="6273822" y="4340396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52C00F7B-C555-462B-BB5C-1CB4624D07F0}"/>
              </a:ext>
            </a:extLst>
          </p:cNvPr>
          <p:cNvSpPr/>
          <p:nvPr/>
        </p:nvSpPr>
        <p:spPr>
          <a:xfrm>
            <a:off x="7758505" y="3578077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3,600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542033A-F051-4B75-82BA-F85E1D073B29}"/>
              </a:ext>
            </a:extLst>
          </p:cNvPr>
          <p:cNvSpPr/>
          <p:nvPr/>
        </p:nvSpPr>
        <p:spPr>
          <a:xfrm>
            <a:off x="7754849" y="4342884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8568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target number is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all the digit cards and symbols to create related number sentences that equal the target number.</a:t>
            </a: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US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36 x 20 = 720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72 x 10 = 720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3,600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÷ 5 = 720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72,000 ÷ 100 = 720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CCEBC64-23D0-4E8F-8832-FBA568435889}"/>
              </a:ext>
            </a:extLst>
          </p:cNvPr>
          <p:cNvSpPr/>
          <p:nvPr/>
        </p:nvSpPr>
        <p:spPr>
          <a:xfrm>
            <a:off x="5228432" y="1439169"/>
            <a:ext cx="1821657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720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B193DFD-A81A-4271-8B3B-5D6E8BEBFCFE}"/>
              </a:ext>
            </a:extLst>
          </p:cNvPr>
          <p:cNvSpPr/>
          <p:nvPr/>
        </p:nvSpPr>
        <p:spPr>
          <a:xfrm>
            <a:off x="5314692" y="2825922"/>
            <a:ext cx="729931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x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198FFE6-E962-4893-8A75-B3466A435284}"/>
              </a:ext>
            </a:extLst>
          </p:cNvPr>
          <p:cNvSpPr/>
          <p:nvPr/>
        </p:nvSpPr>
        <p:spPr>
          <a:xfrm>
            <a:off x="6292792" y="2825922"/>
            <a:ext cx="729931" cy="5522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÷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A206285-9CA1-448C-A3C2-721564F0F535}"/>
              </a:ext>
            </a:extLst>
          </p:cNvPr>
          <p:cNvSpPr/>
          <p:nvPr/>
        </p:nvSpPr>
        <p:spPr>
          <a:xfrm>
            <a:off x="3315424" y="3554051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72,000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C45CE1F-ADEB-4A44-8201-9CDDD0E0DF9D}"/>
              </a:ext>
            </a:extLst>
          </p:cNvPr>
          <p:cNvSpPr/>
          <p:nvPr/>
        </p:nvSpPr>
        <p:spPr>
          <a:xfrm>
            <a:off x="3311768" y="4318858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E57FC2-D830-4E6E-90A7-92A925B1DC33}"/>
              </a:ext>
            </a:extLst>
          </p:cNvPr>
          <p:cNvSpPr/>
          <p:nvPr/>
        </p:nvSpPr>
        <p:spPr>
          <a:xfrm>
            <a:off x="4796451" y="3554051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72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645B565A-C888-42C0-8482-17799D8718ED}"/>
              </a:ext>
            </a:extLst>
          </p:cNvPr>
          <p:cNvSpPr/>
          <p:nvPr/>
        </p:nvSpPr>
        <p:spPr>
          <a:xfrm>
            <a:off x="4792795" y="4318858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09E0FEE8-7BAD-4E29-93E9-C438EA5F79D7}"/>
              </a:ext>
            </a:extLst>
          </p:cNvPr>
          <p:cNvSpPr/>
          <p:nvPr/>
        </p:nvSpPr>
        <p:spPr>
          <a:xfrm>
            <a:off x="6277478" y="3575589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36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10E84313-7C8E-4C81-9EE6-20C0F85C0C39}"/>
              </a:ext>
            </a:extLst>
          </p:cNvPr>
          <p:cNvSpPr/>
          <p:nvPr/>
        </p:nvSpPr>
        <p:spPr>
          <a:xfrm>
            <a:off x="6273822" y="4340396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61D82672-B720-4638-A906-8746AC161655}"/>
              </a:ext>
            </a:extLst>
          </p:cNvPr>
          <p:cNvSpPr/>
          <p:nvPr/>
        </p:nvSpPr>
        <p:spPr>
          <a:xfrm>
            <a:off x="7758505" y="3578077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3,600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00226CB-91EA-4D1D-8DB5-B8A29CAB62E7}"/>
              </a:ext>
            </a:extLst>
          </p:cNvPr>
          <p:cNvSpPr/>
          <p:nvPr/>
        </p:nvSpPr>
        <p:spPr>
          <a:xfrm>
            <a:off x="7754849" y="4342884"/>
            <a:ext cx="1121729" cy="59411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6261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2806C-C15C-4018-A210-2A74EDDA6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DDEE4-1B26-43F2-9431-2595DCADB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A88D88-0B65-4166-98CD-0287B4B1A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264" y="221537"/>
            <a:ext cx="9373471" cy="641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0003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measure perimeter.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5811626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ABA75F-4A24-5548-8D07-BA59D0E98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434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3D94B5-B5A4-0648-BEA9-58166FF41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18" y="3693049"/>
            <a:ext cx="5659621" cy="1020221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DCD1E0D-3705-F447-B8BA-6B1CA8293F8D}"/>
              </a:ext>
            </a:extLst>
          </p:cNvPr>
          <p:cNvGrpSpPr/>
          <p:nvPr/>
        </p:nvGrpSpPr>
        <p:grpSpPr>
          <a:xfrm>
            <a:off x="8035083" y="4579433"/>
            <a:ext cx="1929601" cy="2005272"/>
            <a:chOff x="5683224" y="1138042"/>
            <a:chExt cx="1929601" cy="200527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2EEA953-037E-CF40-9553-2CD5393E3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83224" y="1138042"/>
              <a:ext cx="1929601" cy="200527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A5F0EE82-D7B3-9045-80D6-68F4D6108BA8}"/>
                    </a:ext>
                  </a:extLst>
                </p:cNvPr>
                <p:cNvSpPr txBox="1"/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defTabSz="457200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en-GB" dirty="0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942EA195-9F7B-446C-993C-F34F69E6A32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blipFill>
                  <a:blip r:embed="rId6"/>
                  <a:stretch>
                    <a:fillRect l="-17647" r="-2352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6E18C26-C5F6-C644-971A-F3AE255E80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6241" y="1091757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E200EA-564C-434C-862C-28F917D20D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632" y="2497358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2A2B34-46F0-2647-A5C6-E80259D35D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5779" y="3011174"/>
            <a:ext cx="4864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AD8173-CC65-5840-8608-9AFFB8F0A0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8632" y="5094405"/>
            <a:ext cx="28067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80362F-0EF6-5A49-9370-D1E16063A95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27004" y="4846755"/>
            <a:ext cx="406400" cy="495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02D3A2-9C25-984A-ABB0-56D1D8AEC9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76106" y="458163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4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281C1A-B8CB-0142-A6BE-824283778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561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6E9B4-51C7-FA48-9AF5-0D57A68AA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916" y="3170926"/>
            <a:ext cx="4216400" cy="20066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49C43CD-3D85-F14F-87A3-6CEE5265A2B3}"/>
              </a:ext>
            </a:extLst>
          </p:cNvPr>
          <p:cNvSpPr/>
          <p:nvPr/>
        </p:nvSpPr>
        <p:spPr>
          <a:xfrm>
            <a:off x="3240092" y="5645981"/>
            <a:ext cx="378221" cy="39029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38D337-6422-CF4E-8E90-3DA0E3112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5738" y="1058698"/>
            <a:ext cx="36068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701A41-2F55-1242-A32F-1756B0D335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2875" y="2458106"/>
            <a:ext cx="8496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EB69BE-014A-6844-806E-22D7DE7F51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2875" y="4003422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03DB6C-57DB-0740-9F37-4BF7D10E9D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5177" y="5465082"/>
            <a:ext cx="27940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BF6D17-E735-EC48-B017-89169128BB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9138" y="432475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1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96064B-D4BC-7047-9F56-CCBD8302F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81797"/>
            <a:ext cx="8928100" cy="5143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F78030-BC43-DE4D-9E25-6152551FB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5531" y="2979465"/>
            <a:ext cx="3915604" cy="1853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BCA06-FE4E-FF4A-9835-A7EACA0CE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907" y="1075680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1845A7-9444-C54B-B4D2-88DE3FF54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3258" y="2041833"/>
            <a:ext cx="901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313D5C-AB16-EC45-8BE5-BD08BC0065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0607" y="4011967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E12BFC-671B-2846-BBFC-A88673512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8525" y="5259881"/>
            <a:ext cx="2692400" cy="939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1FF330-B1E5-1B49-81A1-1DA4B25A40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8525" y="437322"/>
            <a:ext cx="34925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</p:spTree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8021" y="3216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30861" y="16043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68287" y="3329569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65083" y="4622937"/>
            <a:ext cx="177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pairs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066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530" y="2736118"/>
            <a:ext cx="7255477" cy="1405748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621166" y="1241148"/>
            <a:ext cx="14449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78210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5447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mm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78209" y="4720072"/>
            <a:ext cx="233447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mm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78210" y="3803984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20331" y="526352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mm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12429" y="526352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 3.2 cm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B6386E1-A17B-4AFD-B2CE-31E4303AA24F}"/>
              </a:ext>
            </a:extLst>
          </p:cNvPr>
          <p:cNvCxnSpPr>
            <a:cxnSpLocks/>
          </p:cNvCxnSpPr>
          <p:nvPr/>
        </p:nvCxnSpPr>
        <p:spPr>
          <a:xfrm>
            <a:off x="7256585" y="3583622"/>
            <a:ext cx="0" cy="30844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00295 -0.222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  <p:bldP spid="12" grpId="0"/>
      <p:bldP spid="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44371"/>
          <a:stretch/>
        </p:blipFill>
        <p:spPr>
          <a:xfrm rot="1481945">
            <a:off x="2730239" y="1679428"/>
            <a:ext cx="403617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036663" y="1313680"/>
            <a:ext cx="1845979" cy="849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12855" y="3585473"/>
            <a:ext cx="4181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this line 6 cm long?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12856" y="4321083"/>
            <a:ext cx="7188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  Give your answer in millimetres.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389710" y="4751969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820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06579 -0.0437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9" y="-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5" grpId="0"/>
      <p:bldP spid="2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 rot="16622592">
            <a:off x="1090537" y="2346281"/>
            <a:ext cx="495986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2744462" y="1609726"/>
            <a:ext cx="323963" cy="26669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35747" y="1122625"/>
            <a:ext cx="3076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 or 60 mm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>
            <a:off x="4664642" y="4454725"/>
            <a:ext cx="4959861" cy="140574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4768850" y="4454726"/>
            <a:ext cx="1511300" cy="243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708133" y="3399345"/>
            <a:ext cx="48728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the line equal to, greater than or less than 30 mm?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34444" y="3948948"/>
            <a:ext cx="2260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Greater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456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DA3659-C101-4039-939E-7C1D0E2C164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3764" y="1629000"/>
          <a:ext cx="648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351091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693069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144447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04425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82592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49665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60307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9526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968948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73184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62817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583246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10693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941071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334041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798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3762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543684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6112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6308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755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2861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67250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A24C7F-49BE-47AE-B6AD-A6F87A77363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48000" y="4597400"/>
          <a:ext cx="63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29899441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629153217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4085497493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561244792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0513187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12cm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10cm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14cm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384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42095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DA3659-C101-4039-939E-7C1D0E2C1643}"/>
              </a:ext>
            </a:extLst>
          </p:cNvPr>
          <p:cNvGraphicFramePr>
            <a:graphicFrameLocks noGrp="1"/>
          </p:cNvGraphicFramePr>
          <p:nvPr/>
        </p:nvGraphicFramePr>
        <p:xfrm>
          <a:off x="2903764" y="1629000"/>
          <a:ext cx="648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351091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693069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144447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04425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82592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49665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60307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9526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968948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73184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62817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583246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10693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941071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334041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798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3762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543684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6112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6308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755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2861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67250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A24C7F-49BE-47AE-B6AD-A6F87A773633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4597400"/>
          <a:ext cx="63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29899441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629153217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4085497493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561244792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0513187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12cm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10cm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14cm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384309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6ED2026-5ABD-4D74-B0C2-15AB0C3E6DEC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3976744" y="3062470"/>
            <a:ext cx="2221256" cy="1534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B7A72F7-A7D0-429D-AE5C-7C0729E04DFF}"/>
              </a:ext>
            </a:extLst>
          </p:cNvPr>
          <p:cNvCxnSpPr>
            <a:cxnSpLocks/>
          </p:cNvCxnSpPr>
          <p:nvPr/>
        </p:nvCxnSpPr>
        <p:spPr>
          <a:xfrm flipH="1">
            <a:off x="3617016" y="3062470"/>
            <a:ext cx="1882636" cy="1534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672F07-CDF0-4225-986B-6AD45360704F}"/>
              </a:ext>
            </a:extLst>
          </p:cNvPr>
          <p:cNvCxnSpPr>
            <a:cxnSpLocks/>
          </p:cNvCxnSpPr>
          <p:nvPr/>
        </p:nvCxnSpPr>
        <p:spPr>
          <a:xfrm>
            <a:off x="7940952" y="2701310"/>
            <a:ext cx="490745" cy="18960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3161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637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082498" y="147747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476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 measured was 8cm.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F09236-D00B-4336-AA2F-28242F0C47C2}"/>
              </a:ext>
            </a:extLst>
          </p:cNvPr>
          <p:cNvSpPr txBox="1"/>
          <p:nvPr/>
        </p:nvSpPr>
        <p:spPr>
          <a:xfrm>
            <a:off x="5607455" y="3243288"/>
            <a:ext cx="7328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</p:spTree>
    <p:extLst>
      <p:ext uri="{BB962C8B-B14F-4D97-AF65-F5344CB8AC3E}">
        <p14:creationId xmlns:p14="http://schemas.microsoft.com/office/powerpoint/2010/main" val="185998330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6D698F-D62B-443A-AFFA-A2D0BE24C1B5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 + 4cm + 8cm + 4cm = 24cm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1EA2DEF-A7C0-4F26-A942-72A106B7CA6C}"/>
              </a:ext>
            </a:extLst>
          </p:cNvPr>
          <p:cNvSpPr txBox="1"/>
          <p:nvPr/>
        </p:nvSpPr>
        <p:spPr>
          <a:xfrm>
            <a:off x="5607453" y="1519397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17282-DED2-4A4B-B54A-8517F23AE7A7}"/>
              </a:ext>
            </a:extLst>
          </p:cNvPr>
          <p:cNvSpPr txBox="1"/>
          <p:nvPr/>
        </p:nvSpPr>
        <p:spPr>
          <a:xfrm>
            <a:off x="5607455" y="3243288"/>
            <a:ext cx="7328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ACA5E9-9412-4B22-966C-61848C8A50F2}"/>
              </a:ext>
            </a:extLst>
          </p:cNvPr>
          <p:cNvSpPr txBox="1"/>
          <p:nvPr/>
        </p:nvSpPr>
        <p:spPr>
          <a:xfrm>
            <a:off x="3858156" y="238983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6F5D35-BBA7-4ED3-B4FD-A64B474C7828}"/>
              </a:ext>
            </a:extLst>
          </p:cNvPr>
          <p:cNvSpPr txBox="1"/>
          <p:nvPr/>
        </p:nvSpPr>
        <p:spPr>
          <a:xfrm>
            <a:off x="7356750" y="2446716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EB5D408-9E08-4542-B453-B47C030F5A5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1115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454812" y="5529598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2045" y="993673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262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62783" y="1971891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358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41223">
            <a:off x="5572397" y="-11146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79600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sides measured were 5cm on shape A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and 4cm on shape B.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454812" y="5529598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/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703069-73C9-45AC-B195-427D9AFD7B2A}"/>
              </a:ext>
            </a:extLst>
          </p:cNvPr>
          <p:cNvSpPr txBox="1"/>
          <p:nvPr/>
        </p:nvSpPr>
        <p:spPr>
          <a:xfrm>
            <a:off x="4736508" y="372993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5cm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B724D14-572F-4DDB-884A-25DC7BD5EF35}"/>
              </a:ext>
            </a:extLst>
          </p:cNvPr>
          <p:cNvSpPr txBox="1"/>
          <p:nvPr/>
        </p:nvSpPr>
        <p:spPr>
          <a:xfrm rot="19352478">
            <a:off x="7413679" y="1694108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</p:spTree>
    <p:extLst>
      <p:ext uri="{BB962C8B-B14F-4D97-AF65-F5344CB8AC3E}">
        <p14:creationId xmlns:p14="http://schemas.microsoft.com/office/powerpoint/2010/main" val="205302301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A: 5cm + 2cm + 1cm + 2cm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3cm + 2cm + 1 cm = 2cm = 18cm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Shape B: 4cm + 4cm + 4cm + 4 cm + 4cm = 20cm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6907C3-6B88-43B5-884C-553412928F4E}"/>
              </a:ext>
            </a:extLst>
          </p:cNvPr>
          <p:cNvCxnSpPr>
            <a:cxnSpLocks/>
            <a:stCxn id="24" idx="2"/>
            <a:endCxn id="36" idx="0"/>
          </p:cNvCxnSpPr>
          <p:nvPr/>
        </p:nvCxnSpPr>
        <p:spPr>
          <a:xfrm>
            <a:off x="5015880" y="3804824"/>
            <a:ext cx="4228353" cy="743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D3AD6A3-84F1-403F-ACB1-536D9F15F4E2}"/>
              </a:ext>
            </a:extLst>
          </p:cNvPr>
          <p:cNvCxnSpPr>
            <a:cxnSpLocks/>
            <a:stCxn id="22" idx="3"/>
            <a:endCxn id="34" idx="0"/>
          </p:cNvCxnSpPr>
          <p:nvPr/>
        </p:nvCxnSpPr>
        <p:spPr>
          <a:xfrm flipH="1">
            <a:off x="4273546" y="3804824"/>
            <a:ext cx="4134145" cy="743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370314" y="4548624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22" name="Pentagon 21">
            <a:extLst>
              <a:ext uri="{FF2B5EF4-FFF2-40B4-BE49-F238E27FC236}">
                <a16:creationId xmlns:a16="http://schemas.microsoft.com/office/drawing/2014/main" id="{BE069D11-65DF-403C-99BE-61EAAF67749F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ACCB89-56FA-437D-8C94-83DAB6312A42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B36744CF-1755-4F9D-AD6F-0CA027A9AD9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25" name="Rectangle 24">
            <a:extLst>
              <a:ext uri="{FF2B5EF4-FFF2-40B4-BE49-F238E27FC236}">
                <a16:creationId xmlns:a16="http://schemas.microsoft.com/office/drawing/2014/main" id="{267B756E-6FEB-4DD9-BBD2-6CE557D60C01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653776D-C00E-43E8-8D7F-F232A7A2DC9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0718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206296" y="515985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296" y="515985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734" t="-11765" r="-57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925567" y="1614402"/>
            <a:ext cx="1524000" cy="275068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816291" y="1614402"/>
            <a:ext cx="0" cy="270510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905271" y="450238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891277" y="150010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6585671" y="1614403"/>
            <a:ext cx="0" cy="275069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816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905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308087" y="5491737"/>
            <a:ext cx="2372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5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600706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17246" y="5491737"/>
            <a:ext cx="2020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 </a:t>
            </a:r>
            <a:r>
              <a:rPr lang="en-GB" sz="2800" dirty="0">
                <a:cs typeface="Arial" panose="020B060402020202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366626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28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E71D528-D301-47DA-9FEE-DBD6200FCDB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32122" y="1551245"/>
            <a:ext cx="5012116" cy="971097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0347844-64BD-498B-B933-38F0EE0D3CFF}"/>
              </a:ext>
            </a:extLst>
          </p:cNvPr>
          <p:cNvCxnSpPr/>
          <p:nvPr/>
        </p:nvCxnSpPr>
        <p:spPr>
          <a:xfrm>
            <a:off x="4816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C78CEE3-7348-4F43-B452-8681137B0C53}"/>
              </a:ext>
            </a:extLst>
          </p:cNvPr>
          <p:cNvCxnSpPr/>
          <p:nvPr/>
        </p:nvCxnSpPr>
        <p:spPr>
          <a:xfrm>
            <a:off x="4905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5DB6E7A-41EC-45DA-9DEE-336CBAC89ABE}"/>
              </a:ext>
            </a:extLst>
          </p:cNvPr>
          <p:cNvSpPr txBox="1"/>
          <p:nvPr/>
        </p:nvSpPr>
        <p:spPr>
          <a:xfrm>
            <a:off x="5304263" y="104790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682190-C2F4-43F0-B644-37D1AD61192F}"/>
              </a:ext>
            </a:extLst>
          </p:cNvPr>
          <p:cNvSpPr txBox="1"/>
          <p:nvPr/>
        </p:nvSpPr>
        <p:spPr>
          <a:xfrm>
            <a:off x="6558843" y="270534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57370" y="459659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61324" y="272813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/>
              <p:nvPr/>
            </p:nvSpPr>
            <p:spPr>
              <a:xfrm>
                <a:off x="2308087" y="4985244"/>
                <a:ext cx="561083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28 cm</a:t>
                </a:r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087" y="4985244"/>
                <a:ext cx="5610831" cy="523220"/>
              </a:xfrm>
              <a:prstGeom prst="rect">
                <a:avLst/>
              </a:prstGeom>
              <a:blipFill>
                <a:blip r:embed="rId5"/>
                <a:stretch>
                  <a:fillRect l="-2283" t="-11628" r="-9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120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13681 0.277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81 0.27708 L 0.00052 0.3986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39861 L -0.30261 0.2759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0.1934 0.00555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0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8.33333E-7 1.48148E-6 L -0.00035 -0.441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 animBg="1"/>
      <p:bldP spid="38" grpId="0"/>
      <p:bldP spid="39" grpId="0"/>
      <p:bldP spid="40" grpId="0"/>
      <p:bldP spid="41" grpId="0"/>
      <p:bldP spid="23" grpId="0"/>
      <p:bldP spid="23" grpId="1"/>
      <p:bldP spid="24" grpId="0"/>
      <p:bldP spid="24" grpId="1"/>
      <p:bldP spid="37" grpId="0"/>
      <p:bldP spid="37" grpId="1"/>
      <p:bldP spid="37" grpId="2"/>
      <p:bldP spid="36" grpId="0"/>
      <p:bldP spid="36" grpId="1"/>
      <p:bldP spid="36" grpId="2"/>
      <p:bldP spid="2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-Shape 2"/>
          <p:cNvSpPr/>
          <p:nvPr/>
        </p:nvSpPr>
        <p:spPr>
          <a:xfrm rot="13037131">
            <a:off x="2203458" y="2286163"/>
            <a:ext cx="2271560" cy="2315288"/>
          </a:xfrm>
          <a:prstGeom prst="corner">
            <a:avLst>
              <a:gd name="adj1" fmla="val 50000"/>
              <a:gd name="adj2" fmla="val 27429"/>
            </a:avLst>
          </a:prstGeom>
          <a:solidFill>
            <a:schemeClr val="accent5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947240" y="2790925"/>
            <a:ext cx="3702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cs typeface="Arial" panose="020B0604020202020204" pitchFamily="34" charset="0"/>
              </a:rPr>
              <a:t>Do we need to measure all the sides to find the perimeter?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498" y="1588809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78341" y="17314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3369490" y="1638681"/>
            <a:ext cx="1749224" cy="132588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2334495" y="2829532"/>
            <a:ext cx="1319931" cy="98681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2963504" y="4730401"/>
            <a:ext cx="515503" cy="386794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721207" y="3379746"/>
            <a:ext cx="1425772" cy="1833194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2963504" y="3717927"/>
            <a:ext cx="713147" cy="915987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2370620" y="1770420"/>
            <a:ext cx="717863" cy="933562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/>
              <p:nvPr/>
            </p:nvSpPr>
            <p:spPr>
              <a:xfrm>
                <a:off x="2206296" y="76874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296" y="768741"/>
                <a:ext cx="7383624" cy="523220"/>
              </a:xfrm>
              <a:prstGeom prst="rect">
                <a:avLst/>
              </a:prstGeom>
              <a:blipFill>
                <a:blip r:embed="rId4"/>
                <a:stretch>
                  <a:fillRect l="-1734" t="-10465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5123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9549 -0.15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91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16858 -0.29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-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1215 0.2148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1074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7205 0.0668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1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256456" y="52436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6456" y="524361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2" t="-10465" r="-66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3485" y="281719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996328" y="29598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926342" y="1512572"/>
            <a:ext cx="3341900" cy="3414272"/>
            <a:chOff x="1876412" y="1912471"/>
            <a:chExt cx="3341900" cy="3414272"/>
          </a:xfrm>
        </p:grpSpPr>
        <p:sp>
          <p:nvSpPr>
            <p:cNvPr id="4" name="Chevron 3"/>
            <p:cNvSpPr/>
            <p:nvPr/>
          </p:nvSpPr>
          <p:spPr>
            <a:xfrm rot="19585990">
              <a:off x="1876412" y="1912471"/>
              <a:ext cx="2569029" cy="2728686"/>
            </a:xfrm>
            <a:prstGeom prst="chevron">
              <a:avLst>
                <a:gd name="adj" fmla="val 37571"/>
              </a:avLst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476316" y="3831771"/>
              <a:ext cx="2741996" cy="14949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194019" y="1723105"/>
            <a:ext cx="3619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Complete the shape so its perimeter is 21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73817" y="3614344"/>
            <a:ext cx="7015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What would you do first to complete the task?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343418" y="2166696"/>
            <a:ext cx="19393" cy="1287499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775076" y="1496397"/>
            <a:ext cx="1520825" cy="597867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336395" y="1501482"/>
            <a:ext cx="1325071" cy="89745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349359" y="2509121"/>
            <a:ext cx="1524558" cy="58491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865029" y="3074452"/>
            <a:ext cx="17777" cy="332725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330472" y="1286301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369628" y="2518581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2653" y="1398865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404437" y="2736200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3.9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61276" y="3076237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0.6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062426" y="4159112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60069" y="4657979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5" name="Left Brace 34"/>
          <p:cNvSpPr/>
          <p:nvPr/>
        </p:nvSpPr>
        <p:spPr>
          <a:xfrm rot="16200000">
            <a:off x="6178189" y="4122786"/>
            <a:ext cx="180109" cy="210368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9" name="TextBox 48"/>
          <p:cNvSpPr txBox="1"/>
          <p:nvPr/>
        </p:nvSpPr>
        <p:spPr>
          <a:xfrm>
            <a:off x="5885259" y="5415119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063589" y="4730040"/>
            <a:ext cx="905725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Rounded Rectangle 51"/>
          <p:cNvSpPr/>
          <p:nvPr/>
        </p:nvSpPr>
        <p:spPr>
          <a:xfrm>
            <a:off x="5870630" y="5465103"/>
            <a:ext cx="1025472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5" name="TextBox 54"/>
          <p:cNvSpPr txBox="1"/>
          <p:nvPr/>
        </p:nvSpPr>
        <p:spPr>
          <a:xfrm>
            <a:off x="8588024" y="4651581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17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6" name="TextBox 55"/>
              <p:cNvSpPr txBox="1"/>
              <p:nvPr/>
            </p:nvSpPr>
            <p:spPr>
              <a:xfrm>
                <a:off x="2339112" y="5510020"/>
                <a:ext cx="295678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21 cm </a:t>
                </a:r>
                <a14:m>
                  <m:oMath xmlns:m="http://schemas.openxmlformats.org/officeDocument/2006/math">
                    <m:r>
                      <a:rPr lang="en-GB" sz="26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cs typeface="Arial" panose="020B0604020202020204" pitchFamily="34" charset="0"/>
                  </a:rPr>
                  <a:t> 17 cm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</a:t>
                </a:r>
                <a:r>
                  <a:rPr lang="en-GB" sz="2600" dirty="0">
                    <a:cs typeface="Arial" panose="020B0604020202020204" pitchFamily="34" charset="0"/>
                  </a:rPr>
                  <a:t> </a:t>
                </a:r>
                <a:endParaRPr lang="en-GB" sz="2600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112" y="5510020"/>
                <a:ext cx="2956788" cy="492443"/>
              </a:xfrm>
              <a:prstGeom prst="rect">
                <a:avLst/>
              </a:prstGeom>
              <a:blipFill>
                <a:blip r:embed="rId5"/>
                <a:stretch>
                  <a:fillRect l="-3711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4744289" y="5510020"/>
            <a:ext cx="12370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cs typeface="Arial" panose="020B0604020202020204" pitchFamily="34" charset="0"/>
              </a:rPr>
              <a:t>4 cm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30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39" grpId="0"/>
      <p:bldP spid="40" grpId="0"/>
      <p:bldP spid="41" grpId="0"/>
      <p:bldP spid="42" grpId="0"/>
      <p:bldP spid="44" grpId="0"/>
      <p:bldP spid="45" grpId="0"/>
      <p:bldP spid="48" grpId="0"/>
      <p:bldP spid="35" grpId="0" animBg="1"/>
      <p:bldP spid="49" grpId="0"/>
      <p:bldP spid="37" grpId="0" animBg="1"/>
      <p:bldP spid="52" grpId="0" animBg="1"/>
      <p:bldP spid="55" grpId="0"/>
      <p:bldP spid="56" grpId="0"/>
      <p:bldP spid="5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2664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/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243790" y="1968379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6313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/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128" y="137401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3434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sides measured were 7cm on shape A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and 1cm on shape B.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/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/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A6BB63-15D3-4883-9168-96BB7B595CD7}"/>
              </a:ext>
            </a:extLst>
          </p:cNvPr>
          <p:cNvSpPr txBox="1"/>
          <p:nvPr/>
        </p:nvSpPr>
        <p:spPr>
          <a:xfrm>
            <a:off x="4547679" y="372233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F09BE5-93E5-479C-8AC4-CD8797132A33}"/>
              </a:ext>
            </a:extLst>
          </p:cNvPr>
          <p:cNvSpPr txBox="1"/>
          <p:nvPr/>
        </p:nvSpPr>
        <p:spPr>
          <a:xfrm rot="16200000">
            <a:off x="6626003" y="1654710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1cm</a:t>
            </a:r>
          </a:p>
        </p:txBody>
      </p:sp>
    </p:spTree>
    <p:extLst>
      <p:ext uri="{BB962C8B-B14F-4D97-AF65-F5344CB8AC3E}">
        <p14:creationId xmlns:p14="http://schemas.microsoft.com/office/powerpoint/2010/main" val="181260694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Shape B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A: 7cm + 6cm + 4cm + 4cm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3cm + 2cm = 26cm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Shape B: 7cm + 2cm + 2cm + 3cm + 2cm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1cm + 5cm + 4cm + 2cm + 2cm = 30cm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036010-2CF5-4FFD-94D4-DBA8AB55915E}"/>
              </a:ext>
            </a:extLst>
          </p:cNvPr>
          <p:cNvSpPr txBox="1"/>
          <p:nvPr/>
        </p:nvSpPr>
        <p:spPr>
          <a:xfrm>
            <a:off x="4226259" y="3763625"/>
            <a:ext cx="117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26cm </a:t>
            </a: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66574-4A8D-4CB9-9207-641190A2C085}"/>
              </a:ext>
            </a:extLst>
          </p:cNvPr>
          <p:cNvSpPr txBox="1"/>
          <p:nvPr/>
        </p:nvSpPr>
        <p:spPr>
          <a:xfrm>
            <a:off x="7832656" y="3768044"/>
            <a:ext cx="117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30cm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CDA0ABB-88B3-4FF8-ACBA-EC0E1FEA3B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6434718E-587D-4061-92E8-5ADFFD8C57FD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90A7613-2D44-45EB-B0A9-A522C3336C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794D571F-6CE6-47D0-91BA-BFF96AE2F27F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4C107E1-6D59-415F-8D4D-9C1B24172AA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06573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Hexagon 8">
            <a:extLst>
              <a:ext uri="{FF2B5EF4-FFF2-40B4-BE49-F238E27FC236}">
                <a16:creationId xmlns:a16="http://schemas.microsoft.com/office/drawing/2014/main" id="{99C40E0F-764D-4795-81A1-13669774EDFB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90528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5E9ACBA6-4A7D-4F7A-BD29-D54203E1B3EC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926639" y="3020645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5688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 measured was 4cm. Now measure any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other sides needed 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Hexagon 8">
            <a:extLst>
              <a:ext uri="{FF2B5EF4-FFF2-40B4-BE49-F238E27FC236}">
                <a16:creationId xmlns:a16="http://schemas.microsoft.com/office/drawing/2014/main" id="{99C40E0F-764D-4795-81A1-13669774EDFB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E13CE3-DE95-4511-A9A5-ADCBFB57A203}"/>
              </a:ext>
            </a:extLst>
          </p:cNvPr>
          <p:cNvSpPr txBox="1"/>
          <p:nvPr/>
        </p:nvSpPr>
        <p:spPr>
          <a:xfrm>
            <a:off x="5729552" y="477954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</p:spTree>
    <p:extLst>
      <p:ext uri="{BB962C8B-B14F-4D97-AF65-F5344CB8AC3E}">
        <p14:creationId xmlns:p14="http://schemas.microsoft.com/office/powerpoint/2010/main" val="305400676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	False. The perimeter of this shape is 24cm.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	4cm + 4cm + 4cm + 4cm + 4cm + 4cm = 24cm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B3FFEE-5A77-48ED-AEF5-DC332288E379}"/>
              </a:ext>
            </a:extLst>
          </p:cNvPr>
          <p:cNvSpPr txBox="1"/>
          <p:nvPr/>
        </p:nvSpPr>
        <p:spPr>
          <a:xfrm>
            <a:off x="5729553" y="235420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3474F5-23BC-4D4B-8DB5-A95240D8604C}"/>
              </a:ext>
            </a:extLst>
          </p:cNvPr>
          <p:cNvSpPr txBox="1"/>
          <p:nvPr/>
        </p:nvSpPr>
        <p:spPr>
          <a:xfrm>
            <a:off x="5729552" y="477954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8FBFBB-5DB2-4B0B-A3B8-24F771E5A6ED}"/>
              </a:ext>
            </a:extLst>
          </p:cNvPr>
          <p:cNvSpPr txBox="1"/>
          <p:nvPr/>
        </p:nvSpPr>
        <p:spPr>
          <a:xfrm rot="17643854">
            <a:off x="6857568" y="4163314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FB54F-DAC8-40BB-B75B-AAD3B274A9B7}"/>
              </a:ext>
            </a:extLst>
          </p:cNvPr>
          <p:cNvSpPr txBox="1"/>
          <p:nvPr/>
        </p:nvSpPr>
        <p:spPr>
          <a:xfrm rot="17755011">
            <a:off x="4609542" y="2975083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CAC6DD-9E84-4946-9B20-1F810739B540}"/>
              </a:ext>
            </a:extLst>
          </p:cNvPr>
          <p:cNvSpPr txBox="1"/>
          <p:nvPr/>
        </p:nvSpPr>
        <p:spPr>
          <a:xfrm rot="3659399">
            <a:off x="4609542" y="4134344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23E639-21A0-44AF-A934-17CAF77D777F}"/>
              </a:ext>
            </a:extLst>
          </p:cNvPr>
          <p:cNvSpPr txBox="1"/>
          <p:nvPr/>
        </p:nvSpPr>
        <p:spPr>
          <a:xfrm rot="3659399">
            <a:off x="6857568" y="297997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C51740-70A5-40CC-8DE3-441C1A6F14EF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id="{46C2BB50-8BC1-4D0C-93A8-DEEE7422A5EC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26501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D8154-30EB-4ABB-93BC-269EC711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20FD-75F7-4DEF-8FD2-6C06E85DE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81BC98-6A43-46D1-BE6B-7DB0F20EB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832" y="434129"/>
            <a:ext cx="8726118" cy="605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152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D8154-30EB-4ABB-93BC-269EC711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20FD-75F7-4DEF-8FD2-6C06E85DE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3CE1D-DC59-4019-A594-C06F0D0AC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704" y="423443"/>
            <a:ext cx="8716591" cy="601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7818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5B022-AB14-4083-A562-B3B3D8AD9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FFAB1-F336-4AB4-9FC3-3A588A038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525512-AA27-4F72-831B-26C2B136C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615" y="681037"/>
            <a:ext cx="8554769" cy="546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2274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99D15-CC86-46D2-A00C-9E8149683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5421B-147C-4FE7-ABDC-3DD49BC7B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74AE16-AEC1-4811-973C-F320454E7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663" y="681037"/>
            <a:ext cx="7969292" cy="5488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B52FD3-0E0A-4973-928A-0EDFA968C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2720" y="191942"/>
            <a:ext cx="1583679" cy="37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20292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226F0-686F-4648-BEE8-72814D68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8A013-EB65-4A0D-8EE6-A742DDE970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29283E-92B9-4EC5-A4D1-2A62E5740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01" y="1507865"/>
            <a:ext cx="9701270" cy="3394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BB14F0-10C8-4227-A3D3-D5FF705E0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2720" y="191942"/>
            <a:ext cx="1583679" cy="37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1760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3.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work out perimeter, including rectangles.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121703994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8891" y="1870260"/>
            <a:ext cx="11120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2404188" y="741994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the length around a closed 2D shape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188" y="741994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527217" y="1897192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5026401" y="2395732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551807" y="2390804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026401" y="2390803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26401" y="4388426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373805" y="1897192"/>
            <a:ext cx="0" cy="49379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534935" y="1774157"/>
            <a:ext cx="5064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73806" y="13236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885092" y="2390804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116376" y="3030991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026401" y="4513477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68764" y="443191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7684106" y="2360776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630384" y="301876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046591" y="2267324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961730" y="1870260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7025" y="5636784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2096" y="562220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59923" y="562469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7675" y="5627586"/>
            <a:ext cx="11304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32371" y="5615656"/>
            <a:ext cx="12923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184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5" grpId="0"/>
      <p:bldP spid="17" grpId="0"/>
      <p:bldP spid="19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9687" y="25519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02530" y="3978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 rot="3234588">
            <a:off x="5802207" y="3078007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37895" y="957819"/>
            <a:ext cx="5811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Note down the features of a rectangle.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1874" y="1711499"/>
            <a:ext cx="368216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2D shape</a:t>
            </a:r>
          </a:p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 sides</a:t>
            </a:r>
          </a:p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All sides are straight</a:t>
            </a:r>
            <a:endParaRPr lang="en-GB" sz="3600" dirty="0">
              <a:solidFill>
                <a:prstClr val="black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55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29463" y="155282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98990" y="4316938"/>
            <a:ext cx="2088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Perimeter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77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>
              <a:solidFill>
                <a:prstClr val="black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455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29463" y="154710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51875" y="3077641"/>
            <a:ext cx="390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pairs of equal sides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107000" y="4394634"/>
            <a:ext cx="1136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 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6986" y="494144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03504" y="4941444"/>
            <a:ext cx="1427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51324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84780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53908" y="4941444"/>
            <a:ext cx="142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89213" y="4386376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145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4532 0.141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31806 0.601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3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0" grpId="0"/>
      <p:bldP spid="11" grpId="0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3234588">
            <a:off x="5687907" y="1739428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424936" y="16779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5769935" y="2235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40842" y="359638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5432" y="3520906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9800" y="3520906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8174" y="3520906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4126" y="3520906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40842" y="495774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18833" y="4896194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25737" y="4886918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040841" y="4187012"/>
                <a:ext cx="15231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841" y="4187012"/>
                <a:ext cx="1523174" cy="646331"/>
              </a:xfrm>
              <a:prstGeom prst="rect">
                <a:avLst/>
              </a:prstGeom>
              <a:blipFill>
                <a:blip r:embed="rId3"/>
                <a:stretch>
                  <a:fillRect l="-8400" r="-6400" b="-216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858431" y="4187012"/>
            <a:ext cx="1635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2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46898" y="4187012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71101" y="4187012"/>
            <a:ext cx="515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915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1761695" y="1372014"/>
            <a:ext cx="2198793" cy="4720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8278" y="508635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</a:t>
            </a:r>
          </a:p>
        </p:txBody>
      </p:sp>
      <p:sp>
        <p:nvSpPr>
          <p:cNvPr id="5" name="Rectangle 4"/>
          <p:cNvSpPr/>
          <p:nvPr/>
        </p:nvSpPr>
        <p:spPr>
          <a:xfrm>
            <a:off x="2476025" y="26122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3229699" y="130555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 cm</a:t>
            </a:r>
          </a:p>
        </p:txBody>
      </p:sp>
      <p:sp>
        <p:nvSpPr>
          <p:cNvPr id="7" name="Rectangle 6"/>
          <p:cNvSpPr/>
          <p:nvPr/>
        </p:nvSpPr>
        <p:spPr>
          <a:xfrm rot="7647331">
            <a:off x="6415622" y="997694"/>
            <a:ext cx="1099396" cy="22009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66285" y="359931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</a:t>
            </a:r>
          </a:p>
        </p:txBody>
      </p:sp>
      <p:sp>
        <p:nvSpPr>
          <p:cNvPr id="9" name="Rectangle 8"/>
          <p:cNvSpPr/>
          <p:nvPr/>
        </p:nvSpPr>
        <p:spPr>
          <a:xfrm>
            <a:off x="7066203" y="1158184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14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91842" y="99255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1" name="Rectangle 10"/>
          <p:cNvSpPr/>
          <p:nvPr/>
        </p:nvSpPr>
        <p:spPr>
          <a:xfrm rot="5400000">
            <a:off x="2625072" y="3809762"/>
            <a:ext cx="1980000" cy="198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8278" y="3509283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25297" y="320904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 cm</a:t>
            </a:r>
          </a:p>
        </p:txBody>
      </p:sp>
      <p:sp>
        <p:nvSpPr>
          <p:cNvPr id="14" name="Rectangle 13"/>
          <p:cNvSpPr/>
          <p:nvPr/>
        </p:nvSpPr>
        <p:spPr>
          <a:xfrm rot="5246700" flipH="1">
            <a:off x="7187912" y="3888291"/>
            <a:ext cx="788216" cy="22009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8350" y="3889412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36629" y="536920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727012" y="460627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600955" y="204470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22 cm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029042" y="268081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40 cm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52477" y="394481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18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94664" y="5528152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28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65212" y="4490940"/>
            <a:ext cx="119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Square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785" y="375934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236628" y="518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FED4B27-2DA5-417E-9739-DB16DDEBC40D}"/>
              </a:ext>
            </a:extLst>
          </p:cNvPr>
          <p:cNvCxnSpPr/>
          <p:nvPr/>
        </p:nvCxnSpPr>
        <p:spPr>
          <a:xfrm>
            <a:off x="3615072" y="3681047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8AAB3F-70EF-476E-841E-6215CC8DF68A}"/>
              </a:ext>
            </a:extLst>
          </p:cNvPr>
          <p:cNvCxnSpPr/>
          <p:nvPr/>
        </p:nvCxnSpPr>
        <p:spPr>
          <a:xfrm>
            <a:off x="3615072" y="5662015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BEEB990-CA65-493E-9A0D-3F982E5F4CC0}"/>
              </a:ext>
            </a:extLst>
          </p:cNvPr>
          <p:cNvCxnSpPr>
            <a:cxnSpLocks/>
          </p:cNvCxnSpPr>
          <p:nvPr/>
        </p:nvCxnSpPr>
        <p:spPr>
          <a:xfrm rot="5400000">
            <a:off x="4616965" y="4657694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C8A437F-EF58-40E4-ABF5-731E38030EB7}"/>
              </a:ext>
            </a:extLst>
          </p:cNvPr>
          <p:cNvCxnSpPr>
            <a:cxnSpLocks/>
          </p:cNvCxnSpPr>
          <p:nvPr/>
        </p:nvCxnSpPr>
        <p:spPr>
          <a:xfrm rot="5400000">
            <a:off x="2625071" y="4640810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217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4275424" y="1737735"/>
            <a:ext cx="2505566" cy="171513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5084015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2168832" y="325394"/>
            <a:ext cx="5341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Perimeter of the rectangle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42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6553200" y="2292072"/>
            <a:ext cx="576000" cy="57600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132406" y="2344852"/>
            <a:ext cx="6238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798734" y="4440018"/>
                <a:ext cx="35397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9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33 cm</a:t>
                </a: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734" y="4440018"/>
                <a:ext cx="3539752" cy="523220"/>
              </a:xfrm>
              <a:prstGeom prst="rect">
                <a:avLst/>
              </a:prstGeom>
              <a:blipFill>
                <a:blip r:embed="rId3"/>
                <a:stretch>
                  <a:fillRect l="-2754" t="-13953" r="-27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566124" y="2309659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04944" y="5316710"/>
            <a:ext cx="3956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84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85439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2798734" y="4440018"/>
                <a:ext cx="372249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18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24 cm</a:t>
                </a: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734" y="4440018"/>
                <a:ext cx="3722494" cy="523220"/>
              </a:xfrm>
              <a:prstGeom prst="rect">
                <a:avLst/>
              </a:prstGeom>
              <a:blipFill>
                <a:blip r:embed="rId4"/>
                <a:stretch>
                  <a:fillRect l="-2619" t="-13953" r="-24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6571059" y="2327244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456166" y="1344982"/>
            <a:ext cx="0" cy="250556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536777" y="5307030"/>
            <a:ext cx="3097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 </a:t>
            </a:r>
            <a:r>
              <a:rPr lang="en-GB" sz="2800" dirty="0"/>
              <a:t>2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12 cm </a:t>
            </a:r>
            <a:endParaRPr lang="en-GB" sz="2800" dirty="0">
              <a:ea typeface="Cambria Math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72586" y="2318452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85438" y="74230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9 cm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522" y="228027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33 cm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445213" y="2265810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12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114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00764 -0.451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1" grpId="0"/>
      <p:bldP spid="12" grpId="0"/>
      <p:bldP spid="13" grpId="0"/>
      <p:bldP spid="13" grpId="1"/>
      <p:bldP spid="15" grpId="0"/>
      <p:bldP spid="16" grpId="0"/>
      <p:bldP spid="17" grpId="0"/>
      <p:bldP spid="17" grpId="1"/>
      <p:bldP spid="18" grpId="0"/>
      <p:bldP spid="18" grpId="1"/>
      <p:bldP spid="19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84E1B-CA2F-4E78-B128-3BF89BFC1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5D53D-A5E3-4109-A533-5458A0112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3227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413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7938655" y="956245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48758" y="574991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4423930" y="2064838"/>
            <a:ext cx="3000375" cy="149542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04188" y="461460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188" y="4614601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4423928" y="181722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70255" y="135016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7691851" y="2031734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662829" y="253042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72557" y="5088611"/>
            <a:ext cx="352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18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72557" y="5554719"/>
            <a:ext cx="358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18 cm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37468" y="5088267"/>
            <a:ext cx="1412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42466" y="5088267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9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60705" y="555437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50463" y="5554375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18 cm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4666827" y="192164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/>
          <p:nvPr/>
        </p:nvCxnSpPr>
        <p:spPr>
          <a:xfrm flipV="1">
            <a:off x="5151121" y="1914874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/>
          <p:nvPr/>
        </p:nvCxnSpPr>
        <p:spPr>
          <a:xfrm flipV="1">
            <a:off x="5635415" y="19081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/>
          <p:nvPr/>
        </p:nvCxnSpPr>
        <p:spPr>
          <a:xfrm flipV="1">
            <a:off x="6119709" y="190132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6604003" y="18945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7196196" y="18877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2748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9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7445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96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6168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54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41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27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D59CEAA-F433-4963-8855-031B96E4666F}"/>
              </a:ext>
            </a:extLst>
          </p:cNvPr>
          <p:cNvCxnSpPr/>
          <p:nvPr/>
        </p:nvCxnSpPr>
        <p:spPr>
          <a:xfrm>
            <a:off x="4423927" y="381874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B5DECDA1-D7B4-4652-A0F4-7E3C41663331}"/>
              </a:ext>
            </a:extLst>
          </p:cNvPr>
          <p:cNvCxnSpPr/>
          <p:nvPr/>
        </p:nvCxnSpPr>
        <p:spPr>
          <a:xfrm flipV="1">
            <a:off x="4085051" y="2067980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5570255" y="376591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3229682" y="2478294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987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11" grpId="0"/>
      <p:bldP spid="11" grpId="1"/>
      <p:bldP spid="11" grpId="2"/>
      <p:bldP spid="14" grpId="0"/>
      <p:bldP spid="14" grpId="1"/>
      <p:bldP spid="14" grpId="2"/>
      <p:bldP spid="17" grpId="0"/>
      <p:bldP spid="18" grpId="0"/>
      <p:bldP spid="19" grpId="0"/>
      <p:bldP spid="20" grpId="0"/>
      <p:bldP spid="21" grpId="0"/>
      <p:bldP spid="22" grpId="0"/>
      <p:bldP spid="42" grpId="0"/>
      <p:bldP spid="42" grpId="1"/>
      <p:bldP spid="42" grpId="2"/>
      <p:bldP spid="43" grpId="0"/>
      <p:bldP spid="43" grpId="1"/>
      <p:bldP spid="43" grpId="2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413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 rot="5400000">
            <a:off x="3044138" y="1311943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642482" y="1111888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L-Shape 6"/>
          <p:cNvSpPr/>
          <p:nvPr/>
        </p:nvSpPr>
        <p:spPr>
          <a:xfrm>
            <a:off x="4423930" y="1551099"/>
            <a:ext cx="3000375" cy="2009164"/>
          </a:xfrm>
          <a:prstGeom prst="corner">
            <a:avLst>
              <a:gd name="adj1" fmla="val 49450"/>
              <a:gd name="adj2" fmla="val 50356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19726" y="97510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85621" y="278222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72557" y="5088611"/>
            <a:ext cx="475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72558" y="5554719"/>
            <a:ext cx="1774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10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4666827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>
            <a:cxnSpLocks/>
          </p:cNvCxnSpPr>
          <p:nvPr/>
        </p:nvCxnSpPr>
        <p:spPr>
          <a:xfrm flipV="1">
            <a:off x="5151121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>
            <a:cxnSpLocks/>
          </p:cNvCxnSpPr>
          <p:nvPr/>
        </p:nvCxnSpPr>
        <p:spPr>
          <a:xfrm rot="5400000" flipV="1">
            <a:off x="5430412" y="173001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>
            <a:cxnSpLocks/>
          </p:cNvCxnSpPr>
          <p:nvPr/>
        </p:nvCxnSpPr>
        <p:spPr>
          <a:xfrm rot="5400000" flipV="1">
            <a:off x="5430412" y="21794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5695953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6177978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9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7445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96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6168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54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41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27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5487541" y="3657525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3390938" y="244384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BE6EF81-62BD-471E-BA52-88A6EF5904E5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60705" y="241458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2F39B94-CA49-40D5-BA30-4604D73C00D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19533" y="171080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43576C6D-88D3-421C-819D-F68E37CCABC4}"/>
              </a:ext>
            </a:extLst>
          </p:cNvPr>
          <p:cNvSpPr txBox="1"/>
          <p:nvPr/>
        </p:nvSpPr>
        <p:spPr>
          <a:xfrm>
            <a:off x="5514361" y="171333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A249B3A-5CA4-4D4F-864F-F904E20C88BD}"/>
              </a:ext>
            </a:extLst>
          </p:cNvPr>
          <p:cNvSpPr txBox="1"/>
          <p:nvPr/>
        </p:nvSpPr>
        <p:spPr>
          <a:xfrm>
            <a:off x="6253301" y="201352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02E978-5572-46AA-9312-C8A4963CBBB8}"/>
              </a:ext>
            </a:extLst>
          </p:cNvPr>
          <p:cNvSpPr txBox="1"/>
          <p:nvPr/>
        </p:nvSpPr>
        <p:spPr>
          <a:xfrm>
            <a:off x="2195752" y="4588917"/>
            <a:ext cx="525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Do I need to count all the squares?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FAB0C44-208F-44D9-8A57-D95310741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6572" y="3919136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4BE8B24-7C97-41EB-BD25-8B282C5A1B94}"/>
              </a:ext>
            </a:extLst>
          </p:cNvPr>
          <p:cNvSpPr txBox="1"/>
          <p:nvPr/>
        </p:nvSpPr>
        <p:spPr>
          <a:xfrm>
            <a:off x="8128503" y="46382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CEB95C-0783-4ACA-955D-3BE54BB6148F}"/>
              </a:ext>
            </a:extLst>
          </p:cNvPr>
          <p:cNvSpPr txBox="1"/>
          <p:nvPr/>
        </p:nvSpPr>
        <p:spPr>
          <a:xfrm>
            <a:off x="2195751" y="443880"/>
            <a:ext cx="7065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is the perimeter of this rectilinear shape?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74AF4D-3EF5-4894-AAB2-E32CE1989CF0}"/>
              </a:ext>
            </a:extLst>
          </p:cNvPr>
          <p:cNvSpPr txBox="1"/>
          <p:nvPr/>
        </p:nvSpPr>
        <p:spPr>
          <a:xfrm>
            <a:off x="6418588" y="509715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/>
              <p:nvPr/>
            </p:nvSpPr>
            <p:spPr>
              <a:xfrm>
                <a:off x="5036693" y="5554719"/>
                <a:ext cx="2467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 2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  <a:cs typeface="Arial" panose="020B0604020202020204" pitchFamily="34" charset="0"/>
                  </a:rPr>
                  <a:t>20 cm</a:t>
                </a:r>
                <a:endParaRPr lang="en-GB" sz="2800" dirty="0">
                  <a:solidFill>
                    <a:prstClr val="black"/>
                  </a:solidFill>
                  <a:latin typeface="Calibri" panose="020F0502020204030204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693" y="5554719"/>
                <a:ext cx="2467342" cy="523220"/>
              </a:xfrm>
              <a:prstGeom prst="rect">
                <a:avLst/>
              </a:prstGeom>
              <a:blipFill>
                <a:blip r:embed="rId4"/>
                <a:stretch>
                  <a:fillRect l="-4938" t="-13953" r="-419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8ABECA0-9830-4E3C-9CD3-89E71F88DE67}"/>
              </a:ext>
            </a:extLst>
          </p:cNvPr>
          <p:cNvCxnSpPr>
            <a:cxnSpLocks/>
          </p:cNvCxnSpPr>
          <p:nvPr/>
        </p:nvCxnSpPr>
        <p:spPr>
          <a:xfrm>
            <a:off x="5431373" y="1531112"/>
            <a:ext cx="0" cy="10437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D365230-6E8B-4761-B47C-847B5C3F49DE}"/>
              </a:ext>
            </a:extLst>
          </p:cNvPr>
          <p:cNvCxnSpPr>
            <a:cxnSpLocks/>
          </p:cNvCxnSpPr>
          <p:nvPr/>
        </p:nvCxnSpPr>
        <p:spPr>
          <a:xfrm flipH="1" flipV="1">
            <a:off x="5431373" y="2566105"/>
            <a:ext cx="2007890" cy="87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E492F3CB-9DBF-4633-95AD-C8CCF34DF256}"/>
              </a:ext>
            </a:extLst>
          </p:cNvPr>
          <p:cNvSpPr/>
          <p:nvPr/>
        </p:nvSpPr>
        <p:spPr>
          <a:xfrm>
            <a:off x="4437743" y="1573371"/>
            <a:ext cx="2983439" cy="198065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5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8.33333E-7 -0.14861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431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21962 0.00162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8" grpId="0"/>
      <p:bldP spid="42" grpId="0"/>
      <p:bldP spid="42" grpId="1"/>
      <p:bldP spid="43" grpId="0"/>
      <p:bldP spid="43" grpId="1"/>
      <p:bldP spid="46" grpId="0"/>
      <p:bldP spid="47" grpId="0"/>
      <p:bldP spid="48" grpId="0"/>
      <p:bldP spid="48" grpId="1"/>
      <p:bldP spid="50" grpId="0"/>
      <p:bldP spid="52" grpId="0"/>
      <p:bldP spid="53" grpId="0"/>
      <p:bldP spid="60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486983" y="1094197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2452429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368305" y="567419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6380350" y="1083684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290288" y="567419"/>
            <a:ext cx="992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488861" y="2081777"/>
            <a:ext cx="9525" cy="153655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H="1">
            <a:off x="4487389" y="3605479"/>
            <a:ext cx="51313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cxnSpLocks/>
          </p:cNvCxnSpPr>
          <p:nvPr/>
        </p:nvCxnSpPr>
        <p:spPr>
          <a:xfrm>
            <a:off x="5510983" y="1094198"/>
            <a:ext cx="0" cy="152259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4499923" y="1094197"/>
            <a:ext cx="101106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499923" y="1105684"/>
            <a:ext cx="9523" cy="151111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998983" y="2594425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998983" y="2099416"/>
            <a:ext cx="0" cy="49691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488519" y="2099416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6880447" y="3605479"/>
            <a:ext cx="0" cy="10186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23" idx="2"/>
          </p:cNvCxnSpPr>
          <p:nvPr/>
        </p:nvCxnSpPr>
        <p:spPr>
          <a:xfrm flipH="1">
            <a:off x="6868724" y="4611684"/>
            <a:ext cx="102362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</p:cNvCxnSpPr>
          <p:nvPr/>
        </p:nvCxnSpPr>
        <p:spPr>
          <a:xfrm flipH="1">
            <a:off x="7862090" y="4101404"/>
            <a:ext cx="1042918" cy="615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7884110" y="4124813"/>
            <a:ext cx="0" cy="49478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cxnSpLocks/>
          </p:cNvCxnSpPr>
          <p:nvPr/>
        </p:nvCxnSpPr>
        <p:spPr>
          <a:xfrm>
            <a:off x="8889282" y="3605480"/>
            <a:ext cx="0" cy="50108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6876530" y="3611781"/>
            <a:ext cx="2005825" cy="791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7151761" y="3648516"/>
            <a:ext cx="635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6353965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2277240" y="5182266"/>
            <a:ext cx="658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shape has the greater perimeter?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2777" y="4474022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7255620" y="46167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494429" y="198348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868725" y="3986629"/>
            <a:ext cx="1222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114688" y="553003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Shape B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82924" y="1527379"/>
            <a:ext cx="64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D33AF49-B000-4542-AB87-A91ED75F8C3F}"/>
              </a:ext>
            </a:extLst>
          </p:cNvPr>
          <p:cNvCxnSpPr/>
          <p:nvPr/>
        </p:nvCxnSpPr>
        <p:spPr>
          <a:xfrm flipH="1">
            <a:off x="5000519" y="260030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339A4D6-33A2-4ED9-A9BD-22FCFEC66B10}"/>
              </a:ext>
            </a:extLst>
          </p:cNvPr>
          <p:cNvCxnSpPr>
            <a:cxnSpLocks/>
          </p:cNvCxnSpPr>
          <p:nvPr/>
        </p:nvCxnSpPr>
        <p:spPr>
          <a:xfrm>
            <a:off x="5003425" y="2578805"/>
            <a:ext cx="0" cy="103297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770CF28-9098-4999-A537-81B479E5AAE1}"/>
              </a:ext>
            </a:extLst>
          </p:cNvPr>
          <p:cNvCxnSpPr/>
          <p:nvPr/>
        </p:nvCxnSpPr>
        <p:spPr>
          <a:xfrm flipH="1">
            <a:off x="3989458" y="309529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3748271-4F89-47B0-BA94-4A2931120C58}"/>
              </a:ext>
            </a:extLst>
          </p:cNvPr>
          <p:cNvCxnSpPr/>
          <p:nvPr/>
        </p:nvCxnSpPr>
        <p:spPr>
          <a:xfrm flipH="1">
            <a:off x="3478994" y="3605479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8B64EA3-8F4F-46F5-AD61-2D05ACB03EC6}"/>
              </a:ext>
            </a:extLst>
          </p:cNvPr>
          <p:cNvCxnSpPr>
            <a:cxnSpLocks/>
          </p:cNvCxnSpPr>
          <p:nvPr/>
        </p:nvCxnSpPr>
        <p:spPr>
          <a:xfrm>
            <a:off x="3989458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6DFE64B-90FF-4148-AA4B-76335F81BE53}"/>
              </a:ext>
            </a:extLst>
          </p:cNvPr>
          <p:cNvCxnSpPr>
            <a:cxnSpLocks/>
          </p:cNvCxnSpPr>
          <p:nvPr/>
        </p:nvCxnSpPr>
        <p:spPr>
          <a:xfrm>
            <a:off x="4493317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62D332C-C04A-4DB8-9319-D5F0B4F54035}"/>
              </a:ext>
            </a:extLst>
          </p:cNvPr>
          <p:cNvSpPr txBox="1"/>
          <p:nvPr/>
        </p:nvSpPr>
        <p:spPr>
          <a:xfrm>
            <a:off x="3582416" y="1635711"/>
            <a:ext cx="511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76C2C5C-A530-4FFF-A678-036104CD0FE8}"/>
              </a:ext>
            </a:extLst>
          </p:cNvPr>
          <p:cNvSpPr txBox="1"/>
          <p:nvPr/>
        </p:nvSpPr>
        <p:spPr>
          <a:xfrm>
            <a:off x="3920534" y="203435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B9AD805-F536-456D-B036-07DD2BF6FEED}"/>
              </a:ext>
            </a:extLst>
          </p:cNvPr>
          <p:cNvSpPr txBox="1"/>
          <p:nvPr/>
        </p:nvSpPr>
        <p:spPr>
          <a:xfrm>
            <a:off x="4125451" y="2155318"/>
            <a:ext cx="468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1D8955D-A1D3-4656-BA88-2D1E83F56F69}"/>
              </a:ext>
            </a:extLst>
          </p:cNvPr>
          <p:cNvSpPr txBox="1"/>
          <p:nvPr/>
        </p:nvSpPr>
        <p:spPr>
          <a:xfrm>
            <a:off x="4221071" y="1597219"/>
            <a:ext cx="45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2C2E2CA-535D-49D0-B022-16334C675452}"/>
              </a:ext>
            </a:extLst>
          </p:cNvPr>
          <p:cNvSpPr txBox="1"/>
          <p:nvPr/>
        </p:nvSpPr>
        <p:spPr>
          <a:xfrm>
            <a:off x="4838039" y="637796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541E18-D120-4EC7-AD08-CB7D72E09B2F}"/>
              </a:ext>
            </a:extLst>
          </p:cNvPr>
          <p:cNvSpPr txBox="1"/>
          <p:nvPr/>
        </p:nvSpPr>
        <p:spPr>
          <a:xfrm>
            <a:off x="5473074" y="170313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23438FA-AA7B-4F2E-8628-EC586DF72D0F}"/>
              </a:ext>
            </a:extLst>
          </p:cNvPr>
          <p:cNvSpPr txBox="1"/>
          <p:nvPr/>
        </p:nvSpPr>
        <p:spPr>
          <a:xfrm>
            <a:off x="5115874" y="248680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D64BBF2-0604-49D8-80ED-B4452FB8B2E6}"/>
              </a:ext>
            </a:extLst>
          </p:cNvPr>
          <p:cNvSpPr txBox="1"/>
          <p:nvPr/>
        </p:nvSpPr>
        <p:spPr>
          <a:xfrm>
            <a:off x="4972742" y="2897459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4D32D22-B5C9-4306-9524-3297ED06864A}"/>
              </a:ext>
            </a:extLst>
          </p:cNvPr>
          <p:cNvSpPr txBox="1"/>
          <p:nvPr/>
        </p:nvSpPr>
        <p:spPr>
          <a:xfrm>
            <a:off x="4556239" y="349821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3A90AAF-A295-4113-B503-C92EC9196E04}"/>
              </a:ext>
            </a:extLst>
          </p:cNvPr>
          <p:cNvSpPr txBox="1"/>
          <p:nvPr/>
        </p:nvSpPr>
        <p:spPr>
          <a:xfrm>
            <a:off x="4192514" y="309742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C8E790-F505-4BC2-B518-778C46C5CAE9}"/>
              </a:ext>
            </a:extLst>
          </p:cNvPr>
          <p:cNvSpPr txBox="1"/>
          <p:nvPr/>
        </p:nvSpPr>
        <p:spPr>
          <a:xfrm>
            <a:off x="4056926" y="2973493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FDFD0A0-6FE9-4796-8969-6F2A418F852B}"/>
              </a:ext>
            </a:extLst>
          </p:cNvPr>
          <p:cNvSpPr txBox="1"/>
          <p:nvPr/>
        </p:nvSpPr>
        <p:spPr>
          <a:xfrm>
            <a:off x="3911830" y="3095111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E1B424B-EDF9-4E55-B5F2-D539D3EEBE64}"/>
              </a:ext>
            </a:extLst>
          </p:cNvPr>
          <p:cNvSpPr txBox="1"/>
          <p:nvPr/>
        </p:nvSpPr>
        <p:spPr>
          <a:xfrm>
            <a:off x="3580522" y="353159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57FCC6C-74C9-4099-84E8-DBF383D4F9E3}"/>
              </a:ext>
            </a:extLst>
          </p:cNvPr>
          <p:cNvSpPr txBox="1"/>
          <p:nvPr/>
        </p:nvSpPr>
        <p:spPr>
          <a:xfrm>
            <a:off x="3153442" y="261679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A9DB5C4-162D-4857-9580-4283A999ABCA}"/>
              </a:ext>
            </a:extLst>
          </p:cNvPr>
          <p:cNvSpPr txBox="1"/>
          <p:nvPr/>
        </p:nvSpPr>
        <p:spPr>
          <a:xfrm>
            <a:off x="7730024" y="310803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ED7D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58AE25D-B201-40B6-BF46-288D75E06869}"/>
              </a:ext>
            </a:extLst>
          </p:cNvPr>
          <p:cNvSpPr txBox="1"/>
          <p:nvPr/>
        </p:nvSpPr>
        <p:spPr>
          <a:xfrm>
            <a:off x="6500143" y="382240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ED7D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/>
              <p:nvPr/>
            </p:nvSpPr>
            <p:spPr>
              <a:xfrm>
                <a:off x="7380538" y="1549042"/>
                <a:ext cx="19185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</p:txBody>
          </p:sp>
        </mc:Choice>
        <mc:Fallback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538" y="1549042"/>
                <a:ext cx="1918541" cy="523220"/>
              </a:xfrm>
              <a:prstGeom prst="rect">
                <a:avLst/>
              </a:prstGeom>
              <a:blipFill>
                <a:blip r:embed="rId4"/>
                <a:stretch>
                  <a:fillRect l="-66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/>
              <p:nvPr/>
            </p:nvSpPr>
            <p:spPr>
              <a:xfrm>
                <a:off x="7380538" y="2086006"/>
                <a:ext cx="22787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538" y="2086006"/>
                <a:ext cx="2278729" cy="523220"/>
              </a:xfrm>
              <a:prstGeom prst="rect">
                <a:avLst/>
              </a:prstGeom>
              <a:blipFill>
                <a:blip r:embed="rId5"/>
                <a:stretch>
                  <a:fillRect l="-5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6085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70" grpId="0"/>
      <p:bldP spid="72" grpId="0"/>
      <p:bldP spid="73" grpId="0"/>
      <p:bldP spid="74" grpId="0"/>
      <p:bldP spid="75" grpId="0"/>
      <p:bldP spid="54" grpId="0"/>
      <p:bldP spid="57" grpId="0"/>
      <p:bldP spid="58" grpId="0"/>
      <p:bldP spid="59" grpId="0"/>
      <p:bldP spid="60" grpId="0"/>
      <p:bldP spid="61" grpId="0"/>
      <p:bldP spid="63" grpId="0"/>
      <p:bldP spid="64" grpId="0"/>
      <p:bldP spid="65" grpId="0"/>
      <p:bldP spid="66" grpId="0"/>
      <p:bldP spid="67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48162" y="1146851"/>
            <a:ext cx="6507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Draw a rectangle with a perimeter of 20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48163" y="1698865"/>
            <a:ext cx="36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Two pairs of equal sides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7718" y="2576045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  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20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3201" y="2586829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47331" y="2589033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59733" y="25868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13876" y="25878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44937" y="25890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" name="Left Brace 1"/>
          <p:cNvSpPr/>
          <p:nvPr/>
        </p:nvSpPr>
        <p:spPr>
          <a:xfrm rot="16200000">
            <a:off x="6545030" y="2749160"/>
            <a:ext cx="129709" cy="90351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34808" y="3287268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13876" y="2575271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281" y="3758481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67124" y="39011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72939" y="4213507"/>
            <a:ext cx="1441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8 and 2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7 and 3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6 and 4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5 and 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62938" y="5542766"/>
            <a:ext cx="1237165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47AB-FC87-46E1-AF1F-F7461A6B6BBB}"/>
              </a:ext>
            </a:extLst>
          </p:cNvPr>
          <p:cNvSpPr/>
          <p:nvPr/>
        </p:nvSpPr>
        <p:spPr>
          <a:xfrm>
            <a:off x="3183751" y="2942985"/>
            <a:ext cx="1698172" cy="2216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26DB80-A8B4-4455-8D9C-C87ADA4B3F07}"/>
              </a:ext>
            </a:extLst>
          </p:cNvPr>
          <p:cNvSpPr txBox="1"/>
          <p:nvPr/>
        </p:nvSpPr>
        <p:spPr>
          <a:xfrm>
            <a:off x="2633601" y="374859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A7060-B1DE-47B4-9985-A317C16F97CD}"/>
              </a:ext>
            </a:extLst>
          </p:cNvPr>
          <p:cNvSpPr txBox="1"/>
          <p:nvPr/>
        </p:nvSpPr>
        <p:spPr>
          <a:xfrm>
            <a:off x="4825958" y="37584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A64BA8-5868-4F62-9CEF-A600341ADC48}"/>
              </a:ext>
            </a:extLst>
          </p:cNvPr>
          <p:cNvSpPr txBox="1"/>
          <p:nvPr/>
        </p:nvSpPr>
        <p:spPr>
          <a:xfrm>
            <a:off x="2726411" y="374859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D351FF-5B33-4837-8D79-63B15FB00ABA}"/>
              </a:ext>
            </a:extLst>
          </p:cNvPr>
          <p:cNvSpPr txBox="1"/>
          <p:nvPr/>
        </p:nvSpPr>
        <p:spPr>
          <a:xfrm>
            <a:off x="4951488" y="37584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132FA3-1DB8-4BCB-8FD1-0419E0B28FA4}"/>
              </a:ext>
            </a:extLst>
          </p:cNvPr>
          <p:cNvSpPr txBox="1"/>
          <p:nvPr/>
        </p:nvSpPr>
        <p:spPr>
          <a:xfrm>
            <a:off x="3855582" y="5159135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AC6ED4-B8F1-41B6-BBA6-0024D8154B55}"/>
              </a:ext>
            </a:extLst>
          </p:cNvPr>
          <p:cNvSpPr txBox="1"/>
          <p:nvPr/>
        </p:nvSpPr>
        <p:spPr>
          <a:xfrm>
            <a:off x="3905324" y="2415334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78FEFB-F2E2-4A68-9DC9-D89AD898672A}"/>
              </a:ext>
            </a:extLst>
          </p:cNvPr>
          <p:cNvCxnSpPr>
            <a:cxnSpLocks/>
          </p:cNvCxnSpPr>
          <p:nvPr/>
        </p:nvCxnSpPr>
        <p:spPr>
          <a:xfrm>
            <a:off x="3183751" y="284843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1DEC41-3D51-49A2-B3F1-F2C45724AD1D}"/>
              </a:ext>
            </a:extLst>
          </p:cNvPr>
          <p:cNvCxnSpPr>
            <a:cxnSpLocks/>
          </p:cNvCxnSpPr>
          <p:nvPr/>
        </p:nvCxnSpPr>
        <p:spPr>
          <a:xfrm>
            <a:off x="3183751" y="525370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/>
              <p:nvPr/>
            </p:nvSpPr>
            <p:spPr>
              <a:xfrm>
                <a:off x="7547331" y="3287268"/>
                <a:ext cx="20951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 2</a:t>
                </a:r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7331" y="3287268"/>
                <a:ext cx="2095136" cy="523220"/>
              </a:xfrm>
              <a:prstGeom prst="rect">
                <a:avLst/>
              </a:prstGeom>
              <a:blipFill>
                <a:blip r:embed="rId4"/>
                <a:stretch>
                  <a:fillRect l="-58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5570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  <p:bldP spid="12" grpId="0" animBg="1"/>
      <p:bldP spid="13" grpId="0"/>
      <p:bldP spid="13" grpId="1"/>
      <p:bldP spid="14" grpId="0"/>
      <p:bldP spid="14" grpId="1"/>
      <p:bldP spid="15" grpId="0"/>
      <p:bldP spid="2" grpId="0" animBg="1"/>
      <p:bldP spid="16" grpId="0"/>
      <p:bldP spid="17" grpId="0"/>
      <p:bldP spid="19" grpId="0"/>
      <p:bldP spid="19" grpId="1"/>
      <p:bldP spid="20" grpId="0"/>
      <p:bldP spid="21" grpId="0" animBg="1"/>
      <p:bldP spid="23" grpId="0"/>
      <p:bldP spid="23" grpId="1"/>
      <p:bldP spid="24" grpId="0"/>
      <p:bldP spid="24" grpId="1"/>
      <p:bldP spid="25" grpId="0"/>
      <p:bldP spid="26" grpId="0"/>
      <p:bldP spid="27" grpId="0"/>
      <p:bldP spid="28" grpId="0"/>
      <p:bldP spid="3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/>
          </p:nvPr>
        </p:nvGraphicFramePr>
        <p:xfrm>
          <a:off x="2634577" y="700679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1" name="Straight Connector 50"/>
          <p:cNvCxnSpPr/>
          <p:nvPr/>
        </p:nvCxnSpPr>
        <p:spPr>
          <a:xfrm flipH="1">
            <a:off x="7178676" y="2221243"/>
            <a:ext cx="49590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3141863" y="1209396"/>
            <a:ext cx="201271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551" y="3813694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8067155" y="3399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2589306" y="623201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504739" y="247513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3141863" y="1209396"/>
            <a:ext cx="1" cy="25200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3141865" y="3729430"/>
            <a:ext cx="45327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674577" y="2221243"/>
            <a:ext cx="1" cy="14925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File:Cartoon cloud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687">
            <a:off x="4373529" y="798821"/>
            <a:ext cx="3161477" cy="21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2100604" y="4512966"/>
            <a:ext cx="7811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 this closed shape’s perimeter greater than 22 cm?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3141864" y="3873054"/>
            <a:ext cx="453271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822871" y="379497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cm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 flipV="1">
            <a:off x="7897437" y="2270641"/>
            <a:ext cx="0" cy="14547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928055" y="2705920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7178675" y="2116865"/>
            <a:ext cx="527224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7328717" y="162971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3141863" y="1043915"/>
            <a:ext cx="2012713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3748985" y="58374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2944451" y="1209397"/>
            <a:ext cx="0" cy="2527167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2100603" y="222983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72976" y="494264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72976" y="5484569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2472976" y="5559802"/>
            <a:ext cx="956826" cy="42537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43670" y="547391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07910" y="5194626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25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0" grpId="0"/>
      <p:bldP spid="54" grpId="0"/>
      <p:bldP spid="58" grpId="0"/>
      <p:bldP spid="62" grpId="0"/>
      <p:bldP spid="65" grpId="0"/>
      <p:bldP spid="76" grpId="0"/>
      <p:bldP spid="77" grpId="0"/>
      <p:bldP spid="78" grpId="0"/>
      <p:bldP spid="29" grpId="0" animBg="1"/>
      <p:bldP spid="79" grpId="0"/>
      <p:bldP spid="8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8.9|6.2|14.8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6.8|7|1.3|1.6|5.5|4.3|2.5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11.5|3.9|5.8|6|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10.8|2.8|6|8.2|6.4|25.2|1.6|0.7|1.3|0.8|1.3|4.4|4.1|1.5|9.8|6.3|4.9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4|1.6|0.6|2.3|2.7|17.4|8.2|3|5|2.5|12.9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5.6|4.1|6.8|8.2|4.6|4.7|7.1|4.8|3|7.6|5.2|7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8.4|2.5|10.5|4.1|7.5|4|4.8|10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11.1|12.5|3|6.3|4.6|1.2|2.7|7|5.7|12.1|2|2.7|3.7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0|4.2|9.2|4.8|1.6|3.3|3.7|4.1|5|8.7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|1.4|5.5|5.4|1.2|3.1|7.7|5.2|3.1|1.8|2.1|7.4|3.4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6.9|7.5|6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7|26.6|15.8|19.3|16.6|6.9|9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8.8|5.8|14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23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8.4|11.5|1.3|1|0.8|2.5|5.9|2|4.4|1.1|3.3|1.3|3.2|4.9|0.6|12.9|6.1|3.2|2.3|3.9|10.7|2|2.3|6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3.7|3.8|1|4.4|6.8|3.7|0.9|1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7.2|14.4|9.1|0.9|0.5|0.6|0.6|1.7|8.3|3.5|3.2|2.6|10.4|10.5|3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9|1.3|5.8|1.1|6.1|4.6|3.7|1.3|1.2|0.9|1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3.2|7|12.6|5.8|6.4|5.5|4.6|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2|8.7|2.2|1.5|1.7|1.3|4.4|4.9|5.3|1.4|4.5|1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5.5|13.3|6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4.9|7.5|6.4|10.5|13.4|14.2|5.2|7|16.1|4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7|5.8|8.6|5.8|5.8|2.9|2.2|3.2|3.4|2.7|2.5|3.6|8.4|1.7|2.3|10.5|2|6.7|1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1.6|1.3|0.9|1.3|0.7|2|0.6|1|0.6|3.4|0.7|2.3|1.1|6.1|4|1.2|5.5|11.5|2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6.5|4.3|0.5|0.5|0.8|0.8|1.6|1|0.4|0.5|0.8|1|0.6|0.5|1.3|3|10.2|4.2|6.5|1.8|8.2|3.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7.8|1|8.3|21.6|3.9|3.3|9.3|12.8|1.6|2.8|5|2.6|2.5|11.1|16.1|1|7|12.1|0.9|17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1.3|1|1.3|0.8|0.9|1.3|3.5|7.8|12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3114</Words>
  <Application>Microsoft Office PowerPoint</Application>
  <PresentationFormat>Widescreen</PresentationFormat>
  <Paragraphs>1672</Paragraphs>
  <Slides>101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101</vt:i4>
      </vt:variant>
    </vt:vector>
  </HeadingPairs>
  <TitlesOfParts>
    <vt:vector size="117" baseType="lpstr">
      <vt:lpstr>Arial</vt:lpstr>
      <vt:lpstr>Bariol</vt:lpstr>
      <vt:lpstr>Berlin Sans FB</vt:lpstr>
      <vt:lpstr>Calibri</vt:lpstr>
      <vt:lpstr>Calibri Light</vt:lpstr>
      <vt:lpstr>Cambria Math</vt:lpstr>
      <vt:lpstr>Century Gothic</vt:lpstr>
      <vt:lpstr>Comic Sans MS</vt:lpstr>
      <vt:lpstr>KG Primary Penmanship</vt:lpstr>
      <vt:lpstr>SassoonCRInfantMedium</vt:lpstr>
      <vt:lpstr>Wingdings</vt:lpstr>
      <vt:lpstr>XCCW Joined 7a</vt:lpstr>
      <vt:lpstr>Office Theme</vt:lpstr>
      <vt:lpstr>Get ready questions</vt:lpstr>
      <vt:lpstr>Let's learn slides</vt:lpstr>
      <vt:lpstr>1_Office Theme</vt:lpstr>
      <vt:lpstr>PowerPoint Presentation</vt:lpstr>
      <vt:lpstr>Key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9</cp:revision>
  <dcterms:created xsi:type="dcterms:W3CDTF">2020-11-18T19:47:10Z</dcterms:created>
  <dcterms:modified xsi:type="dcterms:W3CDTF">2020-11-27T14:28:56Z</dcterms:modified>
</cp:coreProperties>
</file>