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notesMasterIdLst>
    <p:notesMasterId r:id="rId12"/>
  </p:notesMasterIdLst>
  <p:sldIdLst>
    <p:sldId id="263" r:id="rId2"/>
    <p:sldId id="256" r:id="rId3"/>
    <p:sldId id="269" r:id="rId4"/>
    <p:sldId id="287" r:id="rId5"/>
    <p:sldId id="257" r:id="rId6"/>
    <p:sldId id="288" r:id="rId7"/>
    <p:sldId id="293" r:id="rId8"/>
    <p:sldId id="289" r:id="rId9"/>
    <p:sldId id="290" r:id="rId10"/>
    <p:sldId id="291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A72DB5-95ED-4188-9D48-84288BB4E933}" type="datetimeFigureOut">
              <a:rPr lang="en-GB" smtClean="0"/>
              <a:t>17/01/2022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F19A44-EA1A-49F1-9DC4-341B9A8BC4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65713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Outline</a:t>
            </a:r>
            <a:r>
              <a:rPr lang="en-GB" baseline="0" dirty="0"/>
              <a:t> each section of the ROAR response. Emphasise that it’s about a first-line response but also about the ongoing resilience building support that schools can provide for their young people.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658810-A400-4D07-B21B-491F77F99391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78281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Explain the background</a:t>
            </a:r>
            <a:r>
              <a:rPr lang="en-GB" baseline="0" dirty="0"/>
              <a:t> of the </a:t>
            </a:r>
            <a:r>
              <a:rPr lang="en-GB" baseline="0" dirty="0" err="1"/>
              <a:t>resiliANTS</a:t>
            </a:r>
            <a:r>
              <a:rPr lang="en-GB" baseline="0" dirty="0"/>
              <a:t> found on p18-19 of the handbook. The </a:t>
            </a:r>
            <a:r>
              <a:rPr lang="en-GB" baseline="0" dirty="0" err="1"/>
              <a:t>resiliants</a:t>
            </a:r>
            <a:r>
              <a:rPr lang="en-GB" baseline="0" dirty="0"/>
              <a:t> have been developed by primary school children based on the 5 key areas of resilience as outlined in professor Angie Hart’s resilience framework (p17). Give delegates a moment to look at this in the handbook.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658810-A400-4D07-B21B-491F77F99391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96096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DAD26-82D1-4FAD-97A9-6DB387520D8B}" type="datetimeFigureOut">
              <a:rPr lang="en-GB" smtClean="0"/>
              <a:t>17/01/2022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4ECC1-0046-4CE2-A6EC-42EAB3907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4283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DAD26-82D1-4FAD-97A9-6DB387520D8B}" type="datetimeFigureOut">
              <a:rPr lang="en-GB" smtClean="0"/>
              <a:t>17/01/2022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C844ECC1-0046-4CE2-A6EC-42EAB3907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25519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DAD26-82D1-4FAD-97A9-6DB387520D8B}" type="datetimeFigureOut">
              <a:rPr lang="en-GB" smtClean="0"/>
              <a:t>17/01/2022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4ECC1-0046-4CE2-A6EC-42EAB3907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88401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DAD26-82D1-4FAD-97A9-6DB387520D8B}" type="datetimeFigureOut">
              <a:rPr lang="en-GB" smtClean="0"/>
              <a:t>17/01/2022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4ECC1-0046-4CE2-A6EC-42EAB3907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6284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DAD26-82D1-4FAD-97A9-6DB387520D8B}" type="datetimeFigureOut">
              <a:rPr lang="en-GB" smtClean="0"/>
              <a:t>17/01/2022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4ECC1-0046-4CE2-A6EC-42EAB3907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3882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DAD26-82D1-4FAD-97A9-6DB387520D8B}" type="datetimeFigureOut">
              <a:rPr lang="en-GB" smtClean="0"/>
              <a:t>17/01/2022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4ECC1-0046-4CE2-A6EC-42EAB3907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32796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DAD26-82D1-4FAD-97A9-6DB387520D8B}" type="datetimeFigureOut">
              <a:rPr lang="en-GB" smtClean="0"/>
              <a:t>17/01/2022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4ECC1-0046-4CE2-A6EC-42EAB3907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87972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DAD26-82D1-4FAD-97A9-6DB387520D8B}" type="datetimeFigureOut">
              <a:rPr lang="en-GB" smtClean="0"/>
              <a:t>17/01/2022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4ECC1-0046-4CE2-A6EC-42EAB3907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19298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DAD26-82D1-4FAD-97A9-6DB387520D8B}" type="datetimeFigureOut">
              <a:rPr lang="en-GB" smtClean="0"/>
              <a:t>17/01/2022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4ECC1-0046-4CE2-A6EC-42EAB3907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5064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DAD26-82D1-4FAD-97A9-6DB387520D8B}" type="datetimeFigureOut">
              <a:rPr lang="en-GB" smtClean="0"/>
              <a:t>17/01/2022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4ECC1-0046-4CE2-A6EC-42EAB3907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5567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DAD26-82D1-4FAD-97A9-6DB387520D8B}" type="datetimeFigureOut">
              <a:rPr lang="en-GB" smtClean="0"/>
              <a:t>17/01/2022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4ECC1-0046-4CE2-A6EC-42EAB3907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70442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DAD26-82D1-4FAD-97A9-6DB387520D8B}" type="datetimeFigureOut">
              <a:rPr lang="en-GB" smtClean="0"/>
              <a:t>17/01/2022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4ECC1-0046-4CE2-A6EC-42EAB3907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16688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DAD26-82D1-4FAD-97A9-6DB387520D8B}" type="datetimeFigureOut">
              <a:rPr lang="en-GB" smtClean="0"/>
              <a:t>17/01/2022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4ECC1-0046-4CE2-A6EC-42EAB3907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55941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DAD26-82D1-4FAD-97A9-6DB387520D8B}" type="datetimeFigureOut">
              <a:rPr lang="en-GB" smtClean="0"/>
              <a:t>17/01/2022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4ECC1-0046-4CE2-A6EC-42EAB3907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2167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DAD26-82D1-4FAD-97A9-6DB387520D8B}" type="datetimeFigureOut">
              <a:rPr lang="en-GB" smtClean="0"/>
              <a:t>17/01/2022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4ECC1-0046-4CE2-A6EC-42EAB3907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4790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DAD26-82D1-4FAD-97A9-6DB387520D8B}" type="datetimeFigureOut">
              <a:rPr lang="en-GB" smtClean="0"/>
              <a:t>17/01/2022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4ECC1-0046-4CE2-A6EC-42EAB3907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5258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DAD26-82D1-4FAD-97A9-6DB387520D8B}" type="datetimeFigureOut">
              <a:rPr lang="en-GB" smtClean="0"/>
              <a:t>17/01/2022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4ECC1-0046-4CE2-A6EC-42EAB3907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92253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701635" y="1825624"/>
            <a:ext cx="5652655" cy="46686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8" name="Picture Placeholder 2"/>
          <p:cNvSpPr>
            <a:spLocks noGrp="1"/>
          </p:cNvSpPr>
          <p:nvPr>
            <p:ph type="pic" idx="10"/>
          </p:nvPr>
        </p:nvSpPr>
        <p:spPr>
          <a:xfrm>
            <a:off x="8571123" y="1825624"/>
            <a:ext cx="2782677" cy="228049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9" name="Picture Placeholder 2"/>
          <p:cNvSpPr>
            <a:spLocks noGrp="1"/>
          </p:cNvSpPr>
          <p:nvPr>
            <p:ph type="pic" idx="11"/>
          </p:nvPr>
        </p:nvSpPr>
        <p:spPr>
          <a:xfrm>
            <a:off x="8571123" y="4213826"/>
            <a:ext cx="2782677" cy="228049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5357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178DAD26-82D1-4FAD-97A9-6DB387520D8B}" type="datetimeFigureOut">
              <a:rPr lang="en-GB" smtClean="0"/>
              <a:t>17/01/2022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844ECC1-0046-4CE2-A6EC-42EAB39070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3142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  <p:sldLayoutId id="2147483696" r:id="rId18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5.png"/><Relationship Id="rId7" Type="http://schemas.openxmlformats.org/officeDocument/2006/relationships/image" Target="../media/image9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076C5F-1257-8343-847B-8CB08F2CF9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1" y="1199626"/>
            <a:ext cx="10018713" cy="1238773"/>
          </a:xfrm>
        </p:spPr>
        <p:txBody>
          <a:bodyPr>
            <a:noAutofit/>
          </a:bodyPr>
          <a:lstStyle/>
          <a:p>
            <a:br>
              <a:rPr lang="en-US" sz="4800" dirty="0"/>
            </a:br>
            <a:br>
              <a:rPr lang="en-US" sz="4800" dirty="0"/>
            </a:br>
            <a:r>
              <a:rPr lang="en-US" sz="4800" dirty="0"/>
              <a:t>Jesus we ask you to be with us as we worship here today</a:t>
            </a:r>
            <a:br>
              <a:rPr lang="en-US" sz="4800" dirty="0"/>
            </a:br>
            <a:br>
              <a:rPr lang="en-US" sz="4800" dirty="0"/>
            </a:br>
            <a:r>
              <a:rPr lang="en-US" sz="6600" dirty="0">
                <a:solidFill>
                  <a:srgbClr val="FF0000"/>
                </a:solidFill>
              </a:rPr>
              <a:t>We welcome you with open hearts.</a:t>
            </a:r>
          </a:p>
        </p:txBody>
      </p:sp>
    </p:spTree>
    <p:extLst>
      <p:ext uri="{BB962C8B-B14F-4D97-AF65-F5344CB8AC3E}">
        <p14:creationId xmlns:p14="http://schemas.microsoft.com/office/powerpoint/2010/main" val="6699147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C61DC89-4A65-4A99-B481-BEDDF04AF7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26134" y="955643"/>
            <a:ext cx="5566130" cy="545029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8BC7F91-B6CC-4291-93BA-6093C25181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47707" y="704633"/>
            <a:ext cx="2067669" cy="855502"/>
          </a:xfrm>
        </p:spPr>
        <p:txBody>
          <a:bodyPr>
            <a:normAutofit fontScale="90000"/>
          </a:bodyPr>
          <a:lstStyle/>
          <a:p>
            <a:r>
              <a:rPr lang="en-GB" dirty="0"/>
              <a:t>ROAR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B47FD9-FD0E-41AC-9C17-20DFFE5B366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roar-katyp_O3qchSMU">
            <a:hlinkClick r:id="" action="ppaction://media"/>
            <a:extLst>
              <a:ext uri="{FF2B5EF4-FFF2-40B4-BE49-F238E27FC236}">
                <a16:creationId xmlns:a16="http://schemas.microsoft.com/office/drawing/2014/main" id="{0FCDEE9E-722A-4ED7-AF0B-9051E83EFF5E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7940.8125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282794" y="9503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596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5261"/>
          <a:stretch/>
        </p:blipFill>
        <p:spPr>
          <a:xfrm>
            <a:off x="3992012" y="95420"/>
            <a:ext cx="6214167" cy="164101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366" b="50963"/>
          <a:stretch/>
        </p:blipFill>
        <p:spPr>
          <a:xfrm>
            <a:off x="3992011" y="1819564"/>
            <a:ext cx="6214167" cy="157018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246" b="24995"/>
          <a:stretch/>
        </p:blipFill>
        <p:spPr>
          <a:xfrm>
            <a:off x="3992013" y="3389746"/>
            <a:ext cx="6214167" cy="170872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076"/>
          <a:stretch/>
        </p:blipFill>
        <p:spPr>
          <a:xfrm>
            <a:off x="3992013" y="5098473"/>
            <a:ext cx="6214167" cy="1653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887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18889" y="10005"/>
            <a:ext cx="8652164" cy="1325563"/>
          </a:xfrm>
        </p:spPr>
        <p:txBody>
          <a:bodyPr/>
          <a:lstStyle/>
          <a:p>
            <a:r>
              <a:rPr lang="en-GB" dirty="0"/>
              <a:t>Ralph and the </a:t>
            </a:r>
            <a:r>
              <a:rPr lang="en-GB" dirty="0" err="1"/>
              <a:t>ResiliANTS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920" r="17520"/>
          <a:stretch/>
        </p:blipFill>
        <p:spPr>
          <a:xfrm>
            <a:off x="2587924" y="1232761"/>
            <a:ext cx="3174522" cy="565917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95593" y="1285591"/>
            <a:ext cx="1954350" cy="146680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47668" y="1264548"/>
            <a:ext cx="1954350" cy="146680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44252" y="3295013"/>
            <a:ext cx="1954350" cy="146680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47668" y="3305247"/>
            <a:ext cx="1954350" cy="146680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007665" y="5034473"/>
            <a:ext cx="1954350" cy="1466800"/>
          </a:xfrm>
          <a:prstGeom prst="rect">
            <a:avLst/>
          </a:prstGeom>
        </p:spPr>
      </p:pic>
      <p:sp>
        <p:nvSpPr>
          <p:cNvPr id="24" name="Rectangle 23"/>
          <p:cNvSpPr/>
          <p:nvPr/>
        </p:nvSpPr>
        <p:spPr>
          <a:xfrm>
            <a:off x="6612155" y="2725094"/>
            <a:ext cx="149912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0" cap="none" spc="0" dirty="0">
                <a:ln w="0"/>
                <a:solidFill>
                  <a:srgbClr val="CB202D"/>
                </a:solidFill>
              </a:rPr>
              <a:t>Basics Bob</a:t>
            </a:r>
          </a:p>
        </p:txBody>
      </p:sp>
      <p:sp>
        <p:nvSpPr>
          <p:cNvPr id="25" name="Rectangle 24"/>
          <p:cNvSpPr/>
          <p:nvPr/>
        </p:nvSpPr>
        <p:spPr>
          <a:xfrm>
            <a:off x="9042706" y="2675056"/>
            <a:ext cx="296427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0" cap="none" spc="0" dirty="0">
                <a:ln w="0"/>
                <a:solidFill>
                  <a:srgbClr val="CB202D"/>
                </a:solidFill>
              </a:rPr>
              <a:t>Belonging Billy &amp; Bella</a:t>
            </a:r>
          </a:p>
        </p:txBody>
      </p:sp>
      <p:sp>
        <p:nvSpPr>
          <p:cNvPr id="26" name="Rectangle 25"/>
          <p:cNvSpPr/>
          <p:nvPr/>
        </p:nvSpPr>
        <p:spPr>
          <a:xfrm>
            <a:off x="6562846" y="4631997"/>
            <a:ext cx="177644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0" cap="none" spc="0" dirty="0">
                <a:ln w="0"/>
                <a:solidFill>
                  <a:srgbClr val="CB202D"/>
                </a:solidFill>
              </a:rPr>
              <a:t>Learning Leo</a:t>
            </a:r>
          </a:p>
        </p:txBody>
      </p:sp>
      <p:sp>
        <p:nvSpPr>
          <p:cNvPr id="27" name="Rectangle 26"/>
          <p:cNvSpPr/>
          <p:nvPr/>
        </p:nvSpPr>
        <p:spPr>
          <a:xfrm>
            <a:off x="9662446" y="4637270"/>
            <a:ext cx="174438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dirty="0">
                <a:ln w="0"/>
                <a:solidFill>
                  <a:srgbClr val="CB202D"/>
                </a:solidFill>
              </a:rPr>
              <a:t>Coping Cody</a:t>
            </a:r>
            <a:endParaRPr lang="en-US" sz="2400" b="0" cap="none" spc="0" dirty="0">
              <a:ln w="0"/>
              <a:solidFill>
                <a:srgbClr val="CB202D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7724494" y="6400961"/>
            <a:ext cx="252069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dirty="0">
                <a:ln w="0"/>
                <a:solidFill>
                  <a:srgbClr val="CB202D"/>
                </a:solidFill>
              </a:rPr>
              <a:t>Core-self Courtney</a:t>
            </a:r>
            <a:endParaRPr lang="en-US" sz="2400" b="0" cap="none" spc="0" dirty="0">
              <a:ln w="0"/>
              <a:solidFill>
                <a:srgbClr val="CB202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2449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F1105F-ACB6-4044-82DB-D2569CD124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n w="0"/>
                <a:solidFill>
                  <a:srgbClr val="CB202D"/>
                </a:solidFill>
              </a:rPr>
              <a:t>Basics Bob</a:t>
            </a:r>
            <a:br>
              <a:rPr lang="en-US" dirty="0">
                <a:ln w="0"/>
                <a:solidFill>
                  <a:srgbClr val="CB202D"/>
                </a:solidFill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B17B15-A2A1-4E07-8D8A-804FF34C90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18883" y="2332383"/>
            <a:ext cx="4084140" cy="343231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I make sure we all have the basic things we need to be resilient: </a:t>
            </a:r>
          </a:p>
          <a:p>
            <a:pPr marL="0" indent="0">
              <a:buNone/>
            </a:pPr>
            <a:r>
              <a:rPr lang="en-GB" dirty="0"/>
              <a:t>healthy food, a safe place to live, enough sleep, exercise, transport and enough money.</a:t>
            </a: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9CD3E4D-B539-4DE4-860D-A9AE1C94D1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7355" y="2071515"/>
            <a:ext cx="4006401" cy="3017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2941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DEE748-83E6-4714-89D1-7C8344F2C4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4453" y="1706217"/>
            <a:ext cx="10018711" cy="636104"/>
          </a:xfrm>
        </p:spPr>
        <p:txBody>
          <a:bodyPr>
            <a:normAutofit fontScale="90000"/>
          </a:bodyPr>
          <a:lstStyle/>
          <a:p>
            <a:pPr algn="l"/>
            <a:br>
              <a:rPr lang="en-GB" sz="4400" b="1" dirty="0">
                <a:solidFill>
                  <a:srgbClr val="FF0000"/>
                </a:solidFill>
              </a:rPr>
            </a:br>
            <a:br>
              <a:rPr lang="en-GB" sz="4400" b="1" dirty="0">
                <a:solidFill>
                  <a:srgbClr val="FF0000"/>
                </a:solidFill>
              </a:rPr>
            </a:br>
            <a:br>
              <a:rPr lang="en-GB" sz="4400" b="1" dirty="0">
                <a:solidFill>
                  <a:srgbClr val="FF0000"/>
                </a:solidFill>
              </a:rPr>
            </a:br>
            <a:r>
              <a:rPr lang="en-GB" sz="4400" b="1" dirty="0">
                <a:solidFill>
                  <a:srgbClr val="FF0000"/>
                </a:solidFill>
              </a:rPr>
              <a:t>What do we mean by:</a:t>
            </a:r>
            <a:br>
              <a:rPr lang="en-GB" sz="4400" b="1" dirty="0">
                <a:solidFill>
                  <a:srgbClr val="FF0000"/>
                </a:solidFill>
              </a:rPr>
            </a:br>
            <a:r>
              <a:rPr lang="en-GB" sz="4400" b="1" dirty="0">
                <a:solidFill>
                  <a:srgbClr val="FF0000"/>
                </a:solidFill>
              </a:rPr>
              <a:t> -healthy food</a:t>
            </a:r>
            <a:br>
              <a:rPr lang="en-GB" sz="4400" b="1" dirty="0">
                <a:solidFill>
                  <a:srgbClr val="FF0000"/>
                </a:solidFill>
              </a:rPr>
            </a:br>
            <a:r>
              <a:rPr lang="en-GB" sz="4400" b="1" dirty="0">
                <a:solidFill>
                  <a:srgbClr val="FF0000"/>
                </a:solidFill>
              </a:rPr>
              <a:t>- a safe place to live</a:t>
            </a:r>
            <a:br>
              <a:rPr lang="en-GB" sz="4400" b="1" dirty="0">
                <a:solidFill>
                  <a:srgbClr val="FF0000"/>
                </a:solidFill>
              </a:rPr>
            </a:br>
            <a:r>
              <a:rPr lang="en-GB" sz="4400" b="1" dirty="0">
                <a:solidFill>
                  <a:srgbClr val="FF0000"/>
                </a:solidFill>
              </a:rPr>
              <a:t>- enough food</a:t>
            </a:r>
            <a:br>
              <a:rPr lang="en-GB" sz="4400" b="1" dirty="0">
                <a:solidFill>
                  <a:srgbClr val="FF0000"/>
                </a:solidFill>
              </a:rPr>
            </a:br>
            <a:r>
              <a:rPr lang="en-GB" sz="4400" b="1" dirty="0">
                <a:solidFill>
                  <a:srgbClr val="FF0000"/>
                </a:solidFill>
              </a:rPr>
              <a:t>- enough sleep</a:t>
            </a:r>
            <a:br>
              <a:rPr lang="en-GB" sz="4400" b="1" dirty="0">
                <a:solidFill>
                  <a:srgbClr val="FF0000"/>
                </a:solidFill>
              </a:rPr>
            </a:br>
            <a:r>
              <a:rPr lang="en-GB" sz="4400" b="1" dirty="0">
                <a:solidFill>
                  <a:srgbClr val="FF0000"/>
                </a:solidFill>
              </a:rPr>
              <a:t>- enough money?</a:t>
            </a:r>
            <a:br>
              <a:rPr lang="en-GB" sz="4400" b="1" dirty="0">
                <a:solidFill>
                  <a:srgbClr val="FF0000"/>
                </a:solidFill>
              </a:rPr>
            </a:br>
            <a:br>
              <a:rPr lang="en-GB" dirty="0"/>
            </a:br>
            <a:br>
              <a:rPr lang="en-GB" dirty="0"/>
            </a:br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EB89A2F-EA63-4C83-9A60-7BC1EBB915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45426" y="4227443"/>
            <a:ext cx="5300869" cy="1586878"/>
          </a:xfrm>
        </p:spPr>
        <p:txBody>
          <a:bodyPr>
            <a:normAutofit/>
          </a:bodyPr>
          <a:lstStyle/>
          <a:p>
            <a:r>
              <a:rPr lang="en-GB" sz="3200" b="1" dirty="0"/>
              <a:t>Why are these ‘basics’ so important?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F7B173-6D19-49AD-815E-1F19237674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03789" y="555006"/>
            <a:ext cx="1950889" cy="1469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4260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2EFA32-1993-4353-9BB7-87831431EA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86280" y="368300"/>
            <a:ext cx="9568398" cy="1500257"/>
          </a:xfrm>
        </p:spPr>
        <p:txBody>
          <a:bodyPr>
            <a:normAutofit fontScale="90000"/>
          </a:bodyPr>
          <a:lstStyle/>
          <a:p>
            <a:pPr algn="ctr"/>
            <a:r>
              <a:rPr lang="en-GB" sz="3100" dirty="0"/>
              <a:t>The basic needs of people are food, water, warmth and rest and safety. We need this to be fulfilled before we can move up the triangle.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6B53722-4C2B-4167-8D52-7FBEB6742F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96070" y="2217534"/>
            <a:ext cx="6536427" cy="4509041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F051D0F5-DCF9-4EC2-BC3B-C2A94B23C3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79235" y="1709531"/>
            <a:ext cx="7175638" cy="4780170"/>
          </a:xfr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762718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D345904-11AD-4798-AD45-561F9BD036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1951383"/>
          </a:xfrm>
        </p:spPr>
        <p:txBody>
          <a:bodyPr>
            <a:normAutofit/>
          </a:bodyPr>
          <a:lstStyle/>
          <a:p>
            <a:r>
              <a:rPr lang="en-GB" sz="4800" b="1" dirty="0">
                <a:solidFill>
                  <a:srgbClr val="FF0000"/>
                </a:solidFill>
              </a:rPr>
              <a:t>Work in class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0CB83EC-9287-407E-BD16-F6F2491CDC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37181" y="454750"/>
            <a:ext cx="1950889" cy="14692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45167B7-3D1E-4375-A03F-304F3BD715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539" y="1924013"/>
            <a:ext cx="3810000" cy="214312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3287E63-EC93-44D7-8A7D-64285B4E8A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62172" y="3723861"/>
            <a:ext cx="4611688" cy="259407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46A7799-0D9D-441A-A3E2-8A0DD988745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68016" y="2144595"/>
            <a:ext cx="4293568" cy="241513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EBB55B8-9379-41C6-9EBE-6A1A165D67B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14050" y="3654070"/>
            <a:ext cx="3914576" cy="2201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4993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D1AD2C-E20B-4BC7-B8C9-766C24326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5860" y="0"/>
            <a:ext cx="10018711" cy="1828800"/>
          </a:xfrm>
        </p:spPr>
        <p:txBody>
          <a:bodyPr>
            <a:normAutofit/>
          </a:bodyPr>
          <a:lstStyle/>
          <a:p>
            <a:r>
              <a:rPr lang="en-GB" sz="4000" b="1" dirty="0">
                <a:solidFill>
                  <a:srgbClr val="FF0000"/>
                </a:solidFill>
              </a:rPr>
              <a:t>Links with school values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A72A7F-8463-4E20-9622-C2CF7A4B78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84312" y="2372139"/>
            <a:ext cx="10018713" cy="3419061"/>
          </a:xfrm>
        </p:spPr>
        <p:txBody>
          <a:bodyPr>
            <a:no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800" b="1" dirty="0"/>
              <a:t>Compassion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800" b="1" dirty="0"/>
              <a:t>Humility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800" b="1" dirty="0"/>
              <a:t>Love and peace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800" b="1" dirty="0"/>
              <a:t>Trust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800" b="1" dirty="0"/>
              <a:t>Courage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800" b="1" dirty="0"/>
              <a:t>Generosity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800" b="1" dirty="0"/>
              <a:t>Responsibility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800" b="1" dirty="0"/>
              <a:t>Thankfulness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sz="2800" b="1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E351358-20F8-41DF-BF87-48BCDAB709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87274" y="3492809"/>
            <a:ext cx="2542252" cy="2298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67596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5F114D-35E9-420B-950C-0F867E1D76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b="1" dirty="0">
                <a:solidFill>
                  <a:srgbClr val="FF0000"/>
                </a:solidFill>
              </a:rPr>
              <a:t>Let us pray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C42D60-F52E-454F-8881-77F4006200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43062" y="2829960"/>
            <a:ext cx="2693296" cy="3363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84764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BC1C1C"/>
      </a:accent1>
      <a:accent2>
        <a:srgbClr val="F67534"/>
      </a:accent2>
      <a:accent3>
        <a:srgbClr val="EAAC35"/>
      </a:accent3>
      <a:accent4>
        <a:srgbClr val="9BAF68"/>
      </a:accent4>
      <a:accent5>
        <a:srgbClr val="68B9A6"/>
      </a:accent5>
      <a:accent6>
        <a:srgbClr val="50B1D4"/>
      </a:accent6>
      <a:hlink>
        <a:srgbClr val="E46416"/>
      </a:hlink>
      <a:folHlink>
        <a:srgbClr val="EE9340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93B4CCAC-FD5A-4D59-B1AC-EAF45910B5A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Parallax</Template>
  <TotalTime>224</TotalTime>
  <Words>199</Words>
  <Application>Microsoft Office PowerPoint</Application>
  <PresentationFormat>Widescreen</PresentationFormat>
  <Paragraphs>29</Paragraphs>
  <Slides>10</Slides>
  <Notes>2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Corbel</vt:lpstr>
      <vt:lpstr>Parallax</vt:lpstr>
      <vt:lpstr>  Jesus we ask you to be with us as we worship here today  We welcome you with open hearts.</vt:lpstr>
      <vt:lpstr>ROAR</vt:lpstr>
      <vt:lpstr>PowerPoint Presentation</vt:lpstr>
      <vt:lpstr>Ralph and the ResiliANTS</vt:lpstr>
      <vt:lpstr>Basics Bob </vt:lpstr>
      <vt:lpstr>   What do we mean by:  -healthy food - a safe place to live - enough food - enough sleep - enough money?   </vt:lpstr>
      <vt:lpstr>The basic needs of people are food, water, warmth and rest and safety. We need this to be fulfilled before we can move up the triangle.</vt:lpstr>
      <vt:lpstr>Work in class</vt:lpstr>
      <vt:lpstr>Links with school values </vt:lpstr>
      <vt:lpstr>Let us pray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ROAR</dc:title>
  <dc:creator>Alison Klaassen</dc:creator>
  <cp:lastModifiedBy>Alison Klaassen</cp:lastModifiedBy>
  <cp:revision>13</cp:revision>
  <dcterms:created xsi:type="dcterms:W3CDTF">2021-11-08T11:11:04Z</dcterms:created>
  <dcterms:modified xsi:type="dcterms:W3CDTF">2022-01-17T09:22:19Z</dcterms:modified>
</cp:coreProperties>
</file>