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9"/>
  </p:notesMasterIdLst>
  <p:handoutMasterIdLst>
    <p:handoutMasterId r:id="rId20"/>
  </p:handoutMasterIdLst>
  <p:sldIdLst>
    <p:sldId id="258" r:id="rId2"/>
    <p:sldId id="263" r:id="rId3"/>
    <p:sldId id="264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67" r:id="rId1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Twinkl" panose="020B0604020202020204" charset="0"/>
      <p:regular r:id="rId25"/>
      <p:bold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40"/>
    <a:srgbClr val="007AC2"/>
    <a:srgbClr val="6FBD84"/>
    <a:srgbClr val="18A0DB"/>
    <a:srgbClr val="00649C"/>
    <a:srgbClr val="BC0105"/>
    <a:srgbClr val="FFFFFF"/>
    <a:srgbClr val="F9B000"/>
    <a:srgbClr val="DE1E5A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90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61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jp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7" Type="http://schemas.openxmlformats.org/officeDocument/2006/relationships/image" Target="../media/image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slide" Target="slide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7" Type="http://schemas.openxmlformats.org/officeDocument/2006/relationships/image" Target="../media/image7.png"/><Relationship Id="rId2" Type="http://schemas.openxmlformats.org/officeDocument/2006/relationships/slide" Target="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slide" Target="slide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5580062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Aims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49" y="1496807"/>
            <a:ext cx="8126051" cy="2798101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Describe positions on a 2D grid as coordinates in the first quadrant.  </a:t>
            </a:r>
            <a:r>
              <a:rPr lang="en-GB" dirty="0">
                <a:solidFill>
                  <a:schemeClr val="tx1"/>
                </a:solidFill>
                <a:hlinkClick r:id="rId2" action="ppaction://hlinksldjump"/>
              </a:rPr>
              <a:t>3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Describe movements between positions as translations of a given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unit to the left/right and up/down.  </a:t>
            </a:r>
            <a:r>
              <a:rPr lang="en-GB" dirty="0">
                <a:solidFill>
                  <a:schemeClr val="tx1"/>
                </a:solidFill>
                <a:hlinkClick r:id="rId3" action="ppaction://hlinksldjump"/>
              </a:rPr>
              <a:t>6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Plot specified points and draw sides to complete a given polygon. </a:t>
            </a:r>
            <a:r>
              <a:rPr lang="en-GB" dirty="0">
                <a:solidFill>
                  <a:schemeClr val="tx1"/>
                </a:solidFill>
                <a:hlinkClick r:id="rId4" action="ppaction://hlinksldjump"/>
              </a:rPr>
              <a:t>9</a:t>
            </a:r>
            <a:endParaRPr lang="en-GB" sz="1800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4053" y="4165559"/>
            <a:ext cx="1587785" cy="175606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7865" y="4175757"/>
            <a:ext cx="1714671" cy="17464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9549" y="4228232"/>
            <a:ext cx="1526825" cy="169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649C"/>
                </a:solidFill>
                <a:latin typeface="Twinkl" pitchFamily="50" charset="0"/>
              </a:rPr>
              <a:t>Describe positions on a 2D grid as coordinates in the first quadrant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97873" y="1914839"/>
            <a:ext cx="3402625" cy="5232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solidFill>
                  <a:srgbClr val="007AC2"/>
                </a:solidFill>
                <a:latin typeface="Twinkl" pitchFamily="50" charset="0"/>
              </a:rPr>
              <a:t>Find the stars on the grid and write down their coordinates</a:t>
            </a:r>
            <a:r>
              <a:rPr lang="en-GB" dirty="0">
                <a:solidFill>
                  <a:srgbClr val="007AC2"/>
                </a:solidFill>
                <a:latin typeface="Twinkl" pitchFamily="50" charset="0"/>
              </a:rPr>
              <a:t>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5233676"/>
              </p:ext>
            </p:extLst>
          </p:nvPr>
        </p:nvGraphicFramePr>
        <p:xfrm>
          <a:off x="4572000" y="2687783"/>
          <a:ext cx="3600680" cy="31991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68">
                  <a:extLst>
                    <a:ext uri="{9D8B030D-6E8A-4147-A177-3AD203B41FA5}">
                      <a16:colId xmlns:a16="http://schemas.microsoft.com/office/drawing/2014/main" val="1138960563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94196675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805946509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352661411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044455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151161542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7661701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412710328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4046654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80419139"/>
                    </a:ext>
                  </a:extLst>
                </a:gridCol>
              </a:tblGrid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52617452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43802961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77666844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5864867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8248204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15303481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162137451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8910480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004382834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66738100"/>
                  </a:ext>
                </a:extLst>
              </a:tr>
            </a:tbl>
          </a:graphicData>
        </a:graphic>
      </p:graphicFrame>
      <p:sp>
        <p:nvSpPr>
          <p:cNvPr id="63" name="TextBox 62"/>
          <p:cNvSpPr txBox="1"/>
          <p:nvPr/>
        </p:nvSpPr>
        <p:spPr>
          <a:xfrm>
            <a:off x="4268458" y="2831147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179945" y="2538342"/>
            <a:ext cx="395093" cy="30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268458" y="314978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268458" y="346842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4268458" y="378706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268458" y="410570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268458" y="442434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268458" y="474298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268458" y="506162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268458" y="5380263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297668" y="5830782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783939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A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143762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B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5503585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C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5863408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D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223231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E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583054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F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942877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G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7302700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H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662523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I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991868" y="5840608"/>
            <a:ext cx="3598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J</a:t>
            </a:r>
          </a:p>
        </p:txBody>
      </p:sp>
      <p:cxnSp>
        <p:nvCxnSpPr>
          <p:cNvPr id="84" name="Straight Arrow Connector 83"/>
          <p:cNvCxnSpPr/>
          <p:nvPr/>
        </p:nvCxnSpPr>
        <p:spPr>
          <a:xfrm>
            <a:off x="7871865" y="5884975"/>
            <a:ext cx="489102" cy="1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8313849" y="5669796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</a:t>
            </a:r>
          </a:p>
        </p:txBody>
      </p:sp>
      <p:cxnSp>
        <p:nvCxnSpPr>
          <p:cNvPr id="92" name="Straight Arrow Connector 91"/>
          <p:cNvCxnSpPr/>
          <p:nvPr/>
        </p:nvCxnSpPr>
        <p:spPr>
          <a:xfrm flipH="1" flipV="1">
            <a:off x="4569225" y="2442438"/>
            <a:ext cx="2775" cy="52720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4371678" y="2053632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y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1270666" y="2545554"/>
            <a:ext cx="76768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GB" sz="1600" dirty="0">
                <a:solidFill>
                  <a:srgbClr val="009640"/>
                </a:solidFill>
              </a:rPr>
              <a:t> (A,1)</a:t>
            </a:r>
          </a:p>
          <a:p>
            <a:pPr>
              <a:lnSpc>
                <a:spcPct val="250000"/>
              </a:lnSpc>
            </a:pPr>
            <a:r>
              <a:rPr lang="en-GB" sz="1600" dirty="0">
                <a:solidFill>
                  <a:srgbClr val="009640"/>
                </a:solidFill>
              </a:rPr>
              <a:t> (D,7)</a:t>
            </a:r>
          </a:p>
          <a:p>
            <a:pPr>
              <a:lnSpc>
                <a:spcPct val="250000"/>
              </a:lnSpc>
            </a:pPr>
            <a:r>
              <a:rPr lang="en-GB" sz="1600" dirty="0">
                <a:solidFill>
                  <a:srgbClr val="009640"/>
                </a:solidFill>
              </a:rPr>
              <a:t> (G,5)</a:t>
            </a:r>
          </a:p>
          <a:p>
            <a:pPr>
              <a:lnSpc>
                <a:spcPct val="250000"/>
              </a:lnSpc>
            </a:pPr>
            <a:r>
              <a:rPr lang="en-GB" sz="1600" dirty="0">
                <a:solidFill>
                  <a:srgbClr val="009640"/>
                </a:solidFill>
              </a:rPr>
              <a:t> (I,8)</a:t>
            </a:r>
          </a:p>
          <a:p>
            <a:pPr>
              <a:lnSpc>
                <a:spcPct val="250000"/>
              </a:lnSpc>
            </a:pPr>
            <a:r>
              <a:rPr lang="en-GB" sz="1600" dirty="0">
                <a:solidFill>
                  <a:srgbClr val="009640"/>
                </a:solidFill>
              </a:rPr>
              <a:t> (E,3)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2997282" y="2538342"/>
            <a:ext cx="7676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GB" sz="1600" dirty="0">
                <a:solidFill>
                  <a:srgbClr val="009640"/>
                </a:solidFill>
              </a:rPr>
              <a:t> (A,8)</a:t>
            </a:r>
          </a:p>
          <a:p>
            <a:pPr>
              <a:lnSpc>
                <a:spcPct val="250000"/>
              </a:lnSpc>
            </a:pPr>
            <a:r>
              <a:rPr lang="en-GB" sz="1600" dirty="0">
                <a:solidFill>
                  <a:srgbClr val="009640"/>
                </a:solidFill>
              </a:rPr>
              <a:t> (H,2)</a:t>
            </a:r>
          </a:p>
          <a:p>
            <a:pPr>
              <a:lnSpc>
                <a:spcPct val="250000"/>
              </a:lnSpc>
            </a:pPr>
            <a:r>
              <a:rPr lang="en-GB" sz="1600" dirty="0">
                <a:solidFill>
                  <a:srgbClr val="009640"/>
                </a:solidFill>
              </a:rPr>
              <a:t> (C,4)</a:t>
            </a:r>
          </a:p>
          <a:p>
            <a:pPr>
              <a:lnSpc>
                <a:spcPct val="250000"/>
              </a:lnSpc>
            </a:pPr>
            <a:r>
              <a:rPr lang="en-GB" sz="1600" dirty="0">
                <a:solidFill>
                  <a:srgbClr val="009640"/>
                </a:solidFill>
              </a:rPr>
              <a:t> (J,6)</a:t>
            </a:r>
          </a:p>
        </p:txBody>
      </p:sp>
      <p:grpSp>
        <p:nvGrpSpPr>
          <p:cNvPr id="124" name="Group 123"/>
          <p:cNvGrpSpPr/>
          <p:nvPr/>
        </p:nvGrpSpPr>
        <p:grpSpPr>
          <a:xfrm>
            <a:off x="755650" y="2754877"/>
            <a:ext cx="432210" cy="432210"/>
            <a:chOff x="755650" y="2754877"/>
            <a:chExt cx="432210" cy="432210"/>
          </a:xfrm>
        </p:grpSpPr>
        <p:sp>
          <p:nvSpPr>
            <p:cNvPr id="98" name="5-Point Star 97"/>
            <p:cNvSpPr/>
            <p:nvPr/>
          </p:nvSpPr>
          <p:spPr>
            <a:xfrm>
              <a:off x="755650" y="2754877"/>
              <a:ext cx="432210" cy="432210"/>
            </a:xfrm>
            <a:prstGeom prst="star5">
              <a:avLst>
                <a:gd name="adj" fmla="val 25742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828583" y="2823915"/>
              <a:ext cx="29344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1</a:t>
              </a: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777320" y="3363014"/>
            <a:ext cx="432210" cy="432210"/>
            <a:chOff x="777320" y="3363014"/>
            <a:chExt cx="432210" cy="432210"/>
          </a:xfrm>
        </p:grpSpPr>
        <p:sp>
          <p:nvSpPr>
            <p:cNvPr id="100" name="5-Point Star 99"/>
            <p:cNvSpPr/>
            <p:nvPr/>
          </p:nvSpPr>
          <p:spPr>
            <a:xfrm>
              <a:off x="777320" y="3363014"/>
              <a:ext cx="432210" cy="432210"/>
            </a:xfrm>
            <a:prstGeom prst="star5">
              <a:avLst>
                <a:gd name="adj" fmla="val 25742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TextBox 111"/>
            <p:cNvSpPr txBox="1"/>
            <p:nvPr/>
          </p:nvSpPr>
          <p:spPr>
            <a:xfrm>
              <a:off x="834001" y="3437455"/>
              <a:ext cx="29344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2</a:t>
              </a:r>
            </a:p>
          </p:txBody>
        </p:sp>
      </p:grpSp>
      <p:grpSp>
        <p:nvGrpSpPr>
          <p:cNvPr id="122" name="Group 121"/>
          <p:cNvGrpSpPr/>
          <p:nvPr/>
        </p:nvGrpSpPr>
        <p:grpSpPr>
          <a:xfrm>
            <a:off x="772570" y="3971151"/>
            <a:ext cx="432210" cy="432210"/>
            <a:chOff x="772570" y="3971151"/>
            <a:chExt cx="432210" cy="432210"/>
          </a:xfrm>
        </p:grpSpPr>
        <p:sp>
          <p:nvSpPr>
            <p:cNvPr id="101" name="5-Point Star 100"/>
            <p:cNvSpPr/>
            <p:nvPr/>
          </p:nvSpPr>
          <p:spPr>
            <a:xfrm>
              <a:off x="772570" y="3971151"/>
              <a:ext cx="432210" cy="432210"/>
            </a:xfrm>
            <a:prstGeom prst="star5">
              <a:avLst>
                <a:gd name="adj" fmla="val 25742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834001" y="4041909"/>
              <a:ext cx="29344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3</a:t>
              </a:r>
            </a:p>
          </p:txBody>
        </p:sp>
      </p:grpSp>
      <p:grpSp>
        <p:nvGrpSpPr>
          <p:cNvPr id="121" name="Group 120"/>
          <p:cNvGrpSpPr/>
          <p:nvPr/>
        </p:nvGrpSpPr>
        <p:grpSpPr>
          <a:xfrm>
            <a:off x="772570" y="4579288"/>
            <a:ext cx="432210" cy="432210"/>
            <a:chOff x="772570" y="4579288"/>
            <a:chExt cx="432210" cy="432210"/>
          </a:xfrm>
        </p:grpSpPr>
        <p:sp>
          <p:nvSpPr>
            <p:cNvPr id="103" name="5-Point Star 102"/>
            <p:cNvSpPr/>
            <p:nvPr/>
          </p:nvSpPr>
          <p:spPr>
            <a:xfrm>
              <a:off x="772570" y="4579288"/>
              <a:ext cx="432210" cy="432210"/>
            </a:xfrm>
            <a:prstGeom prst="star5">
              <a:avLst>
                <a:gd name="adj" fmla="val 25742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TextBox 113"/>
            <p:cNvSpPr txBox="1"/>
            <p:nvPr/>
          </p:nvSpPr>
          <p:spPr>
            <a:xfrm>
              <a:off x="834001" y="4656829"/>
              <a:ext cx="29344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4</a:t>
              </a:r>
            </a:p>
          </p:txBody>
        </p:sp>
      </p:grpSp>
      <p:grpSp>
        <p:nvGrpSpPr>
          <p:cNvPr id="120" name="Group 119"/>
          <p:cNvGrpSpPr/>
          <p:nvPr/>
        </p:nvGrpSpPr>
        <p:grpSpPr>
          <a:xfrm>
            <a:off x="754437" y="5187424"/>
            <a:ext cx="432210" cy="432210"/>
            <a:chOff x="754437" y="5187424"/>
            <a:chExt cx="432210" cy="432210"/>
          </a:xfrm>
        </p:grpSpPr>
        <p:sp>
          <p:nvSpPr>
            <p:cNvPr id="104" name="5-Point Star 103"/>
            <p:cNvSpPr/>
            <p:nvPr/>
          </p:nvSpPr>
          <p:spPr>
            <a:xfrm>
              <a:off x="754437" y="5187424"/>
              <a:ext cx="432210" cy="432210"/>
            </a:xfrm>
            <a:prstGeom prst="star5">
              <a:avLst>
                <a:gd name="adj" fmla="val 25742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TextBox 114"/>
            <p:cNvSpPr txBox="1"/>
            <p:nvPr/>
          </p:nvSpPr>
          <p:spPr>
            <a:xfrm>
              <a:off x="823350" y="5271801"/>
              <a:ext cx="29344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5</a:t>
              </a:r>
            </a:p>
          </p:txBody>
        </p:sp>
      </p:grpSp>
      <p:grpSp>
        <p:nvGrpSpPr>
          <p:cNvPr id="125" name="Group 124"/>
          <p:cNvGrpSpPr/>
          <p:nvPr/>
        </p:nvGrpSpPr>
        <p:grpSpPr>
          <a:xfrm>
            <a:off x="2482266" y="2747665"/>
            <a:ext cx="432210" cy="432210"/>
            <a:chOff x="2119553" y="2747665"/>
            <a:chExt cx="432210" cy="432210"/>
          </a:xfrm>
        </p:grpSpPr>
        <p:sp>
          <p:nvSpPr>
            <p:cNvPr id="106" name="5-Point Star 105"/>
            <p:cNvSpPr/>
            <p:nvPr/>
          </p:nvSpPr>
          <p:spPr>
            <a:xfrm>
              <a:off x="2119553" y="2747665"/>
              <a:ext cx="432210" cy="432210"/>
            </a:xfrm>
            <a:prstGeom prst="star5">
              <a:avLst>
                <a:gd name="adj" fmla="val 25742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6" name="TextBox 115"/>
            <p:cNvSpPr txBox="1"/>
            <p:nvPr/>
          </p:nvSpPr>
          <p:spPr>
            <a:xfrm>
              <a:off x="2189058" y="2822535"/>
              <a:ext cx="29344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6</a:t>
              </a:r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2503936" y="3355802"/>
            <a:ext cx="432210" cy="432210"/>
            <a:chOff x="2141223" y="3355802"/>
            <a:chExt cx="432210" cy="432210"/>
          </a:xfrm>
        </p:grpSpPr>
        <p:sp>
          <p:nvSpPr>
            <p:cNvPr id="107" name="5-Point Star 106"/>
            <p:cNvSpPr/>
            <p:nvPr/>
          </p:nvSpPr>
          <p:spPr>
            <a:xfrm>
              <a:off x="2141223" y="3355802"/>
              <a:ext cx="432210" cy="432210"/>
            </a:xfrm>
            <a:prstGeom prst="star5">
              <a:avLst>
                <a:gd name="adj" fmla="val 25742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2208108" y="3426989"/>
              <a:ext cx="29344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7</a:t>
              </a:r>
            </a:p>
          </p:txBody>
        </p:sp>
      </p:grpSp>
      <p:grpSp>
        <p:nvGrpSpPr>
          <p:cNvPr id="127" name="Group 126"/>
          <p:cNvGrpSpPr/>
          <p:nvPr/>
        </p:nvGrpSpPr>
        <p:grpSpPr>
          <a:xfrm>
            <a:off x="2499186" y="3963939"/>
            <a:ext cx="432210" cy="432210"/>
            <a:chOff x="2136473" y="3963939"/>
            <a:chExt cx="432210" cy="432210"/>
          </a:xfrm>
        </p:grpSpPr>
        <p:sp>
          <p:nvSpPr>
            <p:cNvPr id="108" name="5-Point Star 107"/>
            <p:cNvSpPr/>
            <p:nvPr/>
          </p:nvSpPr>
          <p:spPr>
            <a:xfrm>
              <a:off x="2136473" y="3963939"/>
              <a:ext cx="432210" cy="432210"/>
            </a:xfrm>
            <a:prstGeom prst="star5">
              <a:avLst>
                <a:gd name="adj" fmla="val 25742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8" name="TextBox 117"/>
            <p:cNvSpPr txBox="1"/>
            <p:nvPr/>
          </p:nvSpPr>
          <p:spPr>
            <a:xfrm>
              <a:off x="2201758" y="4041909"/>
              <a:ext cx="29344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8</a:t>
              </a:r>
            </a:p>
          </p:txBody>
        </p:sp>
      </p:grpSp>
      <p:grpSp>
        <p:nvGrpSpPr>
          <p:cNvPr id="128" name="Group 127"/>
          <p:cNvGrpSpPr/>
          <p:nvPr/>
        </p:nvGrpSpPr>
        <p:grpSpPr>
          <a:xfrm>
            <a:off x="2499186" y="4572076"/>
            <a:ext cx="432210" cy="432210"/>
            <a:chOff x="2136473" y="4572076"/>
            <a:chExt cx="432210" cy="432210"/>
          </a:xfrm>
        </p:grpSpPr>
        <p:sp>
          <p:nvSpPr>
            <p:cNvPr id="109" name="5-Point Star 108"/>
            <p:cNvSpPr/>
            <p:nvPr/>
          </p:nvSpPr>
          <p:spPr>
            <a:xfrm>
              <a:off x="2136473" y="4572076"/>
              <a:ext cx="432210" cy="432210"/>
            </a:xfrm>
            <a:prstGeom prst="star5">
              <a:avLst>
                <a:gd name="adj" fmla="val 25742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9" name="TextBox 118"/>
            <p:cNvSpPr txBox="1"/>
            <p:nvPr/>
          </p:nvSpPr>
          <p:spPr>
            <a:xfrm>
              <a:off x="2203807" y="4656881"/>
              <a:ext cx="29344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9</a:t>
              </a:r>
            </a:p>
          </p:txBody>
        </p:sp>
      </p:grpSp>
      <p:grpSp>
        <p:nvGrpSpPr>
          <p:cNvPr id="129" name="Group 128"/>
          <p:cNvGrpSpPr/>
          <p:nvPr/>
        </p:nvGrpSpPr>
        <p:grpSpPr>
          <a:xfrm>
            <a:off x="4723326" y="5339586"/>
            <a:ext cx="432210" cy="432210"/>
            <a:chOff x="755650" y="2754877"/>
            <a:chExt cx="432210" cy="432210"/>
          </a:xfrm>
        </p:grpSpPr>
        <p:sp>
          <p:nvSpPr>
            <p:cNvPr id="130" name="5-Point Star 129"/>
            <p:cNvSpPr/>
            <p:nvPr/>
          </p:nvSpPr>
          <p:spPr>
            <a:xfrm>
              <a:off x="755650" y="2754877"/>
              <a:ext cx="432210" cy="432210"/>
            </a:xfrm>
            <a:prstGeom prst="star5">
              <a:avLst>
                <a:gd name="adj" fmla="val 25742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1" name="TextBox 130"/>
            <p:cNvSpPr txBox="1"/>
            <p:nvPr/>
          </p:nvSpPr>
          <p:spPr>
            <a:xfrm>
              <a:off x="828583" y="2823915"/>
              <a:ext cx="29344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1</a:t>
              </a:r>
            </a:p>
          </p:txBody>
        </p:sp>
      </p:grpSp>
      <p:grpSp>
        <p:nvGrpSpPr>
          <p:cNvPr id="133" name="Group 132"/>
          <p:cNvGrpSpPr/>
          <p:nvPr/>
        </p:nvGrpSpPr>
        <p:grpSpPr>
          <a:xfrm>
            <a:off x="5796182" y="3399311"/>
            <a:ext cx="432210" cy="432210"/>
            <a:chOff x="777320" y="3363014"/>
            <a:chExt cx="432210" cy="432210"/>
          </a:xfrm>
        </p:grpSpPr>
        <p:sp>
          <p:nvSpPr>
            <p:cNvPr id="134" name="5-Point Star 133"/>
            <p:cNvSpPr/>
            <p:nvPr/>
          </p:nvSpPr>
          <p:spPr>
            <a:xfrm>
              <a:off x="777320" y="3363014"/>
              <a:ext cx="432210" cy="432210"/>
            </a:xfrm>
            <a:prstGeom prst="star5">
              <a:avLst>
                <a:gd name="adj" fmla="val 25742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846701" y="3437455"/>
              <a:ext cx="29344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2</a:t>
              </a:r>
            </a:p>
          </p:txBody>
        </p:sp>
      </p:grpSp>
      <p:grpSp>
        <p:nvGrpSpPr>
          <p:cNvPr id="136" name="Group 135"/>
          <p:cNvGrpSpPr/>
          <p:nvPr/>
        </p:nvGrpSpPr>
        <p:grpSpPr>
          <a:xfrm>
            <a:off x="6874070" y="4064064"/>
            <a:ext cx="432210" cy="432210"/>
            <a:chOff x="772570" y="3971151"/>
            <a:chExt cx="432210" cy="432210"/>
          </a:xfrm>
        </p:grpSpPr>
        <p:sp>
          <p:nvSpPr>
            <p:cNvPr id="137" name="5-Point Star 136"/>
            <p:cNvSpPr/>
            <p:nvPr/>
          </p:nvSpPr>
          <p:spPr>
            <a:xfrm>
              <a:off x="772570" y="3971151"/>
              <a:ext cx="432210" cy="432210"/>
            </a:xfrm>
            <a:prstGeom prst="star5">
              <a:avLst>
                <a:gd name="adj" fmla="val 25742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8" name="TextBox 137"/>
            <p:cNvSpPr txBox="1"/>
            <p:nvPr/>
          </p:nvSpPr>
          <p:spPr>
            <a:xfrm>
              <a:off x="834001" y="4041909"/>
              <a:ext cx="29344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3</a:t>
              </a:r>
            </a:p>
          </p:txBody>
        </p:sp>
      </p:grpSp>
      <p:grpSp>
        <p:nvGrpSpPr>
          <p:cNvPr id="139" name="Group 138"/>
          <p:cNvGrpSpPr/>
          <p:nvPr/>
        </p:nvGrpSpPr>
        <p:grpSpPr>
          <a:xfrm>
            <a:off x="7594265" y="3103815"/>
            <a:ext cx="432210" cy="432210"/>
            <a:chOff x="772570" y="4579288"/>
            <a:chExt cx="432210" cy="432210"/>
          </a:xfrm>
        </p:grpSpPr>
        <p:sp>
          <p:nvSpPr>
            <p:cNvPr id="140" name="5-Point Star 139"/>
            <p:cNvSpPr/>
            <p:nvPr/>
          </p:nvSpPr>
          <p:spPr>
            <a:xfrm>
              <a:off x="772570" y="4579288"/>
              <a:ext cx="432210" cy="432210"/>
            </a:xfrm>
            <a:prstGeom prst="star5">
              <a:avLst>
                <a:gd name="adj" fmla="val 25742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834001" y="4656829"/>
              <a:ext cx="29344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4</a:t>
              </a:r>
            </a:p>
          </p:txBody>
        </p:sp>
      </p:grpSp>
      <p:grpSp>
        <p:nvGrpSpPr>
          <p:cNvPr id="142" name="Group 141"/>
          <p:cNvGrpSpPr/>
          <p:nvPr/>
        </p:nvGrpSpPr>
        <p:grpSpPr>
          <a:xfrm>
            <a:off x="6152660" y="4701344"/>
            <a:ext cx="432210" cy="432210"/>
            <a:chOff x="754437" y="5187424"/>
            <a:chExt cx="432210" cy="432210"/>
          </a:xfrm>
        </p:grpSpPr>
        <p:sp>
          <p:nvSpPr>
            <p:cNvPr id="143" name="5-Point Star 142"/>
            <p:cNvSpPr/>
            <p:nvPr/>
          </p:nvSpPr>
          <p:spPr>
            <a:xfrm>
              <a:off x="754437" y="5187424"/>
              <a:ext cx="432210" cy="432210"/>
            </a:xfrm>
            <a:prstGeom prst="star5">
              <a:avLst>
                <a:gd name="adj" fmla="val 25742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" name="TextBox 143"/>
            <p:cNvSpPr txBox="1"/>
            <p:nvPr/>
          </p:nvSpPr>
          <p:spPr>
            <a:xfrm>
              <a:off x="823350" y="5271801"/>
              <a:ext cx="29344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5</a:t>
              </a:r>
            </a:p>
          </p:txBody>
        </p:sp>
      </p:grpSp>
      <p:grpSp>
        <p:nvGrpSpPr>
          <p:cNvPr id="145" name="Group 144"/>
          <p:cNvGrpSpPr/>
          <p:nvPr/>
        </p:nvGrpSpPr>
        <p:grpSpPr>
          <a:xfrm>
            <a:off x="4717642" y="3114859"/>
            <a:ext cx="432210" cy="432210"/>
            <a:chOff x="2119553" y="2747665"/>
            <a:chExt cx="432210" cy="432210"/>
          </a:xfrm>
        </p:grpSpPr>
        <p:sp>
          <p:nvSpPr>
            <p:cNvPr id="146" name="5-Point Star 145"/>
            <p:cNvSpPr/>
            <p:nvPr/>
          </p:nvSpPr>
          <p:spPr>
            <a:xfrm>
              <a:off x="2119553" y="2747665"/>
              <a:ext cx="432210" cy="432210"/>
            </a:xfrm>
            <a:prstGeom prst="star5">
              <a:avLst>
                <a:gd name="adj" fmla="val 25742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TextBox 146"/>
            <p:cNvSpPr txBox="1"/>
            <p:nvPr/>
          </p:nvSpPr>
          <p:spPr>
            <a:xfrm>
              <a:off x="2189058" y="2822535"/>
              <a:ext cx="29344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6</a:t>
              </a:r>
            </a:p>
          </p:txBody>
        </p:sp>
      </p:grpSp>
      <p:grpSp>
        <p:nvGrpSpPr>
          <p:cNvPr id="148" name="Group 147"/>
          <p:cNvGrpSpPr/>
          <p:nvPr/>
        </p:nvGrpSpPr>
        <p:grpSpPr>
          <a:xfrm>
            <a:off x="7236978" y="5019984"/>
            <a:ext cx="432210" cy="432210"/>
            <a:chOff x="2141223" y="3355802"/>
            <a:chExt cx="432210" cy="432210"/>
          </a:xfrm>
        </p:grpSpPr>
        <p:sp>
          <p:nvSpPr>
            <p:cNvPr id="149" name="5-Point Star 148"/>
            <p:cNvSpPr/>
            <p:nvPr/>
          </p:nvSpPr>
          <p:spPr>
            <a:xfrm>
              <a:off x="2141223" y="3355802"/>
              <a:ext cx="432210" cy="432210"/>
            </a:xfrm>
            <a:prstGeom prst="star5">
              <a:avLst>
                <a:gd name="adj" fmla="val 25742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0" name="TextBox 149"/>
            <p:cNvSpPr txBox="1"/>
            <p:nvPr/>
          </p:nvSpPr>
          <p:spPr>
            <a:xfrm>
              <a:off x="2208108" y="3426989"/>
              <a:ext cx="29344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7</a:t>
              </a:r>
            </a:p>
          </p:txBody>
        </p:sp>
      </p:grpSp>
      <p:grpSp>
        <p:nvGrpSpPr>
          <p:cNvPr id="151" name="Group 150"/>
          <p:cNvGrpSpPr/>
          <p:nvPr/>
        </p:nvGrpSpPr>
        <p:grpSpPr>
          <a:xfrm>
            <a:off x="5437863" y="4403361"/>
            <a:ext cx="432210" cy="432210"/>
            <a:chOff x="2136473" y="3963939"/>
            <a:chExt cx="432210" cy="432210"/>
          </a:xfrm>
        </p:grpSpPr>
        <p:sp>
          <p:nvSpPr>
            <p:cNvPr id="152" name="5-Point Star 151"/>
            <p:cNvSpPr/>
            <p:nvPr/>
          </p:nvSpPr>
          <p:spPr>
            <a:xfrm>
              <a:off x="2136473" y="3963939"/>
              <a:ext cx="432210" cy="432210"/>
            </a:xfrm>
            <a:prstGeom prst="star5">
              <a:avLst>
                <a:gd name="adj" fmla="val 25742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TextBox 152"/>
            <p:cNvSpPr txBox="1"/>
            <p:nvPr/>
          </p:nvSpPr>
          <p:spPr>
            <a:xfrm>
              <a:off x="2201758" y="4041909"/>
              <a:ext cx="29344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8</a:t>
              </a:r>
            </a:p>
          </p:txBody>
        </p:sp>
      </p:grpSp>
      <p:grpSp>
        <p:nvGrpSpPr>
          <p:cNvPr id="154" name="Group 153"/>
          <p:cNvGrpSpPr/>
          <p:nvPr/>
        </p:nvGrpSpPr>
        <p:grpSpPr>
          <a:xfrm>
            <a:off x="7956640" y="3755046"/>
            <a:ext cx="432210" cy="432210"/>
            <a:chOff x="2136473" y="4572076"/>
            <a:chExt cx="432210" cy="432210"/>
          </a:xfrm>
        </p:grpSpPr>
        <p:sp>
          <p:nvSpPr>
            <p:cNvPr id="155" name="5-Point Star 154"/>
            <p:cNvSpPr/>
            <p:nvPr/>
          </p:nvSpPr>
          <p:spPr>
            <a:xfrm>
              <a:off x="2136473" y="4572076"/>
              <a:ext cx="432210" cy="432210"/>
            </a:xfrm>
            <a:prstGeom prst="star5">
              <a:avLst>
                <a:gd name="adj" fmla="val 25742"/>
                <a:gd name="hf" fmla="val 105146"/>
                <a:gd name="vf" fmla="val 110557"/>
              </a:avLst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6" name="TextBox 155"/>
            <p:cNvSpPr txBox="1"/>
            <p:nvPr/>
          </p:nvSpPr>
          <p:spPr>
            <a:xfrm>
              <a:off x="2203807" y="4656881"/>
              <a:ext cx="29344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dirty="0"/>
                <a:t>9</a:t>
              </a:r>
            </a:p>
          </p:txBody>
        </p:sp>
      </p:grpSp>
      <p:sp>
        <p:nvSpPr>
          <p:cNvPr id="157" name="Rectangle 156"/>
          <p:cNvSpPr/>
          <p:nvPr/>
        </p:nvSpPr>
        <p:spPr>
          <a:xfrm>
            <a:off x="1274923" y="2843041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158" name="Reveal 6"/>
          <p:cNvSpPr/>
          <p:nvPr/>
        </p:nvSpPr>
        <p:spPr>
          <a:xfrm>
            <a:off x="3014239" y="2843041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159" name="Rectangle 158"/>
          <p:cNvSpPr/>
          <p:nvPr/>
        </p:nvSpPr>
        <p:spPr>
          <a:xfrm>
            <a:off x="1281140" y="3460357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160" name="Rectangle 159"/>
          <p:cNvSpPr/>
          <p:nvPr/>
        </p:nvSpPr>
        <p:spPr>
          <a:xfrm>
            <a:off x="1272202" y="4072649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161" name="Reveal 4"/>
          <p:cNvSpPr/>
          <p:nvPr/>
        </p:nvSpPr>
        <p:spPr>
          <a:xfrm>
            <a:off x="1272202" y="4674540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162" name="Reveal 5"/>
          <p:cNvSpPr/>
          <p:nvPr/>
        </p:nvSpPr>
        <p:spPr>
          <a:xfrm>
            <a:off x="1268271" y="5283873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165" name="Reveal 7"/>
          <p:cNvSpPr/>
          <p:nvPr/>
        </p:nvSpPr>
        <p:spPr>
          <a:xfrm>
            <a:off x="3019216" y="3455170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166" name="Reveal 8"/>
          <p:cNvSpPr/>
          <p:nvPr/>
        </p:nvSpPr>
        <p:spPr>
          <a:xfrm>
            <a:off x="3014238" y="4070598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167" name="Reveal 9"/>
          <p:cNvSpPr/>
          <p:nvPr/>
        </p:nvSpPr>
        <p:spPr>
          <a:xfrm>
            <a:off x="3014238" y="4683976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5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6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7"/>
                  </p:tgtEl>
                </p:cond>
              </p:nextCondLst>
            </p:seq>
          </p:childTnLst>
        </p:cTn>
      </p:par>
    </p:tnLst>
    <p:bldLst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5" grpId="0" animBg="1"/>
      <p:bldP spid="166" grpId="0" animBg="1"/>
      <p:bldP spid="16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649C"/>
                </a:solidFill>
                <a:latin typeface="Twinkl" pitchFamily="50" charset="0"/>
              </a:rPr>
              <a:t>Describe positions on a 2D grid as coordinates in the first quadrant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2002760"/>
            <a:ext cx="3785229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solidFill>
                  <a:srgbClr val="007AC2"/>
                </a:solidFill>
                <a:latin typeface="Twinkl" pitchFamily="50" charset="0"/>
              </a:rPr>
              <a:t>Write down the coordinates of each letter</a:t>
            </a:r>
            <a:endParaRPr lang="en-GB" sz="1600" dirty="0">
              <a:latin typeface="Twinkl" pitchFamily="50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667862" y="2560282"/>
            <a:ext cx="186753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9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567842" y="2280563"/>
            <a:ext cx="316057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10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667862" y="2840001"/>
            <a:ext cx="186753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8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667862" y="3119720"/>
            <a:ext cx="186753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7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4667862" y="3399439"/>
            <a:ext cx="186753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6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667862" y="3679158"/>
            <a:ext cx="186753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5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667862" y="3958877"/>
            <a:ext cx="186753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4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667862" y="4238596"/>
            <a:ext cx="186753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3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667862" y="4518315"/>
            <a:ext cx="186753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667862" y="4798036"/>
            <a:ext cx="186753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1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609622" y="5232257"/>
            <a:ext cx="300767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5097921" y="5256119"/>
            <a:ext cx="300767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1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413028" y="5256119"/>
            <a:ext cx="300767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2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5728135" y="5256119"/>
            <a:ext cx="300767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3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6043242" y="5256119"/>
            <a:ext cx="300767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4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358349" y="5256119"/>
            <a:ext cx="300767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5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673456" y="5256119"/>
            <a:ext cx="300767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6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988563" y="5256119"/>
            <a:ext cx="300767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7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7303670" y="5256119"/>
            <a:ext cx="300767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8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618777" y="5256119"/>
            <a:ext cx="300767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9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933885" y="5256119"/>
            <a:ext cx="359819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10</a:t>
            </a:r>
          </a:p>
        </p:txBody>
      </p:sp>
      <p:cxnSp>
        <p:nvCxnSpPr>
          <p:cNvPr id="84" name="Straight Arrow Connector 83"/>
          <p:cNvCxnSpPr/>
          <p:nvPr/>
        </p:nvCxnSpPr>
        <p:spPr>
          <a:xfrm>
            <a:off x="7758167" y="5197367"/>
            <a:ext cx="489102" cy="1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8274683" y="5040926"/>
            <a:ext cx="3187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x</a:t>
            </a:r>
          </a:p>
        </p:txBody>
      </p:sp>
      <p:cxnSp>
        <p:nvCxnSpPr>
          <p:cNvPr id="92" name="Straight Arrow Connector 91"/>
          <p:cNvCxnSpPr/>
          <p:nvPr/>
        </p:nvCxnSpPr>
        <p:spPr>
          <a:xfrm flipH="1" flipV="1">
            <a:off x="4929660" y="2245830"/>
            <a:ext cx="2775" cy="52720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4741349" y="1929314"/>
            <a:ext cx="395093" cy="235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aseline="-25000" dirty="0"/>
              <a:t>y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1162632" y="2277327"/>
            <a:ext cx="80467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GB" sz="1600" dirty="0">
                <a:solidFill>
                  <a:srgbClr val="009640"/>
                </a:solidFill>
              </a:rPr>
              <a:t> (3,4)</a:t>
            </a:r>
          </a:p>
          <a:p>
            <a:pPr>
              <a:lnSpc>
                <a:spcPct val="250000"/>
              </a:lnSpc>
            </a:pPr>
            <a:r>
              <a:rPr lang="en-GB" sz="1600" dirty="0">
                <a:solidFill>
                  <a:srgbClr val="009640"/>
                </a:solidFill>
              </a:rPr>
              <a:t> (6,9)</a:t>
            </a:r>
          </a:p>
          <a:p>
            <a:pPr>
              <a:lnSpc>
                <a:spcPct val="250000"/>
              </a:lnSpc>
            </a:pPr>
            <a:r>
              <a:rPr lang="en-GB" sz="1600" dirty="0">
                <a:solidFill>
                  <a:srgbClr val="009640"/>
                </a:solidFill>
              </a:rPr>
              <a:t> (0,8)</a:t>
            </a:r>
          </a:p>
          <a:p>
            <a:pPr>
              <a:lnSpc>
                <a:spcPct val="250000"/>
              </a:lnSpc>
            </a:pPr>
            <a:r>
              <a:rPr lang="en-GB" sz="1600" dirty="0">
                <a:solidFill>
                  <a:srgbClr val="009640"/>
                </a:solidFill>
              </a:rPr>
              <a:t> (4,1)</a:t>
            </a:r>
          </a:p>
          <a:p>
            <a:pPr>
              <a:lnSpc>
                <a:spcPct val="250000"/>
              </a:lnSpc>
            </a:pPr>
            <a:r>
              <a:rPr lang="en-GB" sz="1600" dirty="0">
                <a:solidFill>
                  <a:srgbClr val="009640"/>
                </a:solidFill>
              </a:rPr>
              <a:t> (9,10)</a:t>
            </a:r>
          </a:p>
        </p:txBody>
      </p:sp>
      <p:sp>
        <p:nvSpPr>
          <p:cNvPr id="110" name="TextBox 109"/>
          <p:cNvSpPr txBox="1"/>
          <p:nvPr/>
        </p:nvSpPr>
        <p:spPr>
          <a:xfrm>
            <a:off x="2804260" y="2277327"/>
            <a:ext cx="87738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50000"/>
              </a:lnSpc>
            </a:pPr>
            <a:r>
              <a:rPr lang="en-GB" sz="1600" dirty="0">
                <a:solidFill>
                  <a:srgbClr val="009640"/>
                </a:solidFill>
              </a:rPr>
              <a:t> (6,0)</a:t>
            </a:r>
          </a:p>
          <a:p>
            <a:pPr>
              <a:lnSpc>
                <a:spcPct val="250000"/>
              </a:lnSpc>
            </a:pPr>
            <a:r>
              <a:rPr lang="en-GB" sz="1600" dirty="0">
                <a:solidFill>
                  <a:srgbClr val="009640"/>
                </a:solidFill>
              </a:rPr>
              <a:t> (7,5)</a:t>
            </a:r>
          </a:p>
          <a:p>
            <a:pPr>
              <a:lnSpc>
                <a:spcPct val="250000"/>
              </a:lnSpc>
            </a:pPr>
            <a:r>
              <a:rPr lang="en-GB" sz="1600" dirty="0">
                <a:solidFill>
                  <a:srgbClr val="009640"/>
                </a:solidFill>
              </a:rPr>
              <a:t> (2,1)</a:t>
            </a:r>
          </a:p>
          <a:p>
            <a:pPr>
              <a:lnSpc>
                <a:spcPct val="250000"/>
              </a:lnSpc>
            </a:pPr>
            <a:r>
              <a:rPr lang="en-GB" sz="1600" dirty="0">
                <a:solidFill>
                  <a:srgbClr val="009640"/>
                </a:solidFill>
              </a:rPr>
              <a:t> (2,10)</a:t>
            </a:r>
          </a:p>
          <a:p>
            <a:pPr>
              <a:lnSpc>
                <a:spcPct val="250000"/>
              </a:lnSpc>
            </a:pPr>
            <a:r>
              <a:rPr lang="en-GB" sz="1600" dirty="0">
                <a:solidFill>
                  <a:srgbClr val="009640"/>
                </a:solidFill>
              </a:rPr>
              <a:t> (1,0)</a:t>
            </a:r>
          </a:p>
        </p:txBody>
      </p:sp>
      <p:graphicFrame>
        <p:nvGraphicFramePr>
          <p:cNvPr id="132" name="Table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4319366"/>
              </p:ext>
            </p:extLst>
          </p:nvPr>
        </p:nvGraphicFramePr>
        <p:xfrm>
          <a:off x="4941671" y="2409332"/>
          <a:ext cx="3145480" cy="27947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4548">
                  <a:extLst>
                    <a:ext uri="{9D8B030D-6E8A-4147-A177-3AD203B41FA5}">
                      <a16:colId xmlns:a16="http://schemas.microsoft.com/office/drawing/2014/main" val="4106650330"/>
                    </a:ext>
                  </a:extLst>
                </a:gridCol>
                <a:gridCol w="314548">
                  <a:extLst>
                    <a:ext uri="{9D8B030D-6E8A-4147-A177-3AD203B41FA5}">
                      <a16:colId xmlns:a16="http://schemas.microsoft.com/office/drawing/2014/main" val="872462213"/>
                    </a:ext>
                  </a:extLst>
                </a:gridCol>
                <a:gridCol w="314548">
                  <a:extLst>
                    <a:ext uri="{9D8B030D-6E8A-4147-A177-3AD203B41FA5}">
                      <a16:colId xmlns:a16="http://schemas.microsoft.com/office/drawing/2014/main" val="1606605899"/>
                    </a:ext>
                  </a:extLst>
                </a:gridCol>
                <a:gridCol w="314548">
                  <a:extLst>
                    <a:ext uri="{9D8B030D-6E8A-4147-A177-3AD203B41FA5}">
                      <a16:colId xmlns:a16="http://schemas.microsoft.com/office/drawing/2014/main" val="4094864763"/>
                    </a:ext>
                  </a:extLst>
                </a:gridCol>
                <a:gridCol w="314548">
                  <a:extLst>
                    <a:ext uri="{9D8B030D-6E8A-4147-A177-3AD203B41FA5}">
                      <a16:colId xmlns:a16="http://schemas.microsoft.com/office/drawing/2014/main" val="4191940880"/>
                    </a:ext>
                  </a:extLst>
                </a:gridCol>
                <a:gridCol w="314548">
                  <a:extLst>
                    <a:ext uri="{9D8B030D-6E8A-4147-A177-3AD203B41FA5}">
                      <a16:colId xmlns:a16="http://schemas.microsoft.com/office/drawing/2014/main" val="3492670650"/>
                    </a:ext>
                  </a:extLst>
                </a:gridCol>
                <a:gridCol w="314548">
                  <a:extLst>
                    <a:ext uri="{9D8B030D-6E8A-4147-A177-3AD203B41FA5}">
                      <a16:colId xmlns:a16="http://schemas.microsoft.com/office/drawing/2014/main" val="2490439543"/>
                    </a:ext>
                  </a:extLst>
                </a:gridCol>
                <a:gridCol w="314548">
                  <a:extLst>
                    <a:ext uri="{9D8B030D-6E8A-4147-A177-3AD203B41FA5}">
                      <a16:colId xmlns:a16="http://schemas.microsoft.com/office/drawing/2014/main" val="2467020913"/>
                    </a:ext>
                  </a:extLst>
                </a:gridCol>
                <a:gridCol w="314548">
                  <a:extLst>
                    <a:ext uri="{9D8B030D-6E8A-4147-A177-3AD203B41FA5}">
                      <a16:colId xmlns:a16="http://schemas.microsoft.com/office/drawing/2014/main" val="3067740876"/>
                    </a:ext>
                  </a:extLst>
                </a:gridCol>
                <a:gridCol w="314548">
                  <a:extLst>
                    <a:ext uri="{9D8B030D-6E8A-4147-A177-3AD203B41FA5}">
                      <a16:colId xmlns:a16="http://schemas.microsoft.com/office/drawing/2014/main" val="2974294864"/>
                    </a:ext>
                  </a:extLst>
                </a:gridCol>
              </a:tblGrid>
              <a:tr h="279475"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extLst>
                  <a:ext uri="{0D108BD9-81ED-4DB2-BD59-A6C34878D82A}">
                    <a16:rowId xmlns:a16="http://schemas.microsoft.com/office/drawing/2014/main" val="2481049247"/>
                  </a:ext>
                </a:extLst>
              </a:tr>
              <a:tr h="279475"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extLst>
                  <a:ext uri="{0D108BD9-81ED-4DB2-BD59-A6C34878D82A}">
                    <a16:rowId xmlns:a16="http://schemas.microsoft.com/office/drawing/2014/main" val="1698729579"/>
                  </a:ext>
                </a:extLst>
              </a:tr>
              <a:tr h="279475"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extLst>
                  <a:ext uri="{0D108BD9-81ED-4DB2-BD59-A6C34878D82A}">
                    <a16:rowId xmlns:a16="http://schemas.microsoft.com/office/drawing/2014/main" val="2361962112"/>
                  </a:ext>
                </a:extLst>
              </a:tr>
              <a:tr h="279475"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extLst>
                  <a:ext uri="{0D108BD9-81ED-4DB2-BD59-A6C34878D82A}">
                    <a16:rowId xmlns:a16="http://schemas.microsoft.com/office/drawing/2014/main" val="3357452358"/>
                  </a:ext>
                </a:extLst>
              </a:tr>
              <a:tr h="279475"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extLst>
                  <a:ext uri="{0D108BD9-81ED-4DB2-BD59-A6C34878D82A}">
                    <a16:rowId xmlns:a16="http://schemas.microsoft.com/office/drawing/2014/main" val="3951682933"/>
                  </a:ext>
                </a:extLst>
              </a:tr>
              <a:tr h="279475"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extLst>
                  <a:ext uri="{0D108BD9-81ED-4DB2-BD59-A6C34878D82A}">
                    <a16:rowId xmlns:a16="http://schemas.microsoft.com/office/drawing/2014/main" val="2584642107"/>
                  </a:ext>
                </a:extLst>
              </a:tr>
              <a:tr h="279475"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/>
                    </a:p>
                  </a:txBody>
                  <a:tcPr marL="53822" marR="53822" marT="26910" marB="26910"/>
                </a:tc>
                <a:extLst>
                  <a:ext uri="{0D108BD9-81ED-4DB2-BD59-A6C34878D82A}">
                    <a16:rowId xmlns:a16="http://schemas.microsoft.com/office/drawing/2014/main" val="543603395"/>
                  </a:ext>
                </a:extLst>
              </a:tr>
              <a:tr h="279475"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extLst>
                  <a:ext uri="{0D108BD9-81ED-4DB2-BD59-A6C34878D82A}">
                    <a16:rowId xmlns:a16="http://schemas.microsoft.com/office/drawing/2014/main" val="1827132798"/>
                  </a:ext>
                </a:extLst>
              </a:tr>
              <a:tr h="279475"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extLst>
                  <a:ext uri="{0D108BD9-81ED-4DB2-BD59-A6C34878D82A}">
                    <a16:rowId xmlns:a16="http://schemas.microsoft.com/office/drawing/2014/main" val="2368188947"/>
                  </a:ext>
                </a:extLst>
              </a:tr>
              <a:tr h="279475"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tc>
                  <a:txBody>
                    <a:bodyPr/>
                    <a:lstStyle/>
                    <a:p>
                      <a:endParaRPr lang="en-GB" sz="1100" baseline="-25000" dirty="0"/>
                    </a:p>
                  </a:txBody>
                  <a:tcPr marL="53822" marR="53822" marT="26910" marB="26910"/>
                </a:tc>
                <a:extLst>
                  <a:ext uri="{0D108BD9-81ED-4DB2-BD59-A6C34878D82A}">
                    <a16:rowId xmlns:a16="http://schemas.microsoft.com/office/drawing/2014/main" val="409192283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769564" y="5601489"/>
            <a:ext cx="7618786" cy="563835"/>
          </a:xfrm>
          <a:prstGeom prst="rect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dirty="0">
                <a:latin typeface="Twinkl" pitchFamily="50" charset="0"/>
              </a:rPr>
              <a:t>Freddy says that the star coordinate is (8,2) and Marta says it is (2,8). Explain who is correct and what mistake was made.</a:t>
            </a:r>
          </a:p>
          <a:p>
            <a:pPr algn="ctr"/>
            <a:endParaRPr lang="en-GB" sz="1600" dirty="0"/>
          </a:p>
        </p:txBody>
      </p:sp>
      <p:sp>
        <p:nvSpPr>
          <p:cNvPr id="6" name="Oval 5"/>
          <p:cNvSpPr/>
          <p:nvPr/>
        </p:nvSpPr>
        <p:spPr>
          <a:xfrm>
            <a:off x="4819712" y="2851680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C</a:t>
            </a:r>
          </a:p>
        </p:txBody>
      </p:sp>
      <p:sp>
        <p:nvSpPr>
          <p:cNvPr id="164" name="Oval 163"/>
          <p:cNvSpPr/>
          <p:nvPr/>
        </p:nvSpPr>
        <p:spPr>
          <a:xfrm>
            <a:off x="5762384" y="3963307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A</a:t>
            </a:r>
          </a:p>
        </p:txBody>
      </p:sp>
      <p:sp>
        <p:nvSpPr>
          <p:cNvPr id="168" name="Oval 167"/>
          <p:cNvSpPr/>
          <p:nvPr/>
        </p:nvSpPr>
        <p:spPr>
          <a:xfrm>
            <a:off x="6708463" y="2575312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</a:t>
            </a:r>
          </a:p>
        </p:txBody>
      </p:sp>
      <p:sp>
        <p:nvSpPr>
          <p:cNvPr id="169" name="Oval 168"/>
          <p:cNvSpPr/>
          <p:nvPr/>
        </p:nvSpPr>
        <p:spPr>
          <a:xfrm>
            <a:off x="6078114" y="4815581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D</a:t>
            </a:r>
          </a:p>
        </p:txBody>
      </p:sp>
      <p:sp>
        <p:nvSpPr>
          <p:cNvPr id="170" name="Oval 169"/>
          <p:cNvSpPr/>
          <p:nvPr/>
        </p:nvSpPr>
        <p:spPr>
          <a:xfrm>
            <a:off x="7636744" y="2297066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E</a:t>
            </a:r>
          </a:p>
        </p:txBody>
      </p:sp>
      <p:sp>
        <p:nvSpPr>
          <p:cNvPr id="171" name="Oval 170"/>
          <p:cNvSpPr/>
          <p:nvPr/>
        </p:nvSpPr>
        <p:spPr>
          <a:xfrm>
            <a:off x="6695098" y="5081888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F</a:t>
            </a:r>
          </a:p>
        </p:txBody>
      </p:sp>
      <p:sp>
        <p:nvSpPr>
          <p:cNvPr id="172" name="Oval 171"/>
          <p:cNvSpPr/>
          <p:nvPr/>
        </p:nvSpPr>
        <p:spPr>
          <a:xfrm>
            <a:off x="7013977" y="3694441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G</a:t>
            </a:r>
          </a:p>
        </p:txBody>
      </p:sp>
      <p:sp>
        <p:nvSpPr>
          <p:cNvPr id="173" name="Oval 172"/>
          <p:cNvSpPr/>
          <p:nvPr/>
        </p:nvSpPr>
        <p:spPr>
          <a:xfrm>
            <a:off x="5447309" y="4806830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H</a:t>
            </a:r>
          </a:p>
        </p:txBody>
      </p:sp>
      <p:sp>
        <p:nvSpPr>
          <p:cNvPr id="174" name="Oval 173"/>
          <p:cNvSpPr/>
          <p:nvPr/>
        </p:nvSpPr>
        <p:spPr>
          <a:xfrm>
            <a:off x="5438847" y="2297066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I</a:t>
            </a:r>
          </a:p>
        </p:txBody>
      </p:sp>
      <p:sp>
        <p:nvSpPr>
          <p:cNvPr id="175" name="Oval 174"/>
          <p:cNvSpPr/>
          <p:nvPr/>
        </p:nvSpPr>
        <p:spPr>
          <a:xfrm>
            <a:off x="5133451" y="5081888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J</a:t>
            </a:r>
          </a:p>
        </p:txBody>
      </p:sp>
      <p:sp>
        <p:nvSpPr>
          <p:cNvPr id="177" name="5-Point Star 176"/>
          <p:cNvSpPr/>
          <p:nvPr/>
        </p:nvSpPr>
        <p:spPr>
          <a:xfrm>
            <a:off x="5393372" y="2789370"/>
            <a:ext cx="357136" cy="357136"/>
          </a:xfrm>
          <a:prstGeom prst="star5">
            <a:avLst>
              <a:gd name="adj" fmla="val 25742"/>
              <a:gd name="hf" fmla="val 105146"/>
              <a:gd name="vf" fmla="val 11055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Oval 178"/>
          <p:cNvSpPr/>
          <p:nvPr/>
        </p:nvSpPr>
        <p:spPr>
          <a:xfrm>
            <a:off x="770887" y="2586252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A</a:t>
            </a:r>
          </a:p>
        </p:txBody>
      </p:sp>
      <p:sp>
        <p:nvSpPr>
          <p:cNvPr id="180" name="Oval 179"/>
          <p:cNvSpPr/>
          <p:nvPr/>
        </p:nvSpPr>
        <p:spPr>
          <a:xfrm>
            <a:off x="770887" y="3196428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</a:t>
            </a:r>
          </a:p>
        </p:txBody>
      </p:sp>
      <p:sp>
        <p:nvSpPr>
          <p:cNvPr id="181" name="Oval 180"/>
          <p:cNvSpPr/>
          <p:nvPr/>
        </p:nvSpPr>
        <p:spPr>
          <a:xfrm>
            <a:off x="770887" y="3806604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C</a:t>
            </a:r>
          </a:p>
        </p:txBody>
      </p:sp>
      <p:sp>
        <p:nvSpPr>
          <p:cNvPr id="182" name="Oval 181"/>
          <p:cNvSpPr/>
          <p:nvPr/>
        </p:nvSpPr>
        <p:spPr>
          <a:xfrm>
            <a:off x="770887" y="4416779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D</a:t>
            </a:r>
          </a:p>
        </p:txBody>
      </p:sp>
      <p:sp>
        <p:nvSpPr>
          <p:cNvPr id="183" name="Oval 182"/>
          <p:cNvSpPr/>
          <p:nvPr/>
        </p:nvSpPr>
        <p:spPr>
          <a:xfrm>
            <a:off x="770887" y="5026954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E</a:t>
            </a:r>
          </a:p>
        </p:txBody>
      </p:sp>
      <p:sp>
        <p:nvSpPr>
          <p:cNvPr id="184" name="Oval 183"/>
          <p:cNvSpPr/>
          <p:nvPr/>
        </p:nvSpPr>
        <p:spPr>
          <a:xfrm>
            <a:off x="2472656" y="2575312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F</a:t>
            </a:r>
          </a:p>
        </p:txBody>
      </p:sp>
      <p:sp>
        <p:nvSpPr>
          <p:cNvPr id="185" name="Oval 184"/>
          <p:cNvSpPr/>
          <p:nvPr/>
        </p:nvSpPr>
        <p:spPr>
          <a:xfrm>
            <a:off x="2472656" y="3185488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G</a:t>
            </a:r>
          </a:p>
        </p:txBody>
      </p:sp>
      <p:sp>
        <p:nvSpPr>
          <p:cNvPr id="186" name="Oval 185"/>
          <p:cNvSpPr/>
          <p:nvPr/>
        </p:nvSpPr>
        <p:spPr>
          <a:xfrm>
            <a:off x="2472656" y="3795664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H</a:t>
            </a:r>
          </a:p>
        </p:txBody>
      </p:sp>
      <p:sp>
        <p:nvSpPr>
          <p:cNvPr id="187" name="Oval 186"/>
          <p:cNvSpPr/>
          <p:nvPr/>
        </p:nvSpPr>
        <p:spPr>
          <a:xfrm>
            <a:off x="2472656" y="4405839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I</a:t>
            </a:r>
          </a:p>
        </p:txBody>
      </p:sp>
      <p:sp>
        <p:nvSpPr>
          <p:cNvPr id="188" name="Oval 187"/>
          <p:cNvSpPr/>
          <p:nvPr/>
        </p:nvSpPr>
        <p:spPr>
          <a:xfrm>
            <a:off x="2472656" y="5016014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J</a:t>
            </a:r>
          </a:p>
        </p:txBody>
      </p:sp>
      <p:sp>
        <p:nvSpPr>
          <p:cNvPr id="158" name="Reveal A"/>
          <p:cNvSpPr/>
          <p:nvPr/>
        </p:nvSpPr>
        <p:spPr>
          <a:xfrm>
            <a:off x="1142783" y="2575312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189" name="Reveal B"/>
          <p:cNvSpPr/>
          <p:nvPr/>
        </p:nvSpPr>
        <p:spPr>
          <a:xfrm>
            <a:off x="1142783" y="3182319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190" name="Reveal C"/>
          <p:cNvSpPr/>
          <p:nvPr/>
        </p:nvSpPr>
        <p:spPr>
          <a:xfrm>
            <a:off x="1142783" y="3789326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191" name="Reveal D"/>
          <p:cNvSpPr/>
          <p:nvPr/>
        </p:nvSpPr>
        <p:spPr>
          <a:xfrm>
            <a:off x="1142783" y="4396333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192" name="Reveal E"/>
          <p:cNvSpPr/>
          <p:nvPr/>
        </p:nvSpPr>
        <p:spPr>
          <a:xfrm>
            <a:off x="1142783" y="5003340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163" name="Reveal F"/>
          <p:cNvSpPr/>
          <p:nvPr/>
        </p:nvSpPr>
        <p:spPr>
          <a:xfrm>
            <a:off x="2848413" y="2575312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193" name="Reveal G"/>
          <p:cNvSpPr/>
          <p:nvPr/>
        </p:nvSpPr>
        <p:spPr>
          <a:xfrm>
            <a:off x="2848413" y="3182319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194" name="Reveal H"/>
          <p:cNvSpPr/>
          <p:nvPr/>
        </p:nvSpPr>
        <p:spPr>
          <a:xfrm>
            <a:off x="2848413" y="3789326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195" name="Reveal I"/>
          <p:cNvSpPr/>
          <p:nvPr/>
        </p:nvSpPr>
        <p:spPr>
          <a:xfrm>
            <a:off x="2848413" y="4396333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196" name="Reveal J"/>
          <p:cNvSpPr/>
          <p:nvPr/>
        </p:nvSpPr>
        <p:spPr>
          <a:xfrm>
            <a:off x="2848413" y="5003340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</p:spTree>
    <p:extLst>
      <p:ext uri="{BB962C8B-B14F-4D97-AF65-F5344CB8AC3E}">
        <p14:creationId xmlns:p14="http://schemas.microsoft.com/office/powerpoint/2010/main" val="2722234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1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2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6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5"/>
                  </p:tgtEl>
                </p:cond>
              </p:nextCondLst>
            </p:seq>
          </p:childTnLst>
        </p:cTn>
      </p:par>
    </p:tnLst>
    <p:bldLst>
      <p:bldP spid="3" grpId="0" animBg="1"/>
      <p:bldP spid="177" grpId="0" animBg="1"/>
      <p:bldP spid="158" grpId="0" animBg="1"/>
      <p:bldP spid="189" grpId="0" animBg="1"/>
      <p:bldP spid="190" grpId="0" animBg="1"/>
      <p:bldP spid="191" grpId="0" animBg="1"/>
      <p:bldP spid="192" grpId="0" animBg="1"/>
      <p:bldP spid="163" grpId="0" animBg="1"/>
      <p:bldP spid="193" grpId="0" animBg="1"/>
      <p:bldP spid="194" grpId="0" animBg="1"/>
      <p:bldP spid="195" grpId="0" animBg="1"/>
      <p:bldP spid="19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693" t="10586" r="8915" b="21520"/>
          <a:stretch/>
        </p:blipFill>
        <p:spPr>
          <a:xfrm>
            <a:off x="968545" y="2660332"/>
            <a:ext cx="3603455" cy="319519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968544" y="2656337"/>
            <a:ext cx="3603456" cy="3199189"/>
          </a:xfrm>
          <a:prstGeom prst="rect">
            <a:avLst/>
          </a:prstGeom>
          <a:solidFill>
            <a:srgbClr val="FFFFFF">
              <a:alpha val="3098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1962" y="765175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649C"/>
                </a:solidFill>
                <a:latin typeface="Twinkl" pitchFamily="50" charset="0"/>
              </a:rPr>
              <a:t>Describe positions on a 2D grid as coordinates in the first quadrant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graphicFrame>
        <p:nvGraphicFramePr>
          <p:cNvPr id="4" name="Grid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0403857"/>
              </p:ext>
            </p:extLst>
          </p:nvPr>
        </p:nvGraphicFramePr>
        <p:xfrm>
          <a:off x="971320" y="2660332"/>
          <a:ext cx="3600680" cy="31991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68">
                  <a:extLst>
                    <a:ext uri="{9D8B030D-6E8A-4147-A177-3AD203B41FA5}">
                      <a16:colId xmlns:a16="http://schemas.microsoft.com/office/drawing/2014/main" val="1138960563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94196675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805946509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352661411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044455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151161542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7661701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412710328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4046654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80419139"/>
                    </a:ext>
                  </a:extLst>
                </a:gridCol>
              </a:tblGrid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617452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3802961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7666844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64867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8248204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303481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2137451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10480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04382834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6738100"/>
                  </a:ext>
                </a:extLst>
              </a:tr>
            </a:tbl>
          </a:graphicData>
        </a:graphic>
      </p:graphicFrame>
      <p:sp>
        <p:nvSpPr>
          <p:cNvPr id="63" name="TextBox 62"/>
          <p:cNvSpPr txBox="1"/>
          <p:nvPr/>
        </p:nvSpPr>
        <p:spPr>
          <a:xfrm>
            <a:off x="667778" y="280369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33833" y="2477826"/>
            <a:ext cx="395093" cy="30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667778" y="312233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667778" y="344097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667778" y="3759614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667778" y="4078254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667778" y="4396894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667778" y="4715534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667778" y="5034174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667778" y="5352812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696988" y="5803331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1183259" y="5813157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543082" y="5813157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1902905" y="5813157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262728" y="5813157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2622551" y="5813157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2982374" y="5813157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3342197" y="5813157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3702020" y="5813157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4061843" y="5813157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4391188" y="5813157"/>
            <a:ext cx="3598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cxnSp>
        <p:nvCxnSpPr>
          <p:cNvPr id="84" name="Straight Arrow Connector 83"/>
          <p:cNvCxnSpPr/>
          <p:nvPr/>
        </p:nvCxnSpPr>
        <p:spPr>
          <a:xfrm>
            <a:off x="997755" y="5855526"/>
            <a:ext cx="3762532" cy="1999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flipV="1">
            <a:off x="967156" y="2414987"/>
            <a:ext cx="1390" cy="339333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770998" y="2073806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y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4686264" y="5664831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x</a:t>
            </a:r>
          </a:p>
        </p:txBody>
      </p:sp>
      <p:sp>
        <p:nvSpPr>
          <p:cNvPr id="3" name="Rectangle 2"/>
          <p:cNvSpPr/>
          <p:nvPr/>
        </p:nvSpPr>
        <p:spPr>
          <a:xfrm>
            <a:off x="4787586" y="2414987"/>
            <a:ext cx="3545513" cy="2068616"/>
          </a:xfrm>
          <a:prstGeom prst="rect">
            <a:avLst/>
          </a:prstGeom>
          <a:solidFill>
            <a:srgbClr val="007A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600" dirty="0">
                <a:solidFill>
                  <a:schemeClr val="bg1"/>
                </a:solidFill>
                <a:cs typeface="Arial" panose="020B0604020202020204" pitchFamily="34" charset="0"/>
              </a:rPr>
              <a:t>There are 3 diamonds, 4 red rubies and 5 green emeralds on your grid. </a:t>
            </a:r>
            <a:r>
              <a:rPr lang="en-GB" altLang="en-US" sz="1600" dirty="0">
                <a:solidFill>
                  <a:schemeClr val="bg1"/>
                </a:solidFill>
                <a:cs typeface="Arial" panose="020B0604020202020204" pitchFamily="34" charset="0"/>
              </a:rPr>
              <a:t>Take it in turns to select a coordinate on the grid. Say the coordinate out loud and click on </a:t>
            </a:r>
            <a:br>
              <a:rPr lang="en-GB" altLang="en-US" sz="1600" dirty="0">
                <a:solidFill>
                  <a:schemeClr val="bg1"/>
                </a:solidFill>
                <a:cs typeface="Arial" panose="020B0604020202020204" pitchFamily="34" charset="0"/>
              </a:rPr>
            </a:br>
            <a:r>
              <a:rPr lang="en-GB" altLang="en-US" sz="1600" dirty="0">
                <a:solidFill>
                  <a:schemeClr val="bg1"/>
                </a:solidFill>
                <a:cs typeface="Arial" panose="020B0604020202020204" pitchFamily="34" charset="0"/>
              </a:rPr>
              <a:t>the square to find the </a:t>
            </a:r>
            <a:br>
              <a:rPr lang="en-GB" altLang="en-US" sz="1600" dirty="0">
                <a:solidFill>
                  <a:schemeClr val="bg1"/>
                </a:solidFill>
                <a:cs typeface="Arial" panose="020B0604020202020204" pitchFamily="34" charset="0"/>
              </a:rPr>
            </a:br>
            <a:r>
              <a:rPr lang="en-GB" altLang="en-US" sz="1600" dirty="0">
                <a:solidFill>
                  <a:schemeClr val="bg1"/>
                </a:solidFill>
                <a:cs typeface="Arial" panose="020B0604020202020204" pitchFamily="34" charset="0"/>
              </a:rPr>
              <a:t>hidden gems. </a:t>
            </a:r>
            <a:r>
              <a:rPr lang="en-GB" sz="1600" dirty="0">
                <a:solidFill>
                  <a:schemeClr val="bg1"/>
                </a:solidFill>
                <a:cs typeface="Arial" panose="020B0604020202020204" pitchFamily="34" charset="0"/>
              </a:rPr>
              <a:t>Can </a:t>
            </a:r>
            <a:br>
              <a:rPr lang="en-GB" sz="1600" dirty="0">
                <a:solidFill>
                  <a:schemeClr val="bg1"/>
                </a:solidFill>
                <a:cs typeface="Arial" panose="020B0604020202020204" pitchFamily="34" charset="0"/>
              </a:rPr>
            </a:br>
            <a:r>
              <a:rPr lang="en-GB" sz="1600" dirty="0">
                <a:solidFill>
                  <a:schemeClr val="bg1"/>
                </a:solidFill>
                <a:cs typeface="Arial" panose="020B0604020202020204" pitchFamily="34" charset="0"/>
              </a:rPr>
              <a:t>you find them all?</a:t>
            </a:r>
          </a:p>
          <a:p>
            <a:pPr algn="ctr"/>
            <a:endParaRPr lang="en-GB" dirty="0"/>
          </a:p>
        </p:txBody>
      </p:sp>
      <p:pic>
        <p:nvPicPr>
          <p:cNvPr id="174" name="Picture 17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4493" y="4443415"/>
            <a:ext cx="271557" cy="272119"/>
          </a:xfrm>
          <a:prstGeom prst="rect">
            <a:avLst/>
          </a:prstGeom>
        </p:spPr>
      </p:pic>
      <p:sp>
        <p:nvSpPr>
          <p:cNvPr id="13" name="Oval 12"/>
          <p:cNvSpPr/>
          <p:nvPr/>
        </p:nvSpPr>
        <p:spPr>
          <a:xfrm>
            <a:off x="1526935" y="2809152"/>
            <a:ext cx="325929" cy="325929"/>
          </a:xfrm>
          <a:prstGeom prst="ellipse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"/>
          <a:stretch/>
        </p:blipFill>
        <p:spPr>
          <a:xfrm>
            <a:off x="5287489" y="3851540"/>
            <a:ext cx="3184774" cy="245718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87586" y="1889140"/>
            <a:ext cx="23750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007AC2"/>
                </a:solidFill>
                <a:latin typeface="Twinkl" pitchFamily="50" charset="0"/>
              </a:rPr>
              <a:t>Find the Gems</a:t>
            </a:r>
            <a:endParaRPr lang="en-GB" sz="2400" b="1" dirty="0">
              <a:solidFill>
                <a:srgbClr val="007AC2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3349" y="2753446"/>
            <a:ext cx="463166" cy="365742"/>
          </a:xfrm>
          <a:prstGeom prst="rect">
            <a:avLst/>
          </a:prstGeom>
        </p:spPr>
      </p:pic>
      <p:sp>
        <p:nvSpPr>
          <p:cNvPr id="61" name="Rectangle 60"/>
          <p:cNvSpPr/>
          <p:nvPr/>
        </p:nvSpPr>
        <p:spPr>
          <a:xfrm>
            <a:off x="2617372" y="2821568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536363" y="2746076"/>
            <a:ext cx="382099" cy="535078"/>
          </a:xfrm>
          <a:prstGeom prst="rect">
            <a:avLst/>
          </a:prstGeom>
        </p:spPr>
      </p:pic>
      <p:sp>
        <p:nvSpPr>
          <p:cNvPr id="86" name="Rectangle 85"/>
          <p:cNvSpPr/>
          <p:nvPr/>
        </p:nvSpPr>
        <p:spPr>
          <a:xfrm>
            <a:off x="2260721" y="2833430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7" name="Picture 8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179712" y="2757938"/>
            <a:ext cx="382099" cy="535078"/>
          </a:xfrm>
          <a:prstGeom prst="rect">
            <a:avLst/>
          </a:prstGeom>
        </p:spPr>
      </p:pic>
      <p:sp>
        <p:nvSpPr>
          <p:cNvPr id="94" name="Oval 93"/>
          <p:cNvSpPr/>
          <p:nvPr/>
        </p:nvSpPr>
        <p:spPr>
          <a:xfrm>
            <a:off x="1526935" y="4724138"/>
            <a:ext cx="325929" cy="325929"/>
          </a:xfrm>
          <a:prstGeom prst="ellipse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5" name="Picture 94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3349" y="4668432"/>
            <a:ext cx="463166" cy="365742"/>
          </a:xfrm>
          <a:prstGeom prst="rect">
            <a:avLst/>
          </a:prstGeom>
        </p:spPr>
      </p:pic>
      <p:sp>
        <p:nvSpPr>
          <p:cNvPr id="97" name="Oval 96"/>
          <p:cNvSpPr/>
          <p:nvPr/>
        </p:nvSpPr>
        <p:spPr>
          <a:xfrm>
            <a:off x="4046839" y="3792594"/>
            <a:ext cx="325929" cy="325929"/>
          </a:xfrm>
          <a:prstGeom prst="ellipse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8" name="Picture 9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73253" y="3736888"/>
            <a:ext cx="463166" cy="365742"/>
          </a:xfrm>
          <a:prstGeom prst="rect">
            <a:avLst/>
          </a:prstGeom>
        </p:spPr>
      </p:pic>
      <p:sp>
        <p:nvSpPr>
          <p:cNvPr id="100" name="Rectangle 99"/>
          <p:cNvSpPr/>
          <p:nvPr/>
        </p:nvSpPr>
        <p:spPr>
          <a:xfrm>
            <a:off x="1899763" y="2833430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1" name="Picture 10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818754" y="2757938"/>
            <a:ext cx="382099" cy="535078"/>
          </a:xfrm>
          <a:prstGeom prst="rect">
            <a:avLst/>
          </a:prstGeom>
        </p:spPr>
      </p:pic>
      <p:sp>
        <p:nvSpPr>
          <p:cNvPr id="103" name="Rectangle 102"/>
          <p:cNvSpPr/>
          <p:nvPr/>
        </p:nvSpPr>
        <p:spPr>
          <a:xfrm>
            <a:off x="1171273" y="2832481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4" name="Picture 10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090264" y="2756989"/>
            <a:ext cx="382099" cy="535078"/>
          </a:xfrm>
          <a:prstGeom prst="rect">
            <a:avLst/>
          </a:prstGeom>
        </p:spPr>
      </p:pic>
      <p:sp>
        <p:nvSpPr>
          <p:cNvPr id="105" name="Rectangle 104"/>
          <p:cNvSpPr/>
          <p:nvPr/>
        </p:nvSpPr>
        <p:spPr>
          <a:xfrm>
            <a:off x="809785" y="2838940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6" name="Picture 10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728776" y="2763448"/>
            <a:ext cx="382099" cy="535078"/>
          </a:xfrm>
          <a:prstGeom prst="rect">
            <a:avLst/>
          </a:prstGeom>
        </p:spPr>
      </p:pic>
      <p:sp>
        <p:nvSpPr>
          <p:cNvPr id="107" name="Rectangle 106"/>
          <p:cNvSpPr/>
          <p:nvPr/>
        </p:nvSpPr>
        <p:spPr>
          <a:xfrm>
            <a:off x="809785" y="2525624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8" name="Picture 10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728776" y="2450132"/>
            <a:ext cx="382099" cy="535078"/>
          </a:xfrm>
          <a:prstGeom prst="rect">
            <a:avLst/>
          </a:prstGeom>
        </p:spPr>
      </p:pic>
      <p:sp>
        <p:nvSpPr>
          <p:cNvPr id="109" name="Rectangle 108"/>
          <p:cNvSpPr/>
          <p:nvPr/>
        </p:nvSpPr>
        <p:spPr>
          <a:xfrm>
            <a:off x="1181290" y="2522581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1" name="Picture 11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100281" y="2447089"/>
            <a:ext cx="382099" cy="535078"/>
          </a:xfrm>
          <a:prstGeom prst="rect">
            <a:avLst/>
          </a:prstGeom>
        </p:spPr>
      </p:pic>
      <p:sp>
        <p:nvSpPr>
          <p:cNvPr id="112" name="Rectangle 111"/>
          <p:cNvSpPr/>
          <p:nvPr/>
        </p:nvSpPr>
        <p:spPr>
          <a:xfrm>
            <a:off x="1536618" y="2527811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3" name="Picture 11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455609" y="2452319"/>
            <a:ext cx="382099" cy="535078"/>
          </a:xfrm>
          <a:prstGeom prst="rect">
            <a:avLst/>
          </a:prstGeom>
        </p:spPr>
      </p:pic>
      <p:sp>
        <p:nvSpPr>
          <p:cNvPr id="114" name="Rectangle 113"/>
          <p:cNvSpPr/>
          <p:nvPr/>
        </p:nvSpPr>
        <p:spPr>
          <a:xfrm>
            <a:off x="1894362" y="2505050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5" name="Picture 11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813353" y="2429558"/>
            <a:ext cx="382099" cy="535078"/>
          </a:xfrm>
          <a:prstGeom prst="rect">
            <a:avLst/>
          </a:prstGeom>
        </p:spPr>
      </p:pic>
      <p:sp>
        <p:nvSpPr>
          <p:cNvPr id="116" name="Rectangle 115"/>
          <p:cNvSpPr/>
          <p:nvPr/>
        </p:nvSpPr>
        <p:spPr>
          <a:xfrm>
            <a:off x="2252107" y="2505052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7" name="Picture 11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171098" y="2429560"/>
            <a:ext cx="382099" cy="535078"/>
          </a:xfrm>
          <a:prstGeom prst="rect">
            <a:avLst/>
          </a:prstGeom>
        </p:spPr>
      </p:pic>
      <p:sp>
        <p:nvSpPr>
          <p:cNvPr id="118" name="Rectangle 117"/>
          <p:cNvSpPr/>
          <p:nvPr/>
        </p:nvSpPr>
        <p:spPr>
          <a:xfrm>
            <a:off x="2622861" y="2503054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9" name="Picture 11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541852" y="2427562"/>
            <a:ext cx="382099" cy="535078"/>
          </a:xfrm>
          <a:prstGeom prst="rect">
            <a:avLst/>
          </a:prstGeom>
        </p:spPr>
      </p:pic>
      <p:sp>
        <p:nvSpPr>
          <p:cNvPr id="120" name="Rectangle 119"/>
          <p:cNvSpPr/>
          <p:nvPr/>
        </p:nvSpPr>
        <p:spPr>
          <a:xfrm>
            <a:off x="2958466" y="2499057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1" name="Picture 12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877457" y="2423565"/>
            <a:ext cx="382099" cy="535078"/>
          </a:xfrm>
          <a:prstGeom prst="rect">
            <a:avLst/>
          </a:prstGeom>
        </p:spPr>
      </p:pic>
      <p:sp>
        <p:nvSpPr>
          <p:cNvPr id="122" name="Rectangle 121"/>
          <p:cNvSpPr/>
          <p:nvPr/>
        </p:nvSpPr>
        <p:spPr>
          <a:xfrm>
            <a:off x="3320295" y="2495059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3" name="Picture 12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239286" y="2419567"/>
            <a:ext cx="382099" cy="535078"/>
          </a:xfrm>
          <a:prstGeom prst="rect">
            <a:avLst/>
          </a:prstGeom>
        </p:spPr>
      </p:pic>
      <p:sp>
        <p:nvSpPr>
          <p:cNvPr id="124" name="Rectangle 123"/>
          <p:cNvSpPr/>
          <p:nvPr/>
        </p:nvSpPr>
        <p:spPr>
          <a:xfrm>
            <a:off x="3699662" y="2485452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5" name="Picture 12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618653" y="2409960"/>
            <a:ext cx="382099" cy="535078"/>
          </a:xfrm>
          <a:prstGeom prst="rect">
            <a:avLst/>
          </a:prstGeom>
        </p:spPr>
      </p:pic>
      <p:sp>
        <p:nvSpPr>
          <p:cNvPr id="126" name="Rectangle 125"/>
          <p:cNvSpPr/>
          <p:nvPr/>
        </p:nvSpPr>
        <p:spPr>
          <a:xfrm>
            <a:off x="4038966" y="2487857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7" name="Picture 12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957957" y="2412365"/>
            <a:ext cx="382099" cy="535078"/>
          </a:xfrm>
          <a:prstGeom prst="rect">
            <a:avLst/>
          </a:prstGeom>
        </p:spPr>
      </p:pic>
      <p:sp>
        <p:nvSpPr>
          <p:cNvPr id="131" name="Rectangle 130"/>
          <p:cNvSpPr/>
          <p:nvPr/>
        </p:nvSpPr>
        <p:spPr>
          <a:xfrm>
            <a:off x="4391271" y="2520431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2" name="Picture 13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4310262" y="2444939"/>
            <a:ext cx="382099" cy="535078"/>
          </a:xfrm>
          <a:prstGeom prst="rect">
            <a:avLst/>
          </a:prstGeom>
        </p:spPr>
      </p:pic>
      <p:sp>
        <p:nvSpPr>
          <p:cNvPr id="133" name="Rectangle 132"/>
          <p:cNvSpPr/>
          <p:nvPr/>
        </p:nvSpPr>
        <p:spPr>
          <a:xfrm>
            <a:off x="4392069" y="2835315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4" name="Picture 13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4311060" y="2759823"/>
            <a:ext cx="382099" cy="535078"/>
          </a:xfrm>
          <a:prstGeom prst="rect">
            <a:avLst/>
          </a:prstGeom>
        </p:spPr>
      </p:pic>
      <p:sp>
        <p:nvSpPr>
          <p:cNvPr id="135" name="Rectangle 134"/>
          <p:cNvSpPr/>
          <p:nvPr/>
        </p:nvSpPr>
        <p:spPr>
          <a:xfrm>
            <a:off x="3696071" y="2829990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6" name="Picture 13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615062" y="2754498"/>
            <a:ext cx="382099" cy="535078"/>
          </a:xfrm>
          <a:prstGeom prst="rect">
            <a:avLst/>
          </a:prstGeom>
        </p:spPr>
      </p:pic>
      <p:sp>
        <p:nvSpPr>
          <p:cNvPr id="137" name="Rectangle 136"/>
          <p:cNvSpPr/>
          <p:nvPr/>
        </p:nvSpPr>
        <p:spPr>
          <a:xfrm>
            <a:off x="3328908" y="2832915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8" name="Picture 13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247899" y="2757423"/>
            <a:ext cx="382099" cy="535078"/>
          </a:xfrm>
          <a:prstGeom prst="rect">
            <a:avLst/>
          </a:prstGeom>
        </p:spPr>
      </p:pic>
      <p:sp>
        <p:nvSpPr>
          <p:cNvPr id="139" name="Rectangle 138"/>
          <p:cNvSpPr/>
          <p:nvPr/>
        </p:nvSpPr>
        <p:spPr>
          <a:xfrm>
            <a:off x="2976076" y="2822297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0" name="Picture 13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895067" y="2746805"/>
            <a:ext cx="382099" cy="535078"/>
          </a:xfrm>
          <a:prstGeom prst="rect">
            <a:avLst/>
          </a:prstGeom>
        </p:spPr>
      </p:pic>
      <p:sp>
        <p:nvSpPr>
          <p:cNvPr id="141" name="Rectangle 140"/>
          <p:cNvSpPr/>
          <p:nvPr/>
        </p:nvSpPr>
        <p:spPr>
          <a:xfrm>
            <a:off x="1534092" y="3160094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2" name="Picture 14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453083" y="3084602"/>
            <a:ext cx="382099" cy="535078"/>
          </a:xfrm>
          <a:prstGeom prst="rect">
            <a:avLst/>
          </a:prstGeom>
        </p:spPr>
      </p:pic>
      <p:sp>
        <p:nvSpPr>
          <p:cNvPr id="143" name="Rectangle 142"/>
          <p:cNvSpPr/>
          <p:nvPr/>
        </p:nvSpPr>
        <p:spPr>
          <a:xfrm>
            <a:off x="1177005" y="3144571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4" name="Picture 14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095996" y="3069079"/>
            <a:ext cx="382099" cy="535078"/>
          </a:xfrm>
          <a:prstGeom prst="rect">
            <a:avLst/>
          </a:prstGeom>
        </p:spPr>
      </p:pic>
      <p:sp>
        <p:nvSpPr>
          <p:cNvPr id="145" name="Rectangle 144"/>
          <p:cNvSpPr/>
          <p:nvPr/>
        </p:nvSpPr>
        <p:spPr>
          <a:xfrm>
            <a:off x="814682" y="3152257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6" name="Picture 14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733673" y="3076765"/>
            <a:ext cx="382099" cy="535078"/>
          </a:xfrm>
          <a:prstGeom prst="rect">
            <a:avLst/>
          </a:prstGeom>
        </p:spPr>
      </p:pic>
      <p:sp>
        <p:nvSpPr>
          <p:cNvPr id="147" name="Rectangle 146"/>
          <p:cNvSpPr/>
          <p:nvPr/>
        </p:nvSpPr>
        <p:spPr>
          <a:xfrm>
            <a:off x="828819" y="3471442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8" name="Picture 14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747810" y="3395950"/>
            <a:ext cx="382099" cy="535078"/>
          </a:xfrm>
          <a:prstGeom prst="rect">
            <a:avLst/>
          </a:prstGeom>
        </p:spPr>
      </p:pic>
      <p:sp>
        <p:nvSpPr>
          <p:cNvPr id="149" name="Rectangle 148"/>
          <p:cNvSpPr/>
          <p:nvPr/>
        </p:nvSpPr>
        <p:spPr>
          <a:xfrm>
            <a:off x="818604" y="3805083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0" name="Picture 14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737595" y="3729591"/>
            <a:ext cx="382099" cy="535078"/>
          </a:xfrm>
          <a:prstGeom prst="rect">
            <a:avLst/>
          </a:prstGeom>
        </p:spPr>
      </p:pic>
      <p:sp>
        <p:nvSpPr>
          <p:cNvPr id="151" name="Rectangle 150"/>
          <p:cNvSpPr/>
          <p:nvPr/>
        </p:nvSpPr>
        <p:spPr>
          <a:xfrm>
            <a:off x="811005" y="4115800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2" name="Picture 15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729996" y="4040308"/>
            <a:ext cx="382099" cy="535078"/>
          </a:xfrm>
          <a:prstGeom prst="rect">
            <a:avLst/>
          </a:prstGeom>
        </p:spPr>
      </p:pic>
      <p:sp>
        <p:nvSpPr>
          <p:cNvPr id="153" name="Rectangle 152"/>
          <p:cNvSpPr/>
          <p:nvPr/>
        </p:nvSpPr>
        <p:spPr>
          <a:xfrm>
            <a:off x="808388" y="4435052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4" name="Picture 15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727379" y="4359560"/>
            <a:ext cx="382099" cy="535078"/>
          </a:xfrm>
          <a:prstGeom prst="rect">
            <a:avLst/>
          </a:prstGeom>
        </p:spPr>
      </p:pic>
      <p:sp>
        <p:nvSpPr>
          <p:cNvPr id="155" name="Rectangle 154"/>
          <p:cNvSpPr/>
          <p:nvPr/>
        </p:nvSpPr>
        <p:spPr>
          <a:xfrm>
            <a:off x="804742" y="4751205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6" name="Picture 15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723733" y="4675713"/>
            <a:ext cx="382099" cy="535078"/>
          </a:xfrm>
          <a:prstGeom prst="rect">
            <a:avLst/>
          </a:prstGeom>
        </p:spPr>
      </p:pic>
      <p:sp>
        <p:nvSpPr>
          <p:cNvPr id="157" name="Rectangle 156"/>
          <p:cNvSpPr/>
          <p:nvPr/>
        </p:nvSpPr>
        <p:spPr>
          <a:xfrm>
            <a:off x="799845" y="5078831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8" name="Picture 15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718836" y="5003339"/>
            <a:ext cx="382099" cy="535078"/>
          </a:xfrm>
          <a:prstGeom prst="rect">
            <a:avLst/>
          </a:prstGeom>
        </p:spPr>
      </p:pic>
      <p:sp>
        <p:nvSpPr>
          <p:cNvPr id="159" name="Rectangle 158"/>
          <p:cNvSpPr/>
          <p:nvPr/>
        </p:nvSpPr>
        <p:spPr>
          <a:xfrm>
            <a:off x="805544" y="5383986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0" name="Picture 159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724535" y="5308494"/>
            <a:ext cx="382099" cy="535078"/>
          </a:xfrm>
          <a:prstGeom prst="rect">
            <a:avLst/>
          </a:prstGeom>
        </p:spPr>
      </p:pic>
      <p:sp>
        <p:nvSpPr>
          <p:cNvPr id="161" name="Rectangle 160"/>
          <p:cNvSpPr/>
          <p:nvPr/>
        </p:nvSpPr>
        <p:spPr>
          <a:xfrm>
            <a:off x="814682" y="5703146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2" name="Picture 161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733673" y="5627654"/>
            <a:ext cx="382099" cy="535078"/>
          </a:xfrm>
          <a:prstGeom prst="rect">
            <a:avLst/>
          </a:prstGeom>
        </p:spPr>
      </p:pic>
      <p:sp>
        <p:nvSpPr>
          <p:cNvPr id="163" name="Rectangle 162"/>
          <p:cNvSpPr/>
          <p:nvPr/>
        </p:nvSpPr>
        <p:spPr>
          <a:xfrm>
            <a:off x="1168792" y="5693999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5" name="Picture 16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087783" y="5618507"/>
            <a:ext cx="382099" cy="535078"/>
          </a:xfrm>
          <a:prstGeom prst="rect">
            <a:avLst/>
          </a:prstGeom>
        </p:spPr>
      </p:pic>
      <p:sp>
        <p:nvSpPr>
          <p:cNvPr id="166" name="Rectangle 165"/>
          <p:cNvSpPr/>
          <p:nvPr/>
        </p:nvSpPr>
        <p:spPr>
          <a:xfrm>
            <a:off x="1531167" y="5694000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7" name="Picture 16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450158" y="5618508"/>
            <a:ext cx="382099" cy="535078"/>
          </a:xfrm>
          <a:prstGeom prst="rect">
            <a:avLst/>
          </a:prstGeom>
        </p:spPr>
      </p:pic>
      <p:sp>
        <p:nvSpPr>
          <p:cNvPr id="178" name="Rectangle 177"/>
          <p:cNvSpPr/>
          <p:nvPr/>
        </p:nvSpPr>
        <p:spPr>
          <a:xfrm>
            <a:off x="1890054" y="5694000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9" name="Picture 17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809045" y="5618508"/>
            <a:ext cx="382099" cy="535078"/>
          </a:xfrm>
          <a:prstGeom prst="rect">
            <a:avLst/>
          </a:prstGeom>
        </p:spPr>
      </p:pic>
      <p:sp>
        <p:nvSpPr>
          <p:cNvPr id="180" name="Rectangle 179"/>
          <p:cNvSpPr/>
          <p:nvPr/>
        </p:nvSpPr>
        <p:spPr>
          <a:xfrm>
            <a:off x="2252107" y="5700443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1" name="Picture 18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171098" y="5624951"/>
            <a:ext cx="382099" cy="535078"/>
          </a:xfrm>
          <a:prstGeom prst="rect">
            <a:avLst/>
          </a:prstGeom>
        </p:spPr>
      </p:pic>
      <p:sp>
        <p:nvSpPr>
          <p:cNvPr id="182" name="Rectangle 181"/>
          <p:cNvSpPr/>
          <p:nvPr/>
        </p:nvSpPr>
        <p:spPr>
          <a:xfrm>
            <a:off x="2614160" y="5689066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3" name="Picture 18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533151" y="5613574"/>
            <a:ext cx="382099" cy="535078"/>
          </a:xfrm>
          <a:prstGeom prst="rect">
            <a:avLst/>
          </a:prstGeom>
        </p:spPr>
      </p:pic>
      <p:sp>
        <p:nvSpPr>
          <p:cNvPr id="184" name="Rectangle 183"/>
          <p:cNvSpPr/>
          <p:nvPr/>
        </p:nvSpPr>
        <p:spPr>
          <a:xfrm>
            <a:off x="2967587" y="5689067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5" name="Picture 18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886578" y="5613575"/>
            <a:ext cx="382099" cy="535078"/>
          </a:xfrm>
          <a:prstGeom prst="rect">
            <a:avLst/>
          </a:prstGeom>
        </p:spPr>
      </p:pic>
      <p:sp>
        <p:nvSpPr>
          <p:cNvPr id="186" name="Rectangle 185"/>
          <p:cNvSpPr/>
          <p:nvPr/>
        </p:nvSpPr>
        <p:spPr>
          <a:xfrm>
            <a:off x="3313787" y="5685907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7" name="Picture 18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232778" y="5610415"/>
            <a:ext cx="382099" cy="535078"/>
          </a:xfrm>
          <a:prstGeom prst="rect">
            <a:avLst/>
          </a:prstGeom>
        </p:spPr>
      </p:pic>
      <p:sp>
        <p:nvSpPr>
          <p:cNvPr id="188" name="Rectangle 187"/>
          <p:cNvSpPr/>
          <p:nvPr/>
        </p:nvSpPr>
        <p:spPr>
          <a:xfrm>
            <a:off x="3694796" y="5681893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9" name="Picture 18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613787" y="5606401"/>
            <a:ext cx="382099" cy="535078"/>
          </a:xfrm>
          <a:prstGeom prst="rect">
            <a:avLst/>
          </a:prstGeom>
        </p:spPr>
      </p:pic>
      <p:sp>
        <p:nvSpPr>
          <p:cNvPr id="190" name="Rectangle 189"/>
          <p:cNvSpPr/>
          <p:nvPr/>
        </p:nvSpPr>
        <p:spPr>
          <a:xfrm>
            <a:off x="4043100" y="5700443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1" name="Picture 19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962091" y="5624951"/>
            <a:ext cx="382099" cy="535078"/>
          </a:xfrm>
          <a:prstGeom prst="rect">
            <a:avLst/>
          </a:prstGeom>
        </p:spPr>
      </p:pic>
      <p:sp>
        <p:nvSpPr>
          <p:cNvPr id="192" name="Rectangle 191"/>
          <p:cNvSpPr/>
          <p:nvPr/>
        </p:nvSpPr>
        <p:spPr>
          <a:xfrm>
            <a:off x="4410404" y="5689070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3" name="Picture 19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4329395" y="5613578"/>
            <a:ext cx="382099" cy="535078"/>
          </a:xfrm>
          <a:prstGeom prst="rect">
            <a:avLst/>
          </a:prstGeom>
        </p:spPr>
      </p:pic>
      <p:sp>
        <p:nvSpPr>
          <p:cNvPr id="194" name="Rectangle 193"/>
          <p:cNvSpPr/>
          <p:nvPr/>
        </p:nvSpPr>
        <p:spPr>
          <a:xfrm>
            <a:off x="4397896" y="5365574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5" name="Picture 19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4316887" y="5290082"/>
            <a:ext cx="382099" cy="535078"/>
          </a:xfrm>
          <a:prstGeom prst="rect">
            <a:avLst/>
          </a:prstGeom>
        </p:spPr>
      </p:pic>
      <p:sp>
        <p:nvSpPr>
          <p:cNvPr id="196" name="Rectangle 195"/>
          <p:cNvSpPr/>
          <p:nvPr/>
        </p:nvSpPr>
        <p:spPr>
          <a:xfrm>
            <a:off x="4054432" y="5380393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7" name="Picture 19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973423" y="5304901"/>
            <a:ext cx="382099" cy="535078"/>
          </a:xfrm>
          <a:prstGeom prst="rect">
            <a:avLst/>
          </a:prstGeom>
        </p:spPr>
      </p:pic>
      <p:sp>
        <p:nvSpPr>
          <p:cNvPr id="198" name="Rectangle 197"/>
          <p:cNvSpPr/>
          <p:nvPr/>
        </p:nvSpPr>
        <p:spPr>
          <a:xfrm>
            <a:off x="3692906" y="5365576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9" name="Picture 19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611897" y="5290084"/>
            <a:ext cx="382099" cy="535078"/>
          </a:xfrm>
          <a:prstGeom prst="rect">
            <a:avLst/>
          </a:prstGeom>
        </p:spPr>
      </p:pic>
      <p:sp>
        <p:nvSpPr>
          <p:cNvPr id="200" name="Rectangle 199"/>
          <p:cNvSpPr/>
          <p:nvPr/>
        </p:nvSpPr>
        <p:spPr>
          <a:xfrm>
            <a:off x="3341393" y="5369726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1" name="Picture 20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260384" y="5294234"/>
            <a:ext cx="382099" cy="535078"/>
          </a:xfrm>
          <a:prstGeom prst="rect">
            <a:avLst/>
          </a:prstGeom>
        </p:spPr>
      </p:pic>
      <p:sp>
        <p:nvSpPr>
          <p:cNvPr id="202" name="Rectangle 201"/>
          <p:cNvSpPr/>
          <p:nvPr/>
        </p:nvSpPr>
        <p:spPr>
          <a:xfrm>
            <a:off x="2973368" y="5368235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3" name="Picture 20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892359" y="5292743"/>
            <a:ext cx="382099" cy="535078"/>
          </a:xfrm>
          <a:prstGeom prst="rect">
            <a:avLst/>
          </a:prstGeom>
        </p:spPr>
      </p:pic>
      <p:sp>
        <p:nvSpPr>
          <p:cNvPr id="204" name="Rectangle 203"/>
          <p:cNvSpPr/>
          <p:nvPr/>
        </p:nvSpPr>
        <p:spPr>
          <a:xfrm>
            <a:off x="2601651" y="5363064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5" name="Picture 20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520642" y="5287572"/>
            <a:ext cx="382099" cy="535078"/>
          </a:xfrm>
          <a:prstGeom prst="rect">
            <a:avLst/>
          </a:prstGeom>
        </p:spPr>
      </p:pic>
      <p:sp>
        <p:nvSpPr>
          <p:cNvPr id="206" name="Rectangle 205"/>
          <p:cNvSpPr/>
          <p:nvPr/>
        </p:nvSpPr>
        <p:spPr>
          <a:xfrm>
            <a:off x="2253881" y="5371974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7" name="Picture 20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172872" y="5296482"/>
            <a:ext cx="382099" cy="535078"/>
          </a:xfrm>
          <a:prstGeom prst="rect">
            <a:avLst/>
          </a:prstGeom>
        </p:spPr>
      </p:pic>
      <p:sp>
        <p:nvSpPr>
          <p:cNvPr id="208" name="Rectangle 207"/>
          <p:cNvSpPr/>
          <p:nvPr/>
        </p:nvSpPr>
        <p:spPr>
          <a:xfrm>
            <a:off x="1898379" y="5376906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9" name="Picture 20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817370" y="5301414"/>
            <a:ext cx="382099" cy="535078"/>
          </a:xfrm>
          <a:prstGeom prst="rect">
            <a:avLst/>
          </a:prstGeom>
        </p:spPr>
      </p:pic>
      <p:sp>
        <p:nvSpPr>
          <p:cNvPr id="210" name="Rectangle 209"/>
          <p:cNvSpPr/>
          <p:nvPr/>
        </p:nvSpPr>
        <p:spPr>
          <a:xfrm>
            <a:off x="1164429" y="5046409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1" name="Picture 21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083420" y="4970917"/>
            <a:ext cx="382099" cy="535078"/>
          </a:xfrm>
          <a:prstGeom prst="rect">
            <a:avLst/>
          </a:prstGeom>
        </p:spPr>
      </p:pic>
      <p:sp>
        <p:nvSpPr>
          <p:cNvPr id="212" name="Rectangle 211"/>
          <p:cNvSpPr/>
          <p:nvPr/>
        </p:nvSpPr>
        <p:spPr>
          <a:xfrm>
            <a:off x="1534514" y="5069695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3" name="Picture 21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453505" y="4994203"/>
            <a:ext cx="382099" cy="535078"/>
          </a:xfrm>
          <a:prstGeom prst="rect">
            <a:avLst/>
          </a:prstGeom>
        </p:spPr>
      </p:pic>
      <p:sp>
        <p:nvSpPr>
          <p:cNvPr id="214" name="Rectangle 213"/>
          <p:cNvSpPr/>
          <p:nvPr/>
        </p:nvSpPr>
        <p:spPr>
          <a:xfrm>
            <a:off x="1529275" y="5371975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5" name="Picture 21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448266" y="5296483"/>
            <a:ext cx="382099" cy="535078"/>
          </a:xfrm>
          <a:prstGeom prst="rect">
            <a:avLst/>
          </a:prstGeom>
        </p:spPr>
      </p:pic>
      <p:sp>
        <p:nvSpPr>
          <p:cNvPr id="216" name="Rectangle 215"/>
          <p:cNvSpPr/>
          <p:nvPr/>
        </p:nvSpPr>
        <p:spPr>
          <a:xfrm>
            <a:off x="1882364" y="5043383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7" name="Picture 21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801355" y="4967891"/>
            <a:ext cx="382099" cy="535078"/>
          </a:xfrm>
          <a:prstGeom prst="rect">
            <a:avLst/>
          </a:prstGeom>
        </p:spPr>
      </p:pic>
      <p:sp>
        <p:nvSpPr>
          <p:cNvPr id="218" name="Rectangle 217"/>
          <p:cNvSpPr/>
          <p:nvPr/>
        </p:nvSpPr>
        <p:spPr>
          <a:xfrm>
            <a:off x="2598046" y="5051661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9" name="Picture 21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517037" y="4976169"/>
            <a:ext cx="382099" cy="535078"/>
          </a:xfrm>
          <a:prstGeom prst="rect">
            <a:avLst/>
          </a:prstGeom>
        </p:spPr>
      </p:pic>
      <p:sp>
        <p:nvSpPr>
          <p:cNvPr id="220" name="Rectangle 219"/>
          <p:cNvSpPr/>
          <p:nvPr/>
        </p:nvSpPr>
        <p:spPr>
          <a:xfrm>
            <a:off x="2964830" y="5037301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1" name="Picture 22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883821" y="4961809"/>
            <a:ext cx="382099" cy="535078"/>
          </a:xfrm>
          <a:prstGeom prst="rect">
            <a:avLst/>
          </a:prstGeom>
        </p:spPr>
      </p:pic>
      <p:sp>
        <p:nvSpPr>
          <p:cNvPr id="222" name="Rectangle 221"/>
          <p:cNvSpPr/>
          <p:nvPr/>
        </p:nvSpPr>
        <p:spPr>
          <a:xfrm>
            <a:off x="3326295" y="5047508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3" name="Picture 22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245286" y="4972016"/>
            <a:ext cx="382099" cy="535078"/>
          </a:xfrm>
          <a:prstGeom prst="rect">
            <a:avLst/>
          </a:prstGeom>
        </p:spPr>
      </p:pic>
      <p:sp>
        <p:nvSpPr>
          <p:cNvPr id="224" name="Rectangle 223"/>
          <p:cNvSpPr/>
          <p:nvPr/>
        </p:nvSpPr>
        <p:spPr>
          <a:xfrm>
            <a:off x="3679717" y="5050538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5" name="Picture 22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598708" y="4975046"/>
            <a:ext cx="382099" cy="535078"/>
          </a:xfrm>
          <a:prstGeom prst="rect">
            <a:avLst/>
          </a:prstGeom>
        </p:spPr>
      </p:pic>
      <p:sp>
        <p:nvSpPr>
          <p:cNvPr id="226" name="Rectangle 225"/>
          <p:cNvSpPr/>
          <p:nvPr/>
        </p:nvSpPr>
        <p:spPr>
          <a:xfrm>
            <a:off x="4420810" y="5050172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7" name="Picture 22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4339801" y="4974680"/>
            <a:ext cx="382099" cy="535078"/>
          </a:xfrm>
          <a:prstGeom prst="rect">
            <a:avLst/>
          </a:prstGeom>
        </p:spPr>
      </p:pic>
      <p:sp>
        <p:nvSpPr>
          <p:cNvPr id="228" name="Rectangle 227"/>
          <p:cNvSpPr/>
          <p:nvPr/>
        </p:nvSpPr>
        <p:spPr>
          <a:xfrm>
            <a:off x="4408302" y="4725825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9" name="Picture 22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4327293" y="4650333"/>
            <a:ext cx="382099" cy="535078"/>
          </a:xfrm>
          <a:prstGeom prst="rect">
            <a:avLst/>
          </a:prstGeom>
        </p:spPr>
      </p:pic>
      <p:sp>
        <p:nvSpPr>
          <p:cNvPr id="230" name="Rectangle 229"/>
          <p:cNvSpPr/>
          <p:nvPr/>
        </p:nvSpPr>
        <p:spPr>
          <a:xfrm>
            <a:off x="4055826" y="4726129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1" name="Picture 23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974817" y="4650637"/>
            <a:ext cx="382099" cy="535078"/>
          </a:xfrm>
          <a:prstGeom prst="rect">
            <a:avLst/>
          </a:prstGeom>
        </p:spPr>
      </p:pic>
      <p:sp>
        <p:nvSpPr>
          <p:cNvPr id="232" name="Rectangle 231"/>
          <p:cNvSpPr/>
          <p:nvPr/>
        </p:nvSpPr>
        <p:spPr>
          <a:xfrm>
            <a:off x="3695686" y="4716588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3" name="Picture 23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614677" y="4641096"/>
            <a:ext cx="382099" cy="535078"/>
          </a:xfrm>
          <a:prstGeom prst="rect">
            <a:avLst/>
          </a:prstGeom>
        </p:spPr>
      </p:pic>
      <p:sp>
        <p:nvSpPr>
          <p:cNvPr id="234" name="Rectangle 233"/>
          <p:cNvSpPr/>
          <p:nvPr/>
        </p:nvSpPr>
        <p:spPr>
          <a:xfrm>
            <a:off x="3333376" y="4730746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5" name="Picture 23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252367" y="4655254"/>
            <a:ext cx="382099" cy="535078"/>
          </a:xfrm>
          <a:prstGeom prst="rect">
            <a:avLst/>
          </a:prstGeom>
        </p:spPr>
      </p:pic>
      <p:sp>
        <p:nvSpPr>
          <p:cNvPr id="236" name="Rectangle 235"/>
          <p:cNvSpPr/>
          <p:nvPr/>
        </p:nvSpPr>
        <p:spPr>
          <a:xfrm>
            <a:off x="2962693" y="4730546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7" name="Picture 23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881684" y="4655054"/>
            <a:ext cx="382099" cy="535078"/>
          </a:xfrm>
          <a:prstGeom prst="rect">
            <a:avLst/>
          </a:prstGeom>
        </p:spPr>
      </p:pic>
      <p:sp>
        <p:nvSpPr>
          <p:cNvPr id="238" name="Rectangle 237"/>
          <p:cNvSpPr/>
          <p:nvPr/>
        </p:nvSpPr>
        <p:spPr>
          <a:xfrm>
            <a:off x="2610555" y="4707868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9" name="Picture 23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529546" y="4632376"/>
            <a:ext cx="382099" cy="535078"/>
          </a:xfrm>
          <a:prstGeom prst="rect">
            <a:avLst/>
          </a:prstGeom>
        </p:spPr>
      </p:pic>
      <p:sp>
        <p:nvSpPr>
          <p:cNvPr id="240" name="Rectangle 239"/>
          <p:cNvSpPr/>
          <p:nvPr/>
        </p:nvSpPr>
        <p:spPr>
          <a:xfrm>
            <a:off x="2258473" y="4726740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1" name="Picture 24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177464" y="4651248"/>
            <a:ext cx="382099" cy="535078"/>
          </a:xfrm>
          <a:prstGeom prst="rect">
            <a:avLst/>
          </a:prstGeom>
        </p:spPr>
      </p:pic>
      <p:sp>
        <p:nvSpPr>
          <p:cNvPr id="242" name="Rectangle 241"/>
          <p:cNvSpPr/>
          <p:nvPr/>
        </p:nvSpPr>
        <p:spPr>
          <a:xfrm>
            <a:off x="1882126" y="4737198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3" name="Picture 24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801117" y="4661706"/>
            <a:ext cx="382099" cy="535078"/>
          </a:xfrm>
          <a:prstGeom prst="rect">
            <a:avLst/>
          </a:prstGeom>
        </p:spPr>
      </p:pic>
      <p:sp>
        <p:nvSpPr>
          <p:cNvPr id="244" name="Rectangle 243"/>
          <p:cNvSpPr/>
          <p:nvPr/>
        </p:nvSpPr>
        <p:spPr>
          <a:xfrm>
            <a:off x="1167048" y="4751251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5" name="Picture 24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086039" y="4675759"/>
            <a:ext cx="382099" cy="535078"/>
          </a:xfrm>
          <a:prstGeom prst="rect">
            <a:avLst/>
          </a:prstGeom>
        </p:spPr>
      </p:pic>
      <p:sp>
        <p:nvSpPr>
          <p:cNvPr id="246" name="Rectangle 245"/>
          <p:cNvSpPr/>
          <p:nvPr/>
        </p:nvSpPr>
        <p:spPr>
          <a:xfrm>
            <a:off x="1167357" y="4424197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7" name="Picture 24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086348" y="4348705"/>
            <a:ext cx="382099" cy="535078"/>
          </a:xfrm>
          <a:prstGeom prst="rect">
            <a:avLst/>
          </a:prstGeom>
        </p:spPr>
      </p:pic>
      <p:sp>
        <p:nvSpPr>
          <p:cNvPr id="248" name="Rectangle 247"/>
          <p:cNvSpPr/>
          <p:nvPr/>
        </p:nvSpPr>
        <p:spPr>
          <a:xfrm>
            <a:off x="1524230" y="4428912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9" name="Picture 24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443221" y="4353420"/>
            <a:ext cx="382099" cy="535078"/>
          </a:xfrm>
          <a:prstGeom prst="rect">
            <a:avLst/>
          </a:prstGeom>
        </p:spPr>
      </p:pic>
      <p:sp>
        <p:nvSpPr>
          <p:cNvPr id="250" name="Rectangle 249"/>
          <p:cNvSpPr/>
          <p:nvPr/>
        </p:nvSpPr>
        <p:spPr>
          <a:xfrm>
            <a:off x="1876564" y="4420149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1" name="Picture 25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795555" y="4344657"/>
            <a:ext cx="382099" cy="535078"/>
          </a:xfrm>
          <a:prstGeom prst="rect">
            <a:avLst/>
          </a:prstGeom>
        </p:spPr>
      </p:pic>
      <p:sp>
        <p:nvSpPr>
          <p:cNvPr id="252" name="Rectangle 251"/>
          <p:cNvSpPr/>
          <p:nvPr/>
        </p:nvSpPr>
        <p:spPr>
          <a:xfrm>
            <a:off x="2247135" y="4405429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3" name="Picture 25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166126" y="4329937"/>
            <a:ext cx="382099" cy="535078"/>
          </a:xfrm>
          <a:prstGeom prst="rect">
            <a:avLst/>
          </a:prstGeom>
        </p:spPr>
      </p:pic>
      <p:sp>
        <p:nvSpPr>
          <p:cNvPr id="254" name="Rectangle 253"/>
          <p:cNvSpPr/>
          <p:nvPr/>
        </p:nvSpPr>
        <p:spPr>
          <a:xfrm>
            <a:off x="2960717" y="4418847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5" name="Picture 25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879708" y="4343355"/>
            <a:ext cx="382099" cy="535078"/>
          </a:xfrm>
          <a:prstGeom prst="rect">
            <a:avLst/>
          </a:prstGeom>
        </p:spPr>
      </p:pic>
      <p:sp>
        <p:nvSpPr>
          <p:cNvPr id="256" name="Rectangle 255"/>
          <p:cNvSpPr/>
          <p:nvPr/>
        </p:nvSpPr>
        <p:spPr>
          <a:xfrm>
            <a:off x="3327251" y="4405227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7" name="Picture 25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246242" y="4329735"/>
            <a:ext cx="382099" cy="535078"/>
          </a:xfrm>
          <a:prstGeom prst="rect">
            <a:avLst/>
          </a:prstGeom>
        </p:spPr>
      </p:pic>
      <p:sp>
        <p:nvSpPr>
          <p:cNvPr id="258" name="Rectangle 257"/>
          <p:cNvSpPr/>
          <p:nvPr/>
        </p:nvSpPr>
        <p:spPr>
          <a:xfrm>
            <a:off x="3683670" y="4428845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9" name="Picture 25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602661" y="4353353"/>
            <a:ext cx="382099" cy="535078"/>
          </a:xfrm>
          <a:prstGeom prst="rect">
            <a:avLst/>
          </a:prstGeom>
        </p:spPr>
      </p:pic>
      <p:sp>
        <p:nvSpPr>
          <p:cNvPr id="260" name="Rectangle 259"/>
          <p:cNvSpPr/>
          <p:nvPr/>
        </p:nvSpPr>
        <p:spPr>
          <a:xfrm>
            <a:off x="4036395" y="4428844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1" name="Picture 26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955386" y="4353352"/>
            <a:ext cx="382099" cy="535078"/>
          </a:xfrm>
          <a:prstGeom prst="rect">
            <a:avLst/>
          </a:prstGeom>
        </p:spPr>
      </p:pic>
      <p:sp>
        <p:nvSpPr>
          <p:cNvPr id="262" name="Rectangle 261"/>
          <p:cNvSpPr/>
          <p:nvPr/>
        </p:nvSpPr>
        <p:spPr>
          <a:xfrm>
            <a:off x="4398556" y="4415642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3" name="Picture 26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4317547" y="4340150"/>
            <a:ext cx="382099" cy="535078"/>
          </a:xfrm>
          <a:prstGeom prst="rect">
            <a:avLst/>
          </a:prstGeom>
        </p:spPr>
      </p:pic>
      <p:sp>
        <p:nvSpPr>
          <p:cNvPr id="264" name="Rectangle 263"/>
          <p:cNvSpPr/>
          <p:nvPr/>
        </p:nvSpPr>
        <p:spPr>
          <a:xfrm>
            <a:off x="4394985" y="4096832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5" name="Picture 26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4313976" y="4021340"/>
            <a:ext cx="382099" cy="535078"/>
          </a:xfrm>
          <a:prstGeom prst="rect">
            <a:avLst/>
          </a:prstGeom>
        </p:spPr>
      </p:pic>
      <p:sp>
        <p:nvSpPr>
          <p:cNvPr id="266" name="Rectangle 265"/>
          <p:cNvSpPr/>
          <p:nvPr/>
        </p:nvSpPr>
        <p:spPr>
          <a:xfrm>
            <a:off x="4052871" y="4110675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7" name="Picture 26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971862" y="4035183"/>
            <a:ext cx="382099" cy="535078"/>
          </a:xfrm>
          <a:prstGeom prst="rect">
            <a:avLst/>
          </a:prstGeom>
        </p:spPr>
      </p:pic>
      <p:sp>
        <p:nvSpPr>
          <p:cNvPr id="268" name="Rectangle 267"/>
          <p:cNvSpPr/>
          <p:nvPr/>
        </p:nvSpPr>
        <p:spPr>
          <a:xfrm>
            <a:off x="3689679" y="4092625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9" name="Picture 26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608670" y="4017133"/>
            <a:ext cx="382099" cy="535078"/>
          </a:xfrm>
          <a:prstGeom prst="rect">
            <a:avLst/>
          </a:prstGeom>
        </p:spPr>
      </p:pic>
      <p:sp>
        <p:nvSpPr>
          <p:cNvPr id="270" name="Rectangle 269"/>
          <p:cNvSpPr/>
          <p:nvPr/>
        </p:nvSpPr>
        <p:spPr>
          <a:xfrm>
            <a:off x="3336959" y="4083083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1" name="Picture 27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255950" y="4007591"/>
            <a:ext cx="382099" cy="535078"/>
          </a:xfrm>
          <a:prstGeom prst="rect">
            <a:avLst/>
          </a:prstGeom>
        </p:spPr>
      </p:pic>
      <p:sp>
        <p:nvSpPr>
          <p:cNvPr id="272" name="Rectangle 271"/>
          <p:cNvSpPr/>
          <p:nvPr/>
        </p:nvSpPr>
        <p:spPr>
          <a:xfrm>
            <a:off x="2968743" y="4078101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3" name="Picture 27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887734" y="4002609"/>
            <a:ext cx="382099" cy="535078"/>
          </a:xfrm>
          <a:prstGeom prst="rect">
            <a:avLst/>
          </a:prstGeom>
        </p:spPr>
      </p:pic>
      <p:sp>
        <p:nvSpPr>
          <p:cNvPr id="274" name="Rectangle 273"/>
          <p:cNvSpPr/>
          <p:nvPr/>
        </p:nvSpPr>
        <p:spPr>
          <a:xfrm>
            <a:off x="2611646" y="4077580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5" name="Picture 27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530637" y="4002088"/>
            <a:ext cx="382099" cy="535078"/>
          </a:xfrm>
          <a:prstGeom prst="rect">
            <a:avLst/>
          </a:prstGeom>
        </p:spPr>
      </p:pic>
      <p:sp>
        <p:nvSpPr>
          <p:cNvPr id="276" name="Rectangle 275"/>
          <p:cNvSpPr/>
          <p:nvPr/>
        </p:nvSpPr>
        <p:spPr>
          <a:xfrm>
            <a:off x="2244605" y="4087917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7" name="Picture 27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163596" y="4012425"/>
            <a:ext cx="382099" cy="535078"/>
          </a:xfrm>
          <a:prstGeom prst="rect">
            <a:avLst/>
          </a:prstGeom>
        </p:spPr>
      </p:pic>
      <p:sp>
        <p:nvSpPr>
          <p:cNvPr id="278" name="Rectangle 277"/>
          <p:cNvSpPr/>
          <p:nvPr/>
        </p:nvSpPr>
        <p:spPr>
          <a:xfrm>
            <a:off x="1891746" y="4092641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9" name="Picture 27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810737" y="4017149"/>
            <a:ext cx="382099" cy="535078"/>
          </a:xfrm>
          <a:prstGeom prst="rect">
            <a:avLst/>
          </a:prstGeom>
        </p:spPr>
      </p:pic>
      <p:sp>
        <p:nvSpPr>
          <p:cNvPr id="280" name="Rectangle 279"/>
          <p:cNvSpPr/>
          <p:nvPr/>
        </p:nvSpPr>
        <p:spPr>
          <a:xfrm>
            <a:off x="1158088" y="4096585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1" name="Picture 28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077079" y="4021093"/>
            <a:ext cx="382099" cy="535078"/>
          </a:xfrm>
          <a:prstGeom prst="rect">
            <a:avLst/>
          </a:prstGeom>
        </p:spPr>
      </p:pic>
      <p:sp>
        <p:nvSpPr>
          <p:cNvPr id="282" name="Rectangle 281"/>
          <p:cNvSpPr/>
          <p:nvPr/>
        </p:nvSpPr>
        <p:spPr>
          <a:xfrm>
            <a:off x="1177412" y="3786666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3" name="Picture 28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096403" y="3711174"/>
            <a:ext cx="382099" cy="535078"/>
          </a:xfrm>
          <a:prstGeom prst="rect">
            <a:avLst/>
          </a:prstGeom>
        </p:spPr>
      </p:pic>
      <p:sp>
        <p:nvSpPr>
          <p:cNvPr id="284" name="Rectangle 283"/>
          <p:cNvSpPr/>
          <p:nvPr/>
        </p:nvSpPr>
        <p:spPr>
          <a:xfrm>
            <a:off x="1511356" y="3787110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5" name="Picture 28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430347" y="3711618"/>
            <a:ext cx="382099" cy="535078"/>
          </a:xfrm>
          <a:prstGeom prst="rect">
            <a:avLst/>
          </a:prstGeom>
        </p:spPr>
      </p:pic>
      <p:sp>
        <p:nvSpPr>
          <p:cNvPr id="286" name="Rectangle 285"/>
          <p:cNvSpPr/>
          <p:nvPr/>
        </p:nvSpPr>
        <p:spPr>
          <a:xfrm>
            <a:off x="1871466" y="3778617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7" name="Picture 28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790457" y="3703125"/>
            <a:ext cx="382099" cy="535078"/>
          </a:xfrm>
          <a:prstGeom prst="rect">
            <a:avLst/>
          </a:prstGeom>
        </p:spPr>
      </p:pic>
      <p:sp>
        <p:nvSpPr>
          <p:cNvPr id="288" name="Rectangle 287"/>
          <p:cNvSpPr/>
          <p:nvPr/>
        </p:nvSpPr>
        <p:spPr>
          <a:xfrm>
            <a:off x="2238017" y="3792696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9" name="Picture 28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157008" y="3717204"/>
            <a:ext cx="382099" cy="535078"/>
          </a:xfrm>
          <a:prstGeom prst="rect">
            <a:avLst/>
          </a:prstGeom>
        </p:spPr>
      </p:pic>
      <p:sp>
        <p:nvSpPr>
          <p:cNvPr id="290" name="Rectangle 289"/>
          <p:cNvSpPr/>
          <p:nvPr/>
        </p:nvSpPr>
        <p:spPr>
          <a:xfrm>
            <a:off x="2967089" y="3767581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1" name="Picture 29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886080" y="3692089"/>
            <a:ext cx="382099" cy="535078"/>
          </a:xfrm>
          <a:prstGeom prst="rect">
            <a:avLst/>
          </a:prstGeom>
        </p:spPr>
      </p:pic>
      <p:sp>
        <p:nvSpPr>
          <p:cNvPr id="292" name="Rectangle 291"/>
          <p:cNvSpPr/>
          <p:nvPr/>
        </p:nvSpPr>
        <p:spPr>
          <a:xfrm>
            <a:off x="3323931" y="3773237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3" name="Picture 29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242922" y="3697745"/>
            <a:ext cx="382099" cy="535078"/>
          </a:xfrm>
          <a:prstGeom prst="rect">
            <a:avLst/>
          </a:prstGeom>
        </p:spPr>
      </p:pic>
      <p:sp>
        <p:nvSpPr>
          <p:cNvPr id="294" name="Rectangle 293"/>
          <p:cNvSpPr/>
          <p:nvPr/>
        </p:nvSpPr>
        <p:spPr>
          <a:xfrm>
            <a:off x="3672394" y="3777852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5" name="Picture 29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591385" y="3702360"/>
            <a:ext cx="382099" cy="535078"/>
          </a:xfrm>
          <a:prstGeom prst="rect">
            <a:avLst/>
          </a:prstGeom>
        </p:spPr>
      </p:pic>
      <p:sp>
        <p:nvSpPr>
          <p:cNvPr id="296" name="Rectangle 295"/>
          <p:cNvSpPr/>
          <p:nvPr/>
        </p:nvSpPr>
        <p:spPr>
          <a:xfrm>
            <a:off x="4420068" y="3777516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7" name="Picture 29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4339059" y="3702024"/>
            <a:ext cx="382099" cy="535078"/>
          </a:xfrm>
          <a:prstGeom prst="rect">
            <a:avLst/>
          </a:prstGeom>
        </p:spPr>
      </p:pic>
      <p:sp>
        <p:nvSpPr>
          <p:cNvPr id="298" name="Rectangle 297"/>
          <p:cNvSpPr/>
          <p:nvPr/>
        </p:nvSpPr>
        <p:spPr>
          <a:xfrm>
            <a:off x="4395819" y="3453731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9" name="Picture 29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4314810" y="3378239"/>
            <a:ext cx="382099" cy="535078"/>
          </a:xfrm>
          <a:prstGeom prst="rect">
            <a:avLst/>
          </a:prstGeom>
        </p:spPr>
      </p:pic>
      <p:sp>
        <p:nvSpPr>
          <p:cNvPr id="300" name="Rectangle 299"/>
          <p:cNvSpPr/>
          <p:nvPr/>
        </p:nvSpPr>
        <p:spPr>
          <a:xfrm>
            <a:off x="4052872" y="3444102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1" name="Picture 30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971863" y="3368610"/>
            <a:ext cx="382099" cy="535078"/>
          </a:xfrm>
          <a:prstGeom prst="rect">
            <a:avLst/>
          </a:prstGeom>
        </p:spPr>
      </p:pic>
      <p:sp>
        <p:nvSpPr>
          <p:cNvPr id="302" name="Rectangle 301"/>
          <p:cNvSpPr/>
          <p:nvPr/>
        </p:nvSpPr>
        <p:spPr>
          <a:xfrm>
            <a:off x="3690545" y="3453565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3" name="Picture 30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609536" y="3378073"/>
            <a:ext cx="382099" cy="535078"/>
          </a:xfrm>
          <a:prstGeom prst="rect">
            <a:avLst/>
          </a:prstGeom>
        </p:spPr>
      </p:pic>
      <p:sp>
        <p:nvSpPr>
          <p:cNvPr id="304" name="Rectangle 303"/>
          <p:cNvSpPr/>
          <p:nvPr/>
        </p:nvSpPr>
        <p:spPr>
          <a:xfrm>
            <a:off x="3319129" y="3456860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5" name="Picture 30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238120" y="3381368"/>
            <a:ext cx="382099" cy="535078"/>
          </a:xfrm>
          <a:prstGeom prst="rect">
            <a:avLst/>
          </a:prstGeom>
        </p:spPr>
      </p:pic>
      <p:sp>
        <p:nvSpPr>
          <p:cNvPr id="306" name="Rectangle 305"/>
          <p:cNvSpPr/>
          <p:nvPr/>
        </p:nvSpPr>
        <p:spPr>
          <a:xfrm>
            <a:off x="2970088" y="3471288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" name="Picture 30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889079" y="3395796"/>
            <a:ext cx="382099" cy="535078"/>
          </a:xfrm>
          <a:prstGeom prst="rect">
            <a:avLst/>
          </a:prstGeom>
        </p:spPr>
      </p:pic>
      <p:sp>
        <p:nvSpPr>
          <p:cNvPr id="308" name="Rectangle 307"/>
          <p:cNvSpPr/>
          <p:nvPr/>
        </p:nvSpPr>
        <p:spPr>
          <a:xfrm>
            <a:off x="2617165" y="3453965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9" name="Picture 30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536156" y="3378473"/>
            <a:ext cx="382099" cy="535078"/>
          </a:xfrm>
          <a:prstGeom prst="rect">
            <a:avLst/>
          </a:prstGeom>
        </p:spPr>
      </p:pic>
      <p:sp>
        <p:nvSpPr>
          <p:cNvPr id="310" name="Rectangle 309"/>
          <p:cNvSpPr/>
          <p:nvPr/>
        </p:nvSpPr>
        <p:spPr>
          <a:xfrm>
            <a:off x="2265665" y="3453141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1" name="Picture 31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184656" y="3377649"/>
            <a:ext cx="382099" cy="535078"/>
          </a:xfrm>
          <a:prstGeom prst="rect">
            <a:avLst/>
          </a:prstGeom>
        </p:spPr>
      </p:pic>
      <p:sp>
        <p:nvSpPr>
          <p:cNvPr id="312" name="Rectangle 311"/>
          <p:cNvSpPr/>
          <p:nvPr/>
        </p:nvSpPr>
        <p:spPr>
          <a:xfrm>
            <a:off x="1889576" y="3467102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3" name="Picture 31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808567" y="3391610"/>
            <a:ext cx="382099" cy="535078"/>
          </a:xfrm>
          <a:prstGeom prst="rect">
            <a:avLst/>
          </a:prstGeom>
        </p:spPr>
      </p:pic>
      <p:sp>
        <p:nvSpPr>
          <p:cNvPr id="314" name="Rectangle 313"/>
          <p:cNvSpPr/>
          <p:nvPr/>
        </p:nvSpPr>
        <p:spPr>
          <a:xfrm>
            <a:off x="1532363" y="3458945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5" name="Picture 31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451354" y="3383453"/>
            <a:ext cx="382099" cy="535078"/>
          </a:xfrm>
          <a:prstGeom prst="rect">
            <a:avLst/>
          </a:prstGeom>
        </p:spPr>
      </p:pic>
      <p:sp>
        <p:nvSpPr>
          <p:cNvPr id="316" name="Rectangle 315"/>
          <p:cNvSpPr/>
          <p:nvPr/>
        </p:nvSpPr>
        <p:spPr>
          <a:xfrm>
            <a:off x="1895604" y="3163628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7" name="Picture 31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1814595" y="3088136"/>
            <a:ext cx="382099" cy="535078"/>
          </a:xfrm>
          <a:prstGeom prst="rect">
            <a:avLst/>
          </a:prstGeom>
        </p:spPr>
      </p:pic>
      <p:sp>
        <p:nvSpPr>
          <p:cNvPr id="318" name="Rectangle 317"/>
          <p:cNvSpPr/>
          <p:nvPr/>
        </p:nvSpPr>
        <p:spPr>
          <a:xfrm>
            <a:off x="2253174" y="3148754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19" name="Picture 31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172165" y="3073262"/>
            <a:ext cx="382099" cy="535078"/>
          </a:xfrm>
          <a:prstGeom prst="rect">
            <a:avLst/>
          </a:prstGeom>
        </p:spPr>
      </p:pic>
      <p:sp>
        <p:nvSpPr>
          <p:cNvPr id="320" name="Rectangle 319"/>
          <p:cNvSpPr/>
          <p:nvPr/>
        </p:nvSpPr>
        <p:spPr>
          <a:xfrm>
            <a:off x="2610213" y="3158492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1" name="Picture 320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2529204" y="3083000"/>
            <a:ext cx="382099" cy="535078"/>
          </a:xfrm>
          <a:prstGeom prst="rect">
            <a:avLst/>
          </a:prstGeom>
        </p:spPr>
      </p:pic>
      <p:sp>
        <p:nvSpPr>
          <p:cNvPr id="322" name="Rectangle 321"/>
          <p:cNvSpPr/>
          <p:nvPr/>
        </p:nvSpPr>
        <p:spPr>
          <a:xfrm>
            <a:off x="3328434" y="3139277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3" name="Picture 32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247425" y="3063785"/>
            <a:ext cx="382099" cy="535078"/>
          </a:xfrm>
          <a:prstGeom prst="rect">
            <a:avLst/>
          </a:prstGeom>
        </p:spPr>
      </p:pic>
      <p:sp>
        <p:nvSpPr>
          <p:cNvPr id="324" name="Rectangle 323"/>
          <p:cNvSpPr/>
          <p:nvPr/>
        </p:nvSpPr>
        <p:spPr>
          <a:xfrm>
            <a:off x="3685453" y="3138589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5" name="Picture 324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604444" y="3063097"/>
            <a:ext cx="382099" cy="535078"/>
          </a:xfrm>
          <a:prstGeom prst="rect">
            <a:avLst/>
          </a:prstGeom>
        </p:spPr>
      </p:pic>
      <p:sp>
        <p:nvSpPr>
          <p:cNvPr id="326" name="Rectangle 325"/>
          <p:cNvSpPr/>
          <p:nvPr/>
        </p:nvSpPr>
        <p:spPr>
          <a:xfrm>
            <a:off x="4059059" y="3157622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7" name="Picture 326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3978050" y="3082130"/>
            <a:ext cx="382099" cy="535078"/>
          </a:xfrm>
          <a:prstGeom prst="rect">
            <a:avLst/>
          </a:prstGeom>
        </p:spPr>
      </p:pic>
      <p:sp>
        <p:nvSpPr>
          <p:cNvPr id="328" name="Rectangle 327"/>
          <p:cNvSpPr/>
          <p:nvPr/>
        </p:nvSpPr>
        <p:spPr>
          <a:xfrm>
            <a:off x="4378097" y="3152615"/>
            <a:ext cx="300767" cy="300767"/>
          </a:xfrm>
          <a:prstGeom prst="rect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9" name="Picture 32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912326">
            <a:off x="4297088" y="3077123"/>
            <a:ext cx="382099" cy="535078"/>
          </a:xfrm>
          <a:prstGeom prst="rect">
            <a:avLst/>
          </a:prstGeom>
        </p:spPr>
      </p:pic>
      <p:sp>
        <p:nvSpPr>
          <p:cNvPr id="17" name="Oval 16"/>
          <p:cNvSpPr/>
          <p:nvPr/>
        </p:nvSpPr>
        <p:spPr>
          <a:xfrm>
            <a:off x="2621156" y="4421172"/>
            <a:ext cx="290229" cy="290229"/>
          </a:xfrm>
          <a:prstGeom prst="ellipse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0" name="Picture 32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9642" y="3800686"/>
            <a:ext cx="271557" cy="272119"/>
          </a:xfrm>
          <a:prstGeom prst="rect">
            <a:avLst/>
          </a:prstGeom>
        </p:spPr>
      </p:pic>
      <p:sp>
        <p:nvSpPr>
          <p:cNvPr id="331" name="Oval 330"/>
          <p:cNvSpPr/>
          <p:nvPr/>
        </p:nvSpPr>
        <p:spPr>
          <a:xfrm>
            <a:off x="2616305" y="3778443"/>
            <a:ext cx="290229" cy="290229"/>
          </a:xfrm>
          <a:prstGeom prst="ellipse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2" name="Picture 33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2652" y="4139824"/>
            <a:ext cx="271557" cy="272119"/>
          </a:xfrm>
          <a:prstGeom prst="rect">
            <a:avLst/>
          </a:prstGeom>
        </p:spPr>
      </p:pic>
      <p:sp>
        <p:nvSpPr>
          <p:cNvPr id="333" name="Oval 332"/>
          <p:cNvSpPr/>
          <p:nvPr/>
        </p:nvSpPr>
        <p:spPr>
          <a:xfrm>
            <a:off x="1529315" y="4117581"/>
            <a:ext cx="290229" cy="290229"/>
          </a:xfrm>
          <a:prstGeom prst="ellipse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4" name="Picture 33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5489" y="2844980"/>
            <a:ext cx="271557" cy="272119"/>
          </a:xfrm>
          <a:prstGeom prst="rect">
            <a:avLst/>
          </a:prstGeom>
        </p:spPr>
      </p:pic>
      <p:sp>
        <p:nvSpPr>
          <p:cNvPr id="335" name="Oval 334"/>
          <p:cNvSpPr/>
          <p:nvPr/>
        </p:nvSpPr>
        <p:spPr>
          <a:xfrm>
            <a:off x="4062152" y="2822737"/>
            <a:ext cx="290229" cy="290229"/>
          </a:xfrm>
          <a:prstGeom prst="ellipse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6" name="Picture 33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4596" y="5088070"/>
            <a:ext cx="271557" cy="272119"/>
          </a:xfrm>
          <a:prstGeom prst="rect">
            <a:avLst/>
          </a:prstGeom>
        </p:spPr>
      </p:pic>
      <p:sp>
        <p:nvSpPr>
          <p:cNvPr id="337" name="Oval 336"/>
          <p:cNvSpPr/>
          <p:nvPr/>
        </p:nvSpPr>
        <p:spPr>
          <a:xfrm>
            <a:off x="2251259" y="5065827"/>
            <a:ext cx="290229" cy="290229"/>
          </a:xfrm>
          <a:prstGeom prst="ellipse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0" name="Picture 169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3618" y="3199134"/>
            <a:ext cx="346188" cy="224746"/>
          </a:xfrm>
          <a:prstGeom prst="rect">
            <a:avLst/>
          </a:prstGeom>
        </p:spPr>
      </p:pic>
      <p:sp>
        <p:nvSpPr>
          <p:cNvPr id="18" name="Oval 17"/>
          <p:cNvSpPr/>
          <p:nvPr/>
        </p:nvSpPr>
        <p:spPr>
          <a:xfrm>
            <a:off x="2979425" y="3140527"/>
            <a:ext cx="299460" cy="299460"/>
          </a:xfrm>
          <a:prstGeom prst="ellipse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8" name="Picture 33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4457" y="3514565"/>
            <a:ext cx="346188" cy="224746"/>
          </a:xfrm>
          <a:prstGeom prst="rect">
            <a:avLst/>
          </a:prstGeom>
        </p:spPr>
      </p:pic>
      <p:sp>
        <p:nvSpPr>
          <p:cNvPr id="339" name="Oval 338"/>
          <p:cNvSpPr/>
          <p:nvPr/>
        </p:nvSpPr>
        <p:spPr>
          <a:xfrm>
            <a:off x="1180264" y="3455958"/>
            <a:ext cx="299460" cy="299460"/>
          </a:xfrm>
          <a:prstGeom prst="ellipse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0" name="Picture 339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8400" y="5438205"/>
            <a:ext cx="346188" cy="224746"/>
          </a:xfrm>
          <a:prstGeom prst="rect">
            <a:avLst/>
          </a:prstGeom>
        </p:spPr>
      </p:pic>
      <p:sp>
        <p:nvSpPr>
          <p:cNvPr id="341" name="Oval 340"/>
          <p:cNvSpPr/>
          <p:nvPr/>
        </p:nvSpPr>
        <p:spPr>
          <a:xfrm>
            <a:off x="1184207" y="5379598"/>
            <a:ext cx="299460" cy="299460"/>
          </a:xfrm>
          <a:prstGeom prst="ellipse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2" name="Picture 341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5186" y="5109005"/>
            <a:ext cx="346188" cy="224746"/>
          </a:xfrm>
          <a:prstGeom prst="rect">
            <a:avLst/>
          </a:prstGeom>
        </p:spPr>
      </p:pic>
      <p:sp>
        <p:nvSpPr>
          <p:cNvPr id="343" name="Oval 342"/>
          <p:cNvSpPr/>
          <p:nvPr/>
        </p:nvSpPr>
        <p:spPr>
          <a:xfrm>
            <a:off x="4060993" y="5050398"/>
            <a:ext cx="299460" cy="299460"/>
          </a:xfrm>
          <a:prstGeom prst="ellipse">
            <a:avLst/>
          </a:prstGeom>
          <a:solidFill>
            <a:srgbClr val="18A0DB">
              <a:alpha val="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307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6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8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0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2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4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1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1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3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5"/>
                  </p:tgtEl>
                </p:cond>
              </p:nextCondLst>
            </p:seq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7"/>
                  </p:tgtEl>
                </p:cond>
              </p:nextCondLst>
            </p:seq>
            <p:seq concurrent="1" nextAc="seek">
              <p:cTn id="134" restart="whenNotActive" fill="hold" evtFilter="cancelBubble" nodeType="interactiveSeq">
                <p:stCondLst>
                  <p:cond evt="onClick" delay="0">
                    <p:tgtEl>
                      <p:spTgt spid="1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5" fill="hold">
                      <p:stCondLst>
                        <p:cond delay="0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9"/>
                  </p:tgtEl>
                </p:cond>
              </p:nextCondLst>
            </p:seq>
            <p:seq concurrent="1" nextAc="seek">
              <p:cTn id="140" restart="whenNotActive" fill="hold" evtFilter="cancelBubble" nodeType="interactiveSeq">
                <p:stCondLst>
                  <p:cond evt="onClick" delay="0">
                    <p:tgtEl>
                      <p:spTgt spid="1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1" fill="hold">
                      <p:stCondLst>
                        <p:cond delay="0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1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3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5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7"/>
                  </p:tgtEl>
                </p:cond>
              </p:nextCondLst>
            </p:seq>
            <p:seq concurrent="1" nextAc="seek">
              <p:cTn id="164" restart="whenNotActive" fill="hold" evtFilter="cancelBubble" nodeType="interactiveSeq">
                <p:stCondLst>
                  <p:cond evt="onClick" delay="0">
                    <p:tgtEl>
                      <p:spTgt spid="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5" fill="hold">
                      <p:stCondLst>
                        <p:cond delay="0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9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1"/>
                  </p:tgtEl>
                </p:cond>
              </p:nextCondLst>
            </p:seq>
            <p:seq concurrent="1" nextAc="seek">
              <p:cTn id="176" restart="whenNotActive" fill="hold" evtFilter="cancelBubble" nodeType="interactiveSeq">
                <p:stCondLst>
                  <p:cond evt="onClick" delay="0">
                    <p:tgtEl>
                      <p:spTgt spid="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7" fill="hold">
                      <p:stCondLst>
                        <p:cond delay="0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3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1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5"/>
                  </p:tgtEl>
                </p:cond>
              </p:nextCondLst>
            </p:seq>
            <p:seq concurrent="1" nextAc="seek">
              <p:cTn id="188" restart="whenNotActive" fill="hold" evtFilter="cancelBubble" nodeType="interactiveSeq">
                <p:stCondLst>
                  <p:cond evt="onClick" delay="0">
                    <p:tgtEl>
                      <p:spTgt spid="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9" fill="hold">
                      <p:stCondLst>
                        <p:cond delay="0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7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9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1"/>
                  </p:tgtEl>
                </p:cond>
              </p:nextCondLst>
            </p:seq>
            <p:seq concurrent="1" nextAc="seek">
              <p:cTn id="206" restart="whenNotActive" fill="hold" evtFilter="cancelBubble" nodeType="interactiveSeq">
                <p:stCondLst>
                  <p:cond evt="onClick" delay="0">
                    <p:tgtEl>
                      <p:spTgt spid="1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7" fill="hold">
                      <p:stCondLst>
                        <p:cond delay="0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3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6"/>
                  </p:tgtEl>
                </p:cond>
              </p:nextCondLst>
            </p:seq>
            <p:seq concurrent="1" nextAc="seek">
              <p:cTn id="218" restart="whenNotActive" fill="hold" evtFilter="cancelBubble" nodeType="interactiveSeq">
                <p:stCondLst>
                  <p:cond evt="onClick" delay="0">
                    <p:tgtEl>
                      <p:spTgt spid="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9" fill="hold">
                      <p:stCondLst>
                        <p:cond delay="0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8"/>
                  </p:tgtEl>
                </p:cond>
              </p:nextCondLst>
            </p:seq>
            <p:seq concurrent="1" nextAc="seek">
              <p:cTn id="224" restart="whenNotActive" fill="hold" evtFilter="cancelBubble" nodeType="interactiveSeq">
                <p:stCondLst>
                  <p:cond evt="onClick" delay="0">
                    <p:tgtEl>
                      <p:spTgt spid="1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5" fill="hold">
                      <p:stCondLst>
                        <p:cond delay="0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0"/>
                  </p:tgtEl>
                </p:cond>
              </p:nextCondLst>
            </p:seq>
            <p:seq concurrent="1" nextAc="seek">
              <p:cTn id="230" restart="whenNotActive" fill="hold" evtFilter="cancelBubble" nodeType="interactiveSeq">
                <p:stCondLst>
                  <p:cond evt="onClick" delay="0">
                    <p:tgtEl>
                      <p:spTgt spid="1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1" fill="hold">
                      <p:stCondLst>
                        <p:cond delay="0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2"/>
                  </p:tgtEl>
                </p:cond>
              </p:nextCondLst>
            </p:seq>
            <p:seq concurrent="1" nextAc="seek">
              <p:cTn id="236" restart="whenNotActive" fill="hold" evtFilter="cancelBubble" nodeType="interactiveSeq">
                <p:stCondLst>
                  <p:cond evt="onClick" delay="0">
                    <p:tgtEl>
                      <p:spTgt spid="1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7" fill="hold">
                      <p:stCondLst>
                        <p:cond delay="0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4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1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6"/>
                  </p:tgtEl>
                </p:cond>
              </p:nextCondLst>
            </p:seq>
            <p:seq concurrent="1" nextAc="seek">
              <p:cTn id="248" restart="whenNotActive" fill="hold" evtFilter="cancelBubble" nodeType="interactiveSeq">
                <p:stCondLst>
                  <p:cond evt="onClick" delay="0">
                    <p:tgtEl>
                      <p:spTgt spid="1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9" fill="hold">
                      <p:stCondLst>
                        <p:cond delay="0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8"/>
                  </p:tgtEl>
                </p:cond>
              </p:nextCondLst>
            </p:seq>
            <p:seq concurrent="1" nextAc="seek">
              <p:cTn id="254" restart="whenNotActive" fill="hold" evtFilter="cancelBubble" nodeType="interactiveSeq">
                <p:stCondLst>
                  <p:cond evt="onClick" delay="0">
                    <p:tgtEl>
                      <p:spTgt spid="1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5" fill="hold">
                      <p:stCondLst>
                        <p:cond delay="0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0"/>
                  </p:tgtEl>
                </p:cond>
              </p:nextCondLst>
            </p:seq>
            <p:seq concurrent="1" nextAc="seek">
              <p:cTn id="260" restart="whenNotActive" fill="hold" evtFilter="cancelBubble" nodeType="interactiveSeq">
                <p:stCondLst>
                  <p:cond evt="onClick" delay="0">
                    <p:tgtEl>
                      <p:spTgt spid="1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1" fill="hold">
                      <p:stCondLst>
                        <p:cond delay="0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2"/>
                  </p:tgtEl>
                </p:cond>
              </p:nextCondLst>
            </p:seq>
            <p:seq concurrent="1" nextAc="seek">
              <p:cTn id="266" restart="whenNotActive" fill="hold" evtFilter="cancelBubble" nodeType="interactiveSeq">
                <p:stCondLst>
                  <p:cond evt="onClick" delay="0">
                    <p:tgtEl>
                      <p:spTgt spid="1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7" fill="hold">
                      <p:stCondLst>
                        <p:cond delay="0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1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6"/>
                  </p:tgtEl>
                </p:cond>
              </p:nextCondLst>
            </p:seq>
            <p:seq concurrent="1" nextAc="seek">
              <p:cTn id="278" restart="whenNotActive" fill="hold" evtFilter="cancelBubble" nodeType="interactiveSeq">
                <p:stCondLst>
                  <p:cond evt="onClick" delay="0">
                    <p:tgtEl>
                      <p:spTgt spid="1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9" fill="hold">
                      <p:stCondLst>
                        <p:cond delay="0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8"/>
                  </p:tgtEl>
                </p:cond>
              </p:nextCondLst>
            </p:seq>
            <p:seq concurrent="1" nextAc="seek">
              <p:cTn id="284" restart="whenNotActive" fill="hold" evtFilter="cancelBubble" nodeType="interactiveSeq">
                <p:stCondLst>
                  <p:cond evt="onClick" delay="0">
                    <p:tgtEl>
                      <p:spTgt spid="2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5" fill="hold">
                      <p:stCondLst>
                        <p:cond delay="0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0"/>
                  </p:tgtEl>
                </p:cond>
              </p:nextCondLst>
            </p:seq>
            <p:seq concurrent="1" nextAc="seek">
              <p:cTn id="290" restart="whenNotActive" fill="hold" evtFilter="cancelBubble" nodeType="interactiveSeq">
                <p:stCondLst>
                  <p:cond evt="onClick" delay="0">
                    <p:tgtEl>
                      <p:spTgt spid="2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1" fill="hold">
                      <p:stCondLst>
                        <p:cond delay="0"/>
                      </p:stCondLst>
                      <p:childTnLst>
                        <p:par>
                          <p:cTn id="292" fill="hold">
                            <p:stCondLst>
                              <p:cond delay="0"/>
                            </p:stCondLst>
                            <p:childTnLst>
                              <p:par>
                                <p:cTn id="2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5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2"/>
                  </p:tgtEl>
                </p:cond>
              </p:nextCondLst>
            </p:seq>
            <p:seq concurrent="1" nextAc="seek">
              <p:cTn id="296" restart="whenNotActive" fill="hold" evtFilter="cancelBubble" nodeType="interactiveSeq">
                <p:stCondLst>
                  <p:cond evt="onClick" delay="0">
                    <p:tgtEl>
                      <p:spTgt spid="2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7" fill="hold">
                      <p:stCondLst>
                        <p:cond delay="0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1"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4"/>
                  </p:tgtEl>
                </p:cond>
              </p:nextCondLst>
            </p:seq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2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>
                      <p:stCondLst>
                        <p:cond delay="0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7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"/>
                  </p:tgtEl>
                </p:cond>
              </p:nextCondLst>
            </p:seq>
            <p:seq concurrent="1" nextAc="seek">
              <p:cTn id="308" restart="whenNotActive" fill="hold" evtFilter="cancelBubble" nodeType="interactiveSeq">
                <p:stCondLst>
                  <p:cond evt="onClick" delay="0">
                    <p:tgtEl>
                      <p:spTgt spid="2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9" fill="hold">
                      <p:stCondLst>
                        <p:cond delay="0"/>
                      </p:stCondLst>
                      <p:childTnLst>
                        <p:par>
                          <p:cTn id="310" fill="hold">
                            <p:stCondLst>
                              <p:cond delay="0"/>
                            </p:stCondLst>
                            <p:childTnLst>
                              <p:par>
                                <p:cTn id="3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3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8"/>
                  </p:tgtEl>
                </p:cond>
              </p:nextCondLst>
            </p:seq>
            <p:seq concurrent="1" nextAc="seek">
              <p:cTn id="314" restart="whenNotActive" fill="hold" evtFilter="cancelBubble" nodeType="interactiveSeq">
                <p:stCondLst>
                  <p:cond evt="onClick" delay="0">
                    <p:tgtEl>
                      <p:spTgt spid="2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5" fill="hold">
                      <p:stCondLst>
                        <p:cond delay="0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9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0"/>
                  </p:tgtEl>
                </p:cond>
              </p:nextCondLst>
            </p:seq>
            <p:seq concurrent="1" nextAc="seek">
              <p:cTn id="320" restart="whenNotActive" fill="hold" evtFilter="cancelBubble" nodeType="interactiveSeq">
                <p:stCondLst>
                  <p:cond evt="onClick" delay="0">
                    <p:tgtEl>
                      <p:spTgt spid="2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1" fill="hold">
                      <p:stCondLst>
                        <p:cond delay="0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5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2"/>
                  </p:tgtEl>
                </p:cond>
              </p:nextCondLst>
            </p:seq>
            <p:seq concurrent="1" nextAc="seek">
              <p:cTn id="326" restart="whenNotActive" fill="hold" evtFilter="cancelBubble" nodeType="interactiveSeq">
                <p:stCondLst>
                  <p:cond evt="onClick" delay="0">
                    <p:tgtEl>
                      <p:spTgt spid="2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7" fill="hold">
                      <p:stCondLst>
                        <p:cond delay="0"/>
                      </p:stCondLst>
                      <p:childTnLst>
                        <p:par>
                          <p:cTn id="328" fill="hold">
                            <p:stCondLst>
                              <p:cond delay="0"/>
                            </p:stCondLst>
                            <p:childTnLst>
                              <p:par>
                                <p:cTn id="3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1" dur="5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4"/>
                  </p:tgtEl>
                </p:cond>
              </p:nextCondLst>
            </p:seq>
            <p:seq concurrent="1" nextAc="seek">
              <p:cTn id="332" restart="whenNotActive" fill="hold" evtFilter="cancelBubble" nodeType="interactiveSeq">
                <p:stCondLst>
                  <p:cond evt="onClick" delay="0">
                    <p:tgtEl>
                      <p:spTgt spid="2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3" fill="hold">
                      <p:stCondLst>
                        <p:cond delay="0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7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6"/>
                  </p:tgtEl>
                </p:cond>
              </p:nextCondLst>
            </p:seq>
            <p:seq concurrent="1" nextAc="seek">
              <p:cTn id="338" restart="whenNotActive" fill="hold" evtFilter="cancelBubble" nodeType="interactiveSeq">
                <p:stCondLst>
                  <p:cond evt="onClick" delay="0">
                    <p:tgtEl>
                      <p:spTgt spid="2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9" fill="hold">
                      <p:stCondLst>
                        <p:cond delay="0"/>
                      </p:stCondLst>
                      <p:childTnLst>
                        <p:par>
                          <p:cTn id="340" fill="hold">
                            <p:stCondLst>
                              <p:cond delay="0"/>
                            </p:stCondLst>
                            <p:childTnLst>
                              <p:par>
                                <p:cTn id="3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3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8"/>
                  </p:tgtEl>
                </p:cond>
              </p:nextCondLst>
            </p:seq>
            <p:seq concurrent="1" nextAc="seek">
              <p:cTn id="344" restart="whenNotActive" fill="hold" evtFilter="cancelBubble" nodeType="interactiveSeq">
                <p:stCondLst>
                  <p:cond evt="onClick" delay="0">
                    <p:tgtEl>
                      <p:spTgt spid="2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5" fill="hold">
                      <p:stCondLst>
                        <p:cond delay="0"/>
                      </p:stCondLst>
                      <p:childTnLst>
                        <p:par>
                          <p:cTn id="346" fill="hold">
                            <p:stCondLst>
                              <p:cond delay="0"/>
                            </p:stCondLst>
                            <p:childTnLst>
                              <p:par>
                                <p:cTn id="3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9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0"/>
                  </p:tgtEl>
                </p:cond>
              </p:nextCondLst>
            </p:seq>
            <p:seq concurrent="1" nextAc="seek">
              <p:cTn id="350" restart="whenNotActive" fill="hold" evtFilter="cancelBubble" nodeType="interactiveSeq">
                <p:stCondLst>
                  <p:cond evt="onClick" delay="0">
                    <p:tgtEl>
                      <p:spTgt spid="2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1" fill="hold">
                      <p:stCondLst>
                        <p:cond delay="0"/>
                      </p:stCondLst>
                      <p:childTnLst>
                        <p:par>
                          <p:cTn id="352" fill="hold">
                            <p:stCondLst>
                              <p:cond delay="0"/>
                            </p:stCondLst>
                            <p:childTnLst>
                              <p:par>
                                <p:cTn id="3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5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2"/>
                  </p:tgtEl>
                </p:cond>
              </p:nextCondLst>
            </p:seq>
            <p:seq concurrent="1" nextAc="seek">
              <p:cTn id="356" restart="whenNotActive" fill="hold" evtFilter="cancelBubble" nodeType="interactiveSeq">
                <p:stCondLst>
                  <p:cond evt="onClick" delay="0">
                    <p:tgtEl>
                      <p:spTgt spid="2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7" fill="hold">
                      <p:stCondLst>
                        <p:cond delay="0"/>
                      </p:stCondLst>
                      <p:childTnLst>
                        <p:par>
                          <p:cTn id="358" fill="hold">
                            <p:stCondLst>
                              <p:cond delay="0"/>
                            </p:stCondLst>
                            <p:childTnLst>
                              <p:par>
                                <p:cTn id="3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1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4"/>
                  </p:tgtEl>
                </p:cond>
              </p:nextCondLst>
            </p:seq>
            <p:seq concurrent="1" nextAc="seek">
              <p:cTn id="362" restart="whenNotActive" fill="hold" evtFilter="cancelBubble" nodeType="interactiveSeq">
                <p:stCondLst>
                  <p:cond evt="onClick" delay="0">
                    <p:tgtEl>
                      <p:spTgt spid="2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3" fill="hold">
                      <p:stCondLst>
                        <p:cond delay="0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7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6"/>
                  </p:tgtEl>
                </p:cond>
              </p:nextCondLst>
            </p:seq>
            <p:seq concurrent="1" nextAc="seek">
              <p:cTn id="368" restart="whenNotActive" fill="hold" evtFilter="cancelBubble" nodeType="interactiveSeq">
                <p:stCondLst>
                  <p:cond evt="onClick" delay="0">
                    <p:tgtEl>
                      <p:spTgt spid="2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9" fill="hold">
                      <p:stCondLst>
                        <p:cond delay="0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3"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8"/>
                  </p:tgtEl>
                </p:cond>
              </p:nextCondLst>
            </p:seq>
            <p:seq concurrent="1" nextAc="seek">
              <p:cTn id="374" restart="whenNotActive" fill="hold" evtFilter="cancelBubble" nodeType="interactiveSeq">
                <p:stCondLst>
                  <p:cond evt="onClick" delay="0">
                    <p:tgtEl>
                      <p:spTgt spid="2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5" fill="hold">
                      <p:stCondLst>
                        <p:cond delay="0"/>
                      </p:stCondLst>
                      <p:childTnLst>
                        <p:par>
                          <p:cTn id="376" fill="hold">
                            <p:stCondLst>
                              <p:cond delay="0"/>
                            </p:stCondLst>
                            <p:childTnLst>
                              <p:par>
                                <p:cTn id="3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9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0"/>
                  </p:tgtEl>
                </p:cond>
              </p:nextCondLst>
            </p:seq>
            <p:seq concurrent="1" nextAc="seek">
              <p:cTn id="380" restart="whenNotActive" fill="hold" evtFilter="cancelBubble" nodeType="interactiveSeq">
                <p:stCondLst>
                  <p:cond evt="onClick" delay="0">
                    <p:tgtEl>
                      <p:spTgt spid="2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1" fill="hold">
                      <p:stCondLst>
                        <p:cond delay="0"/>
                      </p:stCondLst>
                      <p:childTnLst>
                        <p:par>
                          <p:cTn id="382" fill="hold">
                            <p:stCondLst>
                              <p:cond delay="0"/>
                            </p:stCondLst>
                            <p:childTnLst>
                              <p:par>
                                <p:cTn id="3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5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2"/>
                  </p:tgtEl>
                </p:cond>
              </p:nextCondLst>
            </p:seq>
            <p:seq concurrent="1" nextAc="seek">
              <p:cTn id="386" restart="whenNotActive" fill="hold" evtFilter="cancelBubble" nodeType="interactiveSeq">
                <p:stCondLst>
                  <p:cond evt="onClick" delay="0">
                    <p:tgtEl>
                      <p:spTgt spid="2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7" fill="hold">
                      <p:stCondLst>
                        <p:cond delay="0"/>
                      </p:stCondLst>
                      <p:childTnLst>
                        <p:par>
                          <p:cTn id="388" fill="hold">
                            <p:stCondLst>
                              <p:cond delay="0"/>
                            </p:stCondLst>
                            <p:childTnLst>
                              <p:par>
                                <p:cTn id="3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1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4"/>
                  </p:tgtEl>
                </p:cond>
              </p:nextCondLst>
            </p:seq>
            <p:seq concurrent="1" nextAc="seek">
              <p:cTn id="392" restart="whenNotActive" fill="hold" evtFilter="cancelBubble" nodeType="interactiveSeq">
                <p:stCondLst>
                  <p:cond evt="onClick" delay="0">
                    <p:tgtEl>
                      <p:spTgt spid="2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3" fill="hold">
                      <p:stCondLst>
                        <p:cond delay="0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7" dur="500"/>
                                        <p:tgtEl>
                                          <p:spTgt spid="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6"/>
                  </p:tgtEl>
                </p:cond>
              </p:nextCondLst>
            </p:seq>
            <p:seq concurrent="1" nextAc="seek">
              <p:cTn id="398" restart="whenNotActive" fill="hold" evtFilter="cancelBubble" nodeType="interactiveSeq">
                <p:stCondLst>
                  <p:cond evt="onClick" delay="0">
                    <p:tgtEl>
                      <p:spTgt spid="2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9" fill="hold">
                      <p:stCondLst>
                        <p:cond delay="0"/>
                      </p:stCondLst>
                      <p:childTnLst>
                        <p:par>
                          <p:cTn id="400" fill="hold">
                            <p:stCondLst>
                              <p:cond delay="0"/>
                            </p:stCondLst>
                            <p:childTnLst>
                              <p:par>
                                <p:cTn id="4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3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8"/>
                  </p:tgtEl>
                </p:cond>
              </p:nextCondLst>
            </p:seq>
            <p:seq concurrent="1" nextAc="seek">
              <p:cTn id="404" restart="whenNotActive" fill="hold" evtFilter="cancelBubble" nodeType="interactiveSeq">
                <p:stCondLst>
                  <p:cond evt="onClick" delay="0">
                    <p:tgtEl>
                      <p:spTgt spid="2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5" fill="hold">
                      <p:stCondLst>
                        <p:cond delay="0"/>
                      </p:stCondLst>
                      <p:childTnLst>
                        <p:par>
                          <p:cTn id="406" fill="hold">
                            <p:stCondLst>
                              <p:cond delay="0"/>
                            </p:stCondLst>
                            <p:childTnLst>
                              <p:par>
                                <p:cTn id="4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9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0"/>
                  </p:tgtEl>
                </p:cond>
              </p:nextCondLst>
            </p:seq>
            <p:seq concurrent="1" nextAc="seek">
              <p:cTn id="410" restart="whenNotActive" fill="hold" evtFilter="cancelBubble" nodeType="interactiveSeq">
                <p:stCondLst>
                  <p:cond evt="onClick" delay="0">
                    <p:tgtEl>
                      <p:spTgt spid="2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1" fill="hold">
                      <p:stCondLst>
                        <p:cond delay="0"/>
                      </p:stCondLst>
                      <p:childTnLst>
                        <p:par>
                          <p:cTn id="412" fill="hold">
                            <p:stCondLst>
                              <p:cond delay="0"/>
                            </p:stCondLst>
                            <p:childTnLst>
                              <p:par>
                                <p:cTn id="4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5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2"/>
                  </p:tgtEl>
                </p:cond>
              </p:nextCondLst>
            </p:seq>
            <p:seq concurrent="1" nextAc="seek">
              <p:cTn id="416" restart="whenNotActive" fill="hold" evtFilter="cancelBubble" nodeType="interactiveSeq">
                <p:stCondLst>
                  <p:cond evt="onClick" delay="0">
                    <p:tgtEl>
                      <p:spTgt spid="2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7" fill="hold">
                      <p:stCondLst>
                        <p:cond delay="0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1" dur="500"/>
                                        <p:tgtEl>
                                          <p:spTgt spid="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4"/>
                  </p:tgtEl>
                </p:cond>
              </p:nextCondLst>
            </p:seq>
            <p:seq concurrent="1" nextAc="seek">
              <p:cTn id="422" restart="whenNotActive" fill="hold" evtFilter="cancelBubble" nodeType="interactiveSeq">
                <p:stCondLst>
                  <p:cond evt="onClick" delay="0">
                    <p:tgtEl>
                      <p:spTgt spid="2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3" fill="hold">
                      <p:stCondLst>
                        <p:cond delay="0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7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6"/>
                  </p:tgtEl>
                </p:cond>
              </p:nextCondLst>
            </p:seq>
            <p:seq concurrent="1" nextAc="seek">
              <p:cTn id="428" restart="whenNotActive" fill="hold" evtFilter="cancelBubble" nodeType="interactiveSeq">
                <p:stCondLst>
                  <p:cond evt="onClick" delay="0">
                    <p:tgtEl>
                      <p:spTgt spid="2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9" fill="hold">
                      <p:stCondLst>
                        <p:cond delay="0"/>
                      </p:stCondLst>
                      <p:childTnLst>
                        <p:par>
                          <p:cTn id="430" fill="hold">
                            <p:stCondLst>
                              <p:cond delay="0"/>
                            </p:stCondLst>
                            <p:childTnLst>
                              <p:par>
                                <p:cTn id="4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3" dur="5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8"/>
                  </p:tgtEl>
                </p:cond>
              </p:nextCondLst>
            </p:seq>
            <p:seq concurrent="1" nextAc="seek">
              <p:cTn id="434" restart="whenNotActive" fill="hold" evtFilter="cancelBubble" nodeType="interactiveSeq">
                <p:stCondLst>
                  <p:cond evt="onClick" delay="0">
                    <p:tgtEl>
                      <p:spTgt spid="2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5" fill="hold">
                      <p:stCondLst>
                        <p:cond delay="0"/>
                      </p:stCondLst>
                      <p:childTnLst>
                        <p:par>
                          <p:cTn id="436" fill="hold">
                            <p:stCondLst>
                              <p:cond delay="0"/>
                            </p:stCondLst>
                            <p:childTnLst>
                              <p:par>
                                <p:cTn id="4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9" dur="500"/>
                                        <p:tgtEl>
                                          <p:spTgt spid="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0"/>
                  </p:tgtEl>
                </p:cond>
              </p:nextCondLst>
            </p:seq>
            <p:seq concurrent="1" nextAc="seek">
              <p:cTn id="440" restart="whenNotActive" fill="hold" evtFilter="cancelBubble" nodeType="interactiveSeq">
                <p:stCondLst>
                  <p:cond evt="onClick" delay="0">
                    <p:tgtEl>
                      <p:spTgt spid="2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1" fill="hold">
                      <p:stCondLst>
                        <p:cond delay="0"/>
                      </p:stCondLst>
                      <p:childTnLst>
                        <p:par>
                          <p:cTn id="442" fill="hold">
                            <p:stCondLst>
                              <p:cond delay="0"/>
                            </p:stCondLst>
                            <p:childTnLst>
                              <p:par>
                                <p:cTn id="4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5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2"/>
                  </p:tgtEl>
                </p:cond>
              </p:nextCondLst>
            </p:seq>
            <p:seq concurrent="1" nextAc="seek">
              <p:cTn id="446" restart="whenNotActive" fill="hold" evtFilter="cancelBubble" nodeType="interactiveSeq">
                <p:stCondLst>
                  <p:cond evt="onClick" delay="0">
                    <p:tgtEl>
                      <p:spTgt spid="2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7" fill="hold">
                      <p:stCondLst>
                        <p:cond delay="0"/>
                      </p:stCondLst>
                      <p:childTnLst>
                        <p:par>
                          <p:cTn id="448" fill="hold">
                            <p:stCondLst>
                              <p:cond delay="0"/>
                            </p:stCondLst>
                            <p:childTnLst>
                              <p:par>
                                <p:cTn id="4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1" dur="500"/>
                                        <p:tgtEl>
                                          <p:spTgt spid="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4"/>
                  </p:tgtEl>
                </p:cond>
              </p:nextCondLst>
            </p:seq>
            <p:seq concurrent="1" nextAc="seek">
              <p:cTn id="452" restart="whenNotActive" fill="hold" evtFilter="cancelBubble" nodeType="interactiveSeq">
                <p:stCondLst>
                  <p:cond evt="onClick" delay="0">
                    <p:tgtEl>
                      <p:spTgt spid="2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3" fill="hold">
                      <p:stCondLst>
                        <p:cond delay="0"/>
                      </p:stCondLst>
                      <p:childTnLst>
                        <p:par>
                          <p:cTn id="454" fill="hold">
                            <p:stCondLst>
                              <p:cond delay="0"/>
                            </p:stCondLst>
                            <p:childTnLst>
                              <p:par>
                                <p:cTn id="4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7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6"/>
                  </p:tgtEl>
                </p:cond>
              </p:nextCondLst>
            </p:seq>
            <p:seq concurrent="1" nextAc="seek">
              <p:cTn id="458" restart="whenNotActive" fill="hold" evtFilter="cancelBubble" nodeType="interactiveSeq">
                <p:stCondLst>
                  <p:cond evt="onClick" delay="0">
                    <p:tgtEl>
                      <p:spTgt spid="2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9" fill="hold">
                      <p:stCondLst>
                        <p:cond delay="0"/>
                      </p:stCondLst>
                      <p:childTnLst>
                        <p:par>
                          <p:cTn id="460" fill="hold">
                            <p:stCondLst>
                              <p:cond delay="0"/>
                            </p:stCondLst>
                            <p:childTnLst>
                              <p:par>
                                <p:cTn id="4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3" dur="500"/>
                                        <p:tgtEl>
                                          <p:spTgt spid="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8"/>
                  </p:tgtEl>
                </p:cond>
              </p:nextCondLst>
            </p:seq>
            <p:seq concurrent="1" nextAc="seek">
              <p:cTn id="464" restart="whenNotActive" fill="hold" evtFilter="cancelBubble" nodeType="interactiveSeq">
                <p:stCondLst>
                  <p:cond evt="onClick" delay="0">
                    <p:tgtEl>
                      <p:spTgt spid="2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5" fill="hold">
                      <p:stCondLst>
                        <p:cond delay="0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9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0"/>
                  </p:tgtEl>
                </p:cond>
              </p:nextCondLst>
            </p:seq>
            <p:seq concurrent="1" nextAc="seek">
              <p:cTn id="470" restart="whenNotActive" fill="hold" evtFilter="cancelBubble" nodeType="interactiveSeq">
                <p:stCondLst>
                  <p:cond evt="onClick" delay="0">
                    <p:tgtEl>
                      <p:spTgt spid="2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1" fill="hold">
                      <p:stCondLst>
                        <p:cond delay="0"/>
                      </p:stCondLst>
                      <p:childTnLst>
                        <p:par>
                          <p:cTn id="472" fill="hold">
                            <p:stCondLst>
                              <p:cond delay="0"/>
                            </p:stCondLst>
                            <p:childTnLst>
                              <p:par>
                                <p:cTn id="4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5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2"/>
                  </p:tgtEl>
                </p:cond>
              </p:nextCondLst>
            </p:seq>
            <p:seq concurrent="1" nextAc="seek">
              <p:cTn id="476" restart="whenNotActive" fill="hold" evtFilter="cancelBubble" nodeType="interactiveSeq">
                <p:stCondLst>
                  <p:cond evt="onClick" delay="0">
                    <p:tgtEl>
                      <p:spTgt spid="2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7" fill="hold">
                      <p:stCondLst>
                        <p:cond delay="0"/>
                      </p:stCondLst>
                      <p:childTnLst>
                        <p:par>
                          <p:cTn id="478" fill="hold">
                            <p:stCondLst>
                              <p:cond delay="0"/>
                            </p:stCondLst>
                            <p:childTnLst>
                              <p:par>
                                <p:cTn id="4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1" dur="5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4"/>
                  </p:tgtEl>
                </p:cond>
              </p:nextCondLst>
            </p:seq>
            <p:seq concurrent="1" nextAc="seek">
              <p:cTn id="482" restart="whenNotActive" fill="hold" evtFilter="cancelBubble" nodeType="interactiveSeq">
                <p:stCondLst>
                  <p:cond evt="onClick" delay="0">
                    <p:tgtEl>
                      <p:spTgt spid="2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3" fill="hold">
                      <p:stCondLst>
                        <p:cond delay="0"/>
                      </p:stCondLst>
                      <p:childTnLst>
                        <p:par>
                          <p:cTn id="484" fill="hold">
                            <p:stCondLst>
                              <p:cond delay="0"/>
                            </p:stCondLst>
                            <p:childTnLst>
                              <p:par>
                                <p:cTn id="4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7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"/>
                  </p:tgtEl>
                </p:cond>
              </p:nextCondLst>
            </p:seq>
            <p:seq concurrent="1" nextAc="seek">
              <p:cTn id="488" restart="whenNotActive" fill="hold" evtFilter="cancelBubble" nodeType="interactiveSeq">
                <p:stCondLst>
                  <p:cond evt="onClick" delay="0">
                    <p:tgtEl>
                      <p:spTgt spid="2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9" fill="hold">
                      <p:stCondLst>
                        <p:cond delay="0"/>
                      </p:stCondLst>
                      <p:childTnLst>
                        <p:par>
                          <p:cTn id="490" fill="hold">
                            <p:stCondLst>
                              <p:cond delay="0"/>
                            </p:stCondLst>
                            <p:childTnLst>
                              <p:par>
                                <p:cTn id="4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3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8"/>
                  </p:tgtEl>
                </p:cond>
              </p:nextCondLst>
            </p:seq>
            <p:seq concurrent="1" nextAc="seek">
              <p:cTn id="494" restart="whenNotActive" fill="hold" evtFilter="cancelBubble" nodeType="interactiveSeq">
                <p:stCondLst>
                  <p:cond evt="onClick" delay="0">
                    <p:tgtEl>
                      <p:spTgt spid="2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5" fill="hold">
                      <p:stCondLst>
                        <p:cond delay="0"/>
                      </p:stCondLst>
                      <p:childTnLst>
                        <p:par>
                          <p:cTn id="496" fill="hold">
                            <p:stCondLst>
                              <p:cond delay="0"/>
                            </p:stCondLst>
                            <p:childTnLst>
                              <p:par>
                                <p:cTn id="4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9" dur="500"/>
                                        <p:tgtEl>
                                          <p:spTgt spid="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0"/>
                  </p:tgtEl>
                </p:cond>
              </p:nextCondLst>
            </p:seq>
            <p:seq concurrent="1" nextAc="seek">
              <p:cTn id="500" restart="whenNotActive" fill="hold" evtFilter="cancelBubble" nodeType="interactiveSeq">
                <p:stCondLst>
                  <p:cond evt="onClick" delay="0">
                    <p:tgtEl>
                      <p:spTgt spid="2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1" fill="hold">
                      <p:stCondLst>
                        <p:cond delay="0"/>
                      </p:stCondLst>
                      <p:childTnLst>
                        <p:par>
                          <p:cTn id="502" fill="hold">
                            <p:stCondLst>
                              <p:cond delay="0"/>
                            </p:stCondLst>
                            <p:childTnLst>
                              <p:par>
                                <p:cTn id="5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5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2"/>
                  </p:tgtEl>
                </p:cond>
              </p:nextCondLst>
            </p:seq>
            <p:seq concurrent="1" nextAc="seek">
              <p:cTn id="506" restart="whenNotActive" fill="hold" evtFilter="cancelBubble" nodeType="interactiveSeq">
                <p:stCondLst>
                  <p:cond evt="onClick" delay="0">
                    <p:tgtEl>
                      <p:spTgt spid="2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7" fill="hold">
                      <p:stCondLst>
                        <p:cond delay="0"/>
                      </p:stCondLst>
                      <p:childTnLst>
                        <p:par>
                          <p:cTn id="508" fill="hold">
                            <p:stCondLst>
                              <p:cond delay="0"/>
                            </p:stCondLst>
                            <p:childTnLst>
                              <p:par>
                                <p:cTn id="5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1" dur="500"/>
                                        <p:tgtEl>
                                          <p:spTgt spid="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4"/>
                  </p:tgtEl>
                </p:cond>
              </p:nextCondLst>
            </p:seq>
            <p:seq concurrent="1" nextAc="seek">
              <p:cTn id="512" restart="whenNotActive" fill="hold" evtFilter="cancelBubble" nodeType="interactiveSeq">
                <p:stCondLst>
                  <p:cond evt="onClick" delay="0">
                    <p:tgtEl>
                      <p:spTgt spid="2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3" fill="hold">
                      <p:stCondLst>
                        <p:cond delay="0"/>
                      </p:stCondLst>
                      <p:childTnLst>
                        <p:par>
                          <p:cTn id="514" fill="hold">
                            <p:stCondLst>
                              <p:cond delay="0"/>
                            </p:stCondLst>
                            <p:childTnLst>
                              <p:par>
                                <p:cTn id="5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7" dur="500"/>
                                        <p:tgtEl>
                                          <p:spTgt spid="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"/>
                  </p:tgtEl>
                </p:cond>
              </p:nextCondLst>
            </p:seq>
            <p:seq concurrent="1" nextAc="seek">
              <p:cTn id="518" restart="whenNotActive" fill="hold" evtFilter="cancelBubble" nodeType="interactiveSeq">
                <p:stCondLst>
                  <p:cond evt="onClick" delay="0">
                    <p:tgtEl>
                      <p:spTgt spid="2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9" fill="hold">
                      <p:stCondLst>
                        <p:cond delay="0"/>
                      </p:stCondLst>
                      <p:childTnLst>
                        <p:par>
                          <p:cTn id="520" fill="hold">
                            <p:stCondLst>
                              <p:cond delay="0"/>
                            </p:stCondLst>
                            <p:childTnLst>
                              <p:par>
                                <p:cTn id="5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3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8"/>
                  </p:tgtEl>
                </p:cond>
              </p:nextCondLst>
            </p:seq>
            <p:seq concurrent="1" nextAc="seek">
              <p:cTn id="524" restart="whenNotActive" fill="hold" evtFilter="cancelBubble" nodeType="interactiveSeq">
                <p:stCondLst>
                  <p:cond evt="onClick" delay="0">
                    <p:tgtEl>
                      <p:spTgt spid="2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5" fill="hold">
                      <p:stCondLst>
                        <p:cond delay="0"/>
                      </p:stCondLst>
                      <p:childTnLst>
                        <p:par>
                          <p:cTn id="526" fill="hold">
                            <p:stCondLst>
                              <p:cond delay="0"/>
                            </p:stCondLst>
                            <p:childTnLst>
                              <p:par>
                                <p:cTn id="5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9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0"/>
                  </p:tgtEl>
                </p:cond>
              </p:nextCondLst>
            </p:seq>
            <p:seq concurrent="1" nextAc="seek">
              <p:cTn id="530" restart="whenNotActive" fill="hold" evtFilter="cancelBubble" nodeType="interactiveSeq">
                <p:stCondLst>
                  <p:cond evt="onClick" delay="0">
                    <p:tgtEl>
                      <p:spTgt spid="2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1" fill="hold">
                      <p:stCondLst>
                        <p:cond delay="0"/>
                      </p:stCondLst>
                      <p:childTnLst>
                        <p:par>
                          <p:cTn id="532" fill="hold">
                            <p:stCondLst>
                              <p:cond delay="0"/>
                            </p:stCondLst>
                            <p:childTnLst>
                              <p:par>
                                <p:cTn id="5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5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2"/>
                  </p:tgtEl>
                </p:cond>
              </p:nextCondLst>
            </p:seq>
            <p:seq concurrent="1" nextAc="seek">
              <p:cTn id="536" restart="whenNotActive" fill="hold" evtFilter="cancelBubble" nodeType="interactiveSeq">
                <p:stCondLst>
                  <p:cond evt="onClick" delay="0">
                    <p:tgtEl>
                      <p:spTgt spid="2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7" fill="hold">
                      <p:stCondLst>
                        <p:cond delay="0"/>
                      </p:stCondLst>
                      <p:childTnLst>
                        <p:par>
                          <p:cTn id="538" fill="hold">
                            <p:stCondLst>
                              <p:cond delay="0"/>
                            </p:stCondLst>
                            <p:childTnLst>
                              <p:par>
                                <p:cTn id="5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1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4"/>
                  </p:tgtEl>
                </p:cond>
              </p:nextCondLst>
            </p:seq>
            <p:seq concurrent="1" nextAc="seek">
              <p:cTn id="542" restart="whenNotActive" fill="hold" evtFilter="cancelBubble" nodeType="interactiveSeq">
                <p:stCondLst>
                  <p:cond evt="onClick" delay="0">
                    <p:tgtEl>
                      <p:spTgt spid="2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3" fill="hold">
                      <p:stCondLst>
                        <p:cond delay="0"/>
                      </p:stCondLst>
                      <p:childTnLst>
                        <p:par>
                          <p:cTn id="544" fill="hold">
                            <p:stCondLst>
                              <p:cond delay="0"/>
                            </p:stCondLst>
                            <p:childTnLst>
                              <p:par>
                                <p:cTn id="5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7" dur="5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"/>
                  </p:tgtEl>
                </p:cond>
              </p:nextCondLst>
            </p:seq>
            <p:seq concurrent="1" nextAc="seek">
              <p:cTn id="548" restart="whenNotActive" fill="hold" evtFilter="cancelBubble" nodeType="interactiveSeq">
                <p:stCondLst>
                  <p:cond evt="onClick" delay="0">
                    <p:tgtEl>
                      <p:spTgt spid="2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9" fill="hold">
                      <p:stCondLst>
                        <p:cond delay="0"/>
                      </p:stCondLst>
                      <p:childTnLst>
                        <p:par>
                          <p:cTn id="550" fill="hold">
                            <p:stCondLst>
                              <p:cond delay="0"/>
                            </p:stCondLst>
                            <p:childTnLst>
                              <p:par>
                                <p:cTn id="5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3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8"/>
                  </p:tgtEl>
                </p:cond>
              </p:nextCondLst>
            </p:seq>
            <p:seq concurrent="1" nextAc="seek">
              <p:cTn id="554" restart="whenNotActive" fill="hold" evtFilter="cancelBubble" nodeType="interactiveSeq">
                <p:stCondLst>
                  <p:cond evt="onClick" delay="0">
                    <p:tgtEl>
                      <p:spTgt spid="2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5" fill="hold">
                      <p:stCondLst>
                        <p:cond delay="0"/>
                      </p:stCondLst>
                      <p:childTnLst>
                        <p:par>
                          <p:cTn id="556" fill="hold">
                            <p:stCondLst>
                              <p:cond delay="0"/>
                            </p:stCondLst>
                            <p:childTnLst>
                              <p:par>
                                <p:cTn id="5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9" dur="500"/>
                                        <p:tgtEl>
                                          <p:spTgt spid="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0"/>
                  </p:tgtEl>
                </p:cond>
              </p:nextCondLst>
            </p:seq>
            <p:seq concurrent="1" nextAc="seek">
              <p:cTn id="560" restart="whenNotActive" fill="hold" evtFilter="cancelBubble" nodeType="interactiveSeq">
                <p:stCondLst>
                  <p:cond evt="onClick" delay="0">
                    <p:tgtEl>
                      <p:spTgt spid="2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1" fill="hold">
                      <p:stCondLst>
                        <p:cond delay="0"/>
                      </p:stCondLst>
                      <p:childTnLst>
                        <p:par>
                          <p:cTn id="562" fill="hold">
                            <p:stCondLst>
                              <p:cond delay="0"/>
                            </p:stCondLst>
                            <p:childTnLst>
                              <p:par>
                                <p:cTn id="5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5" dur="500"/>
                                        <p:tgtEl>
                                          <p:spTgt spid="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2"/>
                  </p:tgtEl>
                </p:cond>
              </p:nextCondLst>
            </p:seq>
            <p:seq concurrent="1" nextAc="seek">
              <p:cTn id="566" restart="whenNotActive" fill="hold" evtFilter="cancelBubble" nodeType="interactiveSeq">
                <p:stCondLst>
                  <p:cond evt="onClick" delay="0">
                    <p:tgtEl>
                      <p:spTgt spid="2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7" fill="hold">
                      <p:stCondLst>
                        <p:cond delay="0"/>
                      </p:stCondLst>
                      <p:childTnLst>
                        <p:par>
                          <p:cTn id="568" fill="hold">
                            <p:stCondLst>
                              <p:cond delay="0"/>
                            </p:stCondLst>
                            <p:childTnLst>
                              <p:par>
                                <p:cTn id="5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1" dur="500"/>
                                        <p:tgtEl>
                                          <p:spTgt spid="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4"/>
                  </p:tgtEl>
                </p:cond>
              </p:nextCondLst>
            </p:seq>
            <p:seq concurrent="1" nextAc="seek">
              <p:cTn id="572" restart="whenNotActive" fill="hold" evtFilter="cancelBubble" nodeType="interactiveSeq">
                <p:stCondLst>
                  <p:cond evt="onClick" delay="0">
                    <p:tgtEl>
                      <p:spTgt spid="2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3" fill="hold">
                      <p:stCondLst>
                        <p:cond delay="0"/>
                      </p:stCondLst>
                      <p:childTnLst>
                        <p:par>
                          <p:cTn id="574" fill="hold">
                            <p:stCondLst>
                              <p:cond delay="0"/>
                            </p:stCondLst>
                            <p:childTnLst>
                              <p:par>
                                <p:cTn id="5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7" dur="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6"/>
                  </p:tgtEl>
                </p:cond>
              </p:nextCondLst>
            </p:seq>
            <p:seq concurrent="1" nextAc="seek">
              <p:cTn id="578" restart="whenNotActive" fill="hold" evtFilter="cancelBubble" nodeType="interactiveSeq">
                <p:stCondLst>
                  <p:cond evt="onClick" delay="0">
                    <p:tgtEl>
                      <p:spTgt spid="2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9" fill="hold">
                      <p:stCondLst>
                        <p:cond delay="0"/>
                      </p:stCondLst>
                      <p:childTnLst>
                        <p:par>
                          <p:cTn id="580" fill="hold">
                            <p:stCondLst>
                              <p:cond delay="0"/>
                            </p:stCondLst>
                            <p:childTnLst>
                              <p:par>
                                <p:cTn id="5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3" dur="500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8"/>
                  </p:tgtEl>
                </p:cond>
              </p:nextCondLst>
            </p:seq>
            <p:seq concurrent="1" nextAc="seek">
              <p:cTn id="584" restart="whenNotActive" fill="hold" evtFilter="cancelBubble" nodeType="interactiveSeq">
                <p:stCondLst>
                  <p:cond evt="onClick" delay="0">
                    <p:tgtEl>
                      <p:spTgt spid="3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5" fill="hold">
                      <p:stCondLst>
                        <p:cond delay="0"/>
                      </p:stCondLst>
                      <p:childTnLst>
                        <p:par>
                          <p:cTn id="586" fill="hold">
                            <p:stCondLst>
                              <p:cond delay="0"/>
                            </p:stCondLst>
                            <p:childTnLst>
                              <p:par>
                                <p:cTn id="5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9" dur="50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0"/>
                  </p:tgtEl>
                </p:cond>
              </p:nextCondLst>
            </p:seq>
            <p:seq concurrent="1" nextAc="seek">
              <p:cTn id="590" restart="whenNotActive" fill="hold" evtFilter="cancelBubble" nodeType="interactiveSeq">
                <p:stCondLst>
                  <p:cond evt="onClick" delay="0">
                    <p:tgtEl>
                      <p:spTgt spid="3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1" fill="hold">
                      <p:stCondLst>
                        <p:cond delay="0"/>
                      </p:stCondLst>
                      <p:childTnLst>
                        <p:par>
                          <p:cTn id="592" fill="hold">
                            <p:stCondLst>
                              <p:cond delay="0"/>
                            </p:stCondLst>
                            <p:childTnLst>
                              <p:par>
                                <p:cTn id="5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5" dur="500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2"/>
                  </p:tgtEl>
                </p:cond>
              </p:nextCondLst>
            </p:seq>
            <p:seq concurrent="1" nextAc="seek">
              <p:cTn id="596" restart="whenNotActive" fill="hold" evtFilter="cancelBubble" nodeType="interactiveSeq">
                <p:stCondLst>
                  <p:cond evt="onClick" delay="0">
                    <p:tgtEl>
                      <p:spTgt spid="3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7" fill="hold">
                      <p:stCondLst>
                        <p:cond delay="0"/>
                      </p:stCondLst>
                      <p:childTnLst>
                        <p:par>
                          <p:cTn id="598" fill="hold">
                            <p:stCondLst>
                              <p:cond delay="0"/>
                            </p:stCondLst>
                            <p:childTnLst>
                              <p:par>
                                <p:cTn id="5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1" dur="500"/>
                                        <p:tgtEl>
                                          <p:spTgt spid="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4"/>
                  </p:tgtEl>
                </p:cond>
              </p:nextCondLst>
            </p:seq>
            <p:seq concurrent="1" nextAc="seek">
              <p:cTn id="602" restart="whenNotActive" fill="hold" evtFilter="cancelBubble" nodeType="interactiveSeq">
                <p:stCondLst>
                  <p:cond evt="onClick" delay="0">
                    <p:tgtEl>
                      <p:spTgt spid="3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3" fill="hold">
                      <p:stCondLst>
                        <p:cond delay="0"/>
                      </p:stCondLst>
                      <p:childTnLst>
                        <p:par>
                          <p:cTn id="604" fill="hold">
                            <p:stCondLst>
                              <p:cond delay="0"/>
                            </p:stCondLst>
                            <p:childTnLst>
                              <p:par>
                                <p:cTn id="6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7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6"/>
                  </p:tgtEl>
                </p:cond>
              </p:nextCondLst>
            </p:seq>
            <p:seq concurrent="1" nextAc="seek">
              <p:cTn id="608" restart="whenNotActive" fill="hold" evtFilter="cancelBubble" nodeType="interactiveSeq">
                <p:stCondLst>
                  <p:cond evt="onClick" delay="0">
                    <p:tgtEl>
                      <p:spTgt spid="3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9" fill="hold">
                      <p:stCondLst>
                        <p:cond delay="0"/>
                      </p:stCondLst>
                      <p:childTnLst>
                        <p:par>
                          <p:cTn id="610" fill="hold">
                            <p:stCondLst>
                              <p:cond delay="0"/>
                            </p:stCondLst>
                            <p:childTnLst>
                              <p:par>
                                <p:cTn id="6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3" dur="500"/>
                                        <p:tgtEl>
                                          <p:spTgt spid="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"/>
                  </p:tgtEl>
                </p:cond>
              </p:nextCondLst>
            </p:seq>
            <p:seq concurrent="1" nextAc="seek">
              <p:cTn id="614" restart="whenNotActive" fill="hold" evtFilter="cancelBubble" nodeType="interactiveSeq">
                <p:stCondLst>
                  <p:cond evt="onClick" delay="0">
                    <p:tgtEl>
                      <p:spTgt spid="3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5" fill="hold">
                      <p:stCondLst>
                        <p:cond delay="0"/>
                      </p:stCondLst>
                      <p:childTnLst>
                        <p:par>
                          <p:cTn id="616" fill="hold">
                            <p:stCondLst>
                              <p:cond delay="0"/>
                            </p:stCondLst>
                            <p:childTnLst>
                              <p:par>
                                <p:cTn id="6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9" dur="500"/>
                                        <p:tgtEl>
                                          <p:spTgt spid="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0"/>
                  </p:tgtEl>
                </p:cond>
              </p:nextCondLst>
            </p:seq>
            <p:seq concurrent="1" nextAc="seek">
              <p:cTn id="620" restart="whenNotActive" fill="hold" evtFilter="cancelBubble" nodeType="interactiveSeq">
                <p:stCondLst>
                  <p:cond evt="onClick" delay="0">
                    <p:tgtEl>
                      <p:spTgt spid="3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1" fill="hold">
                      <p:stCondLst>
                        <p:cond delay="0"/>
                      </p:stCondLst>
                      <p:childTnLst>
                        <p:par>
                          <p:cTn id="622" fill="hold">
                            <p:stCondLst>
                              <p:cond delay="0"/>
                            </p:stCondLst>
                            <p:childTnLst>
                              <p:par>
                                <p:cTn id="6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5" dur="500"/>
                                        <p:tgtEl>
                                          <p:spTgt spid="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2"/>
                  </p:tgtEl>
                </p:cond>
              </p:nextCondLst>
            </p:seq>
            <p:seq concurrent="1" nextAc="seek">
              <p:cTn id="626" restart="whenNotActive" fill="hold" evtFilter="cancelBubble" nodeType="interactiveSeq">
                <p:stCondLst>
                  <p:cond evt="onClick" delay="0">
                    <p:tgtEl>
                      <p:spTgt spid="3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7" fill="hold">
                      <p:stCondLst>
                        <p:cond delay="0"/>
                      </p:stCondLst>
                      <p:childTnLst>
                        <p:par>
                          <p:cTn id="628" fill="hold">
                            <p:stCondLst>
                              <p:cond delay="0"/>
                            </p:stCondLst>
                            <p:childTnLst>
                              <p:par>
                                <p:cTn id="6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1" dur="500"/>
                                        <p:tgtEl>
                                          <p:spTgt spid="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"/>
                  </p:tgtEl>
                </p:cond>
              </p:nextCondLst>
            </p:seq>
            <p:seq concurrent="1" nextAc="seek">
              <p:cTn id="632" restart="whenNotActive" fill="hold" evtFilter="cancelBubble" nodeType="interactiveSeq">
                <p:stCondLst>
                  <p:cond evt="onClick" delay="0">
                    <p:tgtEl>
                      <p:spTgt spid="3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3" fill="hold">
                      <p:stCondLst>
                        <p:cond delay="0"/>
                      </p:stCondLst>
                      <p:childTnLst>
                        <p:par>
                          <p:cTn id="634" fill="hold">
                            <p:stCondLst>
                              <p:cond delay="0"/>
                            </p:stCondLst>
                            <p:childTnLst>
                              <p:par>
                                <p:cTn id="6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7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"/>
                  </p:tgtEl>
                </p:cond>
              </p:nextCondLst>
            </p:seq>
            <p:seq concurrent="1" nextAc="seek">
              <p:cTn id="638" restart="whenNotActive" fill="hold" evtFilter="cancelBubble" nodeType="interactiveSeq">
                <p:stCondLst>
                  <p:cond evt="onClick" delay="0">
                    <p:tgtEl>
                      <p:spTgt spid="3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9" fill="hold">
                      <p:stCondLst>
                        <p:cond delay="0"/>
                      </p:stCondLst>
                      <p:childTnLst>
                        <p:par>
                          <p:cTn id="640" fill="hold">
                            <p:stCondLst>
                              <p:cond delay="0"/>
                            </p:stCondLst>
                            <p:childTnLst>
                              <p:par>
                                <p:cTn id="6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3" dur="500"/>
                                        <p:tgtEl>
                                          <p:spTgt spid="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"/>
                  </p:tgtEl>
                </p:cond>
              </p:nextCondLst>
            </p:seq>
            <p:seq concurrent="1" nextAc="seek">
              <p:cTn id="644" restart="whenNotActive" fill="hold" evtFilter="cancelBubble" nodeType="interactiveSeq">
                <p:stCondLst>
                  <p:cond evt="onClick" delay="0">
                    <p:tgtEl>
                      <p:spTgt spid="3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5" fill="hold">
                      <p:stCondLst>
                        <p:cond delay="0"/>
                      </p:stCondLst>
                      <p:childTnLst>
                        <p:par>
                          <p:cTn id="646" fill="hold">
                            <p:stCondLst>
                              <p:cond delay="0"/>
                            </p:stCondLst>
                            <p:childTnLst>
                              <p:par>
                                <p:cTn id="6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9" dur="500"/>
                                        <p:tgtEl>
                                          <p:spTgt spid="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0"/>
                  </p:tgtEl>
                </p:cond>
              </p:nextCondLst>
            </p:seq>
            <p:seq concurrent="1" nextAc="seek">
              <p:cTn id="650" restart="whenNotActive" fill="hold" evtFilter="cancelBubble" nodeType="interactiveSeq">
                <p:stCondLst>
                  <p:cond evt="onClick" delay="0">
                    <p:tgtEl>
                      <p:spTgt spid="3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1" fill="hold">
                      <p:stCondLst>
                        <p:cond delay="0"/>
                      </p:stCondLst>
                      <p:childTnLst>
                        <p:par>
                          <p:cTn id="652" fill="hold">
                            <p:stCondLst>
                              <p:cond delay="0"/>
                            </p:stCondLst>
                            <p:childTnLst>
                              <p:par>
                                <p:cTn id="6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5" dur="500"/>
                                        <p:tgtEl>
                                          <p:spTgt spid="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2"/>
                  </p:tgtEl>
                </p:cond>
              </p:nextCondLst>
            </p:seq>
            <p:seq concurrent="1" nextAc="seek">
              <p:cTn id="656" restart="whenNotActive" fill="hold" evtFilter="cancelBubble" nodeType="interactiveSeq">
                <p:stCondLst>
                  <p:cond evt="onClick" delay="0">
                    <p:tgtEl>
                      <p:spTgt spid="3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7" fill="hold">
                      <p:stCondLst>
                        <p:cond delay="0"/>
                      </p:stCondLst>
                      <p:childTnLst>
                        <p:par>
                          <p:cTn id="658" fill="hold">
                            <p:stCondLst>
                              <p:cond delay="0"/>
                            </p:stCondLst>
                            <p:childTnLst>
                              <p:par>
                                <p:cTn id="6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1" dur="500"/>
                                        <p:tgtEl>
                                          <p:spTgt spid="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4"/>
                  </p:tgtEl>
                </p:cond>
              </p:nextCondLst>
            </p:seq>
            <p:seq concurrent="1" nextAc="seek">
              <p:cTn id="662" restart="whenNotActive" fill="hold" evtFilter="cancelBubble" nodeType="interactiveSeq">
                <p:stCondLst>
                  <p:cond evt="onClick" delay="0">
                    <p:tgtEl>
                      <p:spTgt spid="3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3" fill="hold">
                      <p:stCondLst>
                        <p:cond delay="0"/>
                      </p:stCondLst>
                      <p:childTnLst>
                        <p:par>
                          <p:cTn id="664" fill="hold">
                            <p:stCondLst>
                              <p:cond delay="0"/>
                            </p:stCondLst>
                            <p:childTnLst>
                              <p:par>
                                <p:cTn id="6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7" dur="500"/>
                                        <p:tgtEl>
                                          <p:spTgt spid="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6"/>
                  </p:tgtEl>
                </p:cond>
              </p:nextCondLst>
            </p:seq>
            <p:seq concurrent="1" nextAc="seek">
              <p:cTn id="668" restart="whenNotActive" fill="hold" evtFilter="cancelBubble" nodeType="interactiveSeq">
                <p:stCondLst>
                  <p:cond evt="onClick" delay="0">
                    <p:tgtEl>
                      <p:spTgt spid="3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9" fill="hold">
                      <p:stCondLst>
                        <p:cond delay="0"/>
                      </p:stCondLst>
                      <p:childTnLst>
                        <p:par>
                          <p:cTn id="670" fill="hold">
                            <p:stCondLst>
                              <p:cond delay="0"/>
                            </p:stCondLst>
                            <p:childTnLst>
                              <p:par>
                                <p:cTn id="6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3" dur="5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8"/>
                  </p:tgtEl>
                </p:cond>
              </p:nextCondLst>
            </p:seq>
            <p:seq concurrent="1" nextAc="seek">
              <p:cTn id="67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5" fill="hold">
                      <p:stCondLst>
                        <p:cond delay="0"/>
                      </p:stCondLst>
                      <p:childTnLst>
                        <p:par>
                          <p:cTn id="676" fill="hold">
                            <p:stCondLst>
                              <p:cond delay="0"/>
                            </p:stCondLst>
                            <p:childTnLst>
                              <p:par>
                                <p:cTn id="6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9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80" restart="whenNotActive" fill="hold" evtFilter="cancelBubble" nodeType="interactiveSeq">
                <p:stCondLst>
                  <p:cond evt="onClick" delay="0">
                    <p:tgtEl>
                      <p:spTgt spid="3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1" fill="hold">
                      <p:stCondLst>
                        <p:cond delay="0"/>
                      </p:stCondLst>
                      <p:childTnLst>
                        <p:par>
                          <p:cTn id="682" fill="hold">
                            <p:stCondLst>
                              <p:cond delay="0"/>
                            </p:stCondLst>
                            <p:childTnLst>
                              <p:par>
                                <p:cTn id="6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5" dur="5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1"/>
                  </p:tgtEl>
                </p:cond>
              </p:nextCondLst>
            </p:seq>
            <p:seq concurrent="1" nextAc="seek">
              <p:cTn id="686" restart="whenNotActive" fill="hold" evtFilter="cancelBubble" nodeType="interactiveSeq">
                <p:stCondLst>
                  <p:cond evt="onClick" delay="0">
                    <p:tgtEl>
                      <p:spTgt spid="3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7" fill="hold">
                      <p:stCondLst>
                        <p:cond delay="0"/>
                      </p:stCondLst>
                      <p:childTnLst>
                        <p:par>
                          <p:cTn id="688" fill="hold">
                            <p:stCondLst>
                              <p:cond delay="0"/>
                            </p:stCondLst>
                            <p:childTnLst>
                              <p:par>
                                <p:cTn id="6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1"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3"/>
                  </p:tgtEl>
                </p:cond>
              </p:nextCondLst>
            </p:seq>
            <p:seq concurrent="1" nextAc="seek">
              <p:cTn id="692" restart="whenNotActive" fill="hold" evtFilter="cancelBubble" nodeType="interactiveSeq">
                <p:stCondLst>
                  <p:cond evt="onClick" delay="0">
                    <p:tgtEl>
                      <p:spTgt spid="3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3" fill="hold">
                      <p:stCondLst>
                        <p:cond delay="0"/>
                      </p:stCondLst>
                      <p:childTnLst>
                        <p:par>
                          <p:cTn id="694" fill="hold">
                            <p:stCondLst>
                              <p:cond delay="0"/>
                            </p:stCondLst>
                            <p:childTnLst>
                              <p:par>
                                <p:cTn id="6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7" dur="500"/>
                                        <p:tgtEl>
                                          <p:spTgt spid="3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5"/>
                  </p:tgtEl>
                </p:cond>
              </p:nextCondLst>
            </p:seq>
            <p:seq concurrent="1" nextAc="seek">
              <p:cTn id="698" restart="whenNotActive" fill="hold" evtFilter="cancelBubble" nodeType="interactiveSeq">
                <p:stCondLst>
                  <p:cond evt="onClick" delay="0">
                    <p:tgtEl>
                      <p:spTgt spid="3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9" fill="hold">
                      <p:stCondLst>
                        <p:cond delay="0"/>
                      </p:stCondLst>
                      <p:childTnLst>
                        <p:par>
                          <p:cTn id="700" fill="hold">
                            <p:stCondLst>
                              <p:cond delay="0"/>
                            </p:stCondLst>
                            <p:childTnLst>
                              <p:par>
                                <p:cTn id="7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3" dur="500"/>
                                        <p:tgtEl>
                                          <p:spTgt spid="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7"/>
                  </p:tgtEl>
                </p:cond>
              </p:nextCondLst>
            </p:seq>
            <p:seq concurrent="1" nextAc="seek">
              <p:cTn id="70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5" fill="hold">
                      <p:stCondLst>
                        <p:cond delay="0"/>
                      </p:stCondLst>
                      <p:childTnLst>
                        <p:par>
                          <p:cTn id="706" fill="hold">
                            <p:stCondLst>
                              <p:cond delay="0"/>
                            </p:stCondLst>
                            <p:childTnLst>
                              <p:par>
                                <p:cTn id="7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9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10" restart="whenNotActive" fill="hold" evtFilter="cancelBubble" nodeType="interactiveSeq">
                <p:stCondLst>
                  <p:cond evt="onClick" delay="0">
                    <p:tgtEl>
                      <p:spTgt spid="3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1" fill="hold">
                      <p:stCondLst>
                        <p:cond delay="0"/>
                      </p:stCondLst>
                      <p:childTnLst>
                        <p:par>
                          <p:cTn id="712" fill="hold">
                            <p:stCondLst>
                              <p:cond delay="0"/>
                            </p:stCondLst>
                            <p:childTnLst>
                              <p:par>
                                <p:cTn id="7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5" dur="5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9"/>
                  </p:tgtEl>
                </p:cond>
              </p:nextCondLst>
            </p:seq>
            <p:seq concurrent="1" nextAc="seek">
              <p:cTn id="716" restart="whenNotActive" fill="hold" evtFilter="cancelBubble" nodeType="interactiveSeq">
                <p:stCondLst>
                  <p:cond evt="onClick" delay="0">
                    <p:tgtEl>
                      <p:spTgt spid="3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7" fill="hold">
                      <p:stCondLst>
                        <p:cond delay="0"/>
                      </p:stCondLst>
                      <p:childTnLst>
                        <p:par>
                          <p:cTn id="718" fill="hold">
                            <p:stCondLst>
                              <p:cond delay="0"/>
                            </p:stCondLst>
                            <p:childTnLst>
                              <p:par>
                                <p:cTn id="7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1" dur="500"/>
                                        <p:tgtEl>
                                          <p:spTgt spid="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1"/>
                  </p:tgtEl>
                </p:cond>
              </p:nextCondLst>
            </p:seq>
            <p:seq concurrent="1" nextAc="seek">
              <p:cTn id="722" restart="whenNotActive" fill="hold" evtFilter="cancelBubble" nodeType="interactiveSeq">
                <p:stCondLst>
                  <p:cond evt="onClick" delay="0">
                    <p:tgtEl>
                      <p:spTgt spid="3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3" fill="hold">
                      <p:stCondLst>
                        <p:cond delay="0"/>
                      </p:stCondLst>
                      <p:childTnLst>
                        <p:par>
                          <p:cTn id="724" fill="hold">
                            <p:stCondLst>
                              <p:cond delay="0"/>
                            </p:stCondLst>
                            <p:childTnLst>
                              <p:par>
                                <p:cTn id="7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7" dur="500"/>
                                        <p:tgtEl>
                                          <p:spTgt spid="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9186" y="91085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649C"/>
                </a:solidFill>
                <a:latin typeface="Twinkl" pitchFamily="50" charset="0"/>
              </a:rPr>
              <a:t>Describe movements between positions as translations of a given unit to the left/right and up/down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84657" y="2330631"/>
            <a:ext cx="3402625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solidFill>
                  <a:srgbClr val="007AC2"/>
                </a:solidFill>
                <a:latin typeface="Twinkl" pitchFamily="50" charset="0"/>
              </a:rPr>
              <a:t>Describe the movement between positions A and B. </a:t>
            </a:r>
            <a:endParaRPr lang="en-GB" dirty="0">
              <a:solidFill>
                <a:srgbClr val="007AC2"/>
              </a:solidFill>
              <a:latin typeface="Twinkl" pitchFamily="50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572000" y="2687783"/>
          <a:ext cx="3600680" cy="31991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68">
                  <a:extLst>
                    <a:ext uri="{9D8B030D-6E8A-4147-A177-3AD203B41FA5}">
                      <a16:colId xmlns:a16="http://schemas.microsoft.com/office/drawing/2014/main" val="1138960563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94196675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805946509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352661411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044455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151161542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7661701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412710328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4046654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80419139"/>
                    </a:ext>
                  </a:extLst>
                </a:gridCol>
              </a:tblGrid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52617452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43802961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77666844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5864867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8248204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15303481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162137451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8910480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004382834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66738100"/>
                  </a:ext>
                </a:extLst>
              </a:tr>
            </a:tbl>
          </a:graphicData>
        </a:graphic>
      </p:graphicFrame>
      <p:sp>
        <p:nvSpPr>
          <p:cNvPr id="63" name="TextBox 62"/>
          <p:cNvSpPr txBox="1"/>
          <p:nvPr/>
        </p:nvSpPr>
        <p:spPr>
          <a:xfrm>
            <a:off x="4268458" y="2831147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179945" y="2538342"/>
            <a:ext cx="395093" cy="30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268458" y="314978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268458" y="346842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4268458" y="378706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268458" y="410570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268458" y="442434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268458" y="474298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268458" y="506162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268458" y="5380263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297668" y="5830782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783939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143762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5503585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5863408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223231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583054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942877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7302700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662523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991868" y="5840608"/>
            <a:ext cx="3598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cxnSp>
        <p:nvCxnSpPr>
          <p:cNvPr id="84" name="Straight Arrow Connector 83"/>
          <p:cNvCxnSpPr/>
          <p:nvPr/>
        </p:nvCxnSpPr>
        <p:spPr>
          <a:xfrm>
            <a:off x="7871865" y="5884975"/>
            <a:ext cx="489102" cy="1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8313849" y="5669796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</a:t>
            </a:r>
          </a:p>
        </p:txBody>
      </p:sp>
      <p:cxnSp>
        <p:nvCxnSpPr>
          <p:cNvPr id="92" name="Straight Arrow Connector 91"/>
          <p:cNvCxnSpPr/>
          <p:nvPr/>
        </p:nvCxnSpPr>
        <p:spPr>
          <a:xfrm flipH="1" flipV="1">
            <a:off x="4569225" y="2442438"/>
            <a:ext cx="2775" cy="52720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4371678" y="2053632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y</a:t>
            </a:r>
          </a:p>
        </p:txBody>
      </p:sp>
      <p:sp>
        <p:nvSpPr>
          <p:cNvPr id="99" name="Oval 98"/>
          <p:cNvSpPr/>
          <p:nvPr/>
        </p:nvSpPr>
        <p:spPr>
          <a:xfrm>
            <a:off x="5888822" y="3841333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A</a:t>
            </a:r>
          </a:p>
        </p:txBody>
      </p:sp>
      <p:sp>
        <p:nvSpPr>
          <p:cNvPr id="102" name="Oval 101"/>
          <p:cNvSpPr/>
          <p:nvPr/>
        </p:nvSpPr>
        <p:spPr>
          <a:xfrm>
            <a:off x="4809353" y="2885660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5913" y="3903039"/>
            <a:ext cx="2183514" cy="2414922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775913" y="2990128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38" name="Rectangle 37"/>
          <p:cNvSpPr/>
          <p:nvPr/>
        </p:nvSpPr>
        <p:spPr>
          <a:xfrm>
            <a:off x="784657" y="3135597"/>
            <a:ext cx="3362449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solidFill>
                  <a:srgbClr val="009640"/>
                </a:solidFill>
                <a:latin typeface="Twinkl" pitchFamily="50" charset="0"/>
              </a:rPr>
              <a:t>A to B is 3 squares left and 3 </a:t>
            </a:r>
            <a:br>
              <a:rPr lang="en-GB" sz="1600" dirty="0">
                <a:solidFill>
                  <a:srgbClr val="009640"/>
                </a:solidFill>
                <a:latin typeface="Twinkl" pitchFamily="50" charset="0"/>
              </a:rPr>
            </a:br>
            <a:r>
              <a:rPr lang="en-GB" sz="1600" dirty="0">
                <a:solidFill>
                  <a:srgbClr val="009640"/>
                </a:solidFill>
                <a:latin typeface="Twinkl" pitchFamily="50" charset="0"/>
              </a:rPr>
              <a:t>squares up.</a:t>
            </a:r>
            <a:endParaRPr lang="en-GB" dirty="0">
              <a:solidFill>
                <a:srgbClr val="009640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73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7" grpId="0" animBg="1"/>
      <p:bldP spid="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9186" y="91085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649C"/>
                </a:solidFill>
                <a:latin typeface="Twinkl" pitchFamily="50" charset="0"/>
              </a:rPr>
              <a:t>Describe movements between positions as translations of a given unit to the left/right and up/down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84657" y="2330631"/>
            <a:ext cx="3402625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solidFill>
                  <a:srgbClr val="007AC2"/>
                </a:solidFill>
                <a:latin typeface="Twinkl" pitchFamily="50" charset="0"/>
              </a:rPr>
              <a:t>Describe the movement between positions A and B. </a:t>
            </a:r>
            <a:endParaRPr lang="en-GB" dirty="0">
              <a:solidFill>
                <a:srgbClr val="007AC2"/>
              </a:solidFill>
              <a:latin typeface="Twinkl" pitchFamily="50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572000" y="2687783"/>
          <a:ext cx="3600680" cy="31991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68">
                  <a:extLst>
                    <a:ext uri="{9D8B030D-6E8A-4147-A177-3AD203B41FA5}">
                      <a16:colId xmlns:a16="http://schemas.microsoft.com/office/drawing/2014/main" val="1138960563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94196675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805946509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352661411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044455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151161542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7661701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412710328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4046654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80419139"/>
                    </a:ext>
                  </a:extLst>
                </a:gridCol>
              </a:tblGrid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52617452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43802961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77666844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5864867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8248204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15303481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162137451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8910480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004382834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66738100"/>
                  </a:ext>
                </a:extLst>
              </a:tr>
            </a:tbl>
          </a:graphicData>
        </a:graphic>
      </p:graphicFrame>
      <p:sp>
        <p:nvSpPr>
          <p:cNvPr id="63" name="TextBox 62"/>
          <p:cNvSpPr txBox="1"/>
          <p:nvPr/>
        </p:nvSpPr>
        <p:spPr>
          <a:xfrm>
            <a:off x="4268458" y="2831147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179945" y="2538342"/>
            <a:ext cx="395093" cy="30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268458" y="314978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268458" y="346842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4268458" y="378706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268458" y="410570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268458" y="442434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268458" y="474298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268458" y="506162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268458" y="5380263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297668" y="5830782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783939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143762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5503585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5863408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223231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583054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942877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7302700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662523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991868" y="5840608"/>
            <a:ext cx="3598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cxnSp>
        <p:nvCxnSpPr>
          <p:cNvPr id="84" name="Straight Arrow Connector 83"/>
          <p:cNvCxnSpPr/>
          <p:nvPr/>
        </p:nvCxnSpPr>
        <p:spPr>
          <a:xfrm>
            <a:off x="7871865" y="5884975"/>
            <a:ext cx="489102" cy="1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8313849" y="5669796"/>
            <a:ext cx="3187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x</a:t>
            </a:r>
          </a:p>
        </p:txBody>
      </p:sp>
      <p:cxnSp>
        <p:nvCxnSpPr>
          <p:cNvPr id="92" name="Straight Arrow Connector 91"/>
          <p:cNvCxnSpPr/>
          <p:nvPr/>
        </p:nvCxnSpPr>
        <p:spPr>
          <a:xfrm flipH="1" flipV="1">
            <a:off x="4569225" y="2442438"/>
            <a:ext cx="2775" cy="52720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4371678" y="2053632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y</a:t>
            </a:r>
          </a:p>
        </p:txBody>
      </p:sp>
      <p:sp>
        <p:nvSpPr>
          <p:cNvPr id="99" name="Oval 98"/>
          <p:cNvSpPr/>
          <p:nvPr/>
        </p:nvSpPr>
        <p:spPr>
          <a:xfrm>
            <a:off x="7328114" y="5130326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A</a:t>
            </a:r>
          </a:p>
        </p:txBody>
      </p:sp>
      <p:sp>
        <p:nvSpPr>
          <p:cNvPr id="102" name="Oval 101"/>
          <p:cNvSpPr/>
          <p:nvPr/>
        </p:nvSpPr>
        <p:spPr>
          <a:xfrm>
            <a:off x="5888822" y="2899849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B</a:t>
            </a:r>
          </a:p>
        </p:txBody>
      </p:sp>
      <p:sp>
        <p:nvSpPr>
          <p:cNvPr id="110" name="Rectangle 109"/>
          <p:cNvSpPr/>
          <p:nvPr/>
        </p:nvSpPr>
        <p:spPr>
          <a:xfrm>
            <a:off x="784657" y="3074904"/>
            <a:ext cx="3362449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solidFill>
                  <a:srgbClr val="009640"/>
                </a:solidFill>
                <a:latin typeface="Twinkl" pitchFamily="50" charset="0"/>
              </a:rPr>
              <a:t>A to B is 4 squares left and 7 </a:t>
            </a:r>
            <a:br>
              <a:rPr lang="en-GB" sz="1600" dirty="0">
                <a:solidFill>
                  <a:srgbClr val="009640"/>
                </a:solidFill>
                <a:latin typeface="Twinkl" pitchFamily="50" charset="0"/>
              </a:rPr>
            </a:br>
            <a:r>
              <a:rPr lang="en-GB" sz="1600" dirty="0">
                <a:solidFill>
                  <a:srgbClr val="009640"/>
                </a:solidFill>
                <a:latin typeface="Twinkl" pitchFamily="50" charset="0"/>
              </a:rPr>
              <a:t>squares up.</a:t>
            </a:r>
            <a:endParaRPr lang="en-GB" dirty="0">
              <a:solidFill>
                <a:srgbClr val="009640"/>
              </a:solidFill>
              <a:latin typeface="Twinkl" pitchFamily="50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3784" y="3785786"/>
            <a:ext cx="2472224" cy="2526278"/>
          </a:xfrm>
          <a:prstGeom prst="rect">
            <a:avLst/>
          </a:prstGeom>
        </p:spPr>
      </p:pic>
      <p:sp>
        <p:nvSpPr>
          <p:cNvPr id="37" name="Rectangle 36"/>
          <p:cNvSpPr/>
          <p:nvPr/>
        </p:nvSpPr>
        <p:spPr>
          <a:xfrm>
            <a:off x="767105" y="2996164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</p:spTree>
    <p:extLst>
      <p:ext uri="{BB962C8B-B14F-4D97-AF65-F5344CB8AC3E}">
        <p14:creationId xmlns:p14="http://schemas.microsoft.com/office/powerpoint/2010/main" val="3456433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110" grpId="0"/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9186" y="91085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649C"/>
                </a:solidFill>
                <a:latin typeface="Twinkl" pitchFamily="50" charset="0"/>
              </a:rPr>
              <a:t>Describe movements between positions as translations of a given unit to the left/right and up/down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84657" y="2330631"/>
            <a:ext cx="3402625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solidFill>
                  <a:srgbClr val="007AC2"/>
                </a:solidFill>
                <a:latin typeface="Twinkl" pitchFamily="50" charset="0"/>
              </a:rPr>
              <a:t>Look at the grid. What are the coordinates of E?</a:t>
            </a:r>
            <a:endParaRPr lang="en-GB" dirty="0">
              <a:solidFill>
                <a:srgbClr val="007AC2"/>
              </a:solidFill>
              <a:latin typeface="Twinkl" pitchFamily="50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5093750"/>
              </p:ext>
            </p:extLst>
          </p:nvPr>
        </p:nvGraphicFramePr>
        <p:xfrm>
          <a:off x="4572000" y="2660075"/>
          <a:ext cx="3600680" cy="31991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68">
                  <a:extLst>
                    <a:ext uri="{9D8B030D-6E8A-4147-A177-3AD203B41FA5}">
                      <a16:colId xmlns:a16="http://schemas.microsoft.com/office/drawing/2014/main" val="1138960563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94196675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805946509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352661411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044455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151161542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7661701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412710328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4046654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80419139"/>
                    </a:ext>
                  </a:extLst>
                </a:gridCol>
              </a:tblGrid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52617452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43802961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77666844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5864867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8248204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15303481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162137451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8910480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004382834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66738100"/>
                  </a:ext>
                </a:extLst>
              </a:tr>
            </a:tbl>
          </a:graphicData>
        </a:graphic>
      </p:graphicFrame>
      <p:sp>
        <p:nvSpPr>
          <p:cNvPr id="63" name="TextBox 62"/>
          <p:cNvSpPr txBox="1"/>
          <p:nvPr/>
        </p:nvSpPr>
        <p:spPr>
          <a:xfrm>
            <a:off x="4268458" y="2831147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179945" y="2538342"/>
            <a:ext cx="395093" cy="30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268458" y="314978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268458" y="346842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4268458" y="378706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268458" y="410570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268458" y="442434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268458" y="474298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268458" y="506162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268458" y="5380263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297668" y="5830782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783939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143762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5503585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5863408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223231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583054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942877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7302700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662523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991868" y="5840608"/>
            <a:ext cx="3598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cxnSp>
        <p:nvCxnSpPr>
          <p:cNvPr id="84" name="Straight Arrow Connector 83"/>
          <p:cNvCxnSpPr/>
          <p:nvPr/>
        </p:nvCxnSpPr>
        <p:spPr>
          <a:xfrm>
            <a:off x="7871865" y="5857267"/>
            <a:ext cx="489102" cy="1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flipH="1" flipV="1">
            <a:off x="4569225" y="2442438"/>
            <a:ext cx="2775" cy="52720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4371678" y="2053632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y</a:t>
            </a:r>
          </a:p>
        </p:txBody>
      </p:sp>
      <p:sp>
        <p:nvSpPr>
          <p:cNvPr id="99" name="Oval 98"/>
          <p:cNvSpPr/>
          <p:nvPr/>
        </p:nvSpPr>
        <p:spPr>
          <a:xfrm>
            <a:off x="6619888" y="5706792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E</a:t>
            </a:r>
          </a:p>
        </p:txBody>
      </p:sp>
      <p:sp>
        <p:nvSpPr>
          <p:cNvPr id="102" name="Oval 101"/>
          <p:cNvSpPr/>
          <p:nvPr/>
        </p:nvSpPr>
        <p:spPr>
          <a:xfrm>
            <a:off x="5528999" y="4770047"/>
            <a:ext cx="249937" cy="249937"/>
          </a:xfrm>
          <a:prstGeom prst="ellipse">
            <a:avLst/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G</a:t>
            </a:r>
          </a:p>
        </p:txBody>
      </p:sp>
      <p:sp>
        <p:nvSpPr>
          <p:cNvPr id="37" name="Rectangle 36"/>
          <p:cNvSpPr/>
          <p:nvPr/>
        </p:nvSpPr>
        <p:spPr>
          <a:xfrm>
            <a:off x="794259" y="2936737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15858" y="3414578"/>
            <a:ext cx="347142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18A0DB"/>
                </a:solidFill>
                <a:latin typeface="Twinkl" pitchFamily="50" charset="0"/>
              </a:rPr>
              <a:t>Nadeem translates point E to point F by moving 2 squares right and 9 squares up. What are the coordinates of point F?</a:t>
            </a:r>
          </a:p>
        </p:txBody>
      </p:sp>
      <p:sp>
        <p:nvSpPr>
          <p:cNvPr id="39" name="Rectangle 38"/>
          <p:cNvSpPr/>
          <p:nvPr/>
        </p:nvSpPr>
        <p:spPr>
          <a:xfrm>
            <a:off x="794259" y="4174545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55650" y="4652386"/>
            <a:ext cx="247068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rgbClr val="18A0DB"/>
                </a:solidFill>
                <a:latin typeface="Twinkl" pitchFamily="50" charset="0"/>
              </a:rPr>
              <a:t>Now translate point F </a:t>
            </a:r>
            <a:br>
              <a:rPr lang="en-GB" sz="1400" dirty="0">
                <a:solidFill>
                  <a:srgbClr val="18A0DB"/>
                </a:solidFill>
                <a:latin typeface="Twinkl" pitchFamily="50" charset="0"/>
              </a:rPr>
            </a:br>
            <a:r>
              <a:rPr lang="en-GB" sz="1400" dirty="0">
                <a:solidFill>
                  <a:srgbClr val="18A0DB"/>
                </a:solidFill>
                <a:latin typeface="Twinkl" pitchFamily="50" charset="0"/>
              </a:rPr>
              <a:t>to point G by moving 5 </a:t>
            </a:r>
            <a:br>
              <a:rPr lang="en-GB" sz="1400" dirty="0">
                <a:solidFill>
                  <a:srgbClr val="18A0DB"/>
                </a:solidFill>
                <a:latin typeface="Twinkl" pitchFamily="50" charset="0"/>
              </a:rPr>
            </a:br>
            <a:r>
              <a:rPr lang="en-GB" sz="1400" dirty="0">
                <a:solidFill>
                  <a:srgbClr val="18A0DB"/>
                </a:solidFill>
                <a:latin typeface="Twinkl" pitchFamily="50" charset="0"/>
              </a:rPr>
              <a:t>squares left and 6 </a:t>
            </a:r>
            <a:br>
              <a:rPr lang="en-GB" sz="1400" dirty="0">
                <a:solidFill>
                  <a:srgbClr val="18A0DB"/>
                </a:solidFill>
                <a:latin typeface="Twinkl" pitchFamily="50" charset="0"/>
              </a:rPr>
            </a:br>
            <a:r>
              <a:rPr lang="en-GB" sz="1400" dirty="0">
                <a:solidFill>
                  <a:srgbClr val="18A0DB"/>
                </a:solidFill>
                <a:latin typeface="Twinkl" pitchFamily="50" charset="0"/>
              </a:rPr>
              <a:t>squares down.</a:t>
            </a:r>
          </a:p>
        </p:txBody>
      </p:sp>
      <p:sp>
        <p:nvSpPr>
          <p:cNvPr id="41" name="Rectangle 40"/>
          <p:cNvSpPr/>
          <p:nvPr/>
        </p:nvSpPr>
        <p:spPr>
          <a:xfrm>
            <a:off x="784657" y="5627794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268570" y="5657262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x</a:t>
            </a:r>
          </a:p>
        </p:txBody>
      </p:sp>
      <p:sp>
        <p:nvSpPr>
          <p:cNvPr id="43" name="Oval 42"/>
          <p:cNvSpPr/>
          <p:nvPr/>
        </p:nvSpPr>
        <p:spPr>
          <a:xfrm>
            <a:off x="7328114" y="2858209"/>
            <a:ext cx="249937" cy="249937"/>
          </a:xfrm>
          <a:prstGeom prst="ellipse">
            <a:avLst/>
          </a:prstGeom>
          <a:solidFill>
            <a:srgbClr val="0096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F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3082" y="4389158"/>
            <a:ext cx="1884586" cy="1919567"/>
          </a:xfrm>
          <a:prstGeom prst="rect">
            <a:avLst/>
          </a:prstGeom>
        </p:spPr>
      </p:pic>
      <p:sp>
        <p:nvSpPr>
          <p:cNvPr id="44" name="Rectangle 43"/>
          <p:cNvSpPr/>
          <p:nvPr/>
        </p:nvSpPr>
        <p:spPr>
          <a:xfrm>
            <a:off x="824833" y="2969646"/>
            <a:ext cx="460759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solidFill>
                  <a:srgbClr val="009640"/>
                </a:solidFill>
                <a:latin typeface="Twinkl" pitchFamily="50" charset="0"/>
              </a:rPr>
              <a:t>(6,0)</a:t>
            </a:r>
            <a:endParaRPr lang="en-GB" dirty="0">
              <a:solidFill>
                <a:srgbClr val="009640"/>
              </a:solidFill>
              <a:latin typeface="Twinkl" pitchFamily="50" charset="0"/>
            </a:endParaRPr>
          </a:p>
        </p:txBody>
      </p:sp>
      <p:sp>
        <p:nvSpPr>
          <p:cNvPr id="45" name="Rectangle 44"/>
          <p:cNvSpPr/>
          <p:nvPr/>
        </p:nvSpPr>
        <p:spPr>
          <a:xfrm>
            <a:off x="824833" y="4192768"/>
            <a:ext cx="460759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solidFill>
                  <a:srgbClr val="009640"/>
                </a:solidFill>
                <a:latin typeface="Twinkl" pitchFamily="50" charset="0"/>
              </a:rPr>
              <a:t>(8,9)</a:t>
            </a:r>
            <a:endParaRPr lang="en-GB" dirty="0">
              <a:solidFill>
                <a:srgbClr val="009640"/>
              </a:solidFill>
              <a:latin typeface="Twinkl" pitchFamily="50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24834" y="5627794"/>
            <a:ext cx="460758" cy="24622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solidFill>
                  <a:srgbClr val="009640"/>
                </a:solidFill>
                <a:latin typeface="Twinkl" pitchFamily="50" charset="0"/>
              </a:rPr>
              <a:t>(3,3)</a:t>
            </a:r>
            <a:endParaRPr lang="en-GB" dirty="0">
              <a:solidFill>
                <a:srgbClr val="009640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482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</p:childTnLst>
        </p:cTn>
      </p:par>
    </p:tnLst>
    <p:bldLst>
      <p:bldP spid="102" grpId="0" animBg="1"/>
      <p:bldP spid="37" grpId="0" animBg="1"/>
      <p:bldP spid="39" grpId="0" animBg="1"/>
      <p:bldP spid="41" grpId="0" animBg="1"/>
      <p:bldP spid="43" grpId="0" animBg="1"/>
      <p:bldP spid="44" grpId="0"/>
      <p:bldP spid="45" grpId="0"/>
      <p:bldP spid="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9186" y="91085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649C"/>
                </a:solidFill>
                <a:latin typeface="Twinkl" pitchFamily="50" charset="0"/>
              </a:rPr>
              <a:t>Describe movements between positions as translations of a given unit to the left/right and up/down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84657" y="2330631"/>
            <a:ext cx="3402625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solidFill>
                  <a:srgbClr val="007AC2"/>
                </a:solidFill>
                <a:latin typeface="Twinkl" pitchFamily="50" charset="0"/>
              </a:rPr>
              <a:t>If point H moves to (2,4), write down the other coordinates.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572000" y="2660075"/>
          <a:ext cx="3600680" cy="31991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68">
                  <a:extLst>
                    <a:ext uri="{9D8B030D-6E8A-4147-A177-3AD203B41FA5}">
                      <a16:colId xmlns:a16="http://schemas.microsoft.com/office/drawing/2014/main" val="1138960563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94196675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805946509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352661411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044455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151161542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7661701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412710328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4046654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80419139"/>
                    </a:ext>
                  </a:extLst>
                </a:gridCol>
              </a:tblGrid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52617452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43802961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77666844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5864867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8248204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15303481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162137451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8910480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004382834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66738100"/>
                  </a:ext>
                </a:extLst>
              </a:tr>
            </a:tbl>
          </a:graphicData>
        </a:graphic>
      </p:graphicFrame>
      <p:sp>
        <p:nvSpPr>
          <p:cNvPr id="63" name="TextBox 62"/>
          <p:cNvSpPr txBox="1"/>
          <p:nvPr/>
        </p:nvSpPr>
        <p:spPr>
          <a:xfrm>
            <a:off x="4268458" y="2831147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179945" y="2538342"/>
            <a:ext cx="395093" cy="30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268458" y="314978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268458" y="346842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4268458" y="378706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268458" y="410570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268458" y="442434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268458" y="474298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268458" y="506162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268458" y="5380263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297668" y="5830782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783939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143762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5503585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5863408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223231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583054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942877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7302700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662523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991868" y="5840608"/>
            <a:ext cx="3598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cxnSp>
        <p:nvCxnSpPr>
          <p:cNvPr id="84" name="Straight Arrow Connector 83"/>
          <p:cNvCxnSpPr/>
          <p:nvPr/>
        </p:nvCxnSpPr>
        <p:spPr>
          <a:xfrm>
            <a:off x="7871865" y="5857267"/>
            <a:ext cx="489102" cy="1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flipH="1" flipV="1">
            <a:off x="4569225" y="2442438"/>
            <a:ext cx="2775" cy="52720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4371678" y="2053632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y</a:t>
            </a:r>
          </a:p>
        </p:txBody>
      </p:sp>
      <p:sp>
        <p:nvSpPr>
          <p:cNvPr id="8" name="Rectangle 7"/>
          <p:cNvSpPr/>
          <p:nvPr/>
        </p:nvSpPr>
        <p:spPr>
          <a:xfrm>
            <a:off x="639969" y="3288285"/>
            <a:ext cx="3345723" cy="3020440"/>
          </a:xfrm>
          <a:prstGeom prst="rect">
            <a:avLst/>
          </a:prstGeom>
          <a:solidFill>
            <a:srgbClr val="00649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007AC2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98703" y="3359271"/>
            <a:ext cx="312862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Henry says that when you describe the movement of each point from its original position to its new position, they are all different. </a:t>
            </a:r>
            <a:br>
              <a:rPr lang="en-GB" sz="1400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400" dirty="0">
                <a:solidFill>
                  <a:schemeClr val="bg1"/>
                </a:solidFill>
                <a:latin typeface="Twinkl" pitchFamily="50" charset="0"/>
              </a:rPr>
              <a:t>Is Henry correct?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268570" y="5657262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x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062" y="4172833"/>
            <a:ext cx="1925804" cy="213589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95901" y="3361700"/>
            <a:ext cx="30834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>
                <a:solidFill>
                  <a:schemeClr val="bg1"/>
                </a:solidFill>
                <a:latin typeface="Twinkl" pitchFamily="50" charset="0"/>
              </a:rPr>
              <a:t>Henry is incorrect because each point moves 3 left and 4 down, therefore each point moves the </a:t>
            </a:r>
            <a:br>
              <a:rPr lang="en-GB" sz="1400" b="1" dirty="0">
                <a:solidFill>
                  <a:schemeClr val="bg1"/>
                </a:solidFill>
                <a:latin typeface="Twinkl" pitchFamily="50" charset="0"/>
              </a:rPr>
            </a:br>
            <a:r>
              <a:rPr lang="en-GB" sz="1400" b="1" dirty="0">
                <a:solidFill>
                  <a:schemeClr val="bg1"/>
                </a:solidFill>
                <a:latin typeface="Twinkl" pitchFamily="50" charset="0"/>
              </a:rPr>
              <a:t>same number of squares.</a:t>
            </a:r>
            <a:endParaRPr lang="en-GB" sz="1400" b="1" dirty="0">
              <a:solidFill>
                <a:schemeClr val="bg1"/>
              </a:solidFill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755650" y="4607076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755650" y="2944795"/>
            <a:ext cx="6452934" cy="1119269"/>
            <a:chOff x="755650" y="2944795"/>
            <a:chExt cx="6452934" cy="1119269"/>
          </a:xfrm>
        </p:grpSpPr>
        <p:sp>
          <p:nvSpPr>
            <p:cNvPr id="37" name="Rectangle 36"/>
            <p:cNvSpPr/>
            <p:nvPr/>
          </p:nvSpPr>
          <p:spPr>
            <a:xfrm>
              <a:off x="755650" y="2944795"/>
              <a:ext cx="1160433" cy="271818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Reveal Answer</a:t>
              </a: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6247371" y="3179063"/>
              <a:ext cx="961213" cy="885001"/>
              <a:chOff x="6247371" y="3179063"/>
              <a:chExt cx="961213" cy="885001"/>
            </a:xfrm>
          </p:grpSpPr>
          <p:sp>
            <p:nvSpPr>
              <p:cNvPr id="43" name="Oval 42"/>
              <p:cNvSpPr/>
              <p:nvPr/>
            </p:nvSpPr>
            <p:spPr>
              <a:xfrm>
                <a:off x="6247371" y="3814127"/>
                <a:ext cx="249937" cy="249937"/>
              </a:xfrm>
              <a:prstGeom prst="ellipse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400" dirty="0"/>
                  <a:t>I</a:t>
                </a:r>
              </a:p>
            </p:txBody>
          </p:sp>
          <p:sp>
            <p:nvSpPr>
              <p:cNvPr id="41" name="Oval 40"/>
              <p:cNvSpPr/>
              <p:nvPr/>
            </p:nvSpPr>
            <p:spPr>
              <a:xfrm>
                <a:off x="6247371" y="3179063"/>
                <a:ext cx="249937" cy="249937"/>
              </a:xfrm>
              <a:prstGeom prst="ellipse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400" dirty="0"/>
                  <a:t>H</a:t>
                </a:r>
              </a:p>
            </p:txBody>
          </p:sp>
          <p:sp>
            <p:nvSpPr>
              <p:cNvPr id="45" name="Oval 44"/>
              <p:cNvSpPr/>
              <p:nvPr/>
            </p:nvSpPr>
            <p:spPr>
              <a:xfrm>
                <a:off x="6958647" y="3179063"/>
                <a:ext cx="249937" cy="249937"/>
              </a:xfrm>
              <a:prstGeom prst="ellipse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400" dirty="0"/>
                  <a:t>K</a:t>
                </a:r>
              </a:p>
            </p:txBody>
          </p:sp>
          <p:sp>
            <p:nvSpPr>
              <p:cNvPr id="46" name="Oval 45"/>
              <p:cNvSpPr/>
              <p:nvPr/>
            </p:nvSpPr>
            <p:spPr>
              <a:xfrm>
                <a:off x="6958647" y="3814126"/>
                <a:ext cx="249937" cy="249937"/>
              </a:xfrm>
              <a:prstGeom prst="ellipse">
                <a:avLst/>
              </a:prstGeom>
              <a:solidFill>
                <a:srgbClr val="18A0D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sz="1400" dirty="0"/>
                  <a:t>J</a:t>
                </a:r>
              </a:p>
            </p:txBody>
          </p:sp>
          <p:cxnSp>
            <p:nvCxnSpPr>
              <p:cNvPr id="9" name="Straight Connector 8"/>
              <p:cNvCxnSpPr/>
              <p:nvPr/>
            </p:nvCxnSpPr>
            <p:spPr>
              <a:xfrm>
                <a:off x="6369958" y="3429000"/>
                <a:ext cx="1" cy="385127"/>
              </a:xfrm>
              <a:prstGeom prst="line">
                <a:avLst/>
              </a:prstGeom>
              <a:ln w="19050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Straight Connector 46"/>
              <p:cNvCxnSpPr/>
              <p:nvPr/>
            </p:nvCxnSpPr>
            <p:spPr>
              <a:xfrm>
                <a:off x="7091271" y="3429000"/>
                <a:ext cx="1" cy="385127"/>
              </a:xfrm>
              <a:prstGeom prst="line">
                <a:avLst/>
              </a:prstGeom>
              <a:ln w="19050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>
                <a:stCxn id="46" idx="2"/>
              </p:cNvCxnSpPr>
              <p:nvPr/>
            </p:nvCxnSpPr>
            <p:spPr>
              <a:xfrm flipH="1" flipV="1">
                <a:off x="6498695" y="3939094"/>
                <a:ext cx="459952" cy="1"/>
              </a:xfrm>
              <a:prstGeom prst="line">
                <a:avLst/>
              </a:prstGeom>
              <a:ln w="19050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/>
              <p:cNvCxnSpPr/>
              <p:nvPr/>
            </p:nvCxnSpPr>
            <p:spPr>
              <a:xfrm flipH="1" flipV="1">
                <a:off x="6497308" y="3299584"/>
                <a:ext cx="463127" cy="1113"/>
              </a:xfrm>
              <a:prstGeom prst="line">
                <a:avLst/>
              </a:prstGeom>
              <a:ln w="19050">
                <a:solidFill>
                  <a:srgbClr val="FFC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5" name="Group 14"/>
          <p:cNvGrpSpPr/>
          <p:nvPr/>
        </p:nvGrpSpPr>
        <p:grpSpPr>
          <a:xfrm>
            <a:off x="4531520" y="4424345"/>
            <a:ext cx="2290762" cy="952442"/>
            <a:chOff x="4531520" y="4424345"/>
            <a:chExt cx="2290762" cy="952442"/>
          </a:xfrm>
        </p:grpSpPr>
        <p:sp>
          <p:nvSpPr>
            <p:cNvPr id="57" name="Oval 56"/>
            <p:cNvSpPr/>
            <p:nvPr/>
          </p:nvSpPr>
          <p:spPr>
            <a:xfrm>
              <a:off x="5168233" y="5092573"/>
              <a:ext cx="249937" cy="249937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I</a:t>
              </a:r>
            </a:p>
          </p:txBody>
        </p:sp>
        <p:sp>
          <p:nvSpPr>
            <p:cNvPr id="58" name="Oval 57"/>
            <p:cNvSpPr/>
            <p:nvPr/>
          </p:nvSpPr>
          <p:spPr>
            <a:xfrm>
              <a:off x="5168233" y="4457509"/>
              <a:ext cx="249937" cy="249937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H</a:t>
              </a:r>
            </a:p>
          </p:txBody>
        </p:sp>
        <p:sp>
          <p:nvSpPr>
            <p:cNvPr id="59" name="Oval 58"/>
            <p:cNvSpPr/>
            <p:nvPr/>
          </p:nvSpPr>
          <p:spPr>
            <a:xfrm>
              <a:off x="5879509" y="4457509"/>
              <a:ext cx="249937" cy="249937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K</a:t>
              </a:r>
            </a:p>
          </p:txBody>
        </p:sp>
        <p:sp>
          <p:nvSpPr>
            <p:cNvPr id="60" name="Oval 59"/>
            <p:cNvSpPr/>
            <p:nvPr/>
          </p:nvSpPr>
          <p:spPr>
            <a:xfrm>
              <a:off x="5879509" y="5092572"/>
              <a:ext cx="249937" cy="249937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400" dirty="0"/>
                <a:t>J</a:t>
              </a:r>
            </a:p>
          </p:txBody>
        </p:sp>
        <p:cxnSp>
          <p:nvCxnSpPr>
            <p:cNvPr id="61" name="Straight Connector 60"/>
            <p:cNvCxnSpPr/>
            <p:nvPr/>
          </p:nvCxnSpPr>
          <p:spPr>
            <a:xfrm>
              <a:off x="5290820" y="4707446"/>
              <a:ext cx="1" cy="385127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012133" y="4707446"/>
              <a:ext cx="1" cy="385127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>
              <a:stCxn id="60" idx="2"/>
            </p:cNvCxnSpPr>
            <p:nvPr/>
          </p:nvCxnSpPr>
          <p:spPr>
            <a:xfrm flipH="1" flipV="1">
              <a:off x="5419557" y="5217540"/>
              <a:ext cx="459952" cy="1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flipH="1" flipV="1">
              <a:off x="5418170" y="4578030"/>
              <a:ext cx="463127" cy="1113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11"/>
            <p:cNvSpPr/>
            <p:nvPr/>
          </p:nvSpPr>
          <p:spPr>
            <a:xfrm>
              <a:off x="6155630" y="4424345"/>
              <a:ext cx="666652" cy="318640"/>
            </a:xfrm>
            <a:prstGeom prst="rect">
              <a:avLst/>
            </a:prstGeom>
            <a:solidFill>
              <a:srgbClr val="6FBD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(4,4)</a:t>
              </a:r>
            </a:p>
          </p:txBody>
        </p:sp>
        <p:sp>
          <p:nvSpPr>
            <p:cNvPr id="87" name="Rectangle 86"/>
            <p:cNvSpPr/>
            <p:nvPr/>
          </p:nvSpPr>
          <p:spPr>
            <a:xfrm>
              <a:off x="6153842" y="5058147"/>
              <a:ext cx="668440" cy="318640"/>
            </a:xfrm>
            <a:prstGeom prst="rect">
              <a:avLst/>
            </a:prstGeom>
            <a:solidFill>
              <a:srgbClr val="6FBD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(4,2)</a:t>
              </a: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4531520" y="5058147"/>
              <a:ext cx="612108" cy="318640"/>
            </a:xfrm>
            <a:prstGeom prst="rect">
              <a:avLst/>
            </a:prstGeom>
            <a:solidFill>
              <a:srgbClr val="6FBD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600" dirty="0"/>
                <a:t>(2,2)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71785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9186" y="91085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649C"/>
                </a:solidFill>
                <a:latin typeface="Twinkl" pitchFamily="50" charset="0"/>
              </a:rPr>
              <a:t>Plot specified points and draw sides to complete a given polygon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84657" y="2330631"/>
            <a:ext cx="3402625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solidFill>
                  <a:srgbClr val="007AC2"/>
                </a:solidFill>
                <a:latin typeface="Twinkl" pitchFamily="50" charset="0"/>
              </a:rPr>
              <a:t>Where would you plot the final point in order to make a square?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572000" y="2660075"/>
          <a:ext cx="3600680" cy="31991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68">
                  <a:extLst>
                    <a:ext uri="{9D8B030D-6E8A-4147-A177-3AD203B41FA5}">
                      <a16:colId xmlns:a16="http://schemas.microsoft.com/office/drawing/2014/main" val="1138960563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94196675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805946509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352661411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044455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151161542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7661701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412710328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4046654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80419139"/>
                    </a:ext>
                  </a:extLst>
                </a:gridCol>
              </a:tblGrid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52617452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43802961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77666844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5864867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8248204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15303481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162137451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8910480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004382834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66738100"/>
                  </a:ext>
                </a:extLst>
              </a:tr>
            </a:tbl>
          </a:graphicData>
        </a:graphic>
      </p:graphicFrame>
      <p:sp>
        <p:nvSpPr>
          <p:cNvPr id="63" name="TextBox 62"/>
          <p:cNvSpPr txBox="1"/>
          <p:nvPr/>
        </p:nvSpPr>
        <p:spPr>
          <a:xfrm>
            <a:off x="4268458" y="2831147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179945" y="2538342"/>
            <a:ext cx="395093" cy="30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268458" y="314978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268458" y="346842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4268458" y="378706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268458" y="410570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268458" y="442434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268458" y="474298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268458" y="506162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268458" y="5380263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297668" y="5830782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783939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143762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5503585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5863408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223231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583054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942877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7302700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662523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991868" y="5840608"/>
            <a:ext cx="3598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cxnSp>
        <p:nvCxnSpPr>
          <p:cNvPr id="84" name="Straight Arrow Connector 83"/>
          <p:cNvCxnSpPr/>
          <p:nvPr/>
        </p:nvCxnSpPr>
        <p:spPr>
          <a:xfrm>
            <a:off x="7871865" y="5857267"/>
            <a:ext cx="489102" cy="1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flipH="1" flipV="1">
            <a:off x="4569225" y="2442438"/>
            <a:ext cx="2775" cy="52720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4371678" y="2053632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y</a:t>
            </a:r>
          </a:p>
        </p:txBody>
      </p:sp>
      <p:pic>
        <p:nvPicPr>
          <p:cNvPr id="171" name="Picture 17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04" t="-2794" r="-14111" b="-3307"/>
          <a:stretch/>
        </p:blipFill>
        <p:spPr>
          <a:xfrm rot="16200000">
            <a:off x="-2059243" y="517405"/>
            <a:ext cx="841708" cy="30885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sp>
        <p:nvSpPr>
          <p:cNvPr id="37" name="Rectangle 36"/>
          <p:cNvSpPr/>
          <p:nvPr/>
        </p:nvSpPr>
        <p:spPr>
          <a:xfrm>
            <a:off x="755650" y="2944795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268570" y="5657262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x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-3255034" y="2894746"/>
            <a:ext cx="30834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9640"/>
                </a:solidFill>
                <a:latin typeface="Twinkl" pitchFamily="50" charset="0"/>
              </a:rPr>
              <a:t>(3,1)</a:t>
            </a:r>
            <a:endParaRPr lang="en-GB" sz="1600" dirty="0">
              <a:solidFill>
                <a:srgbClr val="009640"/>
              </a:solidFill>
            </a:endParaRPr>
          </a:p>
        </p:txBody>
      </p:sp>
      <p:sp>
        <p:nvSpPr>
          <p:cNvPr id="41" name="Oval 40"/>
          <p:cNvSpPr/>
          <p:nvPr/>
        </p:nvSpPr>
        <p:spPr>
          <a:xfrm>
            <a:off x="4807066" y="4773222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45" name="Oval 44"/>
          <p:cNvSpPr/>
          <p:nvPr/>
        </p:nvSpPr>
        <p:spPr>
          <a:xfrm>
            <a:off x="5528999" y="4135110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46" name="Oval 45"/>
          <p:cNvSpPr/>
          <p:nvPr/>
        </p:nvSpPr>
        <p:spPr>
          <a:xfrm>
            <a:off x="6247371" y="4772084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grpSp>
        <p:nvGrpSpPr>
          <p:cNvPr id="36" name="Group 35"/>
          <p:cNvGrpSpPr/>
          <p:nvPr/>
        </p:nvGrpSpPr>
        <p:grpSpPr>
          <a:xfrm>
            <a:off x="5032307" y="4326920"/>
            <a:ext cx="1241488" cy="1337542"/>
            <a:chOff x="5032307" y="4326920"/>
            <a:chExt cx="1241488" cy="1337542"/>
          </a:xfrm>
        </p:grpSpPr>
        <p:cxnSp>
          <p:nvCxnSpPr>
            <p:cNvPr id="47" name="Straight Connector 46"/>
            <p:cNvCxnSpPr/>
            <p:nvPr/>
          </p:nvCxnSpPr>
          <p:spPr>
            <a:xfrm flipH="1">
              <a:off x="5038657" y="4326920"/>
              <a:ext cx="505823" cy="494017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Oval 59"/>
            <p:cNvSpPr/>
            <p:nvPr/>
          </p:nvSpPr>
          <p:spPr>
            <a:xfrm>
              <a:off x="5528998" y="5414525"/>
              <a:ext cx="249937" cy="249937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/>
            </a:p>
          </p:txBody>
        </p:sp>
        <p:cxnSp>
          <p:nvCxnSpPr>
            <p:cNvPr id="89" name="Straight Connector 88"/>
            <p:cNvCxnSpPr/>
            <p:nvPr/>
          </p:nvCxnSpPr>
          <p:spPr>
            <a:xfrm flipH="1">
              <a:off x="5749476" y="4976254"/>
              <a:ext cx="524319" cy="477254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flipH="1" flipV="1">
              <a:off x="5032307" y="4977844"/>
              <a:ext cx="508996" cy="508157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 flipH="1" flipV="1">
              <a:off x="5759593" y="4328867"/>
              <a:ext cx="507060" cy="499235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4" name="Picture 3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1722" y="3288285"/>
            <a:ext cx="2723497" cy="3008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088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9186" y="91085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649C"/>
                </a:solidFill>
                <a:latin typeface="Twinkl" pitchFamily="50" charset="0"/>
              </a:rPr>
              <a:t>Plot specified points and draw sides to complete a given polygon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84657" y="2330631"/>
            <a:ext cx="340262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solidFill>
                  <a:srgbClr val="007AC2"/>
                </a:solidFill>
                <a:latin typeface="Twinkl" pitchFamily="50" charset="0"/>
              </a:rPr>
              <a:t>Where would you plot the final point in order to make a right-angled triangle?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572000" y="2660075"/>
          <a:ext cx="3600680" cy="31991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68">
                  <a:extLst>
                    <a:ext uri="{9D8B030D-6E8A-4147-A177-3AD203B41FA5}">
                      <a16:colId xmlns:a16="http://schemas.microsoft.com/office/drawing/2014/main" val="1138960563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94196675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805946509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352661411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044455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151161542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7661701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412710328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4046654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80419139"/>
                    </a:ext>
                  </a:extLst>
                </a:gridCol>
              </a:tblGrid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52617452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43802961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77666844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5864867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8248204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15303481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162137451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8910480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004382834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66738100"/>
                  </a:ext>
                </a:extLst>
              </a:tr>
            </a:tbl>
          </a:graphicData>
        </a:graphic>
      </p:graphicFrame>
      <p:sp>
        <p:nvSpPr>
          <p:cNvPr id="63" name="TextBox 62"/>
          <p:cNvSpPr txBox="1"/>
          <p:nvPr/>
        </p:nvSpPr>
        <p:spPr>
          <a:xfrm>
            <a:off x="4268458" y="2831147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179945" y="2538342"/>
            <a:ext cx="395093" cy="30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268458" y="314978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268458" y="346842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4268458" y="378706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268458" y="410570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268458" y="442434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268458" y="474298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268458" y="506162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268458" y="5380263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297668" y="5830782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783939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143762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5503585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5863408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223231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583054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942877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7302700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662523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991868" y="5840608"/>
            <a:ext cx="3598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cxnSp>
        <p:nvCxnSpPr>
          <p:cNvPr id="84" name="Straight Arrow Connector 83"/>
          <p:cNvCxnSpPr/>
          <p:nvPr/>
        </p:nvCxnSpPr>
        <p:spPr>
          <a:xfrm>
            <a:off x="7871865" y="5857267"/>
            <a:ext cx="489102" cy="1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flipH="1" flipV="1">
            <a:off x="4569225" y="2442438"/>
            <a:ext cx="2775" cy="52720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4371678" y="2053632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y</a:t>
            </a:r>
          </a:p>
        </p:txBody>
      </p:sp>
      <p:pic>
        <p:nvPicPr>
          <p:cNvPr id="171" name="Picture 17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04" t="-2794" r="-14111" b="-3307"/>
          <a:stretch/>
        </p:blipFill>
        <p:spPr>
          <a:xfrm rot="16200000">
            <a:off x="-2059243" y="517405"/>
            <a:ext cx="841708" cy="30885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sp>
        <p:nvSpPr>
          <p:cNvPr id="37" name="Rectangle 36"/>
          <p:cNvSpPr/>
          <p:nvPr/>
        </p:nvSpPr>
        <p:spPr>
          <a:xfrm>
            <a:off x="791649" y="3253868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268570" y="5657262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x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76781" y="3149786"/>
            <a:ext cx="21587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9640"/>
                </a:solidFill>
                <a:latin typeface="Twinkl" pitchFamily="50" charset="0"/>
              </a:rPr>
              <a:t>Accept any answer that produces a right-angled triangle.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5885430" y="4770047"/>
            <a:ext cx="1331647" cy="769755"/>
            <a:chOff x="5885430" y="4770047"/>
            <a:chExt cx="1331647" cy="769755"/>
          </a:xfrm>
        </p:grpSpPr>
        <p:sp>
          <p:nvSpPr>
            <p:cNvPr id="48" name="Right Triangle 47"/>
            <p:cNvSpPr/>
            <p:nvPr/>
          </p:nvSpPr>
          <p:spPr>
            <a:xfrm flipH="1">
              <a:off x="6030046" y="4902200"/>
              <a:ext cx="1060923" cy="637602"/>
            </a:xfrm>
            <a:prstGeom prst="rtTriangle">
              <a:avLst/>
            </a:prstGeom>
            <a:noFill/>
            <a:ln w="19050">
              <a:solidFill>
                <a:srgbClr val="0096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Right Triangle 2"/>
            <p:cNvSpPr/>
            <p:nvPr/>
          </p:nvSpPr>
          <p:spPr>
            <a:xfrm>
              <a:off x="6011539" y="5210976"/>
              <a:ext cx="1106016" cy="328826"/>
            </a:xfrm>
            <a:prstGeom prst="rtTriangle">
              <a:avLst/>
            </a:prstGeom>
            <a:noFill/>
            <a:ln w="19050">
              <a:solidFill>
                <a:srgbClr val="6FBD8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Oval 44"/>
            <p:cNvSpPr/>
            <p:nvPr/>
          </p:nvSpPr>
          <p:spPr>
            <a:xfrm>
              <a:off x="5885430" y="5093713"/>
              <a:ext cx="249937" cy="249937"/>
            </a:xfrm>
            <a:prstGeom prst="ellipse">
              <a:avLst/>
            </a:prstGeom>
            <a:solidFill>
              <a:srgbClr val="6FBD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>
                <a:solidFill>
                  <a:srgbClr val="009640"/>
                </a:solidFill>
              </a:endParaRPr>
            </a:p>
          </p:txBody>
        </p:sp>
        <p:sp>
          <p:nvSpPr>
            <p:cNvPr id="43" name="Oval 42"/>
            <p:cNvSpPr/>
            <p:nvPr/>
          </p:nvSpPr>
          <p:spPr>
            <a:xfrm>
              <a:off x="6967140" y="4770047"/>
              <a:ext cx="249937" cy="249937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/>
            </a:p>
          </p:txBody>
        </p:sp>
      </p:grpSp>
      <p:sp>
        <p:nvSpPr>
          <p:cNvPr id="41" name="Oval 40"/>
          <p:cNvSpPr/>
          <p:nvPr/>
        </p:nvSpPr>
        <p:spPr>
          <a:xfrm>
            <a:off x="5885431" y="5416424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46" name="Oval 45"/>
          <p:cNvSpPr/>
          <p:nvPr/>
        </p:nvSpPr>
        <p:spPr>
          <a:xfrm>
            <a:off x="6967141" y="5411186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7247" y="3068119"/>
            <a:ext cx="1801958" cy="3210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39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7" grpId="0" animBg="1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9186" y="91085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649C"/>
                </a:solidFill>
                <a:latin typeface="Twinkl" pitchFamily="50" charset="0"/>
              </a:rPr>
              <a:t>Plot specified points and draw sides to complete a given polygon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84657" y="2330631"/>
            <a:ext cx="3402625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solidFill>
                  <a:srgbClr val="007AC2"/>
                </a:solidFill>
                <a:latin typeface="Twinkl" pitchFamily="50" charset="0"/>
              </a:rPr>
              <a:t>Where would you plot the final point in order to make a hexagon?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572000" y="2660075"/>
          <a:ext cx="3600680" cy="31991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68">
                  <a:extLst>
                    <a:ext uri="{9D8B030D-6E8A-4147-A177-3AD203B41FA5}">
                      <a16:colId xmlns:a16="http://schemas.microsoft.com/office/drawing/2014/main" val="1138960563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94196675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805946509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352661411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044455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151161542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7661701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412710328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4046654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80419139"/>
                    </a:ext>
                  </a:extLst>
                </a:gridCol>
              </a:tblGrid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52617452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43802961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77666844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5864867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8248204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15303481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162137451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8910480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004382834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66738100"/>
                  </a:ext>
                </a:extLst>
              </a:tr>
            </a:tbl>
          </a:graphicData>
        </a:graphic>
      </p:graphicFrame>
      <p:sp>
        <p:nvSpPr>
          <p:cNvPr id="63" name="TextBox 62"/>
          <p:cNvSpPr txBox="1"/>
          <p:nvPr/>
        </p:nvSpPr>
        <p:spPr>
          <a:xfrm>
            <a:off x="4268458" y="2831147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179945" y="2538342"/>
            <a:ext cx="395093" cy="30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268458" y="314978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268458" y="346842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4268458" y="378706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268458" y="410570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268458" y="442434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268458" y="474298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268458" y="506162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268458" y="5380263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297668" y="5830782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783939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143762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5503585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5863408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223231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583054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942877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7302700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662523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991868" y="5840608"/>
            <a:ext cx="3598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cxnSp>
        <p:nvCxnSpPr>
          <p:cNvPr id="84" name="Straight Arrow Connector 83"/>
          <p:cNvCxnSpPr/>
          <p:nvPr/>
        </p:nvCxnSpPr>
        <p:spPr>
          <a:xfrm>
            <a:off x="7871865" y="5857267"/>
            <a:ext cx="489102" cy="1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flipH="1" flipV="1">
            <a:off x="4569225" y="2442438"/>
            <a:ext cx="2775" cy="52720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4371678" y="2053632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y</a:t>
            </a:r>
          </a:p>
        </p:txBody>
      </p:sp>
      <p:pic>
        <p:nvPicPr>
          <p:cNvPr id="171" name="Picture 17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04" t="-2794" r="-14111" b="-3307"/>
          <a:stretch/>
        </p:blipFill>
        <p:spPr>
          <a:xfrm rot="16200000">
            <a:off x="-2059243" y="517405"/>
            <a:ext cx="841708" cy="30885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sp>
        <p:nvSpPr>
          <p:cNvPr id="37" name="Rectangle 36"/>
          <p:cNvSpPr/>
          <p:nvPr/>
        </p:nvSpPr>
        <p:spPr>
          <a:xfrm>
            <a:off x="771329" y="3002408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268570" y="5657262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x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55650" y="2969040"/>
            <a:ext cx="60209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9640"/>
                </a:solidFill>
                <a:latin typeface="Twinkl" pitchFamily="50" charset="0"/>
              </a:rPr>
              <a:t>(9,4)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4975058" y="3616623"/>
            <a:ext cx="2965977" cy="1929242"/>
            <a:chOff x="4975058" y="3616623"/>
            <a:chExt cx="2965977" cy="1929242"/>
          </a:xfrm>
        </p:grpSpPr>
        <p:cxnSp>
          <p:nvCxnSpPr>
            <p:cNvPr id="52" name="Straight Connector 51"/>
            <p:cNvCxnSpPr/>
            <p:nvPr/>
          </p:nvCxnSpPr>
          <p:spPr>
            <a:xfrm flipH="1" flipV="1">
              <a:off x="4975058" y="4633731"/>
              <a:ext cx="626541" cy="888608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flipV="1">
              <a:off x="7148576" y="4572000"/>
              <a:ext cx="671449" cy="911924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flipV="1">
              <a:off x="5006813" y="3636943"/>
              <a:ext cx="631279" cy="861333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flipH="1" flipV="1">
              <a:off x="7139813" y="3661250"/>
              <a:ext cx="680212" cy="910750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flipH="1">
              <a:off x="5727885" y="5545865"/>
              <a:ext cx="1288909" cy="0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flipH="1">
              <a:off x="5755567" y="3616623"/>
              <a:ext cx="1288909" cy="0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/>
            <p:cNvSpPr/>
            <p:nvPr/>
          </p:nvSpPr>
          <p:spPr>
            <a:xfrm>
              <a:off x="7691098" y="4447618"/>
              <a:ext cx="249937" cy="249937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/>
            </a:p>
          </p:txBody>
        </p:sp>
      </p:grpSp>
      <p:sp>
        <p:nvSpPr>
          <p:cNvPr id="41" name="Oval 40"/>
          <p:cNvSpPr/>
          <p:nvPr/>
        </p:nvSpPr>
        <p:spPr>
          <a:xfrm>
            <a:off x="5528999" y="5425949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40" name="Oval 39"/>
          <p:cNvSpPr/>
          <p:nvPr/>
        </p:nvSpPr>
        <p:spPr>
          <a:xfrm>
            <a:off x="4809353" y="4448974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44" name="Oval 43"/>
          <p:cNvSpPr/>
          <p:nvPr/>
        </p:nvSpPr>
        <p:spPr>
          <a:xfrm>
            <a:off x="5529370" y="3505382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47" name="Oval 46"/>
          <p:cNvSpPr/>
          <p:nvPr/>
        </p:nvSpPr>
        <p:spPr>
          <a:xfrm>
            <a:off x="6968291" y="5425949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49" name="Oval 48"/>
          <p:cNvSpPr/>
          <p:nvPr/>
        </p:nvSpPr>
        <p:spPr>
          <a:xfrm>
            <a:off x="6968291" y="3499275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5038" y="3745425"/>
            <a:ext cx="2451920" cy="2227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344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7" grpId="0" animBg="1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9186" y="91085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649C"/>
                </a:solidFill>
                <a:latin typeface="Twinkl" pitchFamily="50" charset="0"/>
              </a:rPr>
              <a:t>Plot specified points and draw sides to complete a given polygon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84657" y="2330631"/>
            <a:ext cx="3402625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solidFill>
                  <a:srgbClr val="007AC2"/>
                </a:solidFill>
                <a:latin typeface="Twinkl" pitchFamily="50" charset="0"/>
              </a:rPr>
              <a:t>List the coordinates to complete </a:t>
            </a:r>
            <a:br>
              <a:rPr lang="en-GB" sz="1600" dirty="0">
                <a:solidFill>
                  <a:srgbClr val="007AC2"/>
                </a:solidFill>
                <a:latin typeface="Twinkl" pitchFamily="50" charset="0"/>
              </a:rPr>
            </a:br>
            <a:r>
              <a:rPr lang="en-GB" sz="1600" dirty="0">
                <a:solidFill>
                  <a:srgbClr val="007AC2"/>
                </a:solidFill>
                <a:latin typeface="Twinkl" pitchFamily="50" charset="0"/>
              </a:rPr>
              <a:t>the octagon.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8166762"/>
              </p:ext>
            </p:extLst>
          </p:nvPr>
        </p:nvGraphicFramePr>
        <p:xfrm>
          <a:off x="4572000" y="2660075"/>
          <a:ext cx="3600680" cy="31991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68">
                  <a:extLst>
                    <a:ext uri="{9D8B030D-6E8A-4147-A177-3AD203B41FA5}">
                      <a16:colId xmlns:a16="http://schemas.microsoft.com/office/drawing/2014/main" val="1138960563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94196675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805946509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352661411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044455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151161542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7661701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412710328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4046654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80419139"/>
                    </a:ext>
                  </a:extLst>
                </a:gridCol>
              </a:tblGrid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52617452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43802961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77666844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5864867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8248204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15303481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162137451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8910480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004382834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66738100"/>
                  </a:ext>
                </a:extLst>
              </a:tr>
            </a:tbl>
          </a:graphicData>
        </a:graphic>
      </p:graphicFrame>
      <p:sp>
        <p:nvSpPr>
          <p:cNvPr id="63" name="TextBox 62"/>
          <p:cNvSpPr txBox="1"/>
          <p:nvPr/>
        </p:nvSpPr>
        <p:spPr>
          <a:xfrm>
            <a:off x="4268458" y="2831147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179945" y="2538342"/>
            <a:ext cx="395093" cy="30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268458" y="314978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268458" y="346842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4268458" y="378706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268458" y="410570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268458" y="442434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268458" y="474298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268458" y="506162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268458" y="5380263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297668" y="5830782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783939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143762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5503585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5863408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223231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583054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942877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7302700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662523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991868" y="5840608"/>
            <a:ext cx="3598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cxnSp>
        <p:nvCxnSpPr>
          <p:cNvPr id="84" name="Straight Arrow Connector 83"/>
          <p:cNvCxnSpPr/>
          <p:nvPr/>
        </p:nvCxnSpPr>
        <p:spPr>
          <a:xfrm>
            <a:off x="7871865" y="5857267"/>
            <a:ext cx="489102" cy="1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flipH="1" flipV="1">
            <a:off x="4569225" y="2442438"/>
            <a:ext cx="2775" cy="52720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4371678" y="2053632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y</a:t>
            </a:r>
          </a:p>
        </p:txBody>
      </p:sp>
      <p:pic>
        <p:nvPicPr>
          <p:cNvPr id="171" name="Picture 17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04" t="-2794" r="-14111" b="-3307"/>
          <a:stretch/>
        </p:blipFill>
        <p:spPr>
          <a:xfrm rot="16200000">
            <a:off x="-2059243" y="517405"/>
            <a:ext cx="841708" cy="30885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sp>
        <p:nvSpPr>
          <p:cNvPr id="37" name="Rectangle 36"/>
          <p:cNvSpPr/>
          <p:nvPr/>
        </p:nvSpPr>
        <p:spPr>
          <a:xfrm>
            <a:off x="771329" y="3002408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268570" y="5657262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x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24087" y="2969646"/>
            <a:ext cx="30834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9640"/>
                </a:solidFill>
                <a:latin typeface="Twinkl" pitchFamily="50" charset="0"/>
              </a:rPr>
              <a:t>Accept any answer which </a:t>
            </a:r>
          </a:p>
          <a:p>
            <a:r>
              <a:rPr lang="en-GB" sz="1600" dirty="0">
                <a:solidFill>
                  <a:srgbClr val="009640"/>
                </a:solidFill>
                <a:latin typeface="Twinkl" pitchFamily="50" charset="0"/>
              </a:rPr>
              <a:t>produces a regular or </a:t>
            </a:r>
            <a:br>
              <a:rPr lang="en-GB" sz="1600" dirty="0">
                <a:solidFill>
                  <a:srgbClr val="009640"/>
                </a:solidFill>
                <a:latin typeface="Twinkl" pitchFamily="50" charset="0"/>
              </a:rPr>
            </a:br>
            <a:r>
              <a:rPr lang="en-GB" sz="1600" dirty="0">
                <a:solidFill>
                  <a:srgbClr val="009640"/>
                </a:solidFill>
                <a:latin typeface="Twinkl" pitchFamily="50" charset="0"/>
              </a:rPr>
              <a:t>irregular octagon.</a:t>
            </a:r>
          </a:p>
        </p:txBody>
      </p:sp>
      <p:grpSp>
        <p:nvGrpSpPr>
          <p:cNvPr id="14" name="Group 13"/>
          <p:cNvGrpSpPr/>
          <p:nvPr/>
        </p:nvGrpSpPr>
        <p:grpSpPr>
          <a:xfrm>
            <a:off x="4918499" y="3179063"/>
            <a:ext cx="2659552" cy="1848899"/>
            <a:chOff x="4918499" y="3179063"/>
            <a:chExt cx="2659552" cy="1848899"/>
          </a:xfrm>
        </p:grpSpPr>
        <p:cxnSp>
          <p:nvCxnSpPr>
            <p:cNvPr id="10" name="Straight Connector 9"/>
            <p:cNvCxnSpPr/>
            <p:nvPr/>
          </p:nvCxnSpPr>
          <p:spPr>
            <a:xfrm>
              <a:off x="7450702" y="3753965"/>
              <a:ext cx="0" cy="700140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flipH="1" flipV="1">
              <a:off x="5413665" y="3299268"/>
              <a:ext cx="1554626" cy="1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flipH="1">
              <a:off x="5412067" y="4901848"/>
              <a:ext cx="1681192" cy="0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4926702" y="3749373"/>
              <a:ext cx="0" cy="700140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flipV="1">
              <a:off x="7102664" y="4574241"/>
              <a:ext cx="356994" cy="327367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924081" y="4574481"/>
              <a:ext cx="356994" cy="327367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flipV="1">
              <a:off x="4918499" y="3298743"/>
              <a:ext cx="356994" cy="327367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7083612" y="3298744"/>
              <a:ext cx="356994" cy="327367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/>
            <p:cNvSpPr/>
            <p:nvPr/>
          </p:nvSpPr>
          <p:spPr>
            <a:xfrm>
              <a:off x="5163728" y="3179063"/>
              <a:ext cx="249937" cy="249937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/>
            </a:p>
          </p:txBody>
        </p:sp>
        <p:sp>
          <p:nvSpPr>
            <p:cNvPr id="47" name="Oval 46"/>
            <p:cNvSpPr/>
            <p:nvPr/>
          </p:nvSpPr>
          <p:spPr>
            <a:xfrm>
              <a:off x="6968291" y="4778025"/>
              <a:ext cx="249937" cy="249937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/>
            </a:p>
          </p:txBody>
        </p:sp>
        <p:sp>
          <p:nvSpPr>
            <p:cNvPr id="49" name="Oval 48"/>
            <p:cNvSpPr/>
            <p:nvPr/>
          </p:nvSpPr>
          <p:spPr>
            <a:xfrm>
              <a:off x="5163727" y="4778025"/>
              <a:ext cx="249937" cy="249937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/>
            </a:p>
          </p:txBody>
        </p:sp>
        <p:sp>
          <p:nvSpPr>
            <p:cNvPr id="50" name="Oval 49"/>
            <p:cNvSpPr/>
            <p:nvPr/>
          </p:nvSpPr>
          <p:spPr>
            <a:xfrm>
              <a:off x="7328114" y="4454105"/>
              <a:ext cx="249937" cy="249937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/>
            </a:p>
          </p:txBody>
        </p:sp>
        <p:sp>
          <p:nvSpPr>
            <p:cNvPr id="46" name="Oval 45"/>
            <p:cNvSpPr/>
            <p:nvPr/>
          </p:nvSpPr>
          <p:spPr>
            <a:xfrm>
              <a:off x="7328114" y="3504028"/>
              <a:ext cx="249937" cy="249937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/>
            </a:p>
          </p:txBody>
        </p:sp>
        <p:sp>
          <p:nvSpPr>
            <p:cNvPr id="48" name="Oval 47"/>
            <p:cNvSpPr/>
            <p:nvPr/>
          </p:nvSpPr>
          <p:spPr>
            <a:xfrm>
              <a:off x="6968291" y="3179063"/>
              <a:ext cx="249937" cy="249937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/>
            </a:p>
          </p:txBody>
        </p:sp>
      </p:grpSp>
      <p:sp>
        <p:nvSpPr>
          <p:cNvPr id="41" name="Oval 40"/>
          <p:cNvSpPr/>
          <p:nvPr/>
        </p:nvSpPr>
        <p:spPr>
          <a:xfrm>
            <a:off x="4806733" y="4449513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sp>
        <p:nvSpPr>
          <p:cNvPr id="40" name="Oval 39"/>
          <p:cNvSpPr/>
          <p:nvPr/>
        </p:nvSpPr>
        <p:spPr>
          <a:xfrm>
            <a:off x="4808252" y="3504029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1940" y="3567499"/>
            <a:ext cx="2485438" cy="2748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51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7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9186" y="91085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649C"/>
                </a:solidFill>
                <a:latin typeface="Twinkl" pitchFamily="50" charset="0"/>
              </a:rPr>
              <a:t>Plot specified points and draw sides to complete a given polygon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84657" y="2330631"/>
            <a:ext cx="340262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solidFill>
                  <a:srgbClr val="007AC2"/>
                </a:solidFill>
                <a:latin typeface="Twinkl" pitchFamily="50" charset="0"/>
              </a:rPr>
              <a:t>Where would you plot the final points in order to make a scalene triangle?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079462"/>
              </p:ext>
            </p:extLst>
          </p:nvPr>
        </p:nvGraphicFramePr>
        <p:xfrm>
          <a:off x="4572000" y="2660075"/>
          <a:ext cx="3600680" cy="31991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68">
                  <a:extLst>
                    <a:ext uri="{9D8B030D-6E8A-4147-A177-3AD203B41FA5}">
                      <a16:colId xmlns:a16="http://schemas.microsoft.com/office/drawing/2014/main" val="1138960563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94196675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805946509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352661411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044455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151161542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7661701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412710328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4046654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80419139"/>
                    </a:ext>
                  </a:extLst>
                </a:gridCol>
              </a:tblGrid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52617452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43802961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77666844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5864867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8248204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15303481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162137451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8910480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004382834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66738100"/>
                  </a:ext>
                </a:extLst>
              </a:tr>
            </a:tbl>
          </a:graphicData>
        </a:graphic>
      </p:graphicFrame>
      <p:sp>
        <p:nvSpPr>
          <p:cNvPr id="63" name="TextBox 62"/>
          <p:cNvSpPr txBox="1"/>
          <p:nvPr/>
        </p:nvSpPr>
        <p:spPr>
          <a:xfrm>
            <a:off x="4268458" y="2831147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179945" y="2538342"/>
            <a:ext cx="395093" cy="30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268458" y="314978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268458" y="346842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4268458" y="378706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268458" y="410570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268458" y="442434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268458" y="474298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268458" y="506162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268458" y="5380263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297668" y="5830782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783939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143762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5503585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5863408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223231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583054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942877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7302700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662523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991868" y="5840608"/>
            <a:ext cx="3598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cxnSp>
        <p:nvCxnSpPr>
          <p:cNvPr id="84" name="Straight Arrow Connector 83"/>
          <p:cNvCxnSpPr/>
          <p:nvPr/>
        </p:nvCxnSpPr>
        <p:spPr>
          <a:xfrm>
            <a:off x="7871865" y="5857267"/>
            <a:ext cx="489102" cy="1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flipH="1" flipV="1">
            <a:off x="4569225" y="2442438"/>
            <a:ext cx="2775" cy="52720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4371678" y="2053632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y</a:t>
            </a:r>
          </a:p>
        </p:txBody>
      </p:sp>
      <p:pic>
        <p:nvPicPr>
          <p:cNvPr id="171" name="Picture 17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04" t="-2794" r="-14111" b="-3307"/>
          <a:stretch/>
        </p:blipFill>
        <p:spPr>
          <a:xfrm rot="16200000">
            <a:off x="-2059243" y="517405"/>
            <a:ext cx="841708" cy="30885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sp>
        <p:nvSpPr>
          <p:cNvPr id="37" name="Rectangle 36"/>
          <p:cNvSpPr/>
          <p:nvPr/>
        </p:nvSpPr>
        <p:spPr>
          <a:xfrm>
            <a:off x="771329" y="3251787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268570" y="5657262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x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5965" y="3228581"/>
            <a:ext cx="30834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9640"/>
                </a:solidFill>
                <a:latin typeface="Twinkl" pitchFamily="50" charset="0"/>
              </a:rPr>
              <a:t>Accept any answer which produces a triangle where </a:t>
            </a:r>
            <a:br>
              <a:rPr lang="en-GB" sz="1600" dirty="0">
                <a:solidFill>
                  <a:srgbClr val="009640"/>
                </a:solidFill>
                <a:latin typeface="Twinkl" pitchFamily="50" charset="0"/>
              </a:rPr>
            </a:br>
            <a:r>
              <a:rPr lang="en-GB" sz="1600" dirty="0">
                <a:solidFill>
                  <a:srgbClr val="009640"/>
                </a:solidFill>
                <a:latin typeface="Twinkl" pitchFamily="50" charset="0"/>
              </a:rPr>
              <a:t>no sides or angles are equal.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5168489" y="2854604"/>
            <a:ext cx="1330236" cy="2345520"/>
            <a:chOff x="5168489" y="2854604"/>
            <a:chExt cx="1330236" cy="2345520"/>
          </a:xfrm>
        </p:grpSpPr>
        <p:cxnSp>
          <p:nvCxnSpPr>
            <p:cNvPr id="8" name="Straight Connector 7"/>
            <p:cNvCxnSpPr/>
            <p:nvPr/>
          </p:nvCxnSpPr>
          <p:spPr>
            <a:xfrm flipV="1">
              <a:off x="5325207" y="3029839"/>
              <a:ext cx="991933" cy="1824966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6373133" y="3024022"/>
              <a:ext cx="1417" cy="2111056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5293457" y="4910181"/>
              <a:ext cx="1078883" cy="289943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Oval 48"/>
            <p:cNvSpPr/>
            <p:nvPr/>
          </p:nvSpPr>
          <p:spPr>
            <a:xfrm>
              <a:off x="5168489" y="4775644"/>
              <a:ext cx="249937" cy="249937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/>
            </a:p>
          </p:txBody>
        </p:sp>
        <p:sp>
          <p:nvSpPr>
            <p:cNvPr id="48" name="Oval 47"/>
            <p:cNvSpPr/>
            <p:nvPr/>
          </p:nvSpPr>
          <p:spPr>
            <a:xfrm>
              <a:off x="6248788" y="2854604"/>
              <a:ext cx="249937" cy="249937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/>
            </a:p>
          </p:txBody>
        </p:sp>
      </p:grpSp>
      <p:sp>
        <p:nvSpPr>
          <p:cNvPr id="40" name="Oval 39"/>
          <p:cNvSpPr/>
          <p:nvPr/>
        </p:nvSpPr>
        <p:spPr>
          <a:xfrm>
            <a:off x="6248788" y="5090628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2275" y="4128469"/>
            <a:ext cx="2140524" cy="2180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479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7" grpId="0" animBg="1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9186" y="91085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00649C"/>
                </a:solidFill>
                <a:latin typeface="Twinkl" pitchFamily="50" charset="0"/>
              </a:rPr>
              <a:t>Plot specified points and draw sides to complete a given polygon</a:t>
            </a:r>
            <a:endParaRPr lang="en-GB" sz="3600" dirty="0">
              <a:solidFill>
                <a:srgbClr val="00649C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84657" y="2330631"/>
            <a:ext cx="340262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>
                <a:solidFill>
                  <a:srgbClr val="007AC2"/>
                </a:solidFill>
                <a:latin typeface="Twinkl" pitchFamily="50" charset="0"/>
              </a:rPr>
              <a:t>Where would you plot the final points in order to make an </a:t>
            </a:r>
            <a:br>
              <a:rPr lang="en-GB" sz="1600" dirty="0">
                <a:solidFill>
                  <a:srgbClr val="007AC2"/>
                </a:solidFill>
                <a:latin typeface="Twinkl" pitchFamily="50" charset="0"/>
              </a:rPr>
            </a:br>
            <a:r>
              <a:rPr lang="en-GB" sz="1600" dirty="0">
                <a:solidFill>
                  <a:srgbClr val="007AC2"/>
                </a:solidFill>
                <a:latin typeface="Twinkl" pitchFamily="50" charset="0"/>
              </a:rPr>
              <a:t>isosceles triangle?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4572000" y="2660075"/>
          <a:ext cx="3600680" cy="31991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68">
                  <a:extLst>
                    <a:ext uri="{9D8B030D-6E8A-4147-A177-3AD203B41FA5}">
                      <a16:colId xmlns:a16="http://schemas.microsoft.com/office/drawing/2014/main" val="1138960563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94196675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805946509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352661411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044455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151161542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427661701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412710328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2740466540"/>
                    </a:ext>
                  </a:extLst>
                </a:gridCol>
                <a:gridCol w="360068">
                  <a:extLst>
                    <a:ext uri="{9D8B030D-6E8A-4147-A177-3AD203B41FA5}">
                      <a16:colId xmlns:a16="http://schemas.microsoft.com/office/drawing/2014/main" val="180419139"/>
                    </a:ext>
                  </a:extLst>
                </a:gridCol>
              </a:tblGrid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52617452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43802961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776668449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58648672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88248204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15303481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162137451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289104808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3004382834"/>
                  </a:ext>
                </a:extLst>
              </a:tr>
              <a:tr h="319919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1611" marR="61611" marT="30805" marB="30805"/>
                </a:tc>
                <a:extLst>
                  <a:ext uri="{0D108BD9-81ED-4DB2-BD59-A6C34878D82A}">
                    <a16:rowId xmlns:a16="http://schemas.microsoft.com/office/drawing/2014/main" val="66738100"/>
                  </a:ext>
                </a:extLst>
              </a:tr>
            </a:tbl>
          </a:graphicData>
        </a:graphic>
      </p:graphicFrame>
      <p:sp>
        <p:nvSpPr>
          <p:cNvPr id="63" name="TextBox 62"/>
          <p:cNvSpPr txBox="1"/>
          <p:nvPr/>
        </p:nvSpPr>
        <p:spPr>
          <a:xfrm>
            <a:off x="4268458" y="2831147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4179945" y="2538342"/>
            <a:ext cx="395093" cy="3046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4268458" y="314978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4268458" y="3468426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67" name="TextBox 66"/>
          <p:cNvSpPr txBox="1"/>
          <p:nvPr/>
        </p:nvSpPr>
        <p:spPr>
          <a:xfrm>
            <a:off x="4268458" y="378706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268458" y="410570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4268458" y="442434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268458" y="474298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4268458" y="5061625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4268458" y="5380263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4297668" y="5830782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0</a:t>
            </a:r>
          </a:p>
        </p:txBody>
      </p:sp>
      <p:sp>
        <p:nvSpPr>
          <p:cNvPr id="74" name="TextBox 73"/>
          <p:cNvSpPr txBox="1"/>
          <p:nvPr/>
        </p:nvSpPr>
        <p:spPr>
          <a:xfrm>
            <a:off x="4783939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5143762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2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5503585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3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5863408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4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6223231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5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583054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6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942877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7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7302700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8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7662523" y="5840608"/>
            <a:ext cx="30076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9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991868" y="5840608"/>
            <a:ext cx="3598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10</a:t>
            </a:r>
          </a:p>
        </p:txBody>
      </p:sp>
      <p:cxnSp>
        <p:nvCxnSpPr>
          <p:cNvPr id="84" name="Straight Arrow Connector 83"/>
          <p:cNvCxnSpPr/>
          <p:nvPr/>
        </p:nvCxnSpPr>
        <p:spPr>
          <a:xfrm>
            <a:off x="7871865" y="5857267"/>
            <a:ext cx="489102" cy="1"/>
          </a:xfrm>
          <a:prstGeom prst="straightConnector1">
            <a:avLst/>
          </a:prstGeom>
          <a:ln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flipH="1" flipV="1">
            <a:off x="4569225" y="2442438"/>
            <a:ext cx="2775" cy="52720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TextBox 92"/>
          <p:cNvSpPr txBox="1"/>
          <p:nvPr/>
        </p:nvSpPr>
        <p:spPr>
          <a:xfrm>
            <a:off x="4371678" y="2053632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y</a:t>
            </a:r>
          </a:p>
        </p:txBody>
      </p:sp>
      <p:pic>
        <p:nvPicPr>
          <p:cNvPr id="171" name="Picture 17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204" t="-2794" r="-14111" b="-3307"/>
          <a:stretch/>
        </p:blipFill>
        <p:spPr>
          <a:xfrm rot="16200000">
            <a:off x="-2059243" y="517405"/>
            <a:ext cx="841708" cy="308856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sp>
        <p:nvSpPr>
          <p:cNvPr id="37" name="Rectangle 36"/>
          <p:cNvSpPr/>
          <p:nvPr/>
        </p:nvSpPr>
        <p:spPr>
          <a:xfrm>
            <a:off x="771329" y="3251787"/>
            <a:ext cx="1160433" cy="27181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/>
              <a:t>Reveal Answer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8268570" y="5657262"/>
            <a:ext cx="39509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aseline="-25000" dirty="0"/>
              <a:t>x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8791" y="3229656"/>
            <a:ext cx="308348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009640"/>
                </a:solidFill>
                <a:latin typeface="Twinkl" pitchFamily="50" charset="0"/>
              </a:rPr>
              <a:t>Accept any answer which produces a triangle with </a:t>
            </a:r>
            <a:br>
              <a:rPr lang="en-GB" sz="1600" dirty="0">
                <a:solidFill>
                  <a:srgbClr val="009640"/>
                </a:solidFill>
                <a:latin typeface="Twinkl" pitchFamily="50" charset="0"/>
              </a:rPr>
            </a:br>
            <a:r>
              <a:rPr lang="en-GB" sz="1600" dirty="0">
                <a:solidFill>
                  <a:srgbClr val="009640"/>
                </a:solidFill>
                <a:latin typeface="Twinkl" pitchFamily="50" charset="0"/>
              </a:rPr>
              <a:t>two equal sides and </a:t>
            </a:r>
            <a:br>
              <a:rPr lang="en-GB" sz="1600" dirty="0">
                <a:solidFill>
                  <a:srgbClr val="009640"/>
                </a:solidFill>
                <a:latin typeface="Twinkl" pitchFamily="50" charset="0"/>
              </a:rPr>
            </a:br>
            <a:r>
              <a:rPr lang="en-GB" sz="1600" dirty="0">
                <a:solidFill>
                  <a:srgbClr val="009640"/>
                </a:solidFill>
                <a:latin typeface="Twinkl" pitchFamily="50" charset="0"/>
              </a:rPr>
              <a:t>two equal angles.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350487" y="4132767"/>
            <a:ext cx="810106" cy="1541756"/>
            <a:chOff x="7350487" y="4132767"/>
            <a:chExt cx="810106" cy="1541756"/>
          </a:xfrm>
        </p:grpSpPr>
        <p:cxnSp>
          <p:nvCxnSpPr>
            <p:cNvPr id="55" name="Straight Connector 54"/>
            <p:cNvCxnSpPr/>
            <p:nvPr/>
          </p:nvCxnSpPr>
          <p:spPr>
            <a:xfrm>
              <a:off x="7823143" y="4257125"/>
              <a:ext cx="337450" cy="1289338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7475455" y="4257125"/>
              <a:ext cx="337450" cy="1289338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flipH="1">
              <a:off x="7526605" y="5536939"/>
              <a:ext cx="571354" cy="3092"/>
            </a:xfrm>
            <a:prstGeom prst="line">
              <a:avLst/>
            </a:prstGeom>
            <a:ln w="19050">
              <a:solidFill>
                <a:srgbClr val="6FBD8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/>
            <p:cNvSpPr/>
            <p:nvPr/>
          </p:nvSpPr>
          <p:spPr>
            <a:xfrm>
              <a:off x="7350487" y="5424586"/>
              <a:ext cx="249937" cy="249937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/>
            </a:p>
          </p:txBody>
        </p:sp>
        <p:sp>
          <p:nvSpPr>
            <p:cNvPr id="48" name="Oval 47"/>
            <p:cNvSpPr/>
            <p:nvPr/>
          </p:nvSpPr>
          <p:spPr>
            <a:xfrm>
              <a:off x="7687937" y="4132767"/>
              <a:ext cx="249937" cy="249937"/>
            </a:xfrm>
            <a:prstGeom prst="ellipse">
              <a:avLst/>
            </a:prstGeom>
            <a:solidFill>
              <a:srgbClr val="0096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/>
            </a:p>
          </p:txBody>
        </p:sp>
      </p:grpSp>
      <p:sp>
        <p:nvSpPr>
          <p:cNvPr id="40" name="Oval 39"/>
          <p:cNvSpPr/>
          <p:nvPr/>
        </p:nvSpPr>
        <p:spPr>
          <a:xfrm>
            <a:off x="8049479" y="5421495"/>
            <a:ext cx="249937" cy="249937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1451" y="3884636"/>
            <a:ext cx="2191144" cy="243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101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</p:childTnLst>
        </p:cTn>
      </p:par>
    </p:tnLst>
    <p:bldLst>
      <p:bldP spid="37" grpId="0" animBg="1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5580062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Aims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49" y="1496807"/>
            <a:ext cx="8126051" cy="2798101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Describe positions on a 2D grid as coordinates in the first quadrant.  </a:t>
            </a:r>
            <a:r>
              <a:rPr lang="en-GB" dirty="0">
                <a:solidFill>
                  <a:schemeClr val="tx1"/>
                </a:solidFill>
                <a:hlinkClick r:id="rId2" action="ppaction://hlinksldjump"/>
              </a:rPr>
              <a:t>3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Describe movements between positions as translations of a given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unit to the left/right and up/down.  </a:t>
            </a:r>
            <a:r>
              <a:rPr lang="en-GB" dirty="0">
                <a:solidFill>
                  <a:schemeClr val="tx1"/>
                </a:solidFill>
                <a:hlinkClick r:id="rId3" action="ppaction://hlinksldjump"/>
              </a:rPr>
              <a:t>6</a:t>
            </a:r>
            <a:endParaRPr lang="en-GB" dirty="0">
              <a:solidFill>
                <a:schemeClr val="tx1"/>
              </a:solidFill>
            </a:endParaRPr>
          </a:p>
          <a:p>
            <a:r>
              <a:rPr lang="en-GB" dirty="0">
                <a:solidFill>
                  <a:schemeClr val="tx1"/>
                </a:solidFill>
              </a:rPr>
              <a:t>Plot specified points and draw sides to complete a given polygon. </a:t>
            </a:r>
            <a:r>
              <a:rPr lang="en-GB" dirty="0">
                <a:solidFill>
                  <a:schemeClr val="tx1"/>
                </a:solidFill>
                <a:hlinkClick r:id="rId4" action="ppaction://hlinksldjump"/>
              </a:rPr>
              <a:t>9</a:t>
            </a:r>
            <a:endParaRPr lang="en-GB" sz="1800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4053" y="4165559"/>
            <a:ext cx="1587785" cy="175606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17865" y="4175757"/>
            <a:ext cx="1714671" cy="174649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9549" y="4228232"/>
            <a:ext cx="1526825" cy="1693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4474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666</TotalTime>
  <Words>1224</Words>
  <Application>Microsoft Office PowerPoint</Application>
  <PresentationFormat>On-screen Show (4:3)</PresentationFormat>
  <Paragraphs>460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Describe positions on a 2D grid as coordinates in the first quadrant</vt:lpstr>
      <vt:lpstr>Describe positions on a 2D grid as coordinates in the first quadrant</vt:lpstr>
      <vt:lpstr>Describe positions on a 2D grid as coordinates in the first quadrant</vt:lpstr>
      <vt:lpstr>Describe movements between positions as translations of a given unit to the left/right and up/down</vt:lpstr>
      <vt:lpstr>Describe movements between positions as translations of a given unit to the left/right and up/down</vt:lpstr>
      <vt:lpstr>Describe movements between positions as translations of a given unit to the left/right and up/down</vt:lpstr>
      <vt:lpstr>Describe movements between positions as translations of a given unit to the left/right and up/down</vt:lpstr>
      <vt:lpstr>Plot specified points and draw sides to complete a given polygon</vt:lpstr>
      <vt:lpstr>Plot specified points and draw sides to complete a given polygon</vt:lpstr>
      <vt:lpstr>Plot specified points and draw sides to complete a given polygon</vt:lpstr>
      <vt:lpstr>Plot specified points and draw sides to complete a given polygon</vt:lpstr>
      <vt:lpstr>Plot specified points and draw sides to complete a given polygon</vt:lpstr>
      <vt:lpstr>Plot specified points and draw sides to complete a given polygon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Evie Hall</dc:creator>
  <cp:lastModifiedBy>Jane Afford</cp:lastModifiedBy>
  <cp:revision>50</cp:revision>
  <dcterms:created xsi:type="dcterms:W3CDTF">2019-11-15T09:22:31Z</dcterms:created>
  <dcterms:modified xsi:type="dcterms:W3CDTF">2020-06-30T18:53:30Z</dcterms:modified>
</cp:coreProperties>
</file>