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gif" ContentType="image/gif"/>
  <Default Extension="vml" ContentType="application/vnd.openxmlformats-officedocument.vmlDrawing"/>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41"/>
  </p:notesMasterIdLst>
  <p:sldIdLst>
    <p:sldId id="268" r:id="rId2"/>
    <p:sldId id="302" r:id="rId3"/>
    <p:sldId id="293" r:id="rId4"/>
    <p:sldId id="319" r:id="rId5"/>
    <p:sldId id="306" r:id="rId6"/>
    <p:sldId id="288" r:id="rId7"/>
    <p:sldId id="318" r:id="rId8"/>
    <p:sldId id="266" r:id="rId9"/>
    <p:sldId id="257" r:id="rId10"/>
    <p:sldId id="269" r:id="rId11"/>
    <p:sldId id="286" r:id="rId12"/>
    <p:sldId id="296" r:id="rId13"/>
    <p:sldId id="304" r:id="rId14"/>
    <p:sldId id="295" r:id="rId15"/>
    <p:sldId id="274" r:id="rId16"/>
    <p:sldId id="259" r:id="rId17"/>
    <p:sldId id="317" r:id="rId18"/>
    <p:sldId id="276" r:id="rId19"/>
    <p:sldId id="277" r:id="rId20"/>
    <p:sldId id="278" r:id="rId21"/>
    <p:sldId id="258" r:id="rId22"/>
    <p:sldId id="282" r:id="rId23"/>
    <p:sldId id="285" r:id="rId24"/>
    <p:sldId id="283" r:id="rId25"/>
    <p:sldId id="281" r:id="rId26"/>
    <p:sldId id="297" r:id="rId27"/>
    <p:sldId id="256" r:id="rId28"/>
    <p:sldId id="275" r:id="rId29"/>
    <p:sldId id="300" r:id="rId30"/>
    <p:sldId id="301" r:id="rId31"/>
    <p:sldId id="280" r:id="rId32"/>
    <p:sldId id="298" r:id="rId33"/>
    <p:sldId id="267" r:id="rId34"/>
    <p:sldId id="289" r:id="rId35"/>
    <p:sldId id="315" r:id="rId36"/>
    <p:sldId id="314" r:id="rId37"/>
    <p:sldId id="299" r:id="rId38"/>
    <p:sldId id="264" r:id="rId39"/>
    <p:sldId id="320" r:id="rId40"/>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58" autoAdjust="0"/>
    <p:restoredTop sz="94660"/>
  </p:normalViewPr>
  <p:slideViewPr>
    <p:cSldViewPr>
      <p:cViewPr varScale="1">
        <p:scale>
          <a:sx n="63" d="100"/>
          <a:sy n="63" d="100"/>
        </p:scale>
        <p:origin x="1380" y="60"/>
      </p:cViewPr>
      <p:guideLst>
        <p:guide orient="horz" pos="2160"/>
        <p:guide pos="2880"/>
      </p:guideLst>
    </p:cSldViewPr>
  </p:slideViewPr>
  <p:notesTextViewPr>
    <p:cViewPr>
      <p:scale>
        <a:sx n="1" d="1"/>
        <a:sy n="1" d="1"/>
      </p:scale>
      <p:origin x="0" y="0"/>
    </p:cViewPr>
  </p:notesTextViewPr>
  <p:sorterViewPr>
    <p:cViewPr>
      <p:scale>
        <a:sx n="100" d="100"/>
        <a:sy n="100" d="100"/>
      </p:scale>
      <p:origin x="0" y="-1185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 qsCatId="simple" csTypeId="urn:microsoft.com/office/officeart/2005/8/colors/accent1_2" csCatId="accent1" phldr="1"/>
      <dgm:spPr/>
    </dgm:pt>
    <dgm:pt modelId="{F3FCFFCC-536A-441C-BD21-D18701E06397}">
      <dgm:prSet phldrT="[Text]" custT="1"/>
      <dgm:spPr>
        <a:solidFill>
          <a:srgbClr val="00B0F0"/>
        </a:solidFill>
      </dgm:spPr>
      <dgm:t>
        <a:bodyPr/>
        <a:lstStyle/>
        <a:p>
          <a:r>
            <a:rPr lang="en-US" sz="2800" dirty="0"/>
            <a:t>SEN Support</a:t>
          </a:r>
        </a:p>
        <a:p>
          <a:r>
            <a:rPr lang="en-US" sz="2800" dirty="0"/>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dirty="0"/>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800" dirty="0"/>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dirty="0"/>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800" dirty="0"/>
        </a:p>
        <a:p>
          <a:r>
            <a:rPr lang="en-US" sz="1600" b="1" dirty="0"/>
            <a:t>EHCP’s</a:t>
          </a:r>
        </a:p>
        <a:p>
          <a:r>
            <a:rPr lang="en-US" sz="1600" b="1" dirty="0"/>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Y="117081" custLinFactNeighborX="0" custLinFactNeighborY="-1617">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2851526" y="0"/>
          <a:ext cx="1669297" cy="978272"/>
        </a:xfrm>
        <a:prstGeom prst="trapezoid">
          <a:avLst>
            <a:gd name="adj" fmla="val 85319"/>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a:p>
          <a:pPr marL="0" lvl="0" indent="0" algn="ctr" defTabSz="1244600">
            <a:lnSpc>
              <a:spcPct val="90000"/>
            </a:lnSpc>
            <a:spcBef>
              <a:spcPct val="0"/>
            </a:spcBef>
            <a:spcAft>
              <a:spcPct val="35000"/>
            </a:spcAft>
            <a:buNone/>
          </a:pPr>
          <a:r>
            <a:rPr lang="en-US" sz="1600" b="1" kern="1200" dirty="0"/>
            <a:t>EHCP’s</a:t>
          </a:r>
        </a:p>
        <a:p>
          <a:pPr marL="0" lvl="0" indent="0" algn="ctr" defTabSz="1244600">
            <a:lnSpc>
              <a:spcPct val="90000"/>
            </a:lnSpc>
            <a:spcBef>
              <a:spcPct val="0"/>
            </a:spcBef>
            <a:spcAft>
              <a:spcPct val="35000"/>
            </a:spcAft>
            <a:buNone/>
          </a:pPr>
          <a:r>
            <a:rPr lang="en-US" sz="1600" b="1" kern="1200" dirty="0"/>
            <a:t>Specialist</a:t>
          </a:r>
        </a:p>
      </dsp:txBody>
      <dsp:txXfrm>
        <a:off x="2851526" y="0"/>
        <a:ext cx="1669297" cy="978272"/>
      </dsp:txXfrm>
    </dsp:sp>
    <dsp:sp modelId="{2BA592B7-5AEA-4B41-AAFF-99CC2F351E7B}">
      <dsp:nvSpPr>
        <dsp:cNvPr id="0" name=""/>
        <dsp:cNvSpPr/>
      </dsp:nvSpPr>
      <dsp:spPr>
        <a:xfrm>
          <a:off x="2111717" y="992811"/>
          <a:ext cx="3095060" cy="835551"/>
        </a:xfrm>
        <a:prstGeom prst="trapezoid">
          <a:avLst>
            <a:gd name="adj" fmla="val 85319"/>
          </a:avLst>
        </a:prstGeom>
        <a:solidFill>
          <a:srgbClr val="92D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High Needs Funding</a:t>
          </a:r>
        </a:p>
      </dsp:txBody>
      <dsp:txXfrm>
        <a:off x="2653353" y="992811"/>
        <a:ext cx="2011789" cy="835551"/>
      </dsp:txXfrm>
    </dsp:sp>
    <dsp:sp modelId="{757098AE-F6B3-4A87-A5DC-13722A00D83E}">
      <dsp:nvSpPr>
        <dsp:cNvPr id="0" name=""/>
        <dsp:cNvSpPr/>
      </dsp:nvSpPr>
      <dsp:spPr>
        <a:xfrm>
          <a:off x="1425763" y="1813824"/>
          <a:ext cx="4520823" cy="835551"/>
        </a:xfrm>
        <a:prstGeom prst="trapezoid">
          <a:avLst>
            <a:gd name="adj" fmla="val 85319"/>
          </a:avLst>
        </a:prstGeom>
        <a:solidFill>
          <a:srgbClr val="00B0F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SEN Support</a:t>
          </a:r>
        </a:p>
        <a:p>
          <a:pPr marL="0" lvl="0" indent="0" algn="ctr" defTabSz="1244600">
            <a:lnSpc>
              <a:spcPct val="90000"/>
            </a:lnSpc>
            <a:spcBef>
              <a:spcPct val="0"/>
            </a:spcBef>
            <a:spcAft>
              <a:spcPct val="35000"/>
            </a:spcAft>
            <a:buNone/>
          </a:pPr>
          <a:r>
            <a:rPr lang="en-US" sz="2800" kern="1200" dirty="0"/>
            <a:t>Targeted Support</a:t>
          </a:r>
        </a:p>
      </dsp:txBody>
      <dsp:txXfrm>
        <a:off x="2216907" y="1813824"/>
        <a:ext cx="2938535" cy="835551"/>
      </dsp:txXfrm>
    </dsp:sp>
    <dsp:sp modelId="{D74C3C4E-93EE-469B-821E-6315587D3C3C}">
      <dsp:nvSpPr>
        <dsp:cNvPr id="0" name=""/>
        <dsp:cNvSpPr/>
      </dsp:nvSpPr>
      <dsp:spPr>
        <a:xfrm>
          <a:off x="712881" y="2649376"/>
          <a:ext cx="5946586" cy="835551"/>
        </a:xfrm>
        <a:prstGeom prst="trapezoid">
          <a:avLst>
            <a:gd name="adj" fmla="val 85319"/>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Enhanced Quality First, </a:t>
          </a:r>
        </a:p>
      </dsp:txBody>
      <dsp:txXfrm>
        <a:off x="1753534" y="2649376"/>
        <a:ext cx="3865281" cy="835551"/>
      </dsp:txXfrm>
    </dsp:sp>
    <dsp:sp modelId="{DE5806A3-17B2-4A4C-BF40-3EDA4692F54F}">
      <dsp:nvSpPr>
        <dsp:cNvPr id="0" name=""/>
        <dsp:cNvSpPr/>
      </dsp:nvSpPr>
      <dsp:spPr>
        <a:xfrm>
          <a:off x="0" y="3484928"/>
          <a:ext cx="7372350" cy="835551"/>
        </a:xfrm>
        <a:prstGeom prst="trapezoid">
          <a:avLst>
            <a:gd name="adj" fmla="val 85319"/>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Quality First – Universal Offer for all</a:t>
          </a:r>
        </a:p>
      </dsp:txBody>
      <dsp:txXfrm>
        <a:off x="1290161" y="3484928"/>
        <a:ext cx="4792027" cy="835551"/>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4.emf"/></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9-14T16:21:21.082"/>
    </inkml:context>
    <inkml:brush xml:id="br0">
      <inkml:brushProperty name="width" value="0.05" units="cm"/>
      <inkml:brushProperty name="height" value="0.05" units="cm"/>
      <inkml:brushProperty name="color" value="#E71224"/>
      <inkml:brushProperty name="ignorePressure" value="1"/>
    </inkml:brush>
  </inkml:definitions>
  <inkml:trace contextRef="#ctx0" brushRef="#br0">4100 312,'-41'-31,"26"24,-12-8,0 0,-1 2,-1 2,0 0,0 2,-1 1,-16-2,-564-57,427 18,138 38,0 2,0 1,0 3,-29 1,-215-20,-594 21,820 3,-1-2,0 3,0 3,1 3,-15 5,-75 16,97-20,0 2,1 3,-52 19,-149 42,230-63,0 0,1 2,0 1,2 1,-1 1,-6 8,-37 23,53-39,1 0,0 1,1 1,0 0,0 0,1 1,1 1,0 0,0 1,1-1,1 2,-7 12,-55 108,63-116,1-1,0 1,1 0,1 1,1-1,0 1,2 0,0 0,1 0,1 0,1 5,-1 10,-1-25,-1 1,2-1,-1 0,1 0,0 1,1-1,0 0,1 0,0-1,0 1,1-1,0 1,0-1,1 0,0 0,1-1,-1 0,2 0,-1 0,3 2,213 131,465 201,-663-329,0-1,0-2,1 0,0-1,1-2,0-1,0 0,26 0,125 25,-98-12,425 96,-411-89,0-5,2-4,0-4,1-4,91-5,484-4,-657 1,0-1,0 0,0-2,-1 1,1-2,0 0,-1 0,0-1,0-1,-1 0,1-1,103-44,276-147,-331 165,73-56,-103 60,-16 17,0-1,-1 0,0-1,-1 0,-1-1,0-1,-1 0,-1 0,0-1,-1-1,-1 1,-1-1,0-1,-2 1,1-6,7-148,-8 157,0 1,0-1,-2 0,0 0,0 0,-2 0,0-1,-1 1,0-10,-2 12,1-8,-1 0,-1 0,0 0,-2 0,0 1,-2 0,0 0,-1 1,-1 0,-1-1,-118-91,99-3,27 78</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FC0D6C64-0303-4D98-985E-CBCF57AFFECC}" type="datetimeFigureOut">
              <a:rPr lang="en-GB" smtClean="0"/>
              <a:pPr/>
              <a:t>14/09/2022</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A84ACFE-DF82-4871-BA94-449F9B759132}" type="slidenum">
              <a:rPr lang="en-GB" smtClean="0"/>
              <a:pPr/>
              <a:t>‹#›</a:t>
            </a:fld>
            <a:endParaRPr lang="en-GB"/>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A84ACFE-DF82-4871-BA94-449F9B759132}" type="slidenum">
              <a:rPr lang="en-GB" smtClean="0"/>
              <a:pPr/>
              <a:t>4</a:t>
            </a:fld>
            <a:endParaRPr lang="en-GB"/>
          </a:p>
        </p:txBody>
      </p:sp>
    </p:spTree>
    <p:extLst>
      <p:ext uri="{BB962C8B-B14F-4D97-AF65-F5344CB8AC3E}">
        <p14:creationId xmlns:p14="http://schemas.microsoft.com/office/powerpoint/2010/main" val="21504872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14/09/2022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pPr/>
              <a:t>14/09/2022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pPr/>
              <a:t>14/09/2022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pPr/>
              <a:t>14/09/2022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pPr/>
              <a:t>14/09/2022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3FFD1-C584-42B0-BE86-368BF8A2AC3F}" type="slidenum">
              <a:rPr lang="en-GB" smtClean="0"/>
              <a:pPr/>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pPr/>
              <a:t>14/09/2022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pPr/>
              <a:t>14/09/2022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14/09/2022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14/09/2022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pPr/>
              <a:t>14/09/2022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14/09/2022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ECE590-3C1A-4F4F-A503-8F54A7B47360}" type="datetimeFigureOut">
              <a:rPr lang="en-US" smtClean="0"/>
              <a:t>9/14/2022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78130D-4F38-9643-A857-1674BDF352FC}" type="slidenum">
              <a:rPr lang="en-US" smtClean="0"/>
              <a:t>‹#›</a:t>
            </a:fld>
            <a:endParaRPr lang="en-US"/>
          </a:p>
        </p:txBody>
      </p:sp>
    </p:spTree>
    <p:extLst>
      <p:ext uri="{BB962C8B-B14F-4D97-AF65-F5344CB8AC3E}">
        <p14:creationId xmlns:p14="http://schemas.microsoft.com/office/powerpoint/2010/main" val="11033579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pPr/>
              <a:t>14/09/2022</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customXml" Target="../ink/ink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6.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hyperlink" Target="mailto:admin@sps.sefton.school" TargetMode="External"/><Relationship Id="rId2" Type="http://schemas.openxmlformats.org/officeDocument/2006/relationships/hyperlink" Target="https://www.stphilipssouthport.com/" TargetMode="External"/><Relationship Id="rId1" Type="http://schemas.openxmlformats.org/officeDocument/2006/relationships/slideLayout" Target="../slideLayouts/slideLayout2.xml"/><Relationship Id="rId4" Type="http://schemas.openxmlformats.org/officeDocument/2006/relationships/hyperlink" Target="mailto:hightonl@sps.sefton.school"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14.emf"/></Relationships>
</file>

<file path=ppt/slides/_rels/slide14.xml.rels><?xml version="1.0" encoding="UTF-8" standalone="yes"?>
<Relationships xmlns="http://schemas.openxmlformats.org/package/2006/relationships"><Relationship Id="rId2" Type="http://schemas.openxmlformats.org/officeDocument/2006/relationships/hyperlink" Target="https://schoolgateway.co.uk/help/"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s://www.youtube.com/watch?v=4BLZKOjNKfk" TargetMode="Externa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8.tiff"/><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s://www.youtube.com/watch?v=uXpaMgNr7T4" TargetMode="Externa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hyperlink" Target="http://www.stphilipssouthport.com/" TargetMode="Externa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950A634-4518-4857-BFF2-AD8687CC4DBB}"/>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651431" y="2924944"/>
            <a:ext cx="3841137" cy="3474720"/>
          </a:xfrm>
          <a:prstGeom prst="rect">
            <a:avLst/>
          </a:prstGeom>
          <a:noFill/>
        </p:spPr>
      </p:pic>
      <p:pic>
        <p:nvPicPr>
          <p:cNvPr id="4098" name="Picture 2" descr="Pinehurst Primary School : Year 3: Cedar and Hazel">
            <a:extLst>
              <a:ext uri="{FF2B5EF4-FFF2-40B4-BE49-F238E27FC236}">
                <a16:creationId xmlns:a16="http://schemas.microsoft.com/office/drawing/2014/main" id="{787FA437-6515-477F-AD22-10ABF99C01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116632"/>
            <a:ext cx="8352928" cy="2448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2022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1232BE44-98DB-43EB-AD87-9EDDA1032BA4}"/>
              </a:ext>
            </a:extLst>
          </p:cNvPr>
          <p:cNvPicPr>
            <a:picLocks noGrp="1" noChangeAspect="1"/>
          </p:cNvPicPr>
          <p:nvPr>
            <p:ph idx="1"/>
          </p:nvPr>
        </p:nvPicPr>
        <p:blipFill>
          <a:blip r:embed="rId2"/>
          <a:stretch>
            <a:fillRect/>
          </a:stretch>
        </p:blipFill>
        <p:spPr>
          <a:xfrm>
            <a:off x="1793289" y="589845"/>
            <a:ext cx="5687762" cy="5678309"/>
          </a:xfrm>
        </p:spPr>
      </p:pic>
    </p:spTree>
    <p:extLst>
      <p:ext uri="{BB962C8B-B14F-4D97-AF65-F5344CB8AC3E}">
        <p14:creationId xmlns:p14="http://schemas.microsoft.com/office/powerpoint/2010/main" val="33962024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0E4F5-13D8-4649-B42B-9F96F8D4339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56059E2-34BF-4508-8BF3-54A3108EFBCB}"/>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F508B14A-1A9F-4B74-A45B-22F110AD4CE5}"/>
              </a:ext>
            </a:extLst>
          </p:cNvPr>
          <p:cNvPicPr>
            <a:picLocks noChangeAspect="1"/>
          </p:cNvPicPr>
          <p:nvPr/>
        </p:nvPicPr>
        <p:blipFill rotWithShape="1">
          <a:blip r:embed="rId2"/>
          <a:srcRect l="15350" t="9421" r="16138" b="6580"/>
          <a:stretch/>
        </p:blipFill>
        <p:spPr>
          <a:xfrm>
            <a:off x="0" y="554804"/>
            <a:ext cx="9144000" cy="6303196"/>
          </a:xfrm>
          <a:prstGeom prst="rect">
            <a:avLst/>
          </a:prstGeom>
        </p:spPr>
      </p:pic>
      <p:sp>
        <p:nvSpPr>
          <p:cNvPr id="5" name="Rectangle 4">
            <a:extLst>
              <a:ext uri="{FF2B5EF4-FFF2-40B4-BE49-F238E27FC236}">
                <a16:creationId xmlns:a16="http://schemas.microsoft.com/office/drawing/2014/main" id="{740B873D-55B0-494E-B4A1-CAFF3D5C2E61}"/>
              </a:ext>
            </a:extLst>
          </p:cNvPr>
          <p:cNvSpPr/>
          <p:nvPr/>
        </p:nvSpPr>
        <p:spPr>
          <a:xfrm>
            <a:off x="2771800" y="-29166"/>
            <a:ext cx="3925755" cy="646331"/>
          </a:xfrm>
          <a:prstGeom prst="rect">
            <a:avLst/>
          </a:prstGeom>
          <a:noFill/>
        </p:spPr>
        <p:txBody>
          <a:bodyPr wrap="none" lIns="91440" tIns="45720" rIns="91440" bIns="45720">
            <a:spAutoFit/>
          </a:bodyPr>
          <a:lstStyle/>
          <a:p>
            <a:pPr algn="ctr"/>
            <a:r>
              <a:rPr lang="en-US" sz="3600" b="0" cap="none" spc="0" dirty="0">
                <a:ln w="0"/>
                <a:solidFill>
                  <a:schemeClr val="accent1"/>
                </a:solidFill>
                <a:effectLst>
                  <a:outerShdw blurRad="38100" dist="25400" dir="5400000" algn="ctr" rotWithShape="0">
                    <a:srgbClr val="6E747A">
                      <a:alpha val="43000"/>
                    </a:srgbClr>
                  </a:outerShdw>
                </a:effectLst>
              </a:rPr>
              <a:t>Our School Vision:</a:t>
            </a:r>
          </a:p>
        </p:txBody>
      </p:sp>
    </p:spTree>
    <p:extLst>
      <p:ext uri="{BB962C8B-B14F-4D97-AF65-F5344CB8AC3E}">
        <p14:creationId xmlns:p14="http://schemas.microsoft.com/office/powerpoint/2010/main" val="25641132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1A6088-7852-4AF9-A9C8-13B9B7387D27}"/>
              </a:ext>
            </a:extLst>
          </p:cNvPr>
          <p:cNvSpPr>
            <a:spLocks noGrp="1"/>
          </p:cNvSpPr>
          <p:nvPr>
            <p:ph type="title"/>
          </p:nvPr>
        </p:nvSpPr>
        <p:spPr/>
        <p:txBody>
          <a:bodyPr/>
          <a:lstStyle/>
          <a:p>
            <a:endParaRPr lang="en-GB"/>
          </a:p>
        </p:txBody>
      </p:sp>
      <p:pic>
        <p:nvPicPr>
          <p:cNvPr id="5" name="Picture 4">
            <a:extLst>
              <a:ext uri="{FF2B5EF4-FFF2-40B4-BE49-F238E27FC236}">
                <a16:creationId xmlns:a16="http://schemas.microsoft.com/office/drawing/2014/main" id="{B00AF4D9-D54F-445C-8916-D176350ECE0D}"/>
              </a:ext>
            </a:extLst>
          </p:cNvPr>
          <p:cNvPicPr>
            <a:picLocks noChangeAspect="1"/>
          </p:cNvPicPr>
          <p:nvPr/>
        </p:nvPicPr>
        <p:blipFill rotWithShape="1">
          <a:blip r:embed="rId3"/>
          <a:srcRect t="5201" b="8001"/>
          <a:stretch/>
        </p:blipFill>
        <p:spPr>
          <a:xfrm>
            <a:off x="323528" y="332656"/>
            <a:ext cx="8305800" cy="5760640"/>
          </a:xfrm>
          <a:prstGeom prst="rect">
            <a:avLst/>
          </a:prstGeom>
        </p:spPr>
      </p:pic>
      <mc:AlternateContent xmlns:mc="http://schemas.openxmlformats.org/markup-compatibility/2006">
        <mc:Choice xmlns:p14="http://schemas.microsoft.com/office/powerpoint/2010/main" Requires="p14">
          <p:contentPart p14:bwMode="auto" r:id="rId4">
            <p14:nvContentPartPr>
              <p14:cNvPr id="6" name="Ink 5">
                <a:extLst>
                  <a:ext uri="{FF2B5EF4-FFF2-40B4-BE49-F238E27FC236}">
                    <a16:creationId xmlns:a16="http://schemas.microsoft.com/office/drawing/2014/main" id="{3BF54DF8-9045-4897-A808-AB0AB9816996}"/>
                  </a:ext>
                </a:extLst>
              </p14:cNvPr>
              <p14:cNvContentPartPr/>
              <p14:nvPr/>
            </p14:nvContentPartPr>
            <p14:xfrm>
              <a:off x="1826040" y="4276320"/>
              <a:ext cx="1594080" cy="671760"/>
            </p14:xfrm>
          </p:contentPart>
        </mc:Choice>
        <mc:Fallback>
          <p:pic>
            <p:nvPicPr>
              <p:cNvPr id="6" name="Ink 5">
                <a:extLst>
                  <a:ext uri="{FF2B5EF4-FFF2-40B4-BE49-F238E27FC236}">
                    <a16:creationId xmlns:a16="http://schemas.microsoft.com/office/drawing/2014/main" id="{3BF54DF8-9045-4897-A808-AB0AB9816996}"/>
                  </a:ext>
                </a:extLst>
              </p:cNvPr>
              <p:cNvPicPr/>
              <p:nvPr/>
            </p:nvPicPr>
            <p:blipFill>
              <a:blip r:embed="rId5"/>
              <a:stretch>
                <a:fillRect/>
              </a:stretch>
            </p:blipFill>
            <p:spPr>
              <a:xfrm>
                <a:off x="1817040" y="4267320"/>
                <a:ext cx="1611720" cy="689400"/>
              </a:xfrm>
              <a:prstGeom prst="rect">
                <a:avLst/>
              </a:prstGeom>
            </p:spPr>
          </p:pic>
        </mc:Fallback>
      </mc:AlternateContent>
    </p:spTree>
    <p:extLst>
      <p:ext uri="{BB962C8B-B14F-4D97-AF65-F5344CB8AC3E}">
        <p14:creationId xmlns:p14="http://schemas.microsoft.com/office/powerpoint/2010/main" val="32057289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FC4E5B3-172B-4D8A-A372-1E15665B11AE}"/>
              </a:ext>
            </a:extLst>
          </p:cNvPr>
          <p:cNvSpPr/>
          <p:nvPr/>
        </p:nvSpPr>
        <p:spPr>
          <a:xfrm>
            <a:off x="2987824" y="260648"/>
            <a:ext cx="3729932" cy="923330"/>
          </a:xfrm>
          <a:prstGeom prst="rect">
            <a:avLst/>
          </a:prstGeom>
          <a:noFill/>
        </p:spPr>
        <p:txBody>
          <a:bodyPr wrap="none" lIns="91440" tIns="45720" rIns="91440" bIns="45720">
            <a:spAutoFit/>
          </a:bodyPr>
          <a:lstStyle/>
          <a:p>
            <a:pPr algn="ctr"/>
            <a:r>
              <a:rPr lang="en-US"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Year 3 staff</a:t>
            </a:r>
          </a:p>
        </p:txBody>
      </p:sp>
      <p:sp>
        <p:nvSpPr>
          <p:cNvPr id="9" name="TextBox 8">
            <a:extLst>
              <a:ext uri="{FF2B5EF4-FFF2-40B4-BE49-F238E27FC236}">
                <a16:creationId xmlns:a16="http://schemas.microsoft.com/office/drawing/2014/main" id="{BFF03ED9-D7D2-4FBD-BAEE-E8C4A283741F}"/>
              </a:ext>
            </a:extLst>
          </p:cNvPr>
          <p:cNvSpPr txBox="1"/>
          <p:nvPr/>
        </p:nvSpPr>
        <p:spPr>
          <a:xfrm>
            <a:off x="6156176" y="4016180"/>
            <a:ext cx="2671538" cy="646331"/>
          </a:xfrm>
          <a:prstGeom prst="rect">
            <a:avLst/>
          </a:prstGeom>
          <a:solidFill>
            <a:schemeClr val="accent2">
              <a:lumMod val="40000"/>
              <a:lumOff val="60000"/>
            </a:schemeClr>
          </a:solidFill>
        </p:spPr>
        <p:txBody>
          <a:bodyPr wrap="square" rtlCol="0">
            <a:spAutoFit/>
          </a:bodyPr>
          <a:lstStyle/>
          <a:p>
            <a:r>
              <a:rPr lang="en-GB" dirty="0"/>
              <a:t>Mrs Edwards – Every morning class TA</a:t>
            </a:r>
          </a:p>
        </p:txBody>
      </p:sp>
      <p:sp>
        <p:nvSpPr>
          <p:cNvPr id="11" name="TextBox 10">
            <a:extLst>
              <a:ext uri="{FF2B5EF4-FFF2-40B4-BE49-F238E27FC236}">
                <a16:creationId xmlns:a16="http://schemas.microsoft.com/office/drawing/2014/main" id="{0C07717A-FA59-434E-A2D6-164618F42391}"/>
              </a:ext>
            </a:extLst>
          </p:cNvPr>
          <p:cNvSpPr txBox="1"/>
          <p:nvPr/>
        </p:nvSpPr>
        <p:spPr>
          <a:xfrm>
            <a:off x="899592" y="3290500"/>
            <a:ext cx="1584176" cy="923330"/>
          </a:xfrm>
          <a:prstGeom prst="rect">
            <a:avLst/>
          </a:prstGeom>
          <a:solidFill>
            <a:schemeClr val="accent2">
              <a:lumMod val="40000"/>
              <a:lumOff val="60000"/>
            </a:schemeClr>
          </a:solidFill>
        </p:spPr>
        <p:txBody>
          <a:bodyPr wrap="square" rtlCol="0">
            <a:spAutoFit/>
          </a:bodyPr>
          <a:lstStyle/>
          <a:p>
            <a:r>
              <a:rPr lang="en-GB" dirty="0"/>
              <a:t>Mr Highton – Every day class teacher</a:t>
            </a:r>
          </a:p>
        </p:txBody>
      </p:sp>
      <p:sp>
        <p:nvSpPr>
          <p:cNvPr id="14" name="TextBox 13">
            <a:extLst>
              <a:ext uri="{FF2B5EF4-FFF2-40B4-BE49-F238E27FC236}">
                <a16:creationId xmlns:a16="http://schemas.microsoft.com/office/drawing/2014/main" id="{0ADD3114-C154-4677-9B49-259681992C53}"/>
              </a:ext>
            </a:extLst>
          </p:cNvPr>
          <p:cNvSpPr txBox="1"/>
          <p:nvPr/>
        </p:nvSpPr>
        <p:spPr>
          <a:xfrm>
            <a:off x="2382659" y="5517232"/>
            <a:ext cx="1584176" cy="923330"/>
          </a:xfrm>
          <a:prstGeom prst="rect">
            <a:avLst/>
          </a:prstGeom>
          <a:solidFill>
            <a:schemeClr val="accent2">
              <a:lumMod val="40000"/>
              <a:lumOff val="60000"/>
            </a:schemeClr>
          </a:solidFill>
        </p:spPr>
        <p:txBody>
          <a:bodyPr wrap="square" rtlCol="0">
            <a:spAutoFit/>
          </a:bodyPr>
          <a:lstStyle/>
          <a:p>
            <a:r>
              <a:rPr lang="en-GB" dirty="0"/>
              <a:t>Miss Afford – PPA Cover Tuesdays</a:t>
            </a:r>
          </a:p>
        </p:txBody>
      </p:sp>
      <p:pic>
        <p:nvPicPr>
          <p:cNvPr id="2" name="Picture 1">
            <a:extLst>
              <a:ext uri="{FF2B5EF4-FFF2-40B4-BE49-F238E27FC236}">
                <a16:creationId xmlns:a16="http://schemas.microsoft.com/office/drawing/2014/main" id="{C4C678E4-D08C-4016-943D-037A0BAA2C6B}"/>
              </a:ext>
            </a:extLst>
          </p:cNvPr>
          <p:cNvPicPr>
            <a:picLocks noChangeAspect="1"/>
          </p:cNvPicPr>
          <p:nvPr/>
        </p:nvPicPr>
        <p:blipFill rotWithShape="1">
          <a:blip r:embed="rId2"/>
          <a:srcRect l="36613" t="24800" r="38187" b="12201"/>
          <a:stretch/>
        </p:blipFill>
        <p:spPr>
          <a:xfrm>
            <a:off x="808072" y="698585"/>
            <a:ext cx="1767216" cy="2485147"/>
          </a:xfrm>
          <a:prstGeom prst="rect">
            <a:avLst/>
          </a:prstGeom>
        </p:spPr>
      </p:pic>
      <p:pic>
        <p:nvPicPr>
          <p:cNvPr id="4" name="Picture 3">
            <a:extLst>
              <a:ext uri="{FF2B5EF4-FFF2-40B4-BE49-F238E27FC236}">
                <a16:creationId xmlns:a16="http://schemas.microsoft.com/office/drawing/2014/main" id="{BC66A43D-25BD-433E-BF71-D86AA08E6678}"/>
              </a:ext>
            </a:extLst>
          </p:cNvPr>
          <p:cNvPicPr>
            <a:picLocks noChangeAspect="1"/>
          </p:cNvPicPr>
          <p:nvPr/>
        </p:nvPicPr>
        <p:blipFill rotWithShape="1">
          <a:blip r:embed="rId3"/>
          <a:srcRect l="36613" t="31800" r="38187" b="12201"/>
          <a:stretch/>
        </p:blipFill>
        <p:spPr>
          <a:xfrm>
            <a:off x="4139952" y="4789396"/>
            <a:ext cx="1391547" cy="1739434"/>
          </a:xfrm>
          <a:prstGeom prst="rect">
            <a:avLst/>
          </a:prstGeom>
        </p:spPr>
      </p:pic>
      <p:pic>
        <p:nvPicPr>
          <p:cNvPr id="5" name="Picture 4">
            <a:extLst>
              <a:ext uri="{FF2B5EF4-FFF2-40B4-BE49-F238E27FC236}">
                <a16:creationId xmlns:a16="http://schemas.microsoft.com/office/drawing/2014/main" id="{587B3774-40B0-4E4E-8418-2522B3901578}"/>
              </a:ext>
            </a:extLst>
          </p:cNvPr>
          <p:cNvPicPr>
            <a:picLocks noChangeAspect="1"/>
          </p:cNvPicPr>
          <p:nvPr/>
        </p:nvPicPr>
        <p:blipFill rotWithShape="1">
          <a:blip r:embed="rId4"/>
          <a:srcRect l="36826" t="30400" r="38188" b="12201"/>
          <a:stretch/>
        </p:blipFill>
        <p:spPr>
          <a:xfrm>
            <a:off x="6412725" y="1357505"/>
            <a:ext cx="1923203" cy="2485148"/>
          </a:xfrm>
          <a:prstGeom prst="rect">
            <a:avLst/>
          </a:prstGeom>
        </p:spPr>
      </p:pic>
    </p:spTree>
    <p:extLst>
      <p:ext uri="{BB962C8B-B14F-4D97-AF65-F5344CB8AC3E}">
        <p14:creationId xmlns:p14="http://schemas.microsoft.com/office/powerpoint/2010/main" val="28706431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404664"/>
            <a:ext cx="6512511" cy="1143000"/>
          </a:xfrm>
        </p:spPr>
        <p:txBody>
          <a:bodyPr/>
          <a:lstStyle/>
          <a:p>
            <a:pPr marL="0" indent="0" algn="ctr">
              <a:buNone/>
            </a:pPr>
            <a:r>
              <a:rPr lang="en-GB" dirty="0"/>
              <a:t>School website</a:t>
            </a:r>
          </a:p>
        </p:txBody>
      </p:sp>
      <p:sp>
        <p:nvSpPr>
          <p:cNvPr id="4" name="TextBox 3"/>
          <p:cNvSpPr txBox="1"/>
          <p:nvPr/>
        </p:nvSpPr>
        <p:spPr>
          <a:xfrm>
            <a:off x="323528" y="1412776"/>
            <a:ext cx="8280920" cy="5324535"/>
          </a:xfrm>
          <a:prstGeom prst="rect">
            <a:avLst/>
          </a:prstGeom>
          <a:noFill/>
        </p:spPr>
        <p:txBody>
          <a:bodyPr wrap="square" rtlCol="0">
            <a:spAutoFit/>
          </a:bodyPr>
          <a:lstStyle/>
          <a:p>
            <a:pPr marL="342900" indent="-342900">
              <a:buFont typeface="Arial" pitchFamily="34" charset="0"/>
              <a:buChar char="•"/>
            </a:pPr>
            <a:r>
              <a:rPr lang="en-GB" sz="2000" dirty="0">
                <a:solidFill>
                  <a:srgbClr val="002060"/>
                </a:solidFill>
                <a:latin typeface="CCW Cursive Writing 7" pitchFamily="66" charset="0"/>
              </a:rPr>
              <a:t>We will be using and updating our school website and class page frequently over the year. Please keep up to date of any announcements. </a:t>
            </a:r>
            <a:r>
              <a:rPr lang="en-GB" sz="1600" dirty="0">
                <a:solidFill>
                  <a:srgbClr val="002060"/>
                </a:solidFill>
                <a:latin typeface="CCW Cursive Writing 7" pitchFamily="66" charset="0"/>
                <a:hlinkClick r:id="rId2"/>
              </a:rPr>
              <a:t>https://www.stphilipssouthport.com/</a:t>
            </a:r>
            <a:endParaRPr lang="en-GB" sz="1600" dirty="0">
              <a:solidFill>
                <a:srgbClr val="002060"/>
              </a:solidFill>
              <a:latin typeface="CCW Cursive Writing 7" pitchFamily="66" charset="0"/>
            </a:endParaRPr>
          </a:p>
          <a:p>
            <a:pPr marL="342900" indent="-342900">
              <a:buFont typeface="Arial" pitchFamily="34" charset="0"/>
              <a:buChar char="•"/>
            </a:pPr>
            <a:endParaRPr lang="en-GB" sz="1600" dirty="0">
              <a:solidFill>
                <a:srgbClr val="002060"/>
              </a:solidFill>
              <a:latin typeface="CCW Cursive Writing 7" pitchFamily="66" charset="0"/>
            </a:endParaRPr>
          </a:p>
          <a:p>
            <a:pPr marL="342900" indent="-342900">
              <a:buFont typeface="Arial" pitchFamily="34" charset="0"/>
              <a:buChar char="•"/>
            </a:pPr>
            <a:r>
              <a:rPr lang="en-GB" sz="1600" dirty="0">
                <a:solidFill>
                  <a:srgbClr val="002060"/>
                </a:solidFill>
                <a:latin typeface="CCW Cursive Writing 7" pitchFamily="66" charset="0"/>
              </a:rPr>
              <a:t>Things such as spellings, homework, announcements and letters will be on there throughout the year.</a:t>
            </a:r>
          </a:p>
          <a:p>
            <a:pPr marL="342900" indent="-342900">
              <a:buFont typeface="Arial" pitchFamily="34" charset="0"/>
              <a:buChar char="•"/>
            </a:pPr>
            <a:endParaRPr lang="en-GB" sz="2000" dirty="0">
              <a:solidFill>
                <a:srgbClr val="002060"/>
              </a:solidFill>
              <a:latin typeface="CCW Cursive Writing 7" pitchFamily="66" charset="0"/>
            </a:endParaRPr>
          </a:p>
          <a:p>
            <a:pPr marL="342900" indent="-342900">
              <a:buFont typeface="Arial" pitchFamily="34" charset="0"/>
              <a:buChar char="•"/>
            </a:pPr>
            <a:r>
              <a:rPr lang="en-GB" sz="2000" dirty="0">
                <a:solidFill>
                  <a:srgbClr val="002060"/>
                </a:solidFill>
                <a:latin typeface="CCW Cursive Writing 7" pitchFamily="66" charset="0"/>
              </a:rPr>
              <a:t>Contact details are on the homepage so if you are needing to get in contact with school-</a:t>
            </a:r>
          </a:p>
          <a:p>
            <a:pPr marL="342900" indent="-342900">
              <a:buFont typeface="Arial" pitchFamily="34" charset="0"/>
              <a:buChar char="•"/>
            </a:pPr>
            <a:endParaRPr lang="en-GB" sz="2000" dirty="0">
              <a:solidFill>
                <a:srgbClr val="002060"/>
              </a:solidFill>
              <a:latin typeface="CCW Cursive Writing 7" pitchFamily="66" charset="0"/>
            </a:endParaRPr>
          </a:p>
          <a:p>
            <a:r>
              <a:rPr lang="en-GB" sz="2000" u="sng" dirty="0" err="1">
                <a:solidFill>
                  <a:schemeClr val="accent1">
                    <a:lumMod val="50000"/>
                  </a:schemeClr>
                </a:solidFill>
                <a:latin typeface="CCW Cursive Writing 7" pitchFamily="66" charset="0"/>
                <a:hlinkClick r:id="rId3">
                  <a:extLst>
                    <a:ext uri="{A12FA001-AC4F-418D-AE19-62706E023703}">
                      <ahyp:hlinkClr xmlns:ahyp="http://schemas.microsoft.com/office/drawing/2018/hyperlinkcolor" val="tx"/>
                    </a:ext>
                  </a:extLst>
                </a:hlinkClick>
              </a:rPr>
              <a:t>admin@sps.sefton.school</a:t>
            </a:r>
            <a:endParaRPr lang="en-GB" sz="2000" u="sng" dirty="0">
              <a:solidFill>
                <a:schemeClr val="accent1">
                  <a:lumMod val="50000"/>
                </a:schemeClr>
              </a:solidFill>
              <a:latin typeface="CCW Cursive Writing 7" pitchFamily="66" charset="0"/>
            </a:endParaRPr>
          </a:p>
          <a:p>
            <a:endParaRPr lang="en-GB" sz="2000" u="sng" dirty="0">
              <a:solidFill>
                <a:schemeClr val="accent1">
                  <a:lumMod val="50000"/>
                </a:schemeClr>
              </a:solidFill>
              <a:latin typeface="CCW Cursive Writing 7" pitchFamily="66" charset="0"/>
            </a:endParaRPr>
          </a:p>
          <a:p>
            <a:r>
              <a:rPr lang="en-GB" sz="2000" u="sng" dirty="0" err="1">
                <a:solidFill>
                  <a:schemeClr val="accent1">
                    <a:lumMod val="50000"/>
                  </a:schemeClr>
                </a:solidFill>
                <a:latin typeface="CCW Cursive Writing 7" pitchFamily="66" charset="0"/>
                <a:hlinkClick r:id="rId4"/>
              </a:rPr>
              <a:t>hightonl@sps.sefton.school</a:t>
            </a:r>
            <a:endParaRPr lang="en-GB" sz="2000" u="sng" dirty="0">
              <a:solidFill>
                <a:schemeClr val="accent1">
                  <a:lumMod val="50000"/>
                </a:schemeClr>
              </a:solidFill>
              <a:latin typeface="CCW Cursive Writing 7" pitchFamily="66" charset="0"/>
            </a:endParaRPr>
          </a:p>
          <a:p>
            <a:endParaRPr lang="en-GB" sz="2000" u="sng"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5745490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404664"/>
            <a:ext cx="6512511" cy="1143000"/>
          </a:xfrm>
        </p:spPr>
        <p:txBody>
          <a:bodyPr/>
          <a:lstStyle/>
          <a:p>
            <a:pPr marL="0" indent="0" algn="ctr">
              <a:buNone/>
            </a:pPr>
            <a:r>
              <a:rPr lang="en-GB" dirty="0"/>
              <a:t>Newsletter</a:t>
            </a:r>
          </a:p>
        </p:txBody>
      </p:sp>
      <p:sp>
        <p:nvSpPr>
          <p:cNvPr id="4" name="TextBox 3"/>
          <p:cNvSpPr txBox="1"/>
          <p:nvPr/>
        </p:nvSpPr>
        <p:spPr>
          <a:xfrm>
            <a:off x="323528" y="1412776"/>
            <a:ext cx="8280920" cy="3477875"/>
          </a:xfrm>
          <a:prstGeom prst="rect">
            <a:avLst/>
          </a:prstGeom>
          <a:noFill/>
        </p:spPr>
        <p:txBody>
          <a:bodyPr wrap="square" rtlCol="0">
            <a:spAutoFit/>
          </a:bodyPr>
          <a:lstStyle/>
          <a:p>
            <a:r>
              <a:rPr lang="en-GB" sz="2000" dirty="0">
                <a:solidFill>
                  <a:schemeClr val="accent1">
                    <a:lumMod val="50000"/>
                  </a:schemeClr>
                </a:solidFill>
                <a:latin typeface="CCW Cursive Writing 7" pitchFamily="66" charset="0"/>
              </a:rPr>
              <a:t>Every Friday there is our school newsletter that contains lots of important information about school like dates etc.</a:t>
            </a:r>
          </a:p>
          <a:p>
            <a:endParaRPr lang="en-GB" sz="2000" dirty="0">
              <a:solidFill>
                <a:schemeClr val="accent1">
                  <a:lumMod val="50000"/>
                </a:schemeClr>
              </a:solidFill>
              <a:latin typeface="CCW Cursive Writing 7" pitchFamily="66" charset="0"/>
            </a:endParaRPr>
          </a:p>
          <a:p>
            <a:r>
              <a:rPr lang="en-GB" sz="2000" dirty="0">
                <a:solidFill>
                  <a:schemeClr val="accent1">
                    <a:lumMod val="50000"/>
                  </a:schemeClr>
                </a:solidFill>
                <a:latin typeface="CCW Cursive Writing 7" pitchFamily="66" charset="0"/>
              </a:rPr>
              <a:t>We also put in there the nice things that happen that week and also Star of the Week, Behaviour Buddy, Writing award and You’ve been spotted</a:t>
            </a:r>
          </a:p>
          <a:p>
            <a:endParaRPr lang="en-GB" sz="2000" u="sng" dirty="0">
              <a:solidFill>
                <a:schemeClr val="accent1">
                  <a:lumMod val="50000"/>
                </a:schemeClr>
              </a:solidFill>
              <a:latin typeface="CCW Cursive Writing 7" pitchFamily="66" charset="0"/>
            </a:endParaRPr>
          </a:p>
          <a:p>
            <a:endParaRPr lang="en-GB" sz="2000" u="sng"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7693127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latin typeface="CCW Cursive Writing 7" pitchFamily="66" charset="0"/>
              </a:rPr>
              <a:t>Medical</a:t>
            </a:r>
          </a:p>
        </p:txBody>
      </p:sp>
      <p:sp>
        <p:nvSpPr>
          <p:cNvPr id="3" name="Content Placeholder 2"/>
          <p:cNvSpPr>
            <a:spLocks noGrp="1"/>
          </p:cNvSpPr>
          <p:nvPr>
            <p:ph sz="quarter" idx="13"/>
          </p:nvPr>
        </p:nvSpPr>
        <p:spPr>
          <a:xfrm>
            <a:off x="611560" y="1274128"/>
            <a:ext cx="7920880" cy="4608512"/>
          </a:xfrm>
        </p:spPr>
        <p:txBody>
          <a:bodyPr>
            <a:noAutofit/>
          </a:bodyPr>
          <a:lstStyle/>
          <a:p>
            <a:pPr marL="45720" indent="0">
              <a:buNone/>
            </a:pPr>
            <a:endParaRPr lang="en-GB" sz="1400" dirty="0">
              <a:solidFill>
                <a:schemeClr val="accent1">
                  <a:lumMod val="50000"/>
                </a:schemeClr>
              </a:solidFill>
              <a:latin typeface="CCW Cursive Writing 7" pitchFamily="66" charset="0"/>
            </a:endParaRPr>
          </a:p>
          <a:p>
            <a:pPr>
              <a:buFont typeface="Arial" pitchFamily="34" charset="0"/>
              <a:buChar char="•"/>
            </a:pPr>
            <a:r>
              <a:rPr lang="en-GB" sz="1400" dirty="0">
                <a:solidFill>
                  <a:schemeClr val="accent1">
                    <a:lumMod val="50000"/>
                  </a:schemeClr>
                </a:solidFill>
                <a:latin typeface="CCW Cursive Writing 7" pitchFamily="66" charset="0"/>
              </a:rPr>
              <a:t> </a:t>
            </a:r>
            <a:r>
              <a:rPr lang="en-GB" sz="2000" dirty="0">
                <a:solidFill>
                  <a:schemeClr val="accent1">
                    <a:lumMod val="50000"/>
                  </a:schemeClr>
                </a:solidFill>
                <a:latin typeface="CCW Cursive Writing 7" pitchFamily="66" charset="0"/>
              </a:rPr>
              <a:t>Any medication updates – please let us know of any changes</a:t>
            </a:r>
          </a:p>
          <a:p>
            <a:pPr marL="45720" indent="0">
              <a:buNone/>
            </a:pPr>
            <a:endParaRPr lang="en-GB" sz="2000" dirty="0">
              <a:solidFill>
                <a:schemeClr val="accent1">
                  <a:lumMod val="50000"/>
                </a:schemeClr>
              </a:solidFill>
              <a:latin typeface="CCW Cursive Writing 7" pitchFamily="66" charset="0"/>
            </a:endParaRPr>
          </a:p>
          <a:p>
            <a:pPr>
              <a:buFont typeface="Arial" pitchFamily="34" charset="0"/>
              <a:buChar char="•"/>
            </a:pPr>
            <a:r>
              <a:rPr lang="en-GB" sz="2000" dirty="0">
                <a:solidFill>
                  <a:schemeClr val="accent1">
                    <a:lumMod val="50000"/>
                  </a:schemeClr>
                </a:solidFill>
                <a:latin typeface="CCW Cursive Writing 7" pitchFamily="66" charset="0"/>
              </a:rPr>
              <a:t>If your child needs any prescribed medication, a medical form needs to be filled in at the office before we are able to administer it. </a:t>
            </a:r>
          </a:p>
          <a:p>
            <a:pPr marL="45720" indent="0" algn="ctr">
              <a:buNone/>
            </a:pPr>
            <a:r>
              <a:rPr lang="en-GB" sz="2000" dirty="0">
                <a:solidFill>
                  <a:schemeClr val="accent1">
                    <a:lumMod val="50000"/>
                  </a:schemeClr>
                </a:solidFill>
                <a:latin typeface="CCW Cursive Writing 7" pitchFamily="66" charset="0"/>
              </a:rPr>
              <a:t>  </a:t>
            </a:r>
          </a:p>
          <a:p>
            <a:pPr marL="45720" indent="0" algn="ctr">
              <a:buNone/>
            </a:pPr>
            <a:r>
              <a:rPr lang="en-GB" sz="2000" dirty="0">
                <a:solidFill>
                  <a:schemeClr val="accent1">
                    <a:lumMod val="50000"/>
                  </a:schemeClr>
                </a:solidFill>
                <a:latin typeface="CCW Cursive Writing 7" pitchFamily="66" charset="0"/>
              </a:rPr>
              <a:t>Thank you</a:t>
            </a:r>
          </a:p>
          <a:p>
            <a:pPr marL="45720" indent="0">
              <a:buNone/>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accent1">
                  <a:lumMod val="50000"/>
                </a:schemeClr>
              </a:solidFill>
              <a:latin typeface="CCW Cursive Writing 7" pitchFamily="66" charset="0"/>
            </a:endParaRPr>
          </a:p>
          <a:p>
            <a:pPr>
              <a:buFont typeface="Wingdings" pitchFamily="2" charset="2"/>
              <a:buChar char="q"/>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800" dirty="0">
              <a:solidFill>
                <a:schemeClr val="bg1">
                  <a:lumMod val="95000"/>
                  <a:lumOff val="5000"/>
                </a:schemeClr>
              </a:solidFill>
              <a:latin typeface="CCW Cursive Writing 7" pitchFamily="66" charset="0"/>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260648"/>
            <a:ext cx="927483" cy="1196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latin typeface="CCW Cursive Writing 7" pitchFamily="66" charset="0"/>
              </a:rPr>
              <a:t>Housekeeping!</a:t>
            </a:r>
          </a:p>
        </p:txBody>
      </p:sp>
      <p:sp>
        <p:nvSpPr>
          <p:cNvPr id="3" name="Content Placeholder 2"/>
          <p:cNvSpPr>
            <a:spLocks noGrp="1"/>
          </p:cNvSpPr>
          <p:nvPr>
            <p:ph sz="quarter" idx="13"/>
          </p:nvPr>
        </p:nvSpPr>
        <p:spPr>
          <a:xfrm>
            <a:off x="588405" y="1423399"/>
            <a:ext cx="7920880" cy="4968552"/>
          </a:xfrm>
        </p:spPr>
        <p:txBody>
          <a:bodyPr>
            <a:noAutofit/>
          </a:bodyPr>
          <a:lstStyle/>
          <a:p>
            <a:pPr>
              <a:buFont typeface="Arial" pitchFamily="34" charset="0"/>
              <a:buChar char="•"/>
            </a:pPr>
            <a:r>
              <a:rPr lang="en-GB" sz="2400" dirty="0">
                <a:solidFill>
                  <a:schemeClr val="accent1">
                    <a:lumMod val="50000"/>
                  </a:schemeClr>
                </a:solidFill>
                <a:latin typeface="CCW Cursive Writing 7" pitchFamily="66" charset="0"/>
              </a:rPr>
              <a:t> Please  name all clothing</a:t>
            </a:r>
          </a:p>
          <a:p>
            <a:pPr>
              <a:buFont typeface="Arial" pitchFamily="34" charset="0"/>
              <a:buChar char="•"/>
            </a:pPr>
            <a:r>
              <a:rPr lang="en-GB" sz="2400" dirty="0">
                <a:solidFill>
                  <a:schemeClr val="accent1">
                    <a:lumMod val="50000"/>
                  </a:schemeClr>
                </a:solidFill>
                <a:latin typeface="CCW Cursive Writing 7" pitchFamily="66" charset="0"/>
              </a:rPr>
              <a:t>PE is on </a:t>
            </a:r>
            <a:r>
              <a:rPr lang="en-GB" sz="2400" b="1" dirty="0">
                <a:solidFill>
                  <a:srgbClr val="FF0000"/>
                </a:solidFill>
                <a:latin typeface="CCW Cursive Writing 7" pitchFamily="66" charset="0"/>
              </a:rPr>
              <a:t>Monday and Thursday afternoons- no earrings</a:t>
            </a:r>
            <a:endParaRPr lang="en-GB" sz="2400" dirty="0">
              <a:solidFill>
                <a:schemeClr val="accent1">
                  <a:lumMod val="50000"/>
                </a:schemeClr>
              </a:solidFill>
              <a:latin typeface="CCW Cursive Writing 7" pitchFamily="66" charset="0"/>
            </a:endParaRPr>
          </a:p>
          <a:p>
            <a:pPr>
              <a:buFont typeface="Arial" pitchFamily="34" charset="0"/>
              <a:buChar char="•"/>
            </a:pPr>
            <a:r>
              <a:rPr lang="en-GB" sz="2400" dirty="0">
                <a:solidFill>
                  <a:schemeClr val="accent1">
                    <a:lumMod val="50000"/>
                  </a:schemeClr>
                </a:solidFill>
                <a:latin typeface="CCW Cursive Writing 7" pitchFamily="66" charset="0"/>
              </a:rPr>
              <a:t>Please make sure your child has a water bottle each day</a:t>
            </a:r>
          </a:p>
          <a:p>
            <a:pPr>
              <a:buFont typeface="Arial" pitchFamily="34" charset="0"/>
              <a:buChar char="•"/>
            </a:pPr>
            <a:r>
              <a:rPr lang="en-GB" sz="2400" dirty="0">
                <a:solidFill>
                  <a:schemeClr val="accent1">
                    <a:lumMod val="50000"/>
                  </a:schemeClr>
                </a:solidFill>
                <a:latin typeface="CCW Cursive Writing 7" pitchFamily="66" charset="0"/>
              </a:rPr>
              <a:t> Healthy snacks can be brought in for morning break time – fruit, vegetable sticks, cereal bars (no sweets or nuts  please).</a:t>
            </a: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2400" dirty="0">
              <a:solidFill>
                <a:schemeClr val="accent1">
                  <a:lumMod val="50000"/>
                </a:schemeClr>
              </a:solidFill>
              <a:latin typeface="CCW Cursive Writing 7" pitchFamily="66" charset="0"/>
            </a:endParaRPr>
          </a:p>
          <a:p>
            <a:pPr>
              <a:buFont typeface="Wingdings" pitchFamily="2" charset="2"/>
              <a:buChar char="q"/>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bg1">
                  <a:lumMod val="95000"/>
                  <a:lumOff val="5000"/>
                </a:schemeClr>
              </a:solidFill>
              <a:latin typeface="CCW Cursive Writing 7" pitchFamily="66" charset="0"/>
            </a:endParaRPr>
          </a:p>
        </p:txBody>
      </p:sp>
      <p:pic>
        <p:nvPicPr>
          <p:cNvPr id="1026" name="Picture 2" descr="C:\Users\Home\AppData\Local\Microsoft\Windows\Temporary Internet Files\Content.IE5\7HH9JGS0\PE1[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8710" y="188640"/>
            <a:ext cx="1365290" cy="1234759"/>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Home\AppData\Local\Microsoft\Windows\Temporary Internet Files\Content.IE5\GKM1KWU5\bottle_of_water_by_orialas-d48tb32[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37633" y="5426087"/>
            <a:ext cx="1289010" cy="1411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36816"/>
            <a:ext cx="3816425" cy="1143000"/>
          </a:xfrm>
        </p:spPr>
        <p:txBody>
          <a:bodyPr/>
          <a:lstStyle/>
          <a:p>
            <a:pPr marL="0" indent="0">
              <a:buNone/>
            </a:pPr>
            <a:r>
              <a:rPr lang="en-GB" dirty="0">
                <a:solidFill>
                  <a:srgbClr val="002060"/>
                </a:solidFill>
                <a:latin typeface="CCW Cursive Writing 7" pitchFamily="66" charset="0"/>
              </a:rPr>
              <a:t>Uniform</a:t>
            </a:r>
          </a:p>
        </p:txBody>
      </p:sp>
      <p:sp>
        <p:nvSpPr>
          <p:cNvPr id="3" name="Content Placeholder 2"/>
          <p:cNvSpPr>
            <a:spLocks noGrp="1"/>
          </p:cNvSpPr>
          <p:nvPr>
            <p:ph sz="quarter" idx="13"/>
          </p:nvPr>
        </p:nvSpPr>
        <p:spPr>
          <a:xfrm>
            <a:off x="467544" y="1496566"/>
            <a:ext cx="3816424" cy="4104456"/>
          </a:xfrm>
          <a:solidFill>
            <a:schemeClr val="accent2"/>
          </a:solidFill>
        </p:spPr>
        <p:txBody>
          <a:bodyPr>
            <a:normAutofit lnSpcReduction="10000"/>
          </a:bodyPr>
          <a:lstStyle/>
          <a:p>
            <a:r>
              <a:rPr lang="en-GB" b="1" u="sng" dirty="0">
                <a:effectLst>
                  <a:outerShdw blurRad="69850" dist="43180" dir="5400000" sx="0" sy="0">
                    <a:srgbClr val="000000">
                      <a:alpha val="65000"/>
                    </a:srgbClr>
                  </a:outerShdw>
                </a:effectLst>
              </a:rPr>
              <a:t>BOYS WINTER UNIFORM</a:t>
            </a:r>
            <a:endParaRPr lang="en-GB" b="1" dirty="0"/>
          </a:p>
          <a:p>
            <a:r>
              <a:rPr lang="en-GB" b="1" dirty="0">
                <a:effectLst>
                  <a:outerShdw blurRad="69850" dist="43180" dir="5400000" sx="0" sy="0">
                    <a:srgbClr val="000000">
                      <a:alpha val="65000"/>
                    </a:srgbClr>
                  </a:outerShdw>
                </a:effectLst>
              </a:rPr>
              <a:t>GREY TROUSERS (NO OTHER COLOUR)</a:t>
            </a:r>
            <a:endParaRPr lang="en-GB" b="1" dirty="0"/>
          </a:p>
          <a:p>
            <a:r>
              <a:rPr lang="en-GB" b="1" dirty="0">
                <a:effectLst>
                  <a:outerShdw blurRad="69850" dist="43180" dir="5400000" sx="0" sy="0">
                    <a:srgbClr val="000000">
                      <a:alpha val="65000"/>
                    </a:srgbClr>
                  </a:outerShdw>
                </a:effectLst>
              </a:rPr>
              <a:t>WHITE SHIRT</a:t>
            </a:r>
            <a:endParaRPr lang="en-GB" b="1" dirty="0"/>
          </a:p>
          <a:p>
            <a:r>
              <a:rPr lang="en-GB" b="1" dirty="0">
                <a:effectLst>
                  <a:outerShdw blurRad="69850" dist="43180" dir="5400000" sx="0" sy="0">
                    <a:srgbClr val="000000">
                      <a:alpha val="65000"/>
                    </a:srgbClr>
                  </a:outerShdw>
                </a:effectLst>
              </a:rPr>
              <a:t>NAVY LONG SLEEVED JUMPER</a:t>
            </a:r>
            <a:endParaRPr lang="en-GB" b="1" dirty="0"/>
          </a:p>
          <a:p>
            <a:r>
              <a:rPr lang="en-GB" b="1" dirty="0">
                <a:effectLst>
                  <a:outerShdw blurRad="69850" dist="43180" dir="5400000" sx="0" sy="0">
                    <a:srgbClr val="000000">
                      <a:alpha val="65000"/>
                    </a:srgbClr>
                  </a:outerShdw>
                </a:effectLst>
              </a:rPr>
              <a:t>SCHOOL TIE </a:t>
            </a:r>
            <a:endParaRPr lang="en-GB" b="1" dirty="0"/>
          </a:p>
          <a:p>
            <a:r>
              <a:rPr lang="en-GB" b="1" dirty="0">
                <a:effectLst>
                  <a:outerShdw blurRad="69850" dist="43180" dir="5400000" sx="0" sy="0">
                    <a:srgbClr val="000000">
                      <a:alpha val="65000"/>
                    </a:srgbClr>
                  </a:outerShdw>
                </a:effectLst>
              </a:rPr>
              <a:t>DARK COLOURED SCHOOL SHOES.</a:t>
            </a:r>
            <a:endParaRPr lang="en-GB" b="1" dirty="0"/>
          </a:p>
          <a:p>
            <a:r>
              <a:rPr lang="en-GB" b="1" dirty="0">
                <a:effectLst>
                  <a:outerShdw blurRad="69850" dist="43180" dir="5400000" sx="0" sy="0">
                    <a:srgbClr val="000000">
                      <a:alpha val="65000"/>
                    </a:srgbClr>
                  </a:outerShdw>
                </a:effectLst>
              </a:rPr>
              <a:t>DARK SOCKS</a:t>
            </a:r>
            <a:endParaRPr lang="en-GB" b="1" dirty="0"/>
          </a:p>
          <a:p>
            <a:pPr marL="45720" indent="0">
              <a:buNone/>
            </a:pPr>
            <a:endParaRPr lang="en-GB" dirty="0"/>
          </a:p>
        </p:txBody>
      </p:sp>
      <p:sp>
        <p:nvSpPr>
          <p:cNvPr id="4" name="Content Placeholder 2"/>
          <p:cNvSpPr txBox="1">
            <a:spLocks/>
          </p:cNvSpPr>
          <p:nvPr/>
        </p:nvSpPr>
        <p:spPr>
          <a:xfrm>
            <a:off x="4716016" y="1477516"/>
            <a:ext cx="3816424" cy="4104456"/>
          </a:xfrm>
          <a:prstGeom prst="rect">
            <a:avLst/>
          </a:prstGeom>
          <a:solidFill>
            <a:schemeClr val="accent2"/>
          </a:solidFill>
        </p:spPr>
        <p:txBody>
          <a:bodyPr vert="horz" lIns="91440" tIns="45720" rIns="91440" bIns="45720" rtlCol="0">
            <a:normAutofit lnSpcReduction="10000"/>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r>
              <a:rPr lang="en-GB" b="1" u="sng" dirty="0">
                <a:effectLst>
                  <a:outerShdw blurRad="69850" dist="43180" dir="5400000" sx="0" sy="0">
                    <a:srgbClr val="000000">
                      <a:alpha val="65000"/>
                    </a:srgbClr>
                  </a:outerShdw>
                </a:effectLst>
              </a:rPr>
              <a:t>GIRLS WINTER UNIFORM</a:t>
            </a:r>
            <a:endParaRPr lang="en-GB" dirty="0"/>
          </a:p>
          <a:p>
            <a:r>
              <a:rPr lang="en-GB" dirty="0">
                <a:effectLst>
                  <a:outerShdw blurRad="69850" dist="43180" dir="5400000" sx="0" sy="0">
                    <a:srgbClr val="000000">
                      <a:alpha val="65000"/>
                    </a:srgbClr>
                  </a:outerShdw>
                </a:effectLst>
              </a:rPr>
              <a:t>NAVY SKIRT OR PINAFORE DRESS</a:t>
            </a:r>
            <a:endParaRPr lang="en-GB" dirty="0"/>
          </a:p>
          <a:p>
            <a:r>
              <a:rPr lang="en-GB" dirty="0">
                <a:effectLst>
                  <a:outerShdw blurRad="69850" dist="43180" dir="5400000" sx="0" sy="0">
                    <a:srgbClr val="000000">
                      <a:alpha val="65000"/>
                    </a:srgbClr>
                  </a:outerShdw>
                </a:effectLst>
              </a:rPr>
              <a:t>WHITE BLOUSE</a:t>
            </a:r>
            <a:endParaRPr lang="en-GB" dirty="0"/>
          </a:p>
          <a:p>
            <a:r>
              <a:rPr lang="en-GB" dirty="0">
                <a:effectLst>
                  <a:outerShdw blurRad="69850" dist="43180" dir="5400000" sx="0" sy="0">
                    <a:srgbClr val="000000">
                      <a:alpha val="65000"/>
                    </a:srgbClr>
                  </a:outerShdw>
                </a:effectLst>
              </a:rPr>
              <a:t>NAVY LONG SLEEVED CARDIGAN</a:t>
            </a:r>
            <a:endParaRPr lang="en-GB" dirty="0"/>
          </a:p>
          <a:p>
            <a:r>
              <a:rPr lang="en-GB" dirty="0">
                <a:effectLst>
                  <a:outerShdw blurRad="69850" dist="43180" dir="5400000" sx="0" sy="0">
                    <a:srgbClr val="000000">
                      <a:alpha val="65000"/>
                    </a:srgbClr>
                  </a:outerShdw>
                </a:effectLst>
              </a:rPr>
              <a:t>SCHOOL TIE</a:t>
            </a:r>
            <a:endParaRPr lang="en-GB" dirty="0"/>
          </a:p>
          <a:p>
            <a:r>
              <a:rPr lang="en-GB" dirty="0">
                <a:effectLst>
                  <a:outerShdw blurRad="69850" dist="43180" dir="5400000" sx="0" sy="0">
                    <a:srgbClr val="000000">
                      <a:alpha val="65000"/>
                    </a:srgbClr>
                  </a:outerShdw>
                </a:effectLst>
              </a:rPr>
              <a:t>NAVY TIGHTS / NAVY OR WHITE SOCKS</a:t>
            </a:r>
            <a:endParaRPr lang="en-GB" dirty="0"/>
          </a:p>
          <a:p>
            <a:r>
              <a:rPr lang="en-GB" dirty="0">
                <a:effectLst>
                  <a:outerShdw blurRad="69850" dist="43180" dir="5400000" sx="0" sy="0">
                    <a:srgbClr val="000000">
                      <a:alpha val="65000"/>
                    </a:srgbClr>
                  </a:outerShdw>
                </a:effectLst>
              </a:rPr>
              <a:t>DARK COLOURED SCHOOL SHOES.</a:t>
            </a:r>
            <a:endParaRPr lang="en-GB" dirty="0"/>
          </a:p>
          <a:p>
            <a:pPr marL="45720" indent="0">
              <a:buFont typeface="Georgia" pitchFamily="18" charset="0"/>
              <a:buNone/>
            </a:pPr>
            <a:endParaRPr lang="en-GB" dirty="0"/>
          </a:p>
        </p:txBody>
      </p:sp>
      <p:sp>
        <p:nvSpPr>
          <p:cNvPr id="6" name="Rectangle 5"/>
          <p:cNvSpPr/>
          <p:nvPr/>
        </p:nvSpPr>
        <p:spPr>
          <a:xfrm>
            <a:off x="1941312" y="5766355"/>
            <a:ext cx="5261376" cy="830997"/>
          </a:xfrm>
          <a:prstGeom prst="rect">
            <a:avLst/>
          </a:prstGeom>
          <a:noFill/>
        </p:spPr>
        <p:txBody>
          <a:bodyPr wrap="none" lIns="91440" tIns="45720" rIns="91440" bIns="45720">
            <a:spAutoFit/>
          </a:bodyPr>
          <a:lstStyle/>
          <a:p>
            <a:pPr algn="ctr"/>
            <a:r>
              <a:rPr lang="en-US" sz="2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Find the full uniform</a:t>
            </a:r>
          </a:p>
          <a:p>
            <a:pPr algn="ctr"/>
            <a:r>
              <a:rPr lang="en-US" sz="2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 list on our website</a:t>
            </a:r>
          </a:p>
        </p:txBody>
      </p:sp>
      <p:sp>
        <p:nvSpPr>
          <p:cNvPr id="7" name="Rectangle 6">
            <a:extLst>
              <a:ext uri="{FF2B5EF4-FFF2-40B4-BE49-F238E27FC236}">
                <a16:creationId xmlns:a16="http://schemas.microsoft.com/office/drawing/2014/main" id="{76DA4485-A594-4E01-909E-74317B61A056}"/>
              </a:ext>
            </a:extLst>
          </p:cNvPr>
          <p:cNvSpPr/>
          <p:nvPr/>
        </p:nvSpPr>
        <p:spPr>
          <a:xfrm>
            <a:off x="4427984" y="161985"/>
            <a:ext cx="4320480" cy="1200329"/>
          </a:xfrm>
          <a:prstGeom prst="rect">
            <a:avLst/>
          </a:prstGeom>
          <a:noFill/>
        </p:spPr>
        <p:txBody>
          <a:bodyPr wrap="square" lIns="91440" tIns="45720" rIns="91440" bIns="45720">
            <a:spAutoFit/>
          </a:bodyPr>
          <a:lstStyle/>
          <a:p>
            <a:pPr algn="ctr"/>
            <a:r>
              <a:rPr lang="en-US"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Please could all clothing items labelled before coming into school</a:t>
            </a:r>
          </a:p>
        </p:txBody>
      </p:sp>
    </p:spTree>
    <p:extLst>
      <p:ext uri="{BB962C8B-B14F-4D97-AF65-F5344CB8AC3E}">
        <p14:creationId xmlns:p14="http://schemas.microsoft.com/office/powerpoint/2010/main" val="4292645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188640"/>
            <a:ext cx="8892480" cy="1143000"/>
          </a:xfrm>
        </p:spPr>
        <p:txBody>
          <a:bodyPr/>
          <a:lstStyle/>
          <a:p>
            <a:pPr marL="0" indent="0">
              <a:buNone/>
            </a:pPr>
            <a:r>
              <a:rPr lang="en-GB" dirty="0"/>
              <a:t>Attendance and punctuality</a:t>
            </a:r>
          </a:p>
        </p:txBody>
      </p:sp>
      <p:sp>
        <p:nvSpPr>
          <p:cNvPr id="4" name="TextBox 3"/>
          <p:cNvSpPr txBox="1"/>
          <p:nvPr/>
        </p:nvSpPr>
        <p:spPr>
          <a:xfrm>
            <a:off x="431540" y="1484784"/>
            <a:ext cx="8280920" cy="4247317"/>
          </a:xfrm>
          <a:prstGeom prst="rect">
            <a:avLst/>
          </a:prstGeom>
          <a:noFill/>
        </p:spPr>
        <p:txBody>
          <a:bodyPr wrap="square" rtlCol="0">
            <a:spAutoFit/>
          </a:bodyPr>
          <a:lstStyle/>
          <a:p>
            <a:r>
              <a:rPr lang="en-GB" dirty="0">
                <a:latin typeface="CCW Cursive Writing 7" pitchFamily="66" charset="0"/>
              </a:rPr>
              <a:t>It is crucial for children to arrive on time to school. Children’s activities start at 8:45 which is either spellings and grammar or Maths key skills. If they are late- they are missing learning time. </a:t>
            </a:r>
          </a:p>
          <a:p>
            <a:endParaRPr lang="en-GB" dirty="0">
              <a:latin typeface="CCW Cursive Writing 7" pitchFamily="66" charset="0"/>
            </a:endParaRPr>
          </a:p>
          <a:p>
            <a:r>
              <a:rPr lang="en-GB" dirty="0">
                <a:latin typeface="CCW Cursive Writing 7" pitchFamily="66" charset="0"/>
              </a:rPr>
              <a:t>If your child is being collected at the end of the day, please arrive on time for </a:t>
            </a:r>
            <a:r>
              <a:rPr lang="en-GB" dirty="0">
                <a:solidFill>
                  <a:srgbClr val="FF0000"/>
                </a:solidFill>
                <a:latin typeface="CCW Cursive Writing 7" pitchFamily="66" charset="0"/>
              </a:rPr>
              <a:t>3:20pm. </a:t>
            </a:r>
          </a:p>
          <a:p>
            <a:endParaRPr lang="en-GB" dirty="0">
              <a:solidFill>
                <a:srgbClr val="FF0000"/>
              </a:solidFill>
              <a:latin typeface="CCW Cursive Writing 7" pitchFamily="66" charset="0"/>
            </a:endParaRPr>
          </a:p>
          <a:p>
            <a:r>
              <a:rPr lang="en-GB" dirty="0">
                <a:solidFill>
                  <a:srgbClr val="FF0000"/>
                </a:solidFill>
                <a:latin typeface="CCW Cursive Writing 7" pitchFamily="66" charset="0"/>
              </a:rPr>
              <a:t>Please do not allow children on the adventure playground before and after the school day. </a:t>
            </a:r>
          </a:p>
          <a:p>
            <a:endParaRPr lang="en-GB" dirty="0">
              <a:solidFill>
                <a:srgbClr val="FF0000"/>
              </a:solidFill>
              <a:latin typeface="CCW Cursive Writing 7" pitchFamily="66" charset="0"/>
            </a:endParaRPr>
          </a:p>
          <a:p>
            <a:r>
              <a:rPr lang="en-GB" dirty="0">
                <a:solidFill>
                  <a:srgbClr val="FF0000"/>
                </a:solidFill>
                <a:latin typeface="CCW Cursive Writing 7" pitchFamily="66" charset="0"/>
              </a:rPr>
              <a:t>Please note that no term time holidays will be authorised and fines will be in place. </a:t>
            </a:r>
          </a:p>
        </p:txBody>
      </p:sp>
    </p:spTree>
    <p:extLst>
      <p:ext uri="{BB962C8B-B14F-4D97-AF65-F5344CB8AC3E}">
        <p14:creationId xmlns:p14="http://schemas.microsoft.com/office/powerpoint/2010/main" val="576411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8D2F4-189E-4D61-AE20-57438A5AA79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A27EB1F-3E3E-4AAC-8737-ADD7B46B3640}"/>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BE694321-FAD0-462B-9EC9-4189EA7C437A}"/>
              </a:ext>
            </a:extLst>
          </p:cNvPr>
          <p:cNvPicPr>
            <a:picLocks noChangeAspect="1"/>
          </p:cNvPicPr>
          <p:nvPr/>
        </p:nvPicPr>
        <p:blipFill rotWithShape="1">
          <a:blip r:embed="rId2"/>
          <a:srcRect l="16224" t="20601" r="13776" b="10667"/>
          <a:stretch/>
        </p:blipFill>
        <p:spPr>
          <a:xfrm>
            <a:off x="114640" y="292746"/>
            <a:ext cx="9029360" cy="6649440"/>
          </a:xfrm>
          <a:prstGeom prst="rect">
            <a:avLst/>
          </a:prstGeom>
        </p:spPr>
      </p:pic>
    </p:spTree>
    <p:extLst>
      <p:ext uri="{BB962C8B-B14F-4D97-AF65-F5344CB8AC3E}">
        <p14:creationId xmlns:p14="http://schemas.microsoft.com/office/powerpoint/2010/main" val="4697770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26DDB-22AA-4065-BC0F-86DAAEBF43E2}"/>
              </a:ext>
            </a:extLst>
          </p:cNvPr>
          <p:cNvSpPr>
            <a:spLocks noGrp="1"/>
          </p:cNvSpPr>
          <p:nvPr>
            <p:ph type="ctrTitle"/>
          </p:nvPr>
        </p:nvSpPr>
        <p:spPr>
          <a:xfrm>
            <a:off x="239086" y="116632"/>
            <a:ext cx="7933313" cy="427838"/>
          </a:xfrm>
        </p:spPr>
        <p:txBody>
          <a:bodyPr>
            <a:normAutofit fontScale="90000"/>
          </a:bodyPr>
          <a:lstStyle/>
          <a:p>
            <a:pPr algn="l"/>
            <a:r>
              <a:rPr lang="en-GB" dirty="0"/>
              <a:t>Attendance…</a:t>
            </a:r>
          </a:p>
        </p:txBody>
      </p:sp>
      <p:sp>
        <p:nvSpPr>
          <p:cNvPr id="3" name="Subtitle 2">
            <a:extLst>
              <a:ext uri="{FF2B5EF4-FFF2-40B4-BE49-F238E27FC236}">
                <a16:creationId xmlns:a16="http://schemas.microsoft.com/office/drawing/2014/main" id="{DE8505A0-6AF2-452D-ABB1-946F0C98EDD1}"/>
              </a:ext>
            </a:extLst>
          </p:cNvPr>
          <p:cNvSpPr>
            <a:spLocks noGrp="1"/>
          </p:cNvSpPr>
          <p:nvPr>
            <p:ph type="subTitle" idx="1"/>
          </p:nvPr>
        </p:nvSpPr>
        <p:spPr>
          <a:xfrm>
            <a:off x="395536" y="1140378"/>
            <a:ext cx="5472608" cy="5600990"/>
          </a:xfrm>
        </p:spPr>
        <p:txBody>
          <a:bodyPr>
            <a:normAutofit/>
          </a:bodyPr>
          <a:lstStyle/>
          <a:p>
            <a:pPr algn="l"/>
            <a:r>
              <a:rPr lang="en-GB" sz="2000" dirty="0">
                <a:solidFill>
                  <a:srgbClr val="FF0000"/>
                </a:solidFill>
              </a:rPr>
              <a:t>First Response</a:t>
            </a:r>
          </a:p>
          <a:p>
            <a:pPr algn="l"/>
            <a:r>
              <a:rPr lang="en-GB" sz="2000" dirty="0"/>
              <a:t>If your child is absent you must contact the school office by telephone or email to report your child's absence giving clear details of the reason for absence.  Failure to do so means that our First Response kicks in and if we cannot get hold of you and we are unable to make contact with you via your emergency contact details,  it might be necessary for a senior leader to come to your house!</a:t>
            </a:r>
          </a:p>
          <a:p>
            <a:pPr algn="l"/>
            <a:r>
              <a:rPr lang="en-GB" sz="2000" dirty="0"/>
              <a:t>  This is part of  our safeguarding response to ensure everyone is safe and well.   As you can imagine, a home visit takes up a lot of time and it is usually the case that families have forgotten to call us. </a:t>
            </a:r>
          </a:p>
          <a:p>
            <a:endParaRPr lang="en-GB" sz="900" dirty="0"/>
          </a:p>
          <a:p>
            <a:pPr algn="l"/>
            <a:endParaRPr lang="en-GB" sz="900" dirty="0"/>
          </a:p>
          <a:p>
            <a:pPr marL="257175" indent="-257175">
              <a:buFont typeface="Arial" panose="020B0604020202020204" pitchFamily="34" charset="0"/>
              <a:buChar char="•"/>
            </a:pPr>
            <a:endParaRPr lang="en-GB" sz="900" dirty="0"/>
          </a:p>
          <a:p>
            <a:pPr marL="257175" indent="-257175">
              <a:buFont typeface="Arial" panose="020B0604020202020204" pitchFamily="34" charset="0"/>
              <a:buChar char="•"/>
            </a:pPr>
            <a:endParaRPr lang="en-GB" sz="900" dirty="0"/>
          </a:p>
        </p:txBody>
      </p:sp>
      <p:graphicFrame>
        <p:nvGraphicFramePr>
          <p:cNvPr id="6" name="Object 5">
            <a:extLst>
              <a:ext uri="{FF2B5EF4-FFF2-40B4-BE49-F238E27FC236}">
                <a16:creationId xmlns:a16="http://schemas.microsoft.com/office/drawing/2014/main" id="{21AA0FF4-E5A5-41BF-A9D8-25E196736BA1}"/>
              </a:ext>
            </a:extLst>
          </p:cNvPr>
          <p:cNvGraphicFramePr>
            <a:graphicFrameLocks noChangeAspect="1"/>
          </p:cNvGraphicFramePr>
          <p:nvPr>
            <p:extLst/>
          </p:nvPr>
        </p:nvGraphicFramePr>
        <p:xfrm>
          <a:off x="5958281" y="1140379"/>
          <a:ext cx="3003259" cy="4643306"/>
        </p:xfrm>
        <a:graphic>
          <a:graphicData uri="http://schemas.openxmlformats.org/presentationml/2006/ole">
            <mc:AlternateContent xmlns:mc="http://schemas.openxmlformats.org/markup-compatibility/2006">
              <mc:Choice xmlns:v="urn:schemas-microsoft-com:vml" Requires="v">
                <p:oleObj spid="_x0000_s3130" name="Acrobat Document" r:id="rId3" imgW="8019826" imgH="12201226" progId="AcroExch.Document.DC">
                  <p:embed/>
                </p:oleObj>
              </mc:Choice>
              <mc:Fallback>
                <p:oleObj name="Acrobat Document" r:id="rId3" imgW="8019826" imgH="12201226" progId="AcroExch.Document.DC">
                  <p:embed/>
                  <p:pic>
                    <p:nvPicPr>
                      <p:cNvPr id="6" name="Object 5">
                        <a:extLst>
                          <a:ext uri="{FF2B5EF4-FFF2-40B4-BE49-F238E27FC236}">
                            <a16:creationId xmlns:a16="http://schemas.microsoft.com/office/drawing/2014/main" id="{21AA0FF4-E5A5-41BF-A9D8-25E196736BA1}"/>
                          </a:ext>
                        </a:extLst>
                      </p:cNvPr>
                      <p:cNvPicPr/>
                      <p:nvPr/>
                    </p:nvPicPr>
                    <p:blipFill>
                      <a:blip r:embed="rId4"/>
                      <a:stretch>
                        <a:fillRect/>
                      </a:stretch>
                    </p:blipFill>
                    <p:spPr>
                      <a:xfrm>
                        <a:off x="5958281" y="1140379"/>
                        <a:ext cx="3003259" cy="4643306"/>
                      </a:xfrm>
                      <a:prstGeom prst="rect">
                        <a:avLst/>
                      </a:prstGeom>
                    </p:spPr>
                  </p:pic>
                </p:oleObj>
              </mc:Fallback>
            </mc:AlternateContent>
          </a:graphicData>
        </a:graphic>
      </p:graphicFrame>
    </p:spTree>
    <p:extLst>
      <p:ext uri="{BB962C8B-B14F-4D97-AF65-F5344CB8AC3E}">
        <p14:creationId xmlns:p14="http://schemas.microsoft.com/office/powerpoint/2010/main" val="32806695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A8617-419B-42E5-A77B-82F4BCECADB1}"/>
              </a:ext>
            </a:extLst>
          </p:cNvPr>
          <p:cNvSpPr>
            <a:spLocks noGrp="1"/>
          </p:cNvSpPr>
          <p:nvPr>
            <p:ph type="title"/>
          </p:nvPr>
        </p:nvSpPr>
        <p:spPr/>
        <p:txBody>
          <a:bodyPr/>
          <a:lstStyle/>
          <a:p>
            <a:r>
              <a:rPr lang="en-GB" dirty="0"/>
              <a:t>Cashless school payments </a:t>
            </a:r>
          </a:p>
        </p:txBody>
      </p:sp>
      <p:sp>
        <p:nvSpPr>
          <p:cNvPr id="3" name="Content Placeholder 2">
            <a:extLst>
              <a:ext uri="{FF2B5EF4-FFF2-40B4-BE49-F238E27FC236}">
                <a16:creationId xmlns:a16="http://schemas.microsoft.com/office/drawing/2014/main" id="{13BD2943-C7AC-458B-A708-54636180E459}"/>
              </a:ext>
            </a:extLst>
          </p:cNvPr>
          <p:cNvSpPr>
            <a:spLocks noGrp="1"/>
          </p:cNvSpPr>
          <p:nvPr>
            <p:ph sz="quarter" idx="13"/>
          </p:nvPr>
        </p:nvSpPr>
        <p:spPr>
          <a:xfrm>
            <a:off x="1115616" y="748472"/>
            <a:ext cx="6400800" cy="3474720"/>
          </a:xfrm>
        </p:spPr>
        <p:txBody>
          <a:bodyPr/>
          <a:lstStyle/>
          <a:p>
            <a:r>
              <a:rPr lang="en-GB" dirty="0">
                <a:hlinkClick r:id="rId2"/>
              </a:rPr>
              <a:t>https://schoolgateway.co.uk/help/</a:t>
            </a:r>
            <a:endParaRPr lang="en-GB" dirty="0"/>
          </a:p>
          <a:p>
            <a:endParaRPr lang="en-GB" dirty="0"/>
          </a:p>
          <a:p>
            <a:endParaRPr lang="en-GB" dirty="0"/>
          </a:p>
          <a:p>
            <a:pPr marL="45720" indent="0">
              <a:buNone/>
            </a:pPr>
            <a:r>
              <a:rPr lang="en-GB" sz="3600" dirty="0"/>
              <a:t>As much as possible we are a cashless school now!</a:t>
            </a:r>
          </a:p>
        </p:txBody>
      </p:sp>
    </p:spTree>
    <p:extLst>
      <p:ext uri="{BB962C8B-B14F-4D97-AF65-F5344CB8AC3E}">
        <p14:creationId xmlns:p14="http://schemas.microsoft.com/office/powerpoint/2010/main" val="4238245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856"/>
            <a:ext cx="7910264" cy="762151"/>
          </a:xfrm>
        </p:spPr>
        <p:txBody>
          <a:bodyPr/>
          <a:lstStyle/>
          <a:p>
            <a:pPr marL="0" indent="0">
              <a:buNone/>
            </a:pPr>
            <a:r>
              <a:rPr lang="en-GB" dirty="0">
                <a:latin typeface="CCW Cursive Writing 7" pitchFamily="66" charset="0"/>
              </a:rPr>
              <a:t>Class Timetable</a:t>
            </a:r>
          </a:p>
        </p:txBody>
      </p:sp>
      <p:pic>
        <p:nvPicPr>
          <p:cNvPr id="5" name="Picture 4">
            <a:extLst>
              <a:ext uri="{FF2B5EF4-FFF2-40B4-BE49-F238E27FC236}">
                <a16:creationId xmlns:a16="http://schemas.microsoft.com/office/drawing/2014/main" id="{869319DA-74A8-4A8C-9B7D-58E2F28F5691}"/>
              </a:ext>
            </a:extLst>
          </p:cNvPr>
          <p:cNvPicPr>
            <a:picLocks noChangeAspect="1"/>
          </p:cNvPicPr>
          <p:nvPr/>
        </p:nvPicPr>
        <p:blipFill rotWithShape="1">
          <a:blip r:embed="rId2"/>
          <a:srcRect l="25588" t="26201" r="28738" b="15000"/>
          <a:stretch/>
        </p:blipFill>
        <p:spPr>
          <a:xfrm>
            <a:off x="373336" y="908720"/>
            <a:ext cx="8663160" cy="5688632"/>
          </a:xfrm>
          <a:prstGeom prst="rect">
            <a:avLst/>
          </a:prstGeom>
        </p:spPr>
      </p:pic>
    </p:spTree>
    <p:extLst>
      <p:ext uri="{BB962C8B-B14F-4D97-AF65-F5344CB8AC3E}">
        <p14:creationId xmlns:p14="http://schemas.microsoft.com/office/powerpoint/2010/main" val="24616949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349506"/>
            <a:ext cx="6512511" cy="1143000"/>
          </a:xfrm>
        </p:spPr>
        <p:txBody>
          <a:bodyPr/>
          <a:lstStyle/>
          <a:p>
            <a:pPr marL="0" indent="0" algn="ctr">
              <a:buNone/>
            </a:pPr>
            <a:r>
              <a:rPr lang="en-GB" dirty="0">
                <a:solidFill>
                  <a:schemeClr val="accent1">
                    <a:lumMod val="50000"/>
                  </a:schemeClr>
                </a:solidFill>
                <a:latin typeface="CCW Cursive Writing 7" pitchFamily="66" charset="0"/>
              </a:rPr>
              <a:t>Curriculum</a:t>
            </a:r>
          </a:p>
        </p:txBody>
      </p:sp>
      <p:sp>
        <p:nvSpPr>
          <p:cNvPr id="3" name="Content Placeholder 2"/>
          <p:cNvSpPr>
            <a:spLocks noGrp="1"/>
          </p:cNvSpPr>
          <p:nvPr>
            <p:ph sz="quarter" idx="13"/>
          </p:nvPr>
        </p:nvSpPr>
        <p:spPr>
          <a:xfrm>
            <a:off x="683568" y="1484784"/>
            <a:ext cx="7632848" cy="4482832"/>
          </a:xfrm>
        </p:spPr>
        <p:txBody>
          <a:bodyPr>
            <a:normAutofit/>
          </a:bodyPr>
          <a:lstStyle/>
          <a:p>
            <a:pPr marL="45720" indent="0" algn="ctr">
              <a:buNone/>
            </a:pPr>
            <a:r>
              <a:rPr lang="en-GB" sz="3600" dirty="0">
                <a:solidFill>
                  <a:schemeClr val="accent1">
                    <a:lumMod val="50000"/>
                  </a:schemeClr>
                </a:solidFill>
                <a:latin typeface="CCW Cursive Writing 7" pitchFamily="66" charset="0"/>
              </a:rPr>
              <a:t>Curriculum map is on our website and curriculum newsletter is also emailed out to you at the start of each term!</a:t>
            </a:r>
            <a:endParaRPr lang="en-GB" dirty="0">
              <a:solidFill>
                <a:schemeClr val="accent1">
                  <a:lumMod val="50000"/>
                </a:schemeClr>
              </a:solidFill>
              <a:latin typeface="CCW Cursive Writing 7" pitchFamily="66" charset="0"/>
            </a:endParaRPr>
          </a:p>
          <a:p>
            <a:pPr marL="45720" indent="0" algn="ctr">
              <a:buNone/>
            </a:pPr>
            <a:endParaRPr lang="en-GB"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17159076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CB10A7-0367-4A3E-8A8E-0323FFCC3C4A}"/>
              </a:ext>
            </a:extLst>
          </p:cNvPr>
          <p:cNvSpPr>
            <a:spLocks noGrp="1"/>
          </p:cNvSpPr>
          <p:nvPr>
            <p:ph sz="quarter" idx="13"/>
          </p:nvPr>
        </p:nvSpPr>
        <p:spPr>
          <a:xfrm>
            <a:off x="760884" y="391702"/>
            <a:ext cx="7622232" cy="946853"/>
          </a:xfrm>
        </p:spPr>
        <p:txBody>
          <a:bodyPr>
            <a:normAutofit/>
          </a:bodyPr>
          <a:lstStyle/>
          <a:p>
            <a:pPr marL="45720" indent="0">
              <a:buNone/>
            </a:pPr>
            <a:r>
              <a:rPr lang="en-GB" sz="3200" dirty="0"/>
              <a:t>White Rose resources – Maths mastery </a:t>
            </a:r>
          </a:p>
        </p:txBody>
      </p:sp>
      <p:pic>
        <p:nvPicPr>
          <p:cNvPr id="5" name="Picture 4">
            <a:extLst>
              <a:ext uri="{FF2B5EF4-FFF2-40B4-BE49-F238E27FC236}">
                <a16:creationId xmlns:a16="http://schemas.microsoft.com/office/drawing/2014/main" id="{E478A208-DA7D-4394-B441-F6883317BDEA}"/>
              </a:ext>
            </a:extLst>
          </p:cNvPr>
          <p:cNvPicPr>
            <a:picLocks noChangeAspect="1"/>
          </p:cNvPicPr>
          <p:nvPr/>
        </p:nvPicPr>
        <p:blipFill rotWithShape="1">
          <a:blip r:embed="rId2"/>
          <a:srcRect l="24013" t="30400" r="24800" b="8000"/>
          <a:stretch/>
        </p:blipFill>
        <p:spPr>
          <a:xfrm>
            <a:off x="323528" y="1124744"/>
            <a:ext cx="8712968" cy="5361826"/>
          </a:xfrm>
          <a:prstGeom prst="rect">
            <a:avLst/>
          </a:prstGeom>
        </p:spPr>
      </p:pic>
    </p:spTree>
    <p:extLst>
      <p:ext uri="{BB962C8B-B14F-4D97-AF65-F5344CB8AC3E}">
        <p14:creationId xmlns:p14="http://schemas.microsoft.com/office/powerpoint/2010/main" val="23000039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717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5520" t="12239" r="16837" b="6250"/>
          <a:stretch/>
        </p:blipFill>
        <p:spPr bwMode="auto">
          <a:xfrm>
            <a:off x="0" y="886966"/>
            <a:ext cx="9067242" cy="5962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2075892" y="158601"/>
            <a:ext cx="5335115" cy="769441"/>
          </a:xfrm>
          <a:prstGeom prst="rect">
            <a:avLst/>
          </a:prstGeom>
          <a:noFill/>
        </p:spPr>
        <p:txBody>
          <a:bodyPr wrap="none" lIns="91440" tIns="45720" rIns="91440" bIns="45720">
            <a:spAutoFit/>
          </a:bodyPr>
          <a:lstStyle/>
          <a:p>
            <a:pPr algn="ctr"/>
            <a:r>
              <a:rPr lang="en-U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Assessment</a:t>
            </a:r>
          </a:p>
        </p:txBody>
      </p:sp>
    </p:spTree>
    <p:extLst>
      <p:ext uri="{BB962C8B-B14F-4D97-AF65-F5344CB8AC3E}">
        <p14:creationId xmlns:p14="http://schemas.microsoft.com/office/powerpoint/2010/main" val="17147270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8194"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7862" t="18229" r="19619" b="8855"/>
          <a:stretch/>
        </p:blipFill>
        <p:spPr bwMode="auto">
          <a:xfrm>
            <a:off x="251520" y="386957"/>
            <a:ext cx="8710414" cy="57117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522629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9218"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9326" t="19792" r="20937" b="9114"/>
          <a:stretch/>
        </p:blipFill>
        <p:spPr bwMode="auto">
          <a:xfrm>
            <a:off x="251520" y="548680"/>
            <a:ext cx="8595320" cy="57512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51520" y="3140968"/>
            <a:ext cx="2520280" cy="461665"/>
          </a:xfrm>
          <a:prstGeom prst="rect">
            <a:avLst/>
          </a:prstGeom>
          <a:solidFill>
            <a:schemeClr val="bg1"/>
          </a:solidFill>
        </p:spPr>
        <p:txBody>
          <a:bodyPr wrap="square" rtlCol="0">
            <a:spAutoFit/>
          </a:bodyPr>
          <a:lstStyle/>
          <a:p>
            <a:r>
              <a:rPr lang="en-GB" sz="2400" b="1" dirty="0"/>
              <a:t>Year 6- band 6</a:t>
            </a:r>
          </a:p>
        </p:txBody>
      </p:sp>
    </p:spTree>
    <p:extLst>
      <p:ext uri="{BB962C8B-B14F-4D97-AF65-F5344CB8AC3E}">
        <p14:creationId xmlns:p14="http://schemas.microsoft.com/office/powerpoint/2010/main" val="4628612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504056"/>
          </a:xfrm>
        </p:spPr>
        <p:txBody>
          <a:bodyPr/>
          <a:lstStyle/>
          <a:p>
            <a:pPr marL="0" indent="0" algn="ctr">
              <a:buNone/>
            </a:pPr>
            <a:r>
              <a:rPr lang="en-GB" sz="3200" dirty="0">
                <a:solidFill>
                  <a:schemeClr val="accent1">
                    <a:lumMod val="50000"/>
                  </a:schemeClr>
                </a:solidFill>
                <a:latin typeface="CCW Cursive Writing 7" pitchFamily="66" charset="0"/>
              </a:rPr>
              <a:t> Homework</a:t>
            </a:r>
          </a:p>
        </p:txBody>
      </p:sp>
      <p:sp>
        <p:nvSpPr>
          <p:cNvPr id="3" name="Content Placeholder 2"/>
          <p:cNvSpPr>
            <a:spLocks noGrp="1"/>
          </p:cNvSpPr>
          <p:nvPr>
            <p:ph sz="quarter" idx="13"/>
          </p:nvPr>
        </p:nvSpPr>
        <p:spPr>
          <a:xfrm>
            <a:off x="395536" y="1052736"/>
            <a:ext cx="8352928" cy="5544616"/>
          </a:xfrm>
        </p:spPr>
        <p:txBody>
          <a:bodyPr>
            <a:normAutofit fontScale="85000" lnSpcReduction="20000"/>
          </a:bodyPr>
          <a:lstStyle/>
          <a:p>
            <a:r>
              <a:rPr lang="en-GB" sz="2100" dirty="0">
                <a:solidFill>
                  <a:schemeClr val="accent1">
                    <a:lumMod val="50000"/>
                  </a:schemeClr>
                </a:solidFill>
                <a:latin typeface="CCW Cursive Writing 7" pitchFamily="66" charset="0"/>
              </a:rPr>
              <a:t>Homework will be given out on a Friday.</a:t>
            </a:r>
          </a:p>
          <a:p>
            <a:r>
              <a:rPr lang="en-GB" sz="2100" dirty="0">
                <a:solidFill>
                  <a:schemeClr val="accent1">
                    <a:lumMod val="50000"/>
                  </a:schemeClr>
                </a:solidFill>
                <a:latin typeface="CCW Cursive Writing 7" pitchFamily="66" charset="0"/>
              </a:rPr>
              <a:t>Spelling test on the following </a:t>
            </a:r>
            <a:r>
              <a:rPr lang="en-GB" sz="2100" dirty="0">
                <a:solidFill>
                  <a:srgbClr val="FF0000"/>
                </a:solidFill>
                <a:latin typeface="CCW Cursive Writing 7" pitchFamily="66" charset="0"/>
              </a:rPr>
              <a:t>Friday.</a:t>
            </a:r>
          </a:p>
          <a:p>
            <a:endParaRPr lang="en-GB" sz="2100" dirty="0">
              <a:solidFill>
                <a:srgbClr val="FF0000"/>
              </a:solidFill>
              <a:latin typeface="CCW Cursive Writing 7" pitchFamily="66" charset="0"/>
            </a:endParaRPr>
          </a:p>
          <a:p>
            <a:pPr marL="45720" indent="0">
              <a:buNone/>
            </a:pPr>
            <a:r>
              <a:rPr lang="en-GB" sz="2100" dirty="0">
                <a:solidFill>
                  <a:srgbClr val="FF0000"/>
                </a:solidFill>
                <a:latin typeface="CCW Cursive Writing 7" pitchFamily="66" charset="0"/>
              </a:rPr>
              <a:t>Children are set in Year 3 each week:</a:t>
            </a:r>
          </a:p>
          <a:p>
            <a:pPr marL="45720" indent="0">
              <a:buNone/>
            </a:pPr>
            <a:r>
              <a:rPr lang="en-GB" sz="2100" dirty="0">
                <a:solidFill>
                  <a:srgbClr val="FF0000"/>
                </a:solidFill>
                <a:latin typeface="CCW Cursive Writing 7" pitchFamily="66" charset="0"/>
              </a:rPr>
              <a:t>A page of Maths Homework from their booklet</a:t>
            </a:r>
          </a:p>
          <a:p>
            <a:pPr marL="45720" indent="0">
              <a:buNone/>
            </a:pPr>
            <a:r>
              <a:rPr lang="en-GB" sz="2100" dirty="0">
                <a:solidFill>
                  <a:srgbClr val="FF0000"/>
                </a:solidFill>
                <a:latin typeface="CCW Cursive Writing 7" pitchFamily="66" charset="0"/>
              </a:rPr>
              <a:t>A 60 second reading comprehension</a:t>
            </a:r>
          </a:p>
          <a:p>
            <a:pPr marL="45720" indent="0">
              <a:buNone/>
            </a:pPr>
            <a:r>
              <a:rPr lang="en-GB" sz="2100" dirty="0">
                <a:solidFill>
                  <a:srgbClr val="FF0000"/>
                </a:solidFill>
                <a:latin typeface="CCW Cursive Writing 7" pitchFamily="66" charset="0"/>
              </a:rPr>
              <a:t>A book journal of one or two sentences about what they are reading</a:t>
            </a:r>
          </a:p>
          <a:p>
            <a:pPr marL="45720" indent="0">
              <a:buNone/>
            </a:pPr>
            <a:r>
              <a:rPr lang="en-GB" sz="2100" dirty="0">
                <a:solidFill>
                  <a:srgbClr val="FF0000"/>
                </a:solidFill>
                <a:latin typeface="CCW Cursive Writing 7" pitchFamily="66" charset="0"/>
              </a:rPr>
              <a:t>Spellings to be tested next Friday</a:t>
            </a:r>
          </a:p>
          <a:p>
            <a:pPr marL="45720" indent="0">
              <a:buNone/>
            </a:pPr>
            <a:r>
              <a:rPr lang="en-GB" sz="2100" dirty="0">
                <a:solidFill>
                  <a:srgbClr val="0070C0"/>
                </a:solidFill>
                <a:latin typeface="CCW Cursive Writing 7" pitchFamily="66" charset="0"/>
              </a:rPr>
              <a:t>The last three will be stuck into their purple homework books</a:t>
            </a:r>
          </a:p>
          <a:p>
            <a:pPr marL="45720" indent="0">
              <a:buNone/>
            </a:pPr>
            <a:endParaRPr lang="en-GB" sz="2100" dirty="0">
              <a:solidFill>
                <a:srgbClr val="0070C0"/>
              </a:solidFill>
              <a:latin typeface="CCW Cursive Writing 7" pitchFamily="66" charset="0"/>
            </a:endParaRPr>
          </a:p>
          <a:p>
            <a:r>
              <a:rPr lang="en-GB" sz="2100" dirty="0">
                <a:solidFill>
                  <a:schemeClr val="accent1">
                    <a:lumMod val="50000"/>
                  </a:schemeClr>
                </a:solidFill>
                <a:latin typeface="CCW Cursive Writing 7" pitchFamily="66" charset="0"/>
              </a:rPr>
              <a:t>Homework to be given in </a:t>
            </a:r>
            <a:r>
              <a:rPr lang="en-GB" sz="2100" dirty="0">
                <a:solidFill>
                  <a:srgbClr val="FF0000"/>
                </a:solidFill>
                <a:latin typeface="CCW Cursive Writing 7" pitchFamily="66" charset="0"/>
              </a:rPr>
              <a:t>by Wednesday. </a:t>
            </a:r>
            <a:r>
              <a:rPr lang="en-GB" sz="2100" dirty="0">
                <a:solidFill>
                  <a:schemeClr val="accent1">
                    <a:lumMod val="50000"/>
                  </a:schemeClr>
                </a:solidFill>
                <a:latin typeface="CCW Cursive Writing 7" pitchFamily="66" charset="0"/>
              </a:rPr>
              <a:t>Please let us know if any homework is too difficult so we can give a little extra help at school. </a:t>
            </a:r>
          </a:p>
          <a:p>
            <a:r>
              <a:rPr lang="en-GB" sz="2100" dirty="0">
                <a:solidFill>
                  <a:schemeClr val="accent1">
                    <a:lumMod val="50000"/>
                  </a:schemeClr>
                </a:solidFill>
                <a:latin typeface="CCW Cursive Writing 7" pitchFamily="66" charset="0"/>
              </a:rPr>
              <a:t>Please help your child to learn their spellings and tables each week.</a:t>
            </a:r>
          </a:p>
          <a:p>
            <a:pPr marL="45720" indent="0">
              <a:buNone/>
            </a:pPr>
            <a:endParaRPr lang="en-GB" sz="2000" dirty="0">
              <a:solidFill>
                <a:schemeClr val="accent1">
                  <a:lumMod val="50000"/>
                </a:schemeClr>
              </a:solidFill>
              <a:latin typeface="CCW Cursive Writing 7" pitchFamily="66" charset="0"/>
            </a:endParaRPr>
          </a:p>
          <a:p>
            <a:pPr marL="45720" indent="0" algn="ctr">
              <a:buNone/>
            </a:pPr>
            <a:endParaRPr lang="en-GB" sz="3600"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23725635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14" y="256917"/>
            <a:ext cx="6512511" cy="1143000"/>
          </a:xfrm>
        </p:spPr>
        <p:txBody>
          <a:bodyPr/>
          <a:lstStyle/>
          <a:p>
            <a:pPr marL="0" indent="0">
              <a:buNone/>
            </a:pPr>
            <a:r>
              <a:rPr lang="en-GB" dirty="0">
                <a:latin typeface="CCW Cursive Writing 7" pitchFamily="66" charset="0"/>
              </a:rPr>
              <a:t>Spellings</a:t>
            </a:r>
          </a:p>
        </p:txBody>
      </p:sp>
      <p:sp>
        <p:nvSpPr>
          <p:cNvPr id="3" name="Content Placeholder 2"/>
          <p:cNvSpPr>
            <a:spLocks noGrp="1"/>
          </p:cNvSpPr>
          <p:nvPr>
            <p:ph sz="quarter" idx="13"/>
          </p:nvPr>
        </p:nvSpPr>
        <p:spPr>
          <a:xfrm>
            <a:off x="187896" y="1268760"/>
            <a:ext cx="7114430" cy="4122792"/>
          </a:xfrm>
        </p:spPr>
        <p:txBody>
          <a:bodyPr>
            <a:noAutofit/>
          </a:bodyPr>
          <a:lstStyle/>
          <a:p>
            <a:pPr marL="45720" indent="0" algn="ctr">
              <a:buNone/>
            </a:pPr>
            <a:r>
              <a:rPr lang="en-GB" sz="2000" dirty="0">
                <a:latin typeface="CCW Cursive Writing 7" pitchFamily="66" charset="0"/>
              </a:rPr>
              <a:t>We are having a huge emphasis on spellings this year. Children need to be practising their spellings daily and not for a spelling test. </a:t>
            </a:r>
          </a:p>
          <a:p>
            <a:pPr marL="45720" indent="0" algn="ctr">
              <a:buNone/>
            </a:pPr>
            <a:r>
              <a:rPr lang="en-GB" sz="2000" dirty="0">
                <a:latin typeface="CCW Cursive Writing 7" pitchFamily="66" charset="0"/>
              </a:rPr>
              <a:t> </a:t>
            </a:r>
          </a:p>
        </p:txBody>
      </p:sp>
      <p:pic>
        <p:nvPicPr>
          <p:cNvPr id="2050" name="Picture 2" descr="Image result for spelling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8185" y="2694974"/>
            <a:ext cx="2724968" cy="3856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38282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8984" t="11979" r="4687" b="6250"/>
          <a:stretch/>
        </p:blipFill>
        <p:spPr bwMode="auto">
          <a:xfrm>
            <a:off x="93491" y="0"/>
            <a:ext cx="9083995" cy="6453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078284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5107" y="116886"/>
            <a:ext cx="6512511" cy="1143000"/>
          </a:xfrm>
        </p:spPr>
        <p:txBody>
          <a:bodyPr/>
          <a:lstStyle/>
          <a:p>
            <a:pPr marL="0" indent="0">
              <a:buNone/>
            </a:pPr>
            <a:r>
              <a:rPr lang="en-GB" dirty="0">
                <a:latin typeface="CCW Cursive Writing 7" pitchFamily="66" charset="0"/>
              </a:rPr>
              <a:t>Times tables</a:t>
            </a:r>
          </a:p>
        </p:txBody>
      </p:sp>
      <p:sp>
        <p:nvSpPr>
          <p:cNvPr id="3" name="Content Placeholder 2"/>
          <p:cNvSpPr>
            <a:spLocks noGrp="1"/>
          </p:cNvSpPr>
          <p:nvPr>
            <p:ph sz="quarter" idx="13"/>
          </p:nvPr>
        </p:nvSpPr>
        <p:spPr>
          <a:xfrm>
            <a:off x="46946" y="1102802"/>
            <a:ext cx="7488832" cy="4104456"/>
          </a:xfrm>
        </p:spPr>
        <p:txBody>
          <a:bodyPr>
            <a:normAutofit fontScale="85000" lnSpcReduction="20000"/>
          </a:bodyPr>
          <a:lstStyle/>
          <a:p>
            <a:pPr marL="45720" indent="0" algn="ctr">
              <a:buNone/>
            </a:pPr>
            <a:r>
              <a:rPr lang="en-GB" dirty="0">
                <a:latin typeface="CCW Cursive Writing 7" pitchFamily="66" charset="0"/>
              </a:rPr>
              <a:t>As you will be aware, we have the Bronze, Silver and Gold badges in school. </a:t>
            </a:r>
          </a:p>
          <a:p>
            <a:pPr marL="45720" indent="0" algn="ctr">
              <a:buNone/>
            </a:pPr>
            <a:endParaRPr lang="en-GB" dirty="0">
              <a:latin typeface="CCW Cursive Writing 7" pitchFamily="66" charset="0"/>
            </a:endParaRPr>
          </a:p>
          <a:p>
            <a:pPr marL="45720" indent="0" algn="ctr">
              <a:buNone/>
            </a:pPr>
            <a:r>
              <a:rPr lang="en-GB" dirty="0">
                <a:latin typeface="CCW Cursive Writing 7" pitchFamily="66" charset="0"/>
              </a:rPr>
              <a:t>Children must practise their times tables daily. Even if they think they know them- in Year 4 there is a National Multiplication check done which is very important so the more secure in tables they can be this year that will help massively.</a:t>
            </a:r>
          </a:p>
          <a:p>
            <a:pPr marL="45720" indent="0" algn="ctr">
              <a:buNone/>
            </a:pPr>
            <a:endParaRPr lang="en-GB" dirty="0">
              <a:latin typeface="CCW Cursive Writing 7" pitchFamily="66" charset="0"/>
            </a:endParaRPr>
          </a:p>
          <a:p>
            <a:pPr marL="45720" indent="0" algn="ctr">
              <a:buNone/>
            </a:pPr>
            <a:r>
              <a:rPr lang="en-GB" dirty="0">
                <a:latin typeface="CCW Cursive Writing 7" pitchFamily="66" charset="0"/>
              </a:rPr>
              <a:t>There are also various sites to use:</a:t>
            </a:r>
          </a:p>
          <a:p>
            <a:pPr marL="45720" indent="0" algn="ctr">
              <a:buNone/>
            </a:pPr>
            <a:r>
              <a:rPr lang="en-GB" dirty="0">
                <a:latin typeface="CCW Cursive Writing 7" pitchFamily="66" charset="0"/>
                <a:hlinkClick r:id="rId2"/>
              </a:rPr>
              <a:t>https://www.youtube.com/watch?v=4BLZKOjNKfk</a:t>
            </a:r>
            <a:r>
              <a:rPr lang="en-GB" dirty="0">
                <a:latin typeface="CCW Cursive Writing 7" pitchFamily="66" charset="0"/>
              </a:rPr>
              <a:t> </a:t>
            </a:r>
          </a:p>
          <a:p>
            <a:pPr marL="45720" indent="0" algn="ctr">
              <a:buNone/>
            </a:pPr>
            <a:endParaRPr lang="en-GB" dirty="0">
              <a:latin typeface="CCW Cursive Writing 7" pitchFamily="66" charset="0"/>
            </a:endParaRPr>
          </a:p>
          <a:p>
            <a:pPr marL="45720" indent="0" algn="ctr">
              <a:buNone/>
            </a:pPr>
            <a:endParaRPr lang="en-GB" dirty="0">
              <a:latin typeface="CCW Cursive Writing 7" pitchFamily="66" charset="0"/>
            </a:endParaRPr>
          </a:p>
        </p:txBody>
      </p:sp>
      <p:pic>
        <p:nvPicPr>
          <p:cNvPr id="1026" name="Picture 2" descr="Image result for times tabl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08304" y="0"/>
            <a:ext cx="1818506" cy="1818506"/>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Times Tables Rock Stars: Play">
            <a:extLst>
              <a:ext uri="{FF2B5EF4-FFF2-40B4-BE49-F238E27FC236}">
                <a16:creationId xmlns:a16="http://schemas.microsoft.com/office/drawing/2014/main" id="{47D9EED6-F59E-41C0-B041-ECDE1FBE873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28184" y="4883739"/>
            <a:ext cx="2457450" cy="1857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99172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287524" y="424076"/>
            <a:ext cx="8568952" cy="6009848"/>
          </a:xfrm>
        </p:spPr>
        <p:txBody>
          <a:bodyPr>
            <a:normAutofit fontScale="92500" lnSpcReduction="10000"/>
          </a:bodyPr>
          <a:lstStyle/>
          <a:p>
            <a:pPr marL="45720" indent="0" algn="ctr">
              <a:buNone/>
            </a:pPr>
            <a:r>
              <a:rPr lang="en-GB" sz="3600" u="sng" dirty="0">
                <a:latin typeface="CCW Cursive Writing 7" pitchFamily="66" charset="0"/>
              </a:rPr>
              <a:t>Reading at home: </a:t>
            </a:r>
          </a:p>
          <a:p>
            <a:pPr marL="45720" indent="0" algn="ctr">
              <a:buNone/>
            </a:pPr>
            <a:r>
              <a:rPr lang="en-GB" sz="3600" u="sng" dirty="0">
                <a:latin typeface="CCW Cursive Writing 7" pitchFamily="66" charset="0"/>
              </a:rPr>
              <a:t>Reading Journals</a:t>
            </a:r>
          </a:p>
          <a:p>
            <a:pPr marL="45720" indent="0" algn="ctr">
              <a:buNone/>
            </a:pPr>
            <a:endParaRPr lang="en-GB" sz="3600" u="sng" dirty="0">
              <a:latin typeface="CCW Cursive Writing 7" pitchFamily="66" charset="0"/>
            </a:endParaRPr>
          </a:p>
          <a:p>
            <a:r>
              <a:rPr lang="en-GB" sz="2400" dirty="0">
                <a:latin typeface="CCW Cursive Writing 7" pitchFamily="66" charset="0"/>
              </a:rPr>
              <a:t>Children are expected to read their school reading book at home every night as well as in school.</a:t>
            </a:r>
          </a:p>
          <a:p>
            <a:r>
              <a:rPr lang="en-GB" sz="2400" dirty="0">
                <a:latin typeface="CCW Cursive Writing 7" pitchFamily="66" charset="0"/>
              </a:rPr>
              <a:t>If you could record this in their journal and when they hand in their journals we know their book needs to be changed</a:t>
            </a:r>
          </a:p>
          <a:p>
            <a:endParaRPr lang="en-GB" sz="2400" dirty="0">
              <a:latin typeface="CCW Cursive Writing 7" pitchFamily="66" charset="0"/>
            </a:endParaRPr>
          </a:p>
          <a:p>
            <a:pPr marL="45720" indent="0">
              <a:buNone/>
            </a:pPr>
            <a:endParaRPr lang="en-GB" sz="2400" dirty="0">
              <a:latin typeface="CCW Cursive Writing 7" pitchFamily="66" charset="0"/>
            </a:endParaRPr>
          </a:p>
          <a:p>
            <a:pPr marL="45720" indent="0">
              <a:buNone/>
            </a:pPr>
            <a:endParaRPr lang="en-GB" sz="2400" dirty="0">
              <a:latin typeface="CCW Cursive Writing 7" pitchFamily="66" charset="0"/>
            </a:endParaRPr>
          </a:p>
          <a:p>
            <a:pPr marL="45720" indent="0">
              <a:buNone/>
            </a:pPr>
            <a:r>
              <a:rPr lang="en-GB" sz="2400" dirty="0">
                <a:solidFill>
                  <a:srgbClr val="002060"/>
                </a:solidFill>
                <a:latin typeface="CCW Cursive Writing 7" pitchFamily="66" charset="0"/>
              </a:rPr>
              <a:t> </a:t>
            </a:r>
          </a:p>
        </p:txBody>
      </p:sp>
    </p:spTree>
    <p:extLst>
      <p:ext uri="{BB962C8B-B14F-4D97-AF65-F5344CB8AC3E}">
        <p14:creationId xmlns:p14="http://schemas.microsoft.com/office/powerpoint/2010/main" val="21546359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8267FD-26F9-4A9F-BC01-21503470369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692F18C-54F4-4BAA-9FFD-44C6544908D4}"/>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75161C1B-D3E4-4B37-82C9-656B1058116B}"/>
              </a:ext>
            </a:extLst>
          </p:cNvPr>
          <p:cNvPicPr>
            <a:picLocks noChangeAspect="1"/>
          </p:cNvPicPr>
          <p:nvPr/>
        </p:nvPicPr>
        <p:blipFill rotWithShape="1">
          <a:blip r:embed="rId2"/>
          <a:srcRect l="21650" t="20586" r="22438" b="9421"/>
          <a:stretch/>
        </p:blipFill>
        <p:spPr>
          <a:xfrm>
            <a:off x="71500" y="0"/>
            <a:ext cx="9001000" cy="6858000"/>
          </a:xfrm>
          <a:prstGeom prst="rect">
            <a:avLst/>
          </a:prstGeom>
        </p:spPr>
      </p:pic>
    </p:spTree>
    <p:extLst>
      <p:ext uri="{BB962C8B-B14F-4D97-AF65-F5344CB8AC3E}">
        <p14:creationId xmlns:p14="http://schemas.microsoft.com/office/powerpoint/2010/main" val="2631353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1151347" y="461645"/>
            <a:ext cx="7036904" cy="923381"/>
          </a:xfrm>
          <a:solidFill>
            <a:schemeClr val="accent1">
              <a:lumMod val="20000"/>
              <a:lumOff val="80000"/>
            </a:schemeClr>
          </a:solidFill>
        </p:spPr>
        <p:txBody>
          <a:bodyPr>
            <a:normAutofit fontScale="90000"/>
          </a:bodyPr>
          <a:lstStyle/>
          <a:p>
            <a:r>
              <a:rPr lang="en-GB" sz="2400" dirty="0"/>
              <a:t>ST PHILIP’S CE PRIMARY SUPPORT TRIANGLE</a:t>
            </a:r>
            <a:br>
              <a:rPr lang="en-GB" sz="2400" dirty="0"/>
            </a:br>
            <a:r>
              <a:rPr lang="en-GB" sz="2400" dirty="0"/>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dirty="0"/>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extLst>
              <p:ext uri="{D42A27DB-BD31-4B8C-83A1-F6EECF244321}">
                <p14:modId xmlns:p14="http://schemas.microsoft.com/office/powerpoint/2010/main" val="913314678"/>
              </p:ext>
            </p:extLst>
          </p:nvPr>
        </p:nvGraphicFramePr>
        <p:xfrm>
          <a:off x="1142999" y="1700809"/>
          <a:ext cx="7372350" cy="4320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467544" y="1844824"/>
            <a:ext cx="3960440" cy="2772309"/>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Image result for good to be gree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4668" y="1399757"/>
            <a:ext cx="3619500" cy="36195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s://cdn.dribbble.com/users/427811/screenshots/1574345/classdojo-80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7584" y="4553452"/>
            <a:ext cx="3072730" cy="23045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139952" y="5019257"/>
            <a:ext cx="4680520" cy="1200329"/>
          </a:xfrm>
          <a:prstGeom prst="rect">
            <a:avLst/>
          </a:prstGeom>
          <a:noFill/>
        </p:spPr>
        <p:txBody>
          <a:bodyPr wrap="square" rtlCol="0">
            <a:spAutoFit/>
          </a:bodyPr>
          <a:lstStyle/>
          <a:p>
            <a:pPr marL="285750" indent="-285750">
              <a:buFont typeface="Wingdings" pitchFamily="2" charset="2"/>
              <a:buChar char="ü"/>
            </a:pPr>
            <a:r>
              <a:rPr lang="en-GB" dirty="0">
                <a:latin typeface="CCW Cursive Writing 7" pitchFamily="66" charset="0"/>
              </a:rPr>
              <a:t>Very high expectations</a:t>
            </a:r>
          </a:p>
          <a:p>
            <a:pPr marL="285750" indent="-285750">
              <a:buFont typeface="Wingdings" pitchFamily="2" charset="2"/>
              <a:buChar char="ü"/>
            </a:pPr>
            <a:r>
              <a:rPr lang="en-GB" dirty="0">
                <a:latin typeface="CCW Cursive Writing 7" pitchFamily="66" charset="0"/>
              </a:rPr>
              <a:t>Manners</a:t>
            </a:r>
          </a:p>
          <a:p>
            <a:pPr marL="285750" indent="-285750">
              <a:buFont typeface="Wingdings" pitchFamily="2" charset="2"/>
              <a:buChar char="ü"/>
            </a:pPr>
            <a:r>
              <a:rPr lang="en-GB" dirty="0">
                <a:latin typeface="CCW Cursive Writing 7" pitchFamily="66" charset="0"/>
              </a:rPr>
              <a:t>Greetings</a:t>
            </a:r>
          </a:p>
          <a:p>
            <a:pPr marL="285750" indent="-285750">
              <a:buFont typeface="Wingdings" pitchFamily="2" charset="2"/>
              <a:buChar char="ü"/>
            </a:pPr>
            <a:r>
              <a:rPr lang="en-GB" dirty="0">
                <a:latin typeface="CCW Cursive Writing 7" pitchFamily="66" charset="0"/>
              </a:rPr>
              <a:t>Can do attitudes</a:t>
            </a:r>
          </a:p>
        </p:txBody>
      </p:sp>
    </p:spTree>
    <p:extLst>
      <p:ext uri="{BB962C8B-B14F-4D97-AF65-F5344CB8AC3E}">
        <p14:creationId xmlns:p14="http://schemas.microsoft.com/office/powerpoint/2010/main" val="8016535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597582" y="3011091"/>
            <a:ext cx="2505399" cy="17537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707904" y="1902822"/>
            <a:ext cx="4680520" cy="3970318"/>
          </a:xfrm>
          <a:prstGeom prst="rect">
            <a:avLst/>
          </a:prstGeom>
          <a:noFill/>
        </p:spPr>
        <p:txBody>
          <a:bodyPr wrap="square" rtlCol="0">
            <a:spAutoFit/>
          </a:bodyPr>
          <a:lstStyle/>
          <a:p>
            <a:pPr marL="285750" indent="-285750">
              <a:buFont typeface="Wingdings" pitchFamily="2" charset="2"/>
              <a:buChar char="ü"/>
            </a:pPr>
            <a:r>
              <a:rPr lang="en-GB" dirty="0">
                <a:latin typeface="CCW Cursive Writing 7" pitchFamily="66" charset="0"/>
              </a:rPr>
              <a:t>No specific Golden Time on a Friday afternoon but classes will be rewarded for behaviour which follows our school standards. </a:t>
            </a:r>
          </a:p>
          <a:p>
            <a:pPr marL="285750" indent="-285750">
              <a:buFont typeface="Wingdings" pitchFamily="2" charset="2"/>
              <a:buChar char="ü"/>
            </a:pPr>
            <a:r>
              <a:rPr lang="en-GB" dirty="0">
                <a:latin typeface="CCW Cursive Writing 7" pitchFamily="66" charset="0"/>
              </a:rPr>
              <a:t>10 Green week certificates being given still</a:t>
            </a:r>
          </a:p>
          <a:p>
            <a:pPr marL="285750" indent="-285750">
              <a:buFont typeface="Wingdings" pitchFamily="2" charset="2"/>
              <a:buChar char="ü"/>
            </a:pPr>
            <a:r>
              <a:rPr lang="en-GB" dirty="0">
                <a:latin typeface="CCW Cursive Writing 7" pitchFamily="66" charset="0"/>
              </a:rPr>
              <a:t>Red cards- letter home to parents on a Friday</a:t>
            </a:r>
          </a:p>
          <a:p>
            <a:pPr marL="285750" indent="-285750">
              <a:buFont typeface="Wingdings" pitchFamily="2" charset="2"/>
              <a:buChar char="ü"/>
            </a:pPr>
            <a:r>
              <a:rPr lang="en-GB" dirty="0">
                <a:latin typeface="CCW Cursive Writing 7" pitchFamily="66" charset="0"/>
              </a:rPr>
              <a:t>Yellow cards- miss some of break time. </a:t>
            </a:r>
          </a:p>
        </p:txBody>
      </p:sp>
    </p:spTree>
    <p:extLst>
      <p:ext uri="{BB962C8B-B14F-4D97-AF65-F5344CB8AC3E}">
        <p14:creationId xmlns:p14="http://schemas.microsoft.com/office/powerpoint/2010/main" val="14052499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65BCC-9D5F-DB43-AC8B-4F60F0D42CE8}"/>
              </a:ext>
            </a:extLst>
          </p:cNvPr>
          <p:cNvSpPr>
            <a:spLocks noGrp="1"/>
          </p:cNvSpPr>
          <p:nvPr>
            <p:ph type="title"/>
          </p:nvPr>
        </p:nvSpPr>
        <p:spPr>
          <a:xfrm>
            <a:off x="1315744" y="5013176"/>
            <a:ext cx="6512511" cy="1143000"/>
          </a:xfrm>
        </p:spPr>
        <p:txBody>
          <a:bodyPr/>
          <a:lstStyle/>
          <a:p>
            <a:r>
              <a:rPr lang="en-US" dirty="0"/>
              <a:t>St Philip’s Standards</a:t>
            </a:r>
          </a:p>
        </p:txBody>
      </p:sp>
      <p:pic>
        <p:nvPicPr>
          <p:cNvPr id="4" name="Content Placeholder 3">
            <a:extLst>
              <a:ext uri="{FF2B5EF4-FFF2-40B4-BE49-F238E27FC236}">
                <a16:creationId xmlns:a16="http://schemas.microsoft.com/office/drawing/2014/main" id="{CC092603-46A1-B54C-8D43-7002D9390047}"/>
              </a:ext>
            </a:extLst>
          </p:cNvPr>
          <p:cNvPicPr>
            <a:picLocks noGrp="1" noChangeAspect="1"/>
          </p:cNvPicPr>
          <p:nvPr>
            <p:ph idx="1"/>
          </p:nvPr>
        </p:nvPicPr>
        <p:blipFill>
          <a:blip r:embed="rId2"/>
          <a:stretch>
            <a:fillRect/>
          </a:stretch>
        </p:blipFill>
        <p:spPr>
          <a:xfrm>
            <a:off x="4621132" y="1013649"/>
            <a:ext cx="3595964" cy="2695575"/>
          </a:xfrm>
          <a:prstGeom prst="rect">
            <a:avLst/>
          </a:prstGeom>
        </p:spPr>
      </p:pic>
      <p:sp>
        <p:nvSpPr>
          <p:cNvPr id="5" name="Rectangle 4">
            <a:extLst>
              <a:ext uri="{FF2B5EF4-FFF2-40B4-BE49-F238E27FC236}">
                <a16:creationId xmlns:a16="http://schemas.microsoft.com/office/drawing/2014/main" id="{AD0BB43A-7E61-FB46-91DA-99F567C0AC45}"/>
              </a:ext>
            </a:extLst>
          </p:cNvPr>
          <p:cNvSpPr/>
          <p:nvPr/>
        </p:nvSpPr>
        <p:spPr>
          <a:xfrm>
            <a:off x="827584" y="1077734"/>
            <a:ext cx="5919242" cy="2631490"/>
          </a:xfrm>
          <a:prstGeom prst="rect">
            <a:avLst/>
          </a:prstGeom>
        </p:spPr>
        <p:txBody>
          <a:bodyPr wrap="square">
            <a:spAutoFit/>
          </a:bodyPr>
          <a:lstStyle/>
          <a:p>
            <a:pPr marL="428625" indent="-428625">
              <a:buFont typeface="Arial" panose="020B0604020202020204" pitchFamily="34" charset="0"/>
              <a:buChar char="•"/>
            </a:pPr>
            <a:r>
              <a:rPr lang="en-US" sz="3300" dirty="0"/>
              <a:t>Be ready</a:t>
            </a:r>
          </a:p>
          <a:p>
            <a:pPr marL="428625" indent="-428625">
              <a:buFont typeface="Arial" panose="020B0604020202020204" pitchFamily="34" charset="0"/>
              <a:buChar char="•"/>
            </a:pPr>
            <a:r>
              <a:rPr lang="en-US" sz="3300" dirty="0"/>
              <a:t>Be Respectful</a:t>
            </a:r>
          </a:p>
          <a:p>
            <a:pPr marL="428625" indent="-428625">
              <a:buFont typeface="Arial" panose="020B0604020202020204" pitchFamily="34" charset="0"/>
              <a:buChar char="•"/>
            </a:pPr>
            <a:r>
              <a:rPr lang="en-US" sz="3300" dirty="0"/>
              <a:t>Be Responsible</a:t>
            </a:r>
          </a:p>
          <a:p>
            <a:endParaRPr lang="en-US" sz="3300" dirty="0"/>
          </a:p>
          <a:p>
            <a:r>
              <a:rPr lang="en-US" sz="3300" dirty="0"/>
              <a:t>Fantastic Walking</a:t>
            </a:r>
          </a:p>
        </p:txBody>
      </p:sp>
    </p:spTree>
    <p:extLst>
      <p:ext uri="{BB962C8B-B14F-4D97-AF65-F5344CB8AC3E}">
        <p14:creationId xmlns:p14="http://schemas.microsoft.com/office/powerpoint/2010/main" val="37925603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3A463-F994-694C-9748-173834657445}"/>
              </a:ext>
            </a:extLst>
          </p:cNvPr>
          <p:cNvSpPr>
            <a:spLocks noGrp="1"/>
          </p:cNvSpPr>
          <p:nvPr>
            <p:ph type="title"/>
          </p:nvPr>
        </p:nvSpPr>
        <p:spPr>
          <a:xfrm>
            <a:off x="971600" y="363417"/>
            <a:ext cx="7633742" cy="1119099"/>
          </a:xfrm>
        </p:spPr>
        <p:txBody>
          <a:bodyPr/>
          <a:lstStyle/>
          <a:p>
            <a:r>
              <a:rPr lang="en-US" dirty="0"/>
              <a:t>Fantastic Walking</a:t>
            </a:r>
          </a:p>
        </p:txBody>
      </p:sp>
      <p:sp>
        <p:nvSpPr>
          <p:cNvPr id="3" name="Content Placeholder 2">
            <a:extLst>
              <a:ext uri="{FF2B5EF4-FFF2-40B4-BE49-F238E27FC236}">
                <a16:creationId xmlns:a16="http://schemas.microsoft.com/office/drawing/2014/main" id="{A1F844B6-E7C3-574E-9AC7-39347D23234A}"/>
              </a:ext>
            </a:extLst>
          </p:cNvPr>
          <p:cNvSpPr>
            <a:spLocks noGrp="1"/>
          </p:cNvSpPr>
          <p:nvPr>
            <p:ph idx="1"/>
          </p:nvPr>
        </p:nvSpPr>
        <p:spPr>
          <a:xfrm>
            <a:off x="404305" y="1507440"/>
            <a:ext cx="6400800" cy="3474720"/>
          </a:xfrm>
        </p:spPr>
        <p:txBody>
          <a:bodyPr>
            <a:normAutofit/>
          </a:bodyPr>
          <a:lstStyle/>
          <a:p>
            <a:pPr marL="0" indent="0">
              <a:buNone/>
            </a:pPr>
            <a:r>
              <a:rPr lang="en-US" dirty="0"/>
              <a:t>Walking properly makes you feel great.</a:t>
            </a:r>
          </a:p>
          <a:p>
            <a:pPr marL="0" indent="0">
              <a:buNone/>
            </a:pPr>
            <a:endParaRPr lang="en-US" dirty="0"/>
          </a:p>
          <a:p>
            <a:r>
              <a:rPr lang="en-US" dirty="0"/>
              <a:t>We are going to be doing fantastic walking,   </a:t>
            </a:r>
            <a:r>
              <a:rPr lang="en-US" dirty="0">
                <a:solidFill>
                  <a:schemeClr val="tx2">
                    <a:lumMod val="50000"/>
                    <a:lumOff val="50000"/>
                  </a:schemeClr>
                </a:solidFill>
              </a:rPr>
              <a:t>All THE TIME!</a:t>
            </a:r>
          </a:p>
          <a:p>
            <a:r>
              <a:rPr lang="en-US" dirty="0"/>
              <a:t>Head up</a:t>
            </a:r>
          </a:p>
          <a:p>
            <a:r>
              <a:rPr lang="en-US" dirty="0"/>
              <a:t>Arms by your sides</a:t>
            </a:r>
          </a:p>
          <a:p>
            <a:r>
              <a:rPr lang="en-US" dirty="0"/>
              <a:t>Slow pace. </a:t>
            </a:r>
          </a:p>
          <a:p>
            <a:endParaRPr lang="en-US" dirty="0"/>
          </a:p>
        </p:txBody>
      </p:sp>
      <p:sp>
        <p:nvSpPr>
          <p:cNvPr id="4" name="Rectangle 3">
            <a:hlinkClick r:id="rId2"/>
            <a:extLst>
              <a:ext uri="{FF2B5EF4-FFF2-40B4-BE49-F238E27FC236}">
                <a16:creationId xmlns:a16="http://schemas.microsoft.com/office/drawing/2014/main" id="{3828FE03-6541-4151-BAEF-515044AE8B79}"/>
              </a:ext>
            </a:extLst>
          </p:cNvPr>
          <p:cNvSpPr/>
          <p:nvPr/>
        </p:nvSpPr>
        <p:spPr>
          <a:xfrm>
            <a:off x="7308304" y="1628800"/>
            <a:ext cx="893428" cy="41085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5" name="Picture 4">
            <a:extLst>
              <a:ext uri="{FF2B5EF4-FFF2-40B4-BE49-F238E27FC236}">
                <a16:creationId xmlns:a16="http://schemas.microsoft.com/office/drawing/2014/main" id="{9817E68F-46D5-471D-970A-0D183ED8E53D}"/>
              </a:ext>
            </a:extLst>
          </p:cNvPr>
          <p:cNvPicPr>
            <a:picLocks noChangeAspect="1"/>
          </p:cNvPicPr>
          <p:nvPr/>
        </p:nvPicPr>
        <p:blipFill>
          <a:blip r:embed="rId3"/>
          <a:stretch>
            <a:fillRect/>
          </a:stretch>
        </p:blipFill>
        <p:spPr>
          <a:xfrm>
            <a:off x="3444755" y="3789040"/>
            <a:ext cx="3374702" cy="2527769"/>
          </a:xfrm>
          <a:prstGeom prst="rect">
            <a:avLst/>
          </a:prstGeom>
        </p:spPr>
      </p:pic>
    </p:spTree>
    <p:extLst>
      <p:ext uri="{BB962C8B-B14F-4D97-AF65-F5344CB8AC3E}">
        <p14:creationId xmlns:p14="http://schemas.microsoft.com/office/powerpoint/2010/main" val="2275619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01CA4D5-6276-44DF-A546-AC568560938F}"/>
              </a:ext>
            </a:extLst>
          </p:cNvPr>
          <p:cNvSpPr/>
          <p:nvPr/>
        </p:nvSpPr>
        <p:spPr>
          <a:xfrm>
            <a:off x="2396789" y="332656"/>
            <a:ext cx="4350422"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School Trips…</a:t>
            </a:r>
          </a:p>
        </p:txBody>
      </p:sp>
      <p:sp>
        <p:nvSpPr>
          <p:cNvPr id="3" name="TextBox 2">
            <a:extLst>
              <a:ext uri="{FF2B5EF4-FFF2-40B4-BE49-F238E27FC236}">
                <a16:creationId xmlns:a16="http://schemas.microsoft.com/office/drawing/2014/main" id="{ACB99CB3-B6B0-47CF-92F6-4D84586D6E3A}"/>
              </a:ext>
            </a:extLst>
          </p:cNvPr>
          <p:cNvSpPr txBox="1"/>
          <p:nvPr/>
        </p:nvSpPr>
        <p:spPr>
          <a:xfrm>
            <a:off x="179512" y="1659285"/>
            <a:ext cx="8568952" cy="4524315"/>
          </a:xfrm>
          <a:prstGeom prst="rect">
            <a:avLst/>
          </a:prstGeom>
          <a:noFill/>
        </p:spPr>
        <p:txBody>
          <a:bodyPr wrap="square" rtlCol="0">
            <a:spAutoFit/>
          </a:bodyPr>
          <a:lstStyle/>
          <a:p>
            <a:pPr marL="285750" indent="-285750" algn="ctr">
              <a:buFont typeface="Wingdings" panose="05000000000000000000" pitchFamily="2" charset="2"/>
              <a:buChar char="ü"/>
            </a:pPr>
            <a:r>
              <a:rPr lang="en-GB" sz="3200" dirty="0">
                <a:solidFill>
                  <a:srgbClr val="002060"/>
                </a:solidFill>
                <a:latin typeface="CCW Cursive Writing 7" panose="03050602040000000000" pitchFamily="66" charset="0"/>
              </a:rPr>
              <a:t>Liverpool World museum or Eco Centre</a:t>
            </a:r>
          </a:p>
          <a:p>
            <a:pPr marL="285750" indent="-285750" algn="ctr">
              <a:buFont typeface="Wingdings" panose="05000000000000000000" pitchFamily="2" charset="2"/>
              <a:buChar char="ü"/>
            </a:pPr>
            <a:endParaRPr lang="en-GB" sz="3200" dirty="0">
              <a:solidFill>
                <a:srgbClr val="002060"/>
              </a:solidFill>
              <a:latin typeface="CCW Cursive Writing 7" panose="03050602040000000000" pitchFamily="66" charset="0"/>
            </a:endParaRPr>
          </a:p>
          <a:p>
            <a:pPr marL="285750" indent="-285750" algn="ctr">
              <a:buFont typeface="Wingdings" panose="05000000000000000000" pitchFamily="2" charset="2"/>
              <a:buChar char="ü"/>
            </a:pPr>
            <a:r>
              <a:rPr lang="en-GB" sz="3200" dirty="0">
                <a:solidFill>
                  <a:srgbClr val="002060"/>
                </a:solidFill>
                <a:latin typeface="CCW Cursive Writing 7" panose="03050602040000000000" pitchFamily="66" charset="0"/>
              </a:rPr>
              <a:t>Local visits to Southport </a:t>
            </a:r>
          </a:p>
          <a:p>
            <a:pPr marL="285750" indent="-285750" algn="ctr">
              <a:buFont typeface="Wingdings" panose="05000000000000000000" pitchFamily="2" charset="2"/>
              <a:buChar char="ü"/>
            </a:pPr>
            <a:endParaRPr lang="en-GB" sz="3200" dirty="0">
              <a:solidFill>
                <a:srgbClr val="002060"/>
              </a:solidFill>
              <a:latin typeface="CCW Cursive Writing 7" panose="03050602040000000000" pitchFamily="66" charset="0"/>
            </a:endParaRPr>
          </a:p>
          <a:p>
            <a:pPr marL="285750" indent="-285750">
              <a:buFont typeface="Wingdings" panose="05000000000000000000" pitchFamily="2" charset="2"/>
              <a:buChar char="ü"/>
            </a:pPr>
            <a:r>
              <a:rPr lang="en-GB" sz="3200" dirty="0">
                <a:solidFill>
                  <a:srgbClr val="002060"/>
                </a:solidFill>
                <a:latin typeface="CCW Cursive Writing 7" panose="03050602040000000000" pitchFamily="66" charset="0"/>
              </a:rPr>
              <a:t> Trip to Crosby Lakeside in the summer term</a:t>
            </a:r>
          </a:p>
          <a:p>
            <a:pPr marL="285750" indent="-285750">
              <a:buFont typeface="Wingdings" panose="05000000000000000000" pitchFamily="2" charset="2"/>
              <a:buChar char="ü"/>
            </a:pPr>
            <a:endParaRPr lang="en-GB" sz="3200" dirty="0">
              <a:solidFill>
                <a:srgbClr val="002060"/>
              </a:solidFill>
              <a:latin typeface="CCW Cursive Writing 7" panose="03050602040000000000" pitchFamily="66" charset="0"/>
            </a:endParaRPr>
          </a:p>
          <a:p>
            <a:pPr marL="285750" indent="-285750">
              <a:buFont typeface="Wingdings" panose="05000000000000000000" pitchFamily="2" charset="2"/>
              <a:buChar char="ü"/>
            </a:pPr>
            <a:r>
              <a:rPr lang="en-GB" sz="3200" dirty="0">
                <a:solidFill>
                  <a:srgbClr val="002060"/>
                </a:solidFill>
                <a:latin typeface="CCW Cursive Writing 7" panose="03050602040000000000" pitchFamily="66" charset="0"/>
              </a:rPr>
              <a:t>Dates: TBC</a:t>
            </a:r>
          </a:p>
        </p:txBody>
      </p:sp>
    </p:spTree>
    <p:extLst>
      <p:ext uri="{BB962C8B-B14F-4D97-AF65-F5344CB8AC3E}">
        <p14:creationId xmlns:p14="http://schemas.microsoft.com/office/powerpoint/2010/main" val="25031484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08912" cy="1143000"/>
          </a:xfrm>
        </p:spPr>
        <p:txBody>
          <a:bodyPr/>
          <a:lstStyle/>
          <a:p>
            <a:pPr marL="0" indent="0">
              <a:buNone/>
            </a:pPr>
            <a:r>
              <a:rPr lang="en-GB" dirty="0">
                <a:latin typeface="CCW Cursive Writing 7" pitchFamily="66" charset="0"/>
              </a:rPr>
              <a:t>Parent’s evening:</a:t>
            </a:r>
          </a:p>
        </p:txBody>
      </p:sp>
      <p:pic>
        <p:nvPicPr>
          <p:cNvPr id="3074" name="Picture 2" descr="Image result for parents even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39516" y="2523671"/>
            <a:ext cx="4064968" cy="406496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F6F5624A-21BC-4D18-B8D0-BC37D3F156ED}"/>
              </a:ext>
            </a:extLst>
          </p:cNvPr>
          <p:cNvSpPr/>
          <p:nvPr/>
        </p:nvSpPr>
        <p:spPr>
          <a:xfrm>
            <a:off x="1885795" y="1501994"/>
            <a:ext cx="5718552"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To be confirmed…</a:t>
            </a:r>
          </a:p>
        </p:txBody>
      </p:sp>
    </p:spTree>
    <p:extLst>
      <p:ext uri="{BB962C8B-B14F-4D97-AF65-F5344CB8AC3E}">
        <p14:creationId xmlns:p14="http://schemas.microsoft.com/office/powerpoint/2010/main" val="3937109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p:txBody>
          <a:bodyPr/>
          <a:lstStyle/>
          <a:p>
            <a:endParaRPr lang="en-GB"/>
          </a:p>
        </p:txBody>
      </p:sp>
      <p:pic>
        <p:nvPicPr>
          <p:cNvPr id="1026"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500" y="-136525"/>
            <a:ext cx="9080500" cy="491639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1C2C2AE-C301-47CF-BD28-96E4BE6A4D07}"/>
              </a:ext>
            </a:extLst>
          </p:cNvPr>
          <p:cNvSpPr txBox="1"/>
          <p:nvPr/>
        </p:nvSpPr>
        <p:spPr>
          <a:xfrm>
            <a:off x="1475656" y="5293973"/>
            <a:ext cx="6957392" cy="707886"/>
          </a:xfrm>
          <a:prstGeom prst="rect">
            <a:avLst/>
          </a:prstGeom>
          <a:noFill/>
        </p:spPr>
        <p:txBody>
          <a:bodyPr wrap="square" rtlCol="0">
            <a:spAutoFit/>
          </a:bodyPr>
          <a:lstStyle/>
          <a:p>
            <a:r>
              <a:rPr lang="en-GB" sz="4000" dirty="0"/>
              <a:t>Please check your filters </a:t>
            </a:r>
          </a:p>
        </p:txBody>
      </p:sp>
    </p:spTree>
    <p:extLst>
      <p:ext uri="{BB962C8B-B14F-4D97-AF65-F5344CB8AC3E}">
        <p14:creationId xmlns:p14="http://schemas.microsoft.com/office/powerpoint/2010/main" val="37230791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7292D6B-0731-416D-9D1A-3FD24848E8CD}"/>
              </a:ext>
            </a:extLst>
          </p:cNvPr>
          <p:cNvPicPr>
            <a:picLocks noChangeAspect="1"/>
          </p:cNvPicPr>
          <p:nvPr/>
        </p:nvPicPr>
        <p:blipFill>
          <a:blip r:embed="rId2"/>
          <a:stretch>
            <a:fillRect/>
          </a:stretch>
        </p:blipFill>
        <p:spPr>
          <a:xfrm>
            <a:off x="427267" y="445162"/>
            <a:ext cx="8289465" cy="5967676"/>
          </a:xfrm>
          <a:prstGeom prst="rect">
            <a:avLst/>
          </a:prstGeom>
        </p:spPr>
      </p:pic>
    </p:spTree>
    <p:extLst>
      <p:ext uri="{BB962C8B-B14F-4D97-AF65-F5344CB8AC3E}">
        <p14:creationId xmlns:p14="http://schemas.microsoft.com/office/powerpoint/2010/main" val="8001604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3556D65-1378-4EA4-9DC4-D17D1346413F}"/>
              </a:ext>
            </a:extLst>
          </p:cNvPr>
          <p:cNvPicPr>
            <a:picLocks noChangeAspect="1"/>
          </p:cNvPicPr>
          <p:nvPr/>
        </p:nvPicPr>
        <p:blipFill>
          <a:blip r:embed="rId2"/>
          <a:stretch>
            <a:fillRect/>
          </a:stretch>
        </p:blipFill>
        <p:spPr>
          <a:xfrm>
            <a:off x="539552" y="365060"/>
            <a:ext cx="4344313" cy="3475450"/>
          </a:xfrm>
          <a:prstGeom prst="rect">
            <a:avLst/>
          </a:prstGeom>
        </p:spPr>
      </p:pic>
      <p:pic>
        <p:nvPicPr>
          <p:cNvPr id="3" name="Picture 2">
            <a:extLst>
              <a:ext uri="{FF2B5EF4-FFF2-40B4-BE49-F238E27FC236}">
                <a16:creationId xmlns:a16="http://schemas.microsoft.com/office/drawing/2014/main" id="{67003DD8-AB21-4D77-9630-D72CAC26CF1A}"/>
              </a:ext>
            </a:extLst>
          </p:cNvPr>
          <p:cNvPicPr>
            <a:picLocks noChangeAspect="1"/>
          </p:cNvPicPr>
          <p:nvPr/>
        </p:nvPicPr>
        <p:blipFill>
          <a:blip r:embed="rId3"/>
          <a:stretch>
            <a:fillRect/>
          </a:stretch>
        </p:blipFill>
        <p:spPr>
          <a:xfrm>
            <a:off x="4447893" y="916750"/>
            <a:ext cx="4176464" cy="3341171"/>
          </a:xfrm>
          <a:prstGeom prst="rect">
            <a:avLst/>
          </a:prstGeom>
        </p:spPr>
      </p:pic>
      <p:sp>
        <p:nvSpPr>
          <p:cNvPr id="4" name="TextBox 3">
            <a:extLst>
              <a:ext uri="{FF2B5EF4-FFF2-40B4-BE49-F238E27FC236}">
                <a16:creationId xmlns:a16="http://schemas.microsoft.com/office/drawing/2014/main" id="{D463CA2E-4E1B-4E2E-9352-F0C1F4EFA060}"/>
              </a:ext>
            </a:extLst>
          </p:cNvPr>
          <p:cNvSpPr txBox="1"/>
          <p:nvPr/>
        </p:nvSpPr>
        <p:spPr>
          <a:xfrm>
            <a:off x="539552" y="5043662"/>
            <a:ext cx="8496944" cy="1631216"/>
          </a:xfrm>
          <a:prstGeom prst="rect">
            <a:avLst/>
          </a:prstGeom>
          <a:noFill/>
        </p:spPr>
        <p:txBody>
          <a:bodyPr wrap="square" rtlCol="0">
            <a:spAutoFit/>
          </a:bodyPr>
          <a:lstStyle/>
          <a:p>
            <a:r>
              <a:rPr lang="en-GB" sz="2000" dirty="0">
                <a:solidFill>
                  <a:prstClr val="black"/>
                </a:solidFill>
                <a:latin typeface="Trebuchet MS"/>
              </a:rPr>
              <a:t>User friendly guides on all areas of ICT, gaming, social media and top tips for online safety. </a:t>
            </a:r>
          </a:p>
          <a:p>
            <a:endParaRPr lang="en-GB" sz="2000" dirty="0">
              <a:solidFill>
                <a:prstClr val="black"/>
              </a:solidFill>
              <a:latin typeface="Trebuchet MS"/>
            </a:endParaRPr>
          </a:p>
          <a:p>
            <a:r>
              <a:rPr lang="en-GB" sz="2000" dirty="0">
                <a:solidFill>
                  <a:prstClr val="black"/>
                </a:solidFill>
                <a:latin typeface="Trebuchet MS"/>
              </a:rPr>
              <a:t>To sign up please download the app, chose parent as your role and make use of the advice and support offered plus the online training support. </a:t>
            </a:r>
          </a:p>
        </p:txBody>
      </p:sp>
    </p:spTree>
    <p:extLst>
      <p:ext uri="{BB962C8B-B14F-4D97-AF65-F5344CB8AC3E}">
        <p14:creationId xmlns:p14="http://schemas.microsoft.com/office/powerpoint/2010/main" val="15006306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80527-AFD9-4BA2-B348-B0ACF1F81A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C78E4AD-27F7-44E1-AC3A-0999F0CD46DF}"/>
              </a:ext>
            </a:extLst>
          </p:cNvPr>
          <p:cNvSpPr>
            <a:spLocks noGrp="1"/>
          </p:cNvSpPr>
          <p:nvPr>
            <p:ph sz="quarter" idx="13"/>
          </p:nvPr>
        </p:nvSpPr>
        <p:spPr/>
        <p:txBody>
          <a:bodyPr>
            <a:normAutofit/>
          </a:bodyPr>
          <a:lstStyle/>
          <a:p>
            <a:pPr algn="ctr"/>
            <a:r>
              <a:rPr lang="en-GB" sz="3600" dirty="0"/>
              <a:t>Volunteers are very welcome!</a:t>
            </a:r>
          </a:p>
        </p:txBody>
      </p:sp>
      <p:pic>
        <p:nvPicPr>
          <p:cNvPr id="4" name="Picture 3">
            <a:extLst>
              <a:ext uri="{FF2B5EF4-FFF2-40B4-BE49-F238E27FC236}">
                <a16:creationId xmlns:a16="http://schemas.microsoft.com/office/drawing/2014/main" id="{0AA99D41-6158-4A9F-B899-F93014C5C9DB}"/>
              </a:ext>
            </a:extLst>
          </p:cNvPr>
          <p:cNvPicPr>
            <a:picLocks noChangeAspect="1"/>
          </p:cNvPicPr>
          <p:nvPr/>
        </p:nvPicPr>
        <p:blipFill>
          <a:blip r:embed="rId2"/>
          <a:stretch>
            <a:fillRect/>
          </a:stretch>
        </p:blipFill>
        <p:spPr>
          <a:xfrm>
            <a:off x="0" y="3015610"/>
            <a:ext cx="9144000" cy="3778986"/>
          </a:xfrm>
          <a:prstGeom prst="rect">
            <a:avLst/>
          </a:prstGeom>
        </p:spPr>
      </p:pic>
    </p:spTree>
    <p:extLst>
      <p:ext uri="{BB962C8B-B14F-4D97-AF65-F5344CB8AC3E}">
        <p14:creationId xmlns:p14="http://schemas.microsoft.com/office/powerpoint/2010/main" val="30035086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620688"/>
            <a:ext cx="8424936" cy="4524315"/>
          </a:xfrm>
          <a:prstGeom prst="rect">
            <a:avLst/>
          </a:prstGeom>
          <a:noFill/>
        </p:spPr>
        <p:txBody>
          <a:bodyPr wrap="square" rtlCol="0">
            <a:spAutoFit/>
          </a:bodyPr>
          <a:lstStyle/>
          <a:p>
            <a:pPr algn="ctr"/>
            <a:endParaRPr lang="en-GB" sz="3200" dirty="0">
              <a:solidFill>
                <a:schemeClr val="accent1">
                  <a:lumMod val="50000"/>
                </a:schemeClr>
              </a:solidFill>
              <a:latin typeface="CCW Cursive Writing 7" pitchFamily="66" charset="0"/>
            </a:endParaRPr>
          </a:p>
          <a:p>
            <a:pPr algn="ctr"/>
            <a:endParaRPr lang="en-GB" sz="3200" dirty="0">
              <a:solidFill>
                <a:schemeClr val="accent1">
                  <a:lumMod val="50000"/>
                </a:schemeClr>
              </a:solidFill>
              <a:latin typeface="CCW Cursive Writing 7" pitchFamily="66" charset="0"/>
            </a:endParaRPr>
          </a:p>
          <a:p>
            <a:pPr algn="ctr"/>
            <a:r>
              <a:rPr lang="en-GB" sz="3200" u="sng" dirty="0">
                <a:solidFill>
                  <a:schemeClr val="accent1">
                    <a:lumMod val="50000"/>
                  </a:schemeClr>
                </a:solidFill>
                <a:latin typeface="CCW Cursive Writing 7" pitchFamily="66" charset="0"/>
              </a:rPr>
              <a:t>Check website for information:</a:t>
            </a:r>
          </a:p>
          <a:p>
            <a:pPr algn="ctr"/>
            <a:endParaRPr lang="en-GB" sz="3200" u="sng" dirty="0">
              <a:solidFill>
                <a:schemeClr val="accent1">
                  <a:lumMod val="50000"/>
                </a:schemeClr>
              </a:solidFill>
              <a:latin typeface="CCW Cursive Writing 7" pitchFamily="66" charset="0"/>
            </a:endParaRPr>
          </a:p>
          <a:p>
            <a:pPr algn="ctr"/>
            <a:r>
              <a:rPr lang="en-GB" sz="3200" u="sng" dirty="0">
                <a:solidFill>
                  <a:schemeClr val="accent1">
                    <a:lumMod val="50000"/>
                  </a:schemeClr>
                </a:solidFill>
                <a:latin typeface="CCW Cursive Writing 7" pitchFamily="66" charset="0"/>
                <a:hlinkClick r:id="rId2"/>
              </a:rPr>
              <a:t>http://www.stphilipssouthport.com/</a:t>
            </a:r>
            <a:r>
              <a:rPr lang="en-GB" sz="3200" u="sng" dirty="0">
                <a:solidFill>
                  <a:schemeClr val="accent1">
                    <a:lumMod val="50000"/>
                  </a:schemeClr>
                </a:solidFill>
                <a:latin typeface="CCW Cursive Writing 7" pitchFamily="66" charset="0"/>
              </a:rPr>
              <a:t> </a:t>
            </a:r>
          </a:p>
          <a:p>
            <a:pPr algn="ctr"/>
            <a:r>
              <a:rPr lang="en-GB" sz="3200" u="sng" dirty="0">
                <a:solidFill>
                  <a:schemeClr val="accent1">
                    <a:lumMod val="50000"/>
                  </a:schemeClr>
                </a:solidFill>
                <a:latin typeface="CCW Cursive Writing 7" pitchFamily="66" charset="0"/>
              </a:rPr>
              <a:t>and Twitter!  </a:t>
            </a:r>
          </a:p>
          <a:p>
            <a:pPr algn="ctr"/>
            <a:endParaRPr lang="en-GB" sz="3200" dirty="0">
              <a:solidFill>
                <a:schemeClr val="accent1">
                  <a:lumMod val="50000"/>
                </a:schemeClr>
              </a:solidFill>
              <a:latin typeface="CCW Cursive Writing 7" pitchFamily="66" charset="0"/>
            </a:endParaRPr>
          </a:p>
        </p:txBody>
      </p:sp>
      <p:pic>
        <p:nvPicPr>
          <p:cNvPr id="3" name="Picture 2">
            <a:extLst>
              <a:ext uri="{FF2B5EF4-FFF2-40B4-BE49-F238E27FC236}">
                <a16:creationId xmlns:a16="http://schemas.microsoft.com/office/drawing/2014/main" id="{82A9FE43-A2DB-42AA-AD5C-443F70B7951C}"/>
              </a:ext>
            </a:extLst>
          </p:cNvPr>
          <p:cNvPicPr>
            <a:picLocks noChangeAspect="1"/>
          </p:cNvPicPr>
          <p:nvPr/>
        </p:nvPicPr>
        <p:blipFill>
          <a:blip r:embed="rId3"/>
          <a:stretch>
            <a:fillRect/>
          </a:stretch>
        </p:blipFill>
        <p:spPr>
          <a:xfrm>
            <a:off x="6804248" y="5301208"/>
            <a:ext cx="1160512" cy="1160512"/>
          </a:xfrm>
          <a:prstGeom prst="rect">
            <a:avLst/>
          </a:prstGeom>
        </p:spPr>
      </p:pic>
    </p:spTree>
    <p:extLst>
      <p:ext uri="{BB962C8B-B14F-4D97-AF65-F5344CB8AC3E}">
        <p14:creationId xmlns:p14="http://schemas.microsoft.com/office/powerpoint/2010/main" val="86839308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2" y="2644170"/>
            <a:ext cx="8424936" cy="1569660"/>
          </a:xfrm>
          <a:prstGeom prst="rect">
            <a:avLst/>
          </a:prstGeom>
          <a:noFill/>
        </p:spPr>
        <p:txBody>
          <a:bodyPr wrap="square" rtlCol="0">
            <a:spAutoFit/>
          </a:bodyPr>
          <a:lstStyle/>
          <a:p>
            <a:pPr algn="ctr"/>
            <a:endParaRPr lang="en-GB" sz="3200" dirty="0">
              <a:solidFill>
                <a:schemeClr val="accent1">
                  <a:lumMod val="50000"/>
                </a:schemeClr>
              </a:solidFill>
              <a:latin typeface="CCW Cursive Writing 7" pitchFamily="66" charset="0"/>
            </a:endParaRPr>
          </a:p>
          <a:p>
            <a:pPr algn="ctr"/>
            <a:r>
              <a:rPr lang="en-GB" sz="3200" u="sng" dirty="0">
                <a:solidFill>
                  <a:schemeClr val="accent1">
                    <a:lumMod val="50000"/>
                  </a:schemeClr>
                </a:solidFill>
                <a:latin typeface="CCW Cursive Writing 7" pitchFamily="66" charset="0"/>
              </a:rPr>
              <a:t>Any Questions?  </a:t>
            </a:r>
          </a:p>
          <a:p>
            <a:pPr algn="ctr"/>
            <a:endParaRPr lang="en-GB" sz="3200"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3434412497"/>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2790</TotalTime>
  <Words>1117</Words>
  <Application>Microsoft Office PowerPoint</Application>
  <PresentationFormat>On-screen Show (4:3)</PresentationFormat>
  <Paragraphs>170</Paragraphs>
  <Slides>39</Slides>
  <Notes>1</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39</vt:i4>
      </vt:variant>
    </vt:vector>
  </HeadingPairs>
  <TitlesOfParts>
    <vt:vector size="47" baseType="lpstr">
      <vt:lpstr>Arial</vt:lpstr>
      <vt:lpstr>Calibri</vt:lpstr>
      <vt:lpstr>CCW Cursive Writing 7</vt:lpstr>
      <vt:lpstr>Georgia</vt:lpstr>
      <vt:lpstr>Trebuchet MS</vt:lpstr>
      <vt:lpstr>Wingdings</vt:lpstr>
      <vt:lpstr>Slipstream</vt:lpstr>
      <vt:lpstr>Acrobat Document</vt:lpstr>
      <vt:lpstr>PowerPoint Presentation</vt:lpstr>
      <vt:lpstr>PowerPoint Presentation</vt:lpstr>
      <vt:lpstr>PowerPoint Presentation</vt:lpstr>
      <vt:lpstr>PowerPoint Presentation</vt:lpstr>
      <vt:lpstr>PowerPoint Presentation</vt:lpstr>
      <vt:lpstr>School website</vt:lpstr>
      <vt:lpstr>Newsletter</vt:lpstr>
      <vt:lpstr>Medical</vt:lpstr>
      <vt:lpstr>Housekeeping!</vt:lpstr>
      <vt:lpstr>Uniform</vt:lpstr>
      <vt:lpstr>Attendance and punctuality</vt:lpstr>
      <vt:lpstr>PowerPoint Presentation</vt:lpstr>
      <vt:lpstr>Attendance…</vt:lpstr>
      <vt:lpstr>Cashless school payments </vt:lpstr>
      <vt:lpstr>Class Timetable</vt:lpstr>
      <vt:lpstr>Curriculum</vt:lpstr>
      <vt:lpstr>PowerPoint Presentation</vt:lpstr>
      <vt:lpstr>PowerPoint Presentation</vt:lpstr>
      <vt:lpstr>PowerPoint Presentation</vt:lpstr>
      <vt:lpstr>PowerPoint Presentation</vt:lpstr>
      <vt:lpstr> Homework</vt:lpstr>
      <vt:lpstr>Spellings</vt:lpstr>
      <vt:lpstr>PowerPoint Presentation</vt:lpstr>
      <vt:lpstr>Times tables</vt:lpstr>
      <vt:lpstr>PowerPoint Presentation</vt:lpstr>
      <vt:lpstr>PowerPoint Presentation</vt:lpstr>
      <vt:lpstr>ST PHILIP’S CE PRIMARY SUPPORT TRIANGLE SENDCO - Mrs Klaassen</vt:lpstr>
      <vt:lpstr>Behaviour and  Good To Be Green</vt:lpstr>
      <vt:lpstr>Behaviour and  Good To Be Green</vt:lpstr>
      <vt:lpstr>St Philip’s Standards</vt:lpstr>
      <vt:lpstr>Fantastic Walking</vt:lpstr>
      <vt:lpstr>PowerPoint Presentation</vt:lpstr>
      <vt:lpstr>Parent’s evening:</vt:lpstr>
      <vt:lpstr>PowerPoint Presentation</vt:lpstr>
      <vt:lpstr>PowerPoint Presentation</vt:lpstr>
      <vt:lpstr>PowerPoint Presentation</vt:lpstr>
      <vt:lpstr>PowerPoint Presentation</vt:lpstr>
      <vt:lpstr>PowerPoint Presentation</vt:lpstr>
      <vt:lpstr>PowerPoint Presentation</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Luke Highton</cp:lastModifiedBy>
  <cp:revision>120</cp:revision>
  <cp:lastPrinted>2021-09-08T07:29:11Z</cp:lastPrinted>
  <dcterms:created xsi:type="dcterms:W3CDTF">2014-09-15T15:29:28Z</dcterms:created>
  <dcterms:modified xsi:type="dcterms:W3CDTF">2022-09-14T16:54:21Z</dcterms:modified>
</cp:coreProperties>
</file>