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tiff" ContentType="image/tif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3"/>
  </p:notesMasterIdLst>
  <p:sldIdLst>
    <p:sldId id="256" r:id="rId2"/>
    <p:sldId id="298" r:id="rId3"/>
    <p:sldId id="299" r:id="rId4"/>
    <p:sldId id="300" r:id="rId5"/>
    <p:sldId id="269" r:id="rId6"/>
    <p:sldId id="270" r:id="rId7"/>
    <p:sldId id="257" r:id="rId8"/>
    <p:sldId id="268" r:id="rId9"/>
    <p:sldId id="321" r:id="rId10"/>
    <p:sldId id="324" r:id="rId11"/>
    <p:sldId id="302" r:id="rId12"/>
    <p:sldId id="275" r:id="rId13"/>
    <p:sldId id="305" r:id="rId14"/>
    <p:sldId id="266" r:id="rId15"/>
    <p:sldId id="258" r:id="rId16"/>
    <p:sldId id="271" r:id="rId17"/>
    <p:sldId id="259" r:id="rId18"/>
    <p:sldId id="309" r:id="rId19"/>
    <p:sldId id="272" r:id="rId20"/>
    <p:sldId id="310" r:id="rId21"/>
    <p:sldId id="304"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37" autoAdjust="0"/>
  </p:normalViewPr>
  <p:slideViewPr>
    <p:cSldViewPr>
      <p:cViewPr varScale="1">
        <p:scale>
          <a:sx n="100" d="100"/>
          <a:sy n="100" d="100"/>
        </p:scale>
        <p:origin x="29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749411"/>
        </a:xfrm>
        <a:prstGeom prst="trapezoid">
          <a:avLst>
            <a:gd name="adj" fmla="val 111374"/>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749411"/>
      </dsp:txXfrm>
    </dsp:sp>
    <dsp:sp modelId="{2BA592B7-5AEA-4B41-AAFF-99CC2F351E7B}">
      <dsp:nvSpPr>
        <dsp:cNvPr id="0" name=""/>
        <dsp:cNvSpPr/>
      </dsp:nvSpPr>
      <dsp:spPr>
        <a:xfrm>
          <a:off x="2111717" y="760549"/>
          <a:ext cx="3095060" cy="640079"/>
        </a:xfrm>
        <a:prstGeom prst="trapezoid">
          <a:avLst>
            <a:gd name="adj" fmla="val 111374"/>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760549"/>
        <a:ext cx="2011789" cy="640079"/>
      </dsp:txXfrm>
    </dsp:sp>
    <dsp:sp modelId="{757098AE-F6B3-4A87-A5DC-13722A00D83E}">
      <dsp:nvSpPr>
        <dsp:cNvPr id="0" name=""/>
        <dsp:cNvSpPr/>
      </dsp:nvSpPr>
      <dsp:spPr>
        <a:xfrm>
          <a:off x="1425763" y="1389491"/>
          <a:ext cx="4520823" cy="640079"/>
        </a:xfrm>
        <a:prstGeom prst="trapezoid">
          <a:avLst>
            <a:gd name="adj" fmla="val 111374"/>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389491"/>
        <a:ext cx="2938535" cy="640079"/>
      </dsp:txXfrm>
    </dsp:sp>
    <dsp:sp modelId="{D74C3C4E-93EE-469B-821E-6315587D3C3C}">
      <dsp:nvSpPr>
        <dsp:cNvPr id="0" name=""/>
        <dsp:cNvSpPr/>
      </dsp:nvSpPr>
      <dsp:spPr>
        <a:xfrm>
          <a:off x="712881" y="2029571"/>
          <a:ext cx="5946586" cy="640079"/>
        </a:xfrm>
        <a:prstGeom prst="trapezoid">
          <a:avLst>
            <a:gd name="adj" fmla="val 111374"/>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029571"/>
        <a:ext cx="3865281" cy="640079"/>
      </dsp:txXfrm>
    </dsp:sp>
    <dsp:sp modelId="{DE5806A3-17B2-4A4C-BF40-3EDA4692F54F}">
      <dsp:nvSpPr>
        <dsp:cNvPr id="0" name=""/>
        <dsp:cNvSpPr/>
      </dsp:nvSpPr>
      <dsp:spPr>
        <a:xfrm>
          <a:off x="0" y="2669651"/>
          <a:ext cx="7372349" cy="640079"/>
        </a:xfrm>
        <a:prstGeom prst="trapezoid">
          <a:avLst>
            <a:gd name="adj" fmla="val 111374"/>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2669651"/>
        <a:ext cx="4792027" cy="64007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20/09/2023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t>8</a:t>
            </a:fld>
            <a:endParaRPr lang="en-GB"/>
          </a:p>
        </p:txBody>
      </p:sp>
    </p:spTree>
    <p:extLst>
      <p:ext uri="{BB962C8B-B14F-4D97-AF65-F5344CB8AC3E}">
        <p14:creationId xmlns:p14="http://schemas.microsoft.com/office/powerpoint/2010/main" val="1179514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20/09/2023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20/09/2023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20/09/2023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3515172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20/09/2023</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5.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789" y="260648"/>
            <a:ext cx="7772400" cy="1080120"/>
          </a:xfrm>
          <a:solidFill>
            <a:srgbClr val="CC99FF"/>
          </a:solidFill>
          <a:ln w="76200">
            <a:solidFill>
              <a:srgbClr val="7030A0"/>
            </a:solidFill>
          </a:ln>
        </p:spPr>
        <p:txBody>
          <a:bodyPr/>
          <a:lstStyle/>
          <a:p>
            <a:pPr algn="ctr"/>
            <a:r>
              <a:rPr lang="en-GB" b="1" dirty="0">
                <a:solidFill>
                  <a:schemeClr val="tx1"/>
                </a:solidFill>
              </a:rPr>
              <a:t>Welcome to year 2</a:t>
            </a:r>
          </a:p>
        </p:txBody>
      </p:sp>
      <p:pic>
        <p:nvPicPr>
          <p:cNvPr id="5" name="Picture 4">
            <a:extLst>
              <a:ext uri="{FF2B5EF4-FFF2-40B4-BE49-F238E27FC236}">
                <a16:creationId xmlns:a16="http://schemas.microsoft.com/office/drawing/2014/main" id="{722E24F0-F05A-4021-98CB-ACF9C6EF96F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5940" y="1700808"/>
            <a:ext cx="5652120" cy="4239090"/>
          </a:xfrm>
          <a:prstGeom prst="rect">
            <a:avLst/>
          </a:prstGeom>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GO St Philips 2018">
            <a:extLst>
              <a:ext uri="{FF2B5EF4-FFF2-40B4-BE49-F238E27FC236}">
                <a16:creationId xmlns:a16="http://schemas.microsoft.com/office/drawing/2014/main" id="{1A25CACF-CDA3-40AD-B12C-BADAA5B99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6147" y="1844824"/>
            <a:ext cx="4211705" cy="38100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Rectangle 1">
            <a:extLst>
              <a:ext uri="{FF2B5EF4-FFF2-40B4-BE49-F238E27FC236}">
                <a16:creationId xmlns:a16="http://schemas.microsoft.com/office/drawing/2014/main" id="{13783D3C-959E-4C8C-8213-B35F16D8F686}"/>
              </a:ext>
            </a:extLst>
          </p:cNvPr>
          <p:cNvSpPr/>
          <p:nvPr/>
        </p:nvSpPr>
        <p:spPr>
          <a:xfrm>
            <a:off x="1170267" y="260648"/>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Tree>
    <p:extLst>
      <p:ext uri="{BB962C8B-B14F-4D97-AF65-F5344CB8AC3E}">
        <p14:creationId xmlns:p14="http://schemas.microsoft.com/office/powerpoint/2010/main" val="74058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83D3C-959E-4C8C-8213-B35F16D8F686}"/>
              </a:ext>
            </a:extLst>
          </p:cNvPr>
          <p:cNvSpPr/>
          <p:nvPr/>
        </p:nvSpPr>
        <p:spPr>
          <a:xfrm>
            <a:off x="1170267" y="259050"/>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
        <p:nvSpPr>
          <p:cNvPr id="3" name="Rectangle 2">
            <a:extLst>
              <a:ext uri="{FF2B5EF4-FFF2-40B4-BE49-F238E27FC236}">
                <a16:creationId xmlns:a16="http://schemas.microsoft.com/office/drawing/2014/main" id="{03E1B078-8259-4F16-8EAA-E2A8CDDAD726}"/>
              </a:ext>
            </a:extLst>
          </p:cNvPr>
          <p:cNvSpPr/>
          <p:nvPr/>
        </p:nvSpPr>
        <p:spPr>
          <a:xfrm>
            <a:off x="395536" y="2348880"/>
            <a:ext cx="8352928" cy="2308324"/>
          </a:xfrm>
          <a:prstGeom prst="rect">
            <a:avLst/>
          </a:prstGeom>
        </p:spPr>
        <p:txBody>
          <a:bodyPr wrap="square">
            <a:spAutoFit/>
          </a:bodyPr>
          <a:lstStyle/>
          <a:p>
            <a:pPr algn="ctr"/>
            <a:r>
              <a:rPr lang="en-GB" sz="4800" dirty="0">
                <a:solidFill>
                  <a:srgbClr val="FF0000"/>
                </a:solidFill>
                <a:latin typeface="montserratregular"/>
              </a:rPr>
              <a:t>Koinonia</a:t>
            </a:r>
          </a:p>
          <a:p>
            <a:pPr algn="ctr"/>
            <a:r>
              <a:rPr lang="en-GB" sz="4800" dirty="0">
                <a:solidFill>
                  <a:srgbClr val="FF0000"/>
                </a:solidFill>
                <a:latin typeface="montserratregular"/>
              </a:rPr>
              <a:t>Courage, Wisdom, Friendship, Forgiveness and Trust</a:t>
            </a:r>
            <a:endParaRPr lang="en-GB" sz="4800" dirty="0">
              <a:solidFill>
                <a:srgbClr val="FF0000"/>
              </a:solidFill>
            </a:endParaRPr>
          </a:p>
        </p:txBody>
      </p:sp>
    </p:spTree>
    <p:extLst>
      <p:ext uri="{BB962C8B-B14F-4D97-AF65-F5344CB8AC3E}">
        <p14:creationId xmlns:p14="http://schemas.microsoft.com/office/powerpoint/2010/main" val="390666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6666" y="56009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3200" dirty="0">
                <a:solidFill>
                  <a:srgbClr val="FF0000"/>
                </a:solidFill>
              </a:rPr>
              <a:t>Happiness, love and security abound</a:t>
            </a:r>
          </a:p>
          <a:p>
            <a:pPr lvl="0"/>
            <a:r>
              <a:rPr lang="en-GB" sz="3200" dirty="0">
                <a:solidFill>
                  <a:srgbClr val="FF0000"/>
                </a:solidFill>
              </a:rPr>
              <a:t>Everyone is special</a:t>
            </a:r>
          </a:p>
          <a:p>
            <a:pPr lvl="0"/>
            <a:r>
              <a:rPr lang="en-GB" sz="3200" dirty="0">
                <a:solidFill>
                  <a:srgbClr val="FF0000"/>
                </a:solidFill>
              </a:rPr>
              <a:t>Every achievement is celebrated</a:t>
            </a:r>
          </a:p>
          <a:p>
            <a:pPr lvl="0"/>
            <a:r>
              <a:rPr lang="en-GB" sz="3200" dirty="0">
                <a:solidFill>
                  <a:srgbClr val="FF0000"/>
                </a:solidFill>
              </a:rPr>
              <a:t>Relationships and teamwork matter</a:t>
            </a:r>
          </a:p>
          <a:p>
            <a:pPr lvl="0"/>
            <a:r>
              <a:rPr lang="en-GB" sz="3200" dirty="0">
                <a:solidFill>
                  <a:srgbClr val="FF0000"/>
                </a:solidFill>
              </a:rPr>
              <a:t>A beacon of light in the community</a:t>
            </a:r>
          </a:p>
          <a:p>
            <a:pPr algn="ctr"/>
            <a:endParaRPr lang="en-GB" sz="4000" b="1" dirty="0"/>
          </a:p>
        </p:txBody>
      </p:sp>
      <p:sp>
        <p:nvSpPr>
          <p:cNvPr id="4" name="TextBox 3"/>
          <p:cNvSpPr txBox="1"/>
          <p:nvPr/>
        </p:nvSpPr>
        <p:spPr>
          <a:xfrm>
            <a:off x="683568" y="4361335"/>
            <a:ext cx="7407882" cy="1477328"/>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a:p>
            <a:pPr algn="ctr"/>
            <a:endParaRPr lang="en-GB" sz="3600" dirty="0"/>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363834" y="255345"/>
            <a:ext cx="1455231" cy="1318144"/>
          </a:xfrm>
          <a:prstGeom prst="rect">
            <a:avLst/>
          </a:prstGeom>
        </p:spPr>
      </p:pic>
    </p:spTree>
    <p:extLst>
      <p:ext uri="{BB962C8B-B14F-4D97-AF65-F5344CB8AC3E}">
        <p14:creationId xmlns:p14="http://schemas.microsoft.com/office/powerpoint/2010/main" val="9643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2 staff</a:t>
            </a:r>
          </a:p>
        </p:txBody>
      </p:sp>
      <p:sp>
        <p:nvSpPr>
          <p:cNvPr id="3" name="TextBox 2"/>
          <p:cNvSpPr txBox="1"/>
          <p:nvPr/>
        </p:nvSpPr>
        <p:spPr>
          <a:xfrm>
            <a:off x="827584" y="1982450"/>
            <a:ext cx="7632847" cy="3539430"/>
          </a:xfrm>
          <a:prstGeom prst="rect">
            <a:avLst/>
          </a:prstGeom>
          <a:noFill/>
        </p:spPr>
        <p:txBody>
          <a:bodyPr wrap="square" rtlCol="0">
            <a:spAutoFit/>
          </a:bodyPr>
          <a:lstStyle/>
          <a:p>
            <a:r>
              <a:rPr lang="en-GB" sz="3200" b="1" dirty="0"/>
              <a:t>Teachers</a:t>
            </a:r>
          </a:p>
          <a:p>
            <a:r>
              <a:rPr lang="en-GB" sz="3200" b="1" dirty="0"/>
              <a:t>Mrs Lamb </a:t>
            </a:r>
            <a:r>
              <a:rPr lang="en-GB" sz="2800" dirty="0"/>
              <a:t>(Monday and Tuesday)</a:t>
            </a:r>
          </a:p>
          <a:p>
            <a:r>
              <a:rPr lang="en-GB" sz="3200" b="1" dirty="0"/>
              <a:t>Mrs Bond </a:t>
            </a:r>
            <a:r>
              <a:rPr lang="en-GB" sz="2800" dirty="0"/>
              <a:t>(Thursday and Friday)</a:t>
            </a:r>
          </a:p>
          <a:p>
            <a:r>
              <a:rPr lang="en-GB" sz="2800" dirty="0"/>
              <a:t>Wednesday am – Mrs Lamb/Mrs Bond</a:t>
            </a:r>
          </a:p>
          <a:p>
            <a:r>
              <a:rPr lang="en-GB" sz="2800" dirty="0"/>
              <a:t>Wednesday pm – Miss Samuel</a:t>
            </a:r>
          </a:p>
          <a:p>
            <a:r>
              <a:rPr lang="en-GB" sz="3200" b="1" dirty="0"/>
              <a:t>Support staff </a:t>
            </a:r>
            <a:r>
              <a:rPr lang="en-GB" sz="4400" dirty="0"/>
              <a:t>- </a:t>
            </a:r>
            <a:r>
              <a:rPr lang="en-GB" sz="2800" dirty="0"/>
              <a:t>Mrs Hatfield and Miss </a:t>
            </a:r>
            <a:r>
              <a:rPr lang="en-GB" sz="2800" dirty="0" err="1"/>
              <a:t>Klaassen</a:t>
            </a:r>
            <a:endParaRPr lang="en-GB" sz="2800" dirty="0"/>
          </a:p>
        </p:txBody>
      </p:sp>
    </p:spTree>
    <p:extLst>
      <p:ext uri="{BB962C8B-B14F-4D97-AF65-F5344CB8AC3E}">
        <p14:creationId xmlns:p14="http://schemas.microsoft.com/office/powerpoint/2010/main" val="3384569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1052736"/>
            <a:ext cx="8928992" cy="4652492"/>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Doors open at 8.45, Registration at 8.55</a:t>
            </a:r>
          </a:p>
          <a:p>
            <a:pPr marL="457200" indent="-457200">
              <a:lnSpc>
                <a:spcPct val="150000"/>
              </a:lnSpc>
              <a:buFont typeface="Wingdings" pitchFamily="2" charset="2"/>
              <a:buChar char="Ø"/>
            </a:pPr>
            <a:r>
              <a:rPr lang="en-US" sz="3200" dirty="0">
                <a:latin typeface="+mj-lt"/>
              </a:rPr>
              <a:t>Finish at 3.25pm.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and send a letter to the class teacher</a:t>
            </a:r>
          </a:p>
          <a:p>
            <a:pPr algn="ctr">
              <a:lnSpc>
                <a:spcPct val="150000"/>
              </a:lnSpc>
            </a:pPr>
            <a:r>
              <a:rPr lang="en-US" sz="2000" dirty="0">
                <a:latin typeface="+mj-lt"/>
              </a:rPr>
              <a:t>It’s really important to be on time (whenever possible) as morning activities start as soon as we arrive at school. </a:t>
            </a:r>
          </a:p>
        </p:txBody>
      </p:sp>
    </p:spTree>
    <p:extLst>
      <p:ext uri="{BB962C8B-B14F-4D97-AF65-F5344CB8AC3E}">
        <p14:creationId xmlns:p14="http://schemas.microsoft.com/office/powerpoint/2010/main" val="1700806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179512" y="1124743"/>
            <a:ext cx="8640960" cy="5112569"/>
          </a:xfrm>
        </p:spPr>
        <p:txBody>
          <a:bodyPr>
            <a:normAutofit fontScale="85000" lnSpcReduction="2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Boys’ winter uniform</a:t>
            </a:r>
            <a:r>
              <a:rPr lang="en-GB" sz="2600" dirty="0">
                <a:solidFill>
                  <a:schemeClr val="accent1">
                    <a:lumMod val="50000"/>
                  </a:schemeClr>
                </a:solidFill>
              </a:rPr>
              <a:t>              </a:t>
            </a:r>
            <a:r>
              <a:rPr lang="en-GB" sz="2600" u="sng" dirty="0">
                <a:solidFill>
                  <a:schemeClr val="accent1">
                    <a:lumMod val="50000"/>
                  </a:schemeClr>
                </a:solidFill>
              </a:rPr>
              <a:t>Girls’ winter uniform</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Tuesdays and Thursdays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water bottle each day</a:t>
            </a:r>
          </a:p>
          <a:p>
            <a:pPr>
              <a:buFont typeface="Arial" panose="020B0604020202020204" pitchFamily="34" charset="0"/>
              <a:buChar char="•"/>
            </a:pPr>
            <a:r>
              <a:rPr lang="en-GB" sz="2600" dirty="0">
                <a:solidFill>
                  <a:schemeClr val="accent1">
                    <a:lumMod val="50000"/>
                  </a:schemeClr>
                </a:solidFill>
              </a:rPr>
              <a:t>We are struggling for space to store bags. Please could the children bring school book bags or a small bag.</a:t>
            </a:r>
          </a:p>
          <a:p>
            <a:pPr>
              <a:buFont typeface="Arial" panose="020B0604020202020204" pitchFamily="34" charset="0"/>
              <a:buChar char="•"/>
            </a:pPr>
            <a:endParaRPr lang="en-GB" sz="26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1983" y="2132856"/>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589240"/>
            <a:ext cx="5000343" cy="1143000"/>
          </a:xfrm>
        </p:spPr>
        <p:txBody>
          <a:bodyPr/>
          <a:lstStyle/>
          <a:p>
            <a:r>
              <a:rPr lang="en-GB" dirty="0"/>
              <a:t>Class Timetable</a:t>
            </a:r>
          </a:p>
        </p:txBody>
      </p:sp>
      <p:pic>
        <p:nvPicPr>
          <p:cNvPr id="4" name="Picture 3">
            <a:extLst>
              <a:ext uri="{FF2B5EF4-FFF2-40B4-BE49-F238E27FC236}">
                <a16:creationId xmlns:a16="http://schemas.microsoft.com/office/drawing/2014/main" id="{C87DDCE3-56E1-441F-9326-DF1AB74E2336}"/>
              </a:ext>
            </a:extLst>
          </p:cNvPr>
          <p:cNvPicPr>
            <a:picLocks noChangeAspect="1"/>
          </p:cNvPicPr>
          <p:nvPr/>
        </p:nvPicPr>
        <p:blipFill rotWithShape="1">
          <a:blip r:embed="rId3"/>
          <a:srcRect l="11361" t="18500" r="12201" b="12201"/>
          <a:stretch/>
        </p:blipFill>
        <p:spPr>
          <a:xfrm>
            <a:off x="683568" y="332656"/>
            <a:ext cx="6552728" cy="4752528"/>
          </a:xfrm>
          <a:prstGeom prst="rect">
            <a:avLst/>
          </a:prstGeom>
        </p:spPr>
      </p:pic>
    </p:spTree>
    <p:extLst>
      <p:ext uri="{BB962C8B-B14F-4D97-AF65-F5344CB8AC3E}">
        <p14:creationId xmlns:p14="http://schemas.microsoft.com/office/powerpoint/2010/main" val="813777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76998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mn-cs"/>
              </a:rPr>
              <a:t>Essential Letters and Sounds (ELS) is our chosen DfE validated phonics programme.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mn-cs"/>
              </a:rPr>
              <a:t>Children will experience the joy of language whilst rapidly acquiring the phonics skills they need to become fluent, independent readers and writers.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rebuchet MS"/>
                <a:ea typeface="+mn-ea"/>
                <a:cs typeface="+mn-cs"/>
              </a:rPr>
              <a:t> </a:t>
            </a:r>
          </a:p>
        </p:txBody>
      </p:sp>
      <p:sp>
        <p:nvSpPr>
          <p:cNvPr id="4" name="Rectangle 3"/>
          <p:cNvSpPr/>
          <p:nvPr/>
        </p:nvSpPr>
        <p:spPr>
          <a:xfrm>
            <a:off x="392877" y="3105373"/>
            <a:ext cx="8358246" cy="4278094"/>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82368C"/>
                </a:solidFill>
                <a:effectLst/>
                <a:uLnTx/>
                <a:uFillTx/>
                <a:latin typeface="CCW Cursive Writing 7" panose="03050602040000000000" pitchFamily="66" charset="0"/>
                <a:ea typeface="+mn-ea"/>
                <a:cs typeface="+mn-cs"/>
              </a:rPr>
              <a:t>How do we teach phonics? </a:t>
            </a:r>
            <a:endPar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mn-cs"/>
              </a:rPr>
              <a:t>We use a simple, consistent approach to teaching phonics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mn-cs"/>
              </a:rPr>
              <a:t>We have mnemonics and rhymes to support learning and recall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mn-cs"/>
              </a:rPr>
              <a:t>We teach phonics every single day from the first days of Reception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Calibri"/>
              </a:rPr>
              <a:t>Phonics throughout the day to review new sounds and graphemes taught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Calibri"/>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Calibri"/>
              </a:rPr>
              <a:t>Lots of opportunities for oral blending - /c/ /</a:t>
            </a:r>
            <a:r>
              <a:rPr kumimoji="0" lang="en-US" sz="1400" b="0" i="0" u="none" strike="noStrike" kern="1200" cap="none" spc="0" normalizeH="0" baseline="0" noProof="0" dirty="0" err="1">
                <a:ln>
                  <a:noFill/>
                </a:ln>
                <a:solidFill>
                  <a:prstClr val="black"/>
                </a:solidFill>
                <a:effectLst/>
                <a:uLnTx/>
                <a:uFillTx/>
                <a:latin typeface="CCW Cursive Writing 7" panose="03050602040000000000" pitchFamily="66" charset="0"/>
                <a:ea typeface="+mn-ea"/>
                <a:cs typeface="Calibri"/>
              </a:rPr>
              <a:t>oa</a:t>
            </a:r>
            <a:r>
              <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Calibri"/>
              </a:rPr>
              <a:t>/ /t/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Calibri"/>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CW Cursive Writing 7" panose="03050602040000000000" pitchFamily="66" charset="0"/>
                <a:ea typeface="+mn-ea"/>
                <a:cs typeface="Calibri"/>
              </a:rPr>
              <a:t>We teach the ‘code’ for reading, alongside teaching vocabulary</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prstClr val="black"/>
              </a:solidFill>
              <a:effectLst/>
              <a:uLnTx/>
              <a:uFillTx/>
              <a:latin typeface="Trebuchet MS"/>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Trebuchet MS"/>
              <a:ea typeface="+mn-ea"/>
              <a:cs typeface="+mn-c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82368C"/>
                </a:solidFill>
                <a:effectLst/>
                <a:uLnTx/>
                <a:uFillTx/>
                <a:latin typeface="Trebuchet MS"/>
                <a:ea typeface="+mn-ea"/>
                <a:cs typeface="+mn-cs"/>
              </a:rPr>
              <a:t>ELS Progression</a:t>
            </a:r>
            <a:endParaRPr kumimoji="0" lang="en-GB" sz="2400" b="1" i="0" u="none" strike="noStrike" kern="1200" cap="none" spc="0" normalizeH="0" baseline="0" noProof="0" dirty="0">
              <a:ln>
                <a:noFill/>
              </a:ln>
              <a:solidFill>
                <a:srgbClr val="82368C"/>
              </a:solidFill>
              <a:effectLst/>
              <a:uLnTx/>
              <a:uFillTx/>
              <a:latin typeface="Trebuchet MS"/>
              <a:ea typeface="+mn-ea"/>
              <a:cs typeface="Calibri"/>
            </a:endParaRPr>
          </a:p>
        </p:txBody>
      </p:sp>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2"/>
          <a:stretch>
            <a:fillRect/>
          </a:stretch>
        </p:blipFill>
        <p:spPr>
          <a:xfrm>
            <a:off x="7000892" y="500042"/>
            <a:ext cx="1724025" cy="581025"/>
          </a:xfrm>
          <a:prstGeom prst="rect">
            <a:avLst/>
          </a:prstGeom>
        </p:spPr>
      </p:pic>
      <p:pic>
        <p:nvPicPr>
          <p:cNvPr id="5"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3"/>
          <a:stretch>
            <a:fillRect/>
          </a:stretch>
        </p:blipFill>
        <p:spPr>
          <a:xfrm>
            <a:off x="571472" y="1214422"/>
            <a:ext cx="8072494" cy="553970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good to be green chart">
            <a:extLst>
              <a:ext uri="{FF2B5EF4-FFF2-40B4-BE49-F238E27FC236}">
                <a16:creationId xmlns:a16="http://schemas.microsoft.com/office/drawing/2014/main" id="{503E046C-3A2F-4DE0-8686-A29688BF75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059" y="1322241"/>
            <a:ext cx="3097435" cy="21682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good to be green chart">
            <a:extLst>
              <a:ext uri="{FF2B5EF4-FFF2-40B4-BE49-F238E27FC236}">
                <a16:creationId xmlns:a16="http://schemas.microsoft.com/office/drawing/2014/main" id="{9E3E57AA-ED7C-4530-90BF-FBC2028E4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8213" y="1116780"/>
            <a:ext cx="1986473"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ojos">
            <a:extLst>
              <a:ext uri="{FF2B5EF4-FFF2-40B4-BE49-F238E27FC236}">
                <a16:creationId xmlns:a16="http://schemas.microsoft.com/office/drawing/2014/main" id="{A1DDCE61-4A8E-4AC8-BD5C-F42AF18B68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98" y="3861048"/>
            <a:ext cx="5106022" cy="266429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EE9A6B3C-78E0-4878-A755-C1C7500A958F}"/>
              </a:ext>
            </a:extLst>
          </p:cNvPr>
          <p:cNvSpPr txBox="1">
            <a:spLocks/>
          </p:cNvSpPr>
          <p:nvPr/>
        </p:nvSpPr>
        <p:spPr>
          <a:xfrm>
            <a:off x="457200" y="332656"/>
            <a:ext cx="8229600" cy="706090"/>
          </a:xfrm>
          <a:prstGeom prst="rect">
            <a:avLst/>
          </a:prstGeom>
          <a:ln w="57150">
            <a:solidFill>
              <a:schemeClr val="bg1"/>
            </a:solidFill>
          </a:ln>
        </p:spPr>
        <p:txBody>
          <a:bodyPr>
            <a:normAutofit fontScale="90000" lnSpcReduction="10000"/>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Font typeface="Georgia" pitchFamily="18" charset="0"/>
              <a:buNone/>
            </a:pPr>
            <a:r>
              <a:rPr lang="en-GB" dirty="0"/>
              <a:t>Behaviour!</a:t>
            </a:r>
          </a:p>
        </p:txBody>
      </p:sp>
      <p:sp>
        <p:nvSpPr>
          <p:cNvPr id="7" name="Rectangle 6">
            <a:extLst>
              <a:ext uri="{FF2B5EF4-FFF2-40B4-BE49-F238E27FC236}">
                <a16:creationId xmlns:a16="http://schemas.microsoft.com/office/drawing/2014/main" id="{DB46641E-2832-469A-BB89-AAFE52B459B3}"/>
              </a:ext>
            </a:extLst>
          </p:cNvPr>
          <p:cNvSpPr/>
          <p:nvPr/>
        </p:nvSpPr>
        <p:spPr>
          <a:xfrm rot="10800000" flipV="1">
            <a:off x="5474686" y="1127932"/>
            <a:ext cx="3537816" cy="5575822"/>
          </a:xfrm>
          <a:prstGeom prst="rect">
            <a:avLst/>
          </a:prstGeom>
        </p:spPr>
        <p:txBody>
          <a:bodyPr wrap="square">
            <a:spAutoFit/>
          </a:bodyPr>
          <a:lstStyle/>
          <a:p>
            <a:pPr marL="457200" indent="-457200">
              <a:lnSpc>
                <a:spcPct val="150000"/>
              </a:lnSpc>
              <a:buFont typeface="Wingdings" panose="05000000000000000000" pitchFamily="2" charset="2"/>
              <a:buChar char="Ø"/>
              <a:defRPr/>
            </a:pPr>
            <a:r>
              <a:rPr lang="en-GB" sz="2000" dirty="0">
                <a:solidFill>
                  <a:schemeClr val="accent1">
                    <a:lumMod val="50000"/>
                  </a:schemeClr>
                </a:solidFill>
              </a:rPr>
              <a:t>Behaviour flow chart is on the web site  </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Children are awarded dojos for following the class rules – there is a prize at the end of the week</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If children are not following the class rules a verbal warning is given before a card is issued</a:t>
            </a:r>
          </a:p>
          <a:p>
            <a:pPr marL="457200" indent="-457200">
              <a:lnSpc>
                <a:spcPct val="150000"/>
              </a:lnSpc>
              <a:buFont typeface="Wingdings" panose="05000000000000000000" pitchFamily="2" charset="2"/>
              <a:buChar char="Ø"/>
              <a:defRPr/>
            </a:pPr>
            <a:endParaRPr lang="en-GB" sz="2000" dirty="0">
              <a:solidFill>
                <a:schemeClr val="accent1">
                  <a:lumMod val="50000"/>
                </a:schemeClr>
              </a:solidFill>
            </a:endParaRPr>
          </a:p>
        </p:txBody>
      </p:sp>
    </p:spTree>
    <p:extLst>
      <p:ext uri="{BB962C8B-B14F-4D97-AF65-F5344CB8AC3E}">
        <p14:creationId xmlns:p14="http://schemas.microsoft.com/office/powerpoint/2010/main" val="820657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755577" y="4668610"/>
            <a:ext cx="7550224" cy="1059601"/>
          </a:xfrm>
        </p:spPr>
        <p:txBody>
          <a:bodyPr/>
          <a:lstStyle/>
          <a:p>
            <a:pPr lvl="1"/>
            <a:endParaRPr lang="en-US" sz="4400" dirty="0"/>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31317" y="253487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938758" y="2037121"/>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
        <p:nvSpPr>
          <p:cNvPr id="3" name="Rectangle 2">
            <a:extLst>
              <a:ext uri="{FF2B5EF4-FFF2-40B4-BE49-F238E27FC236}">
                <a16:creationId xmlns:a16="http://schemas.microsoft.com/office/drawing/2014/main" id="{CB07BD2D-44F0-46DE-BB4A-3B67001CF95A}"/>
              </a:ext>
            </a:extLst>
          </p:cNvPr>
          <p:cNvSpPr/>
          <p:nvPr/>
        </p:nvSpPr>
        <p:spPr>
          <a:xfrm>
            <a:off x="1259632" y="792854"/>
            <a:ext cx="6048672" cy="830997"/>
          </a:xfrm>
          <a:prstGeom prst="rect">
            <a:avLst/>
          </a:prstGeom>
        </p:spPr>
        <p:txBody>
          <a:bodyPr wrap="square">
            <a:spAutoFit/>
          </a:bodyPr>
          <a:lstStyle/>
          <a:p>
            <a:r>
              <a:rPr lang="en-US" sz="4800" dirty="0"/>
              <a:t>St Philip’s Standards</a:t>
            </a:r>
            <a:endParaRPr lang="en-GB" sz="4800" dirty="0"/>
          </a:p>
        </p:txBody>
      </p:sp>
    </p:spTree>
    <p:extLst>
      <p:ext uri="{BB962C8B-B14F-4D97-AF65-F5344CB8AC3E}">
        <p14:creationId xmlns:p14="http://schemas.microsoft.com/office/powerpoint/2010/main" val="3792560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Badges</a:t>
            </a:r>
          </a:p>
        </p:txBody>
      </p:sp>
      <p:sp>
        <p:nvSpPr>
          <p:cNvPr id="3" name="Content Placeholder 2"/>
          <p:cNvSpPr>
            <a:spLocks noGrp="1"/>
          </p:cNvSpPr>
          <p:nvPr>
            <p:ph sz="quarter" idx="13"/>
          </p:nvPr>
        </p:nvSpPr>
        <p:spPr>
          <a:xfrm>
            <a:off x="395536" y="1268760"/>
            <a:ext cx="8352928" cy="5328592"/>
          </a:xfrm>
        </p:spPr>
        <p:txBody>
          <a:bodyPr>
            <a:normAutofit/>
          </a:bodyPr>
          <a:lstStyle/>
          <a:p>
            <a:pPr marL="45720" indent="0" algn="ctr">
              <a:buNone/>
            </a:pPr>
            <a:r>
              <a:rPr lang="en-GB" sz="3600" dirty="0">
                <a:solidFill>
                  <a:schemeClr val="accent1">
                    <a:lumMod val="50000"/>
                  </a:schemeClr>
                </a:solidFill>
              </a:rPr>
              <a:t>Spelling and times tables badges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Times tables badges</a:t>
            </a:r>
          </a:p>
          <a:p>
            <a:pPr marL="45720" indent="0" algn="ctr">
              <a:buNone/>
            </a:pPr>
            <a:r>
              <a:rPr lang="en-GB" sz="3600" dirty="0">
                <a:solidFill>
                  <a:schemeClr val="accent1">
                    <a:lumMod val="50000"/>
                  </a:schemeClr>
                </a:solidFill>
              </a:rPr>
              <a:t>We work towards the bronze badge</a:t>
            </a:r>
          </a:p>
          <a:p>
            <a:pPr marL="45720" indent="0" algn="ctr">
              <a:buNone/>
            </a:pPr>
            <a:r>
              <a:rPr lang="en-GB" sz="3600" dirty="0">
                <a:solidFill>
                  <a:schemeClr val="accent1">
                    <a:lumMod val="50000"/>
                  </a:schemeClr>
                </a:solidFill>
              </a:rPr>
              <a:t> 2x, 5x and 10 x</a:t>
            </a:r>
          </a:p>
          <a:p>
            <a:pPr marL="45720" indent="0" algn="ctr">
              <a:buNone/>
            </a:pPr>
            <a:r>
              <a:rPr lang="en-GB" sz="3600" dirty="0">
                <a:solidFill>
                  <a:schemeClr val="accent1">
                    <a:lumMod val="50000"/>
                  </a:schemeClr>
                </a:solidFill>
              </a:rPr>
              <a:t>Spelling badges</a:t>
            </a:r>
          </a:p>
          <a:p>
            <a:pPr marL="45720" indent="0" algn="ctr">
              <a:buNone/>
            </a:pPr>
            <a:r>
              <a:rPr lang="en-GB" sz="3600" dirty="0">
                <a:solidFill>
                  <a:schemeClr val="accent1">
                    <a:lumMod val="50000"/>
                  </a:schemeClr>
                </a:solidFill>
              </a:rPr>
              <a:t>Ongoing throughout the year </a:t>
            </a:r>
          </a:p>
        </p:txBody>
      </p:sp>
    </p:spTree>
    <p:extLst>
      <p:ext uri="{BB962C8B-B14F-4D97-AF65-F5344CB8AC3E}">
        <p14:creationId xmlns:p14="http://schemas.microsoft.com/office/powerpoint/2010/main" val="1013727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that your child’s inhaler is in date. </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55000" lnSpcReduction="20000"/>
          </a:bodyPr>
          <a:lstStyle/>
          <a:p>
            <a:pPr marL="45720" indent="0" algn="ctr">
              <a:buNone/>
            </a:pPr>
            <a:r>
              <a:rPr lang="en-GB" sz="3600" dirty="0">
                <a:solidFill>
                  <a:schemeClr val="accent1">
                    <a:lumMod val="50000"/>
                  </a:schemeClr>
                </a:solidFill>
              </a:rPr>
              <a:t>Homework will be given out on a Wednesday to be returned on Monday.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 would be really grateful if you could return homework on time so we have chance to mark it before Wednesday – Thank you.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Spellings will be tested each Friday.</a:t>
            </a:r>
          </a:p>
          <a:p>
            <a:pPr marL="45720" indent="0" algn="ctr">
              <a:buNone/>
            </a:pPr>
            <a:r>
              <a:rPr lang="en-GB" sz="3600" dirty="0">
                <a:solidFill>
                  <a:schemeClr val="accent1">
                    <a:lumMod val="50000"/>
                  </a:schemeClr>
                </a:solidFill>
              </a:rPr>
              <a:t>Weekly spelling will be put on the website.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r>
              <a:rPr lang="en-GB" sz="2600" dirty="0">
                <a:solidFill>
                  <a:schemeClr val="accent1">
                    <a:lumMod val="50000"/>
                  </a:schemeClr>
                </a:solidFill>
              </a:rPr>
              <a:t>Please let us know if any homework is too difficult so we can give a little extra help at school. </a:t>
            </a:r>
          </a:p>
          <a:p>
            <a:pPr marL="45720" indent="0" algn="ctr">
              <a:buNone/>
            </a:pPr>
            <a:r>
              <a:rPr lang="en-GB" sz="2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4537524"/>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continue reading through the colour bands </a:t>
            </a:r>
          </a:p>
          <a:p>
            <a:pPr>
              <a:lnSpc>
                <a:spcPct val="150000"/>
              </a:lnSpc>
              <a:buFont typeface="Arial" charset="0"/>
              <a:buChar char="•"/>
              <a:defRPr/>
            </a:pPr>
            <a:r>
              <a:rPr lang="en-GB" sz="2800" dirty="0">
                <a:solidFill>
                  <a:schemeClr val="accent1">
                    <a:lumMod val="50000"/>
                  </a:schemeClr>
                </a:solidFill>
                <a:highlight>
                  <a:srgbClr val="FFFF00"/>
                </a:highlight>
              </a:rPr>
              <a:t>Please try and read at home every night.</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Shared reading.</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and autumn newsletter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sz="3100" dirty="0">
                <a:solidFill>
                  <a:schemeClr val="accent1">
                    <a:lumMod val="50000"/>
                  </a:schemeClr>
                </a:solidFill>
              </a:rPr>
              <a:t>Please keep checking the website dates and news.</a:t>
            </a:r>
          </a:p>
          <a:p>
            <a:pPr marL="45720" indent="0" algn="ctr">
              <a:buNone/>
            </a:pPr>
            <a:r>
              <a:rPr lang="en-GB" sz="3100"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Trips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182461" y="1844824"/>
            <a:ext cx="5775820" cy="4907560"/>
          </a:xfrm>
        </p:spPr>
        <p:txBody>
          <a:bodyPr>
            <a:normAutofit/>
          </a:bodyPr>
          <a:lstStyle/>
          <a:p>
            <a:pPr marL="257175" indent="-257175" algn="l">
              <a:buFont typeface="Arial" panose="020B0604020202020204" pitchFamily="34" charset="0"/>
              <a:buChar char="•"/>
            </a:pPr>
            <a:r>
              <a:rPr lang="en-GB" sz="900" dirty="0"/>
              <a:t>Attendance at school is mandatory for all children unless they are sick or have and appointment.</a:t>
            </a:r>
          </a:p>
          <a:p>
            <a:pPr marL="257175" indent="-257175" algn="l">
              <a:buFont typeface="Arial" panose="020B0604020202020204" pitchFamily="34" charset="0"/>
              <a:buChar char="•"/>
            </a:pPr>
            <a:r>
              <a:rPr lang="en-GB" sz="900" dirty="0"/>
              <a:t>The usual rules on absence continue to apply.  Well children are expected to attend daily, arrive on time and have the things that they need.  Reading books should be brought to school daily Limit the amount of things brought into school please. </a:t>
            </a:r>
          </a:p>
          <a:p>
            <a:pPr marL="257175" indent="-257175" algn="l">
              <a:buFont typeface="Arial" panose="020B0604020202020204" pitchFamily="34" charset="0"/>
              <a:buChar char="•"/>
            </a:pPr>
            <a:r>
              <a:rPr lang="en-GB" sz="900" dirty="0">
                <a:solidFill>
                  <a:schemeClr val="tx1"/>
                </a:solidFill>
              </a:rPr>
              <a:t>Parents have a vital role to play in deciding when to keep a child off school but we appreciate that this is now complicated by the current situation.  Children have already missed so much time in school so I would urge you to send them to school wherever possible. </a:t>
            </a:r>
          </a:p>
          <a:p>
            <a:pPr marL="257175" indent="-257175" algn="l">
              <a:buFont typeface="Arial" panose="020B0604020202020204" pitchFamily="34" charset="0"/>
              <a:buChar char="•"/>
            </a:pPr>
            <a:r>
              <a:rPr lang="en-GB" sz="900" dirty="0">
                <a:solidFill>
                  <a:schemeClr val="tx1"/>
                </a:solidFill>
              </a:rPr>
              <a:t>It’s a difficult judgement call but if in the past you would have sent your child to school with a runny nose, slight tummy pain, minor headache or just a bit under the weather it is still probably ok, if you feel they can manage the day  to send them in.  We will always contact you if we have concerns about your child.  Each case is different so feel free to speak to Mrs Edward.</a:t>
            </a:r>
          </a:p>
          <a:p>
            <a:pPr algn="l"/>
            <a:r>
              <a:rPr lang="en-GB" sz="900" dirty="0">
                <a:solidFill>
                  <a:srgbClr val="FF0000"/>
                </a:solidFill>
              </a:rPr>
              <a:t>First Response</a:t>
            </a:r>
          </a:p>
          <a:p>
            <a:pPr algn="l"/>
            <a:r>
              <a:rPr lang="en-GB" sz="9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   This is part of  our safeguarding response to ensure everyone is safe and well.   As you can imagine, a home visit takes up a lot of time and it is usually the case that families have forgotten to call us. I’m sure you don’t want us on your doorstep so please remember to give us a call.   Thank you </a:t>
            </a:r>
          </a:p>
          <a:p>
            <a:pPr algn="l"/>
            <a:r>
              <a:rPr lang="en-GB" sz="900" dirty="0"/>
              <a:t>Some Covid reminders</a:t>
            </a:r>
          </a:p>
          <a:p>
            <a:pPr marL="257175" indent="-257175" algn="l">
              <a:buFont typeface="Arial" panose="020B0604020202020204" pitchFamily="34" charset="0"/>
              <a:buChar char="•"/>
            </a:pPr>
            <a:r>
              <a:rPr lang="en-GB" sz="900" dirty="0">
                <a:solidFill>
                  <a:srgbClr val="FF0000"/>
                </a:solidFill>
              </a:rPr>
              <a:t>Symptoms are Fever above 37.8, persistent cough,  shortness of breath, loss of taste or smell</a:t>
            </a:r>
          </a:p>
          <a:p>
            <a:pPr marL="257175" indent="-257175" algn="l">
              <a:buFont typeface="Arial" panose="020B0604020202020204" pitchFamily="34" charset="0"/>
              <a:buChar char="•"/>
            </a:pPr>
            <a:r>
              <a:rPr lang="en-GB" sz="900" dirty="0"/>
              <a:t>To Book at test call 119.   If </a:t>
            </a:r>
            <a:r>
              <a:rPr lang="en-GB" sz="900" b="1" dirty="0"/>
              <a:t>you or your </a:t>
            </a:r>
            <a:r>
              <a:rPr lang="en-GB" sz="900" dirty="0"/>
              <a:t>child are awaiting a test result do not come to school and do not come to the playground even if you are symptom free. </a:t>
            </a:r>
          </a:p>
          <a:p>
            <a:pPr marL="257175" indent="-257175" algn="l">
              <a:buFont typeface="Arial" panose="020B0604020202020204" pitchFamily="34" charset="0"/>
              <a:buChar char="•"/>
            </a:pPr>
            <a:r>
              <a:rPr lang="en-GB" sz="900" dirty="0"/>
              <a:t>See our Covid Pages of the website for additional guidance. </a:t>
            </a:r>
          </a:p>
          <a:p>
            <a:pPr marL="257175" indent="-257175" algn="l">
              <a:buFont typeface="Arial" panose="020B0604020202020204" pitchFamily="34" charset="0"/>
              <a:buChar char="•"/>
            </a:pPr>
            <a:endParaRPr lang="en-GB" sz="900" dirty="0"/>
          </a:p>
          <a:p>
            <a:pPr algn="l"/>
            <a:endParaRPr lang="en-GB" sz="900" dirty="0"/>
          </a:p>
          <a:p>
            <a:pPr marL="257175" indent="-257175" algn="l">
              <a:buFont typeface="Arial" panose="020B0604020202020204" pitchFamily="34" charset="0"/>
              <a:buChar char="•"/>
            </a:pPr>
            <a:endParaRPr lang="en-GB" sz="900" dirty="0"/>
          </a:p>
          <a:p>
            <a:pPr marL="257175" indent="-257175" algn="l">
              <a:buFont typeface="Arial" panose="020B0604020202020204" pitchFamily="34" charset="0"/>
              <a:buChar char="•"/>
            </a:pPr>
            <a:endParaRPr lang="en-GB" sz="900" dirty="0"/>
          </a:p>
        </p:txBody>
      </p:sp>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323528" y="208766"/>
            <a:ext cx="5184396" cy="427838"/>
          </a:xfrm>
        </p:spPr>
        <p:txBody>
          <a:bodyPr>
            <a:normAutofit fontScale="90000"/>
          </a:bodyPr>
          <a:lstStyle/>
          <a:p>
            <a:r>
              <a:rPr lang="en-GB" dirty="0"/>
              <a:t>Covid and attendance…</a:t>
            </a:r>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nvPr>
        </p:nvGraphicFramePr>
        <p:xfrm>
          <a:off x="5958281" y="1140379"/>
          <a:ext cx="3003259" cy="4643306"/>
        </p:xfrm>
        <a:graphic>
          <a:graphicData uri="http://schemas.openxmlformats.org/presentationml/2006/ole">
            <mc:AlternateContent xmlns:mc="http://schemas.openxmlformats.org/markup-compatibility/2006">
              <mc:Choice xmlns:v="urn:schemas-microsoft-com:vml" Requires="v">
                <p:oleObj spid="_x0000_s2071"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58281" y="1140379"/>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847841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fontScale="70000" lnSpcReduction="20000"/>
          </a:bodyPr>
          <a:lstStyle/>
          <a:p>
            <a:pPr marL="45720" indent="0" algn="ctr">
              <a:buNone/>
            </a:pPr>
            <a:r>
              <a:rPr lang="en-GB" sz="3200" dirty="0">
                <a:solidFill>
                  <a:schemeClr val="accent1">
                    <a:lumMod val="50000"/>
                  </a:schemeClr>
                </a:solidFill>
              </a:rPr>
              <a:t>Assessment takes place at the end of each half term.</a:t>
            </a:r>
          </a:p>
          <a:p>
            <a:pPr marL="45720" indent="0" algn="ctr">
              <a:buNone/>
            </a:pPr>
            <a:r>
              <a:rPr lang="en-GB" sz="3200" dirty="0">
                <a:solidFill>
                  <a:schemeClr val="accent1">
                    <a:lumMod val="50000"/>
                  </a:schemeClr>
                </a:solidFill>
              </a:rPr>
              <a:t>We track progress using Target Tracker.</a:t>
            </a:r>
          </a:p>
          <a:p>
            <a:pPr marL="45720" indent="0" algn="ctr">
              <a:buNone/>
            </a:pPr>
            <a:r>
              <a:rPr lang="en-GB" sz="3200" dirty="0">
                <a:solidFill>
                  <a:schemeClr val="accent1">
                    <a:lumMod val="50000"/>
                  </a:schemeClr>
                </a:solidFill>
              </a:rPr>
              <a:t>The children work to meet all the objectives on the ladders you’ve been given.</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Your children are in Year 2 so we are in Band 2</a:t>
            </a:r>
          </a:p>
          <a:p>
            <a:pPr marL="45720" indent="0">
              <a:buNone/>
            </a:pPr>
            <a:r>
              <a:rPr lang="en-GB" sz="3300" dirty="0">
                <a:solidFill>
                  <a:schemeClr val="accent1">
                    <a:lumMod val="50000"/>
                  </a:schemeClr>
                </a:solidFill>
              </a:rPr>
              <a:t>   Each band has been split into six sections</a:t>
            </a:r>
          </a:p>
          <a:p>
            <a:r>
              <a:rPr lang="en-GB" sz="3300" dirty="0">
                <a:solidFill>
                  <a:schemeClr val="accent1">
                    <a:lumMod val="50000"/>
                  </a:schemeClr>
                </a:solidFill>
              </a:rPr>
              <a:t>Beginning and Beginning Plus   ( B and B+)</a:t>
            </a:r>
          </a:p>
          <a:p>
            <a:r>
              <a:rPr lang="en-GB" sz="3400" dirty="0">
                <a:solidFill>
                  <a:schemeClr val="accent1">
                    <a:lumMod val="50000"/>
                  </a:schemeClr>
                </a:solidFill>
              </a:rPr>
              <a:t>Working Within and Working within Plus – Up to 70% of the statements are confidently achieved   (W and W+)</a:t>
            </a:r>
          </a:p>
          <a:p>
            <a:r>
              <a:rPr lang="en-GB" sz="3400" dirty="0">
                <a:solidFill>
                  <a:schemeClr val="accent1">
                    <a:lumMod val="50000"/>
                  </a:schemeClr>
                </a:solidFill>
              </a:rPr>
              <a:t>Secure and Secure Plus (S and S+)</a:t>
            </a:r>
          </a:p>
          <a:p>
            <a:pPr marL="45720" indent="0">
              <a:buNone/>
            </a:pPr>
            <a:r>
              <a:rPr lang="en-GB" sz="3200" dirty="0">
                <a:solidFill>
                  <a:schemeClr val="accent1">
                    <a:lumMod val="50000"/>
                  </a:schemeClr>
                </a:solidFill>
              </a:rPr>
              <a:t>   We aim for most children to make 6 bands of progress each year </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If you’d like more information, here is a full explanation of the assessment process on the website.</a:t>
            </a:r>
          </a:p>
          <a:p>
            <a:pPr marL="45720" indent="0" algn="ctr">
              <a:buNone/>
            </a:pPr>
            <a:endParaRPr lang="en-GB" sz="3200" dirty="0">
              <a:solidFill>
                <a:schemeClr val="accent1">
                  <a:lumMod val="50000"/>
                </a:schemeClr>
              </a:solidFill>
            </a:endParaRP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43000" y="1047052"/>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nvPr>
        </p:nvGraphicFramePr>
        <p:xfrm>
          <a:off x="1142999" y="2228850"/>
          <a:ext cx="7372350" cy="33097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Website and Twitter</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400800" cy="2664296"/>
          </a:xfrm>
        </p:spPr>
        <p:txBody>
          <a:bodyPr>
            <a:normAutofit lnSpcReduction="10000"/>
          </a:bodyPr>
          <a:lstStyle/>
          <a:p>
            <a:r>
              <a:rPr lang="en-GB" dirty="0"/>
              <a:t>Please remember the website holds lots of information and photos of your children.</a:t>
            </a:r>
          </a:p>
          <a:p>
            <a:r>
              <a:rPr lang="en-GB" dirty="0"/>
              <a:t>Also twitter gives instant updates of what is going on in school.</a:t>
            </a:r>
          </a:p>
          <a:p>
            <a:endParaRPr lang="en-GB" dirty="0"/>
          </a:p>
          <a:p>
            <a:endParaRPr lang="en-GB" dirty="0"/>
          </a:p>
          <a:p>
            <a:pPr marL="45720" indent="0">
              <a:buNone/>
            </a:pPr>
            <a:r>
              <a:rPr lang="en-GB" dirty="0"/>
              <a:t>  </a:t>
            </a:r>
          </a:p>
        </p:txBody>
      </p:sp>
    </p:spTree>
    <p:extLst>
      <p:ext uri="{BB962C8B-B14F-4D97-AF65-F5344CB8AC3E}">
        <p14:creationId xmlns:p14="http://schemas.microsoft.com/office/powerpoint/2010/main" val="3753662045"/>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3442</TotalTime>
  <Words>1324</Words>
  <Application>Microsoft Office PowerPoint</Application>
  <PresentationFormat>On-screen Show (4:3)</PresentationFormat>
  <Paragraphs>171</Paragraphs>
  <Slides>21</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31" baseType="lpstr">
      <vt:lpstr>Arial</vt:lpstr>
      <vt:lpstr>Calibri</vt:lpstr>
      <vt:lpstr>CCW Cursive Writing 7</vt:lpstr>
      <vt:lpstr>Comic Sans MS</vt:lpstr>
      <vt:lpstr>Georgia</vt:lpstr>
      <vt:lpstr>montserratregular</vt:lpstr>
      <vt:lpstr>Trebuchet MS</vt:lpstr>
      <vt:lpstr>Wingdings</vt:lpstr>
      <vt:lpstr>Slipstream</vt:lpstr>
      <vt:lpstr>Acrobat Document</vt:lpstr>
      <vt:lpstr>Welcome to year 2</vt:lpstr>
      <vt:lpstr>PowerPoint Presentation</vt:lpstr>
      <vt:lpstr>PowerPoint Presentation</vt:lpstr>
      <vt:lpstr>PowerPoint Presentation</vt:lpstr>
      <vt:lpstr>Year 2 staff</vt:lpstr>
      <vt:lpstr>Routines</vt:lpstr>
      <vt:lpstr>Housekeeping!</vt:lpstr>
      <vt:lpstr>Class Timetable</vt:lpstr>
      <vt:lpstr>PowerPoint Presentation</vt:lpstr>
      <vt:lpstr>PowerPoint Presentation</vt:lpstr>
      <vt:lpstr>PowerPoint Presentation</vt:lpstr>
      <vt:lpstr>PowerPoint Presentation</vt:lpstr>
      <vt:lpstr>Badges</vt:lpstr>
      <vt:lpstr>Medical</vt:lpstr>
      <vt:lpstr>Homework</vt:lpstr>
      <vt:lpstr>Reading</vt:lpstr>
      <vt:lpstr>Curriculum</vt:lpstr>
      <vt:lpstr>Covid and attendance…</vt:lpstr>
      <vt:lpstr>Assessment</vt:lpstr>
      <vt:lpstr>ST PHILIP’S CE PRIMARY SUPPORT TRIANGLE SENDCO - Mrs Klaassen</vt:lpstr>
      <vt:lpstr>Website and Twitter</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Natalie Lamb</cp:lastModifiedBy>
  <cp:revision>104</cp:revision>
  <dcterms:created xsi:type="dcterms:W3CDTF">2014-09-15T15:29:28Z</dcterms:created>
  <dcterms:modified xsi:type="dcterms:W3CDTF">2023-09-20T16:35:14Z</dcterms:modified>
</cp:coreProperties>
</file>