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75" r:id="rId2"/>
    <p:sldId id="278" r:id="rId3"/>
    <p:sldId id="279" r:id="rId4"/>
    <p:sldId id="282" r:id="rId5"/>
    <p:sldId id="290" r:id="rId6"/>
    <p:sldId id="289" r:id="rId7"/>
    <p:sldId id="291" r:id="rId8"/>
    <p:sldId id="284" r:id="rId9"/>
    <p:sldId id="292" r:id="rId10"/>
    <p:sldId id="293" r:id="rId11"/>
    <p:sldId id="294" r:id="rId12"/>
    <p:sldId id="288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Kalam" panose="020B0604020202020204" charset="0"/>
      <p:regular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BC92"/>
    <a:srgbClr val="EEBCD9"/>
    <a:srgbClr val="EDBCD9"/>
    <a:srgbClr val="F8CACA"/>
    <a:srgbClr val="88CBC2"/>
    <a:srgbClr val="FFECA7"/>
    <a:srgbClr val="CEDF98"/>
    <a:srgbClr val="FAB001"/>
    <a:srgbClr val="C8075A"/>
    <a:srgbClr val="90C7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GB" dirty="0">
                <a:solidFill>
                  <a:srgbClr val="000000"/>
                </a:solidFill>
              </a:rPr>
              <a:t>Find the area of rectilinear shapes by counting squares.</a:t>
            </a: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19B4AB4E-FFB2-4047-A20A-B174B3897E3A}"/>
              </a:ext>
            </a:extLst>
          </p:cNvPr>
          <p:cNvSpPr/>
          <p:nvPr/>
        </p:nvSpPr>
        <p:spPr>
          <a:xfrm>
            <a:off x="755650" y="1836545"/>
            <a:ext cx="7632700" cy="4256280"/>
          </a:xfrm>
          <a:prstGeom prst="rect">
            <a:avLst/>
          </a:prstGeom>
          <a:solidFill>
            <a:schemeClr val="bg1"/>
          </a:solidFill>
          <a:ln w="28575">
            <a:solidFill>
              <a:srgbClr val="C807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01CC0B4-2BDB-4CB2-BD17-433C7765339A}"/>
              </a:ext>
            </a:extLst>
          </p:cNvPr>
          <p:cNvSpPr txBox="1"/>
          <p:nvPr/>
        </p:nvSpPr>
        <p:spPr>
          <a:xfrm>
            <a:off x="755650" y="1341438"/>
            <a:ext cx="7632700" cy="495108"/>
          </a:xfrm>
          <a:prstGeom prst="rect">
            <a:avLst/>
          </a:prstGeom>
          <a:solidFill>
            <a:srgbClr val="C8075A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Match each shape to the correct area.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5818383-3760-4193-AF44-A4C4BF20D9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5536231"/>
              </p:ext>
            </p:extLst>
          </p:nvPr>
        </p:nvGraphicFramePr>
        <p:xfrm>
          <a:off x="1659031" y="2271056"/>
          <a:ext cx="2068236" cy="2068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4706">
                  <a:extLst>
                    <a:ext uri="{9D8B030D-6E8A-4147-A177-3AD203B41FA5}">
                      <a16:colId xmlns:a16="http://schemas.microsoft.com/office/drawing/2014/main" val="2266930992"/>
                    </a:ext>
                  </a:extLst>
                </a:gridCol>
                <a:gridCol w="344706">
                  <a:extLst>
                    <a:ext uri="{9D8B030D-6E8A-4147-A177-3AD203B41FA5}">
                      <a16:colId xmlns:a16="http://schemas.microsoft.com/office/drawing/2014/main" val="3663376023"/>
                    </a:ext>
                  </a:extLst>
                </a:gridCol>
                <a:gridCol w="344706">
                  <a:extLst>
                    <a:ext uri="{9D8B030D-6E8A-4147-A177-3AD203B41FA5}">
                      <a16:colId xmlns:a16="http://schemas.microsoft.com/office/drawing/2014/main" val="719819164"/>
                    </a:ext>
                  </a:extLst>
                </a:gridCol>
                <a:gridCol w="344706">
                  <a:extLst>
                    <a:ext uri="{9D8B030D-6E8A-4147-A177-3AD203B41FA5}">
                      <a16:colId xmlns:a16="http://schemas.microsoft.com/office/drawing/2014/main" val="1128964201"/>
                    </a:ext>
                  </a:extLst>
                </a:gridCol>
                <a:gridCol w="344706">
                  <a:extLst>
                    <a:ext uri="{9D8B030D-6E8A-4147-A177-3AD203B41FA5}">
                      <a16:colId xmlns:a16="http://schemas.microsoft.com/office/drawing/2014/main" val="760610666"/>
                    </a:ext>
                  </a:extLst>
                </a:gridCol>
                <a:gridCol w="344706">
                  <a:extLst>
                    <a:ext uri="{9D8B030D-6E8A-4147-A177-3AD203B41FA5}">
                      <a16:colId xmlns:a16="http://schemas.microsoft.com/office/drawing/2014/main" val="1219124538"/>
                    </a:ext>
                  </a:extLst>
                </a:gridCol>
              </a:tblGrid>
              <a:tr h="34470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604248"/>
                  </a:ext>
                </a:extLst>
              </a:tr>
              <a:tr h="344706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FFE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6338467"/>
                  </a:ext>
                </a:extLst>
              </a:tr>
              <a:tr h="344706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FFE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FFE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FFE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569538"/>
                  </a:ext>
                </a:extLst>
              </a:tr>
              <a:tr h="344706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FFE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FFE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1608914"/>
                  </a:ext>
                </a:extLst>
              </a:tr>
              <a:tr h="344706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FFE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5287913"/>
                  </a:ext>
                </a:extLst>
              </a:tr>
              <a:tr h="344706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228499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B4810907-0F36-486F-A18C-B35C51A848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24077"/>
              </p:ext>
            </p:extLst>
          </p:nvPr>
        </p:nvGraphicFramePr>
        <p:xfrm>
          <a:off x="5438551" y="2271056"/>
          <a:ext cx="2068236" cy="2068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4706">
                  <a:extLst>
                    <a:ext uri="{9D8B030D-6E8A-4147-A177-3AD203B41FA5}">
                      <a16:colId xmlns:a16="http://schemas.microsoft.com/office/drawing/2014/main" val="2266930992"/>
                    </a:ext>
                  </a:extLst>
                </a:gridCol>
                <a:gridCol w="344706">
                  <a:extLst>
                    <a:ext uri="{9D8B030D-6E8A-4147-A177-3AD203B41FA5}">
                      <a16:colId xmlns:a16="http://schemas.microsoft.com/office/drawing/2014/main" val="3663376023"/>
                    </a:ext>
                  </a:extLst>
                </a:gridCol>
                <a:gridCol w="344706">
                  <a:extLst>
                    <a:ext uri="{9D8B030D-6E8A-4147-A177-3AD203B41FA5}">
                      <a16:colId xmlns:a16="http://schemas.microsoft.com/office/drawing/2014/main" val="719819164"/>
                    </a:ext>
                  </a:extLst>
                </a:gridCol>
                <a:gridCol w="344706">
                  <a:extLst>
                    <a:ext uri="{9D8B030D-6E8A-4147-A177-3AD203B41FA5}">
                      <a16:colId xmlns:a16="http://schemas.microsoft.com/office/drawing/2014/main" val="1128964201"/>
                    </a:ext>
                  </a:extLst>
                </a:gridCol>
                <a:gridCol w="344706">
                  <a:extLst>
                    <a:ext uri="{9D8B030D-6E8A-4147-A177-3AD203B41FA5}">
                      <a16:colId xmlns:a16="http://schemas.microsoft.com/office/drawing/2014/main" val="760610666"/>
                    </a:ext>
                  </a:extLst>
                </a:gridCol>
                <a:gridCol w="344706">
                  <a:extLst>
                    <a:ext uri="{9D8B030D-6E8A-4147-A177-3AD203B41FA5}">
                      <a16:colId xmlns:a16="http://schemas.microsoft.com/office/drawing/2014/main" val="1219124538"/>
                    </a:ext>
                  </a:extLst>
                </a:gridCol>
              </a:tblGrid>
              <a:tr h="34470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604248"/>
                  </a:ext>
                </a:extLst>
              </a:tr>
              <a:tr h="34470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2BB7B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6338467"/>
                  </a:ext>
                </a:extLst>
              </a:tr>
              <a:tr h="344706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2BB7B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569538"/>
                  </a:ext>
                </a:extLst>
              </a:tr>
              <a:tr h="344706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2BB7B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1608914"/>
                  </a:ext>
                </a:extLst>
              </a:tr>
              <a:tr h="344706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2BB7B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2BB7B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2BB7B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5287913"/>
                  </a:ext>
                </a:extLst>
              </a:tr>
              <a:tr h="344706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2284995"/>
                  </a:ext>
                </a:extLst>
              </a:tr>
            </a:tbl>
          </a:graphicData>
        </a:graphic>
      </p:graphicFrame>
      <p:sp>
        <p:nvSpPr>
          <p:cNvPr id="12" name="Text Box 2">
            <a:extLst>
              <a:ext uri="{FF2B5EF4-FFF2-40B4-BE49-F238E27FC236}">
                <a16:creationId xmlns:a16="http://schemas.microsoft.com/office/drawing/2014/main" id="{0733CE7A-31A9-49BD-A293-1420AC0A8B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5658" y="4897630"/>
            <a:ext cx="2934984" cy="810836"/>
          </a:xfrm>
          <a:prstGeom prst="rect">
            <a:avLst/>
          </a:prstGeom>
          <a:solidFill>
            <a:srgbClr val="F7BC92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108000" tIns="108000" rIns="108000" bIns="10800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The area of this shape</a:t>
            </a:r>
            <a:b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is 6 squares.</a:t>
            </a:r>
            <a:endParaRPr lang="en-GB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 Box 2">
            <a:extLst>
              <a:ext uri="{FF2B5EF4-FFF2-40B4-BE49-F238E27FC236}">
                <a16:creationId xmlns:a16="http://schemas.microsoft.com/office/drawing/2014/main" id="{075F5B7E-8F14-42BD-884B-8CBE7B3472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5178" y="4897630"/>
            <a:ext cx="2934984" cy="810836"/>
          </a:xfrm>
          <a:prstGeom prst="rect">
            <a:avLst/>
          </a:prstGeom>
          <a:solidFill>
            <a:srgbClr val="F7BC92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108000" tIns="108000" rIns="108000" bIns="10800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The area of this shape</a:t>
            </a:r>
            <a:b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is 7 squares.</a:t>
            </a:r>
            <a:endParaRPr lang="en-GB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E0A5FB1-6B09-4D52-A434-C1B0D20C21D5}"/>
              </a:ext>
            </a:extLst>
          </p:cNvPr>
          <p:cNvCxnSpPr>
            <a:endCxn id="13" idx="0"/>
          </p:cNvCxnSpPr>
          <p:nvPr/>
        </p:nvCxnSpPr>
        <p:spPr>
          <a:xfrm>
            <a:off x="3727267" y="4339292"/>
            <a:ext cx="2745403" cy="55833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1AE16C5-9C92-4B5E-8779-51CB1478C584}"/>
              </a:ext>
            </a:extLst>
          </p:cNvPr>
          <p:cNvCxnSpPr>
            <a:endCxn id="12" idx="0"/>
          </p:cNvCxnSpPr>
          <p:nvPr/>
        </p:nvCxnSpPr>
        <p:spPr>
          <a:xfrm flipH="1">
            <a:off x="2693150" y="4339292"/>
            <a:ext cx="2745401" cy="55833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80DB86E6-CCDA-4BA0-80DE-6D7E60A4D1D9}"/>
              </a:ext>
            </a:extLst>
          </p:cNvPr>
          <p:cNvSpPr/>
          <p:nvPr/>
        </p:nvSpPr>
        <p:spPr>
          <a:xfrm>
            <a:off x="447429" y="670659"/>
            <a:ext cx="201781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Counting Squares</a:t>
            </a:r>
          </a:p>
        </p:txBody>
      </p:sp>
      <p:sp>
        <p:nvSpPr>
          <p:cNvPr id="97" name="Rectangle 96"/>
          <p:cNvSpPr/>
          <p:nvPr/>
        </p:nvSpPr>
        <p:spPr>
          <a:xfrm>
            <a:off x="2465244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465244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E672FE5-7A13-4C0D-AEB9-F19A6579E002}"/>
              </a:ext>
            </a:extLst>
          </p:cNvPr>
          <p:cNvSpPr txBox="1"/>
          <p:nvPr/>
        </p:nvSpPr>
        <p:spPr>
          <a:xfrm>
            <a:off x="755650" y="1341438"/>
            <a:ext cx="7632700" cy="495108"/>
          </a:xfrm>
          <a:prstGeom prst="rect">
            <a:avLst/>
          </a:prstGeom>
          <a:solidFill>
            <a:srgbClr val="C8075A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Complete the table.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1BD8000-721B-40D2-A210-F74B06EE13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8805626"/>
              </p:ext>
            </p:extLst>
          </p:nvPr>
        </p:nvGraphicFramePr>
        <p:xfrm>
          <a:off x="936626" y="2083934"/>
          <a:ext cx="7264399" cy="31515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8025">
                  <a:extLst>
                    <a:ext uri="{9D8B030D-6E8A-4147-A177-3AD203B41FA5}">
                      <a16:colId xmlns:a16="http://schemas.microsoft.com/office/drawing/2014/main" val="157887129"/>
                    </a:ext>
                  </a:extLst>
                </a:gridCol>
                <a:gridCol w="2771774">
                  <a:extLst>
                    <a:ext uri="{9D8B030D-6E8A-4147-A177-3AD203B41FA5}">
                      <a16:colId xmlns:a16="http://schemas.microsoft.com/office/drawing/2014/main" val="2804618156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3635684607"/>
                    </a:ext>
                  </a:extLst>
                </a:gridCol>
              </a:tblGrid>
              <a:tr h="3806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Shape</a:t>
                      </a:r>
                    </a:p>
                  </a:txBody>
                  <a:tcPr>
                    <a:solidFill>
                      <a:srgbClr val="F7BC9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Description</a:t>
                      </a:r>
                    </a:p>
                  </a:txBody>
                  <a:tcPr>
                    <a:solidFill>
                      <a:srgbClr val="F7BC9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Calculation</a:t>
                      </a:r>
                    </a:p>
                  </a:txBody>
                  <a:tcPr>
                    <a:solidFill>
                      <a:srgbClr val="F7BC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1445940"/>
                  </a:ext>
                </a:extLst>
              </a:tr>
              <a:tr h="2770847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8443120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DB0E9DDE-C5AB-4564-90EB-0E0D60F2EB7D}"/>
              </a:ext>
            </a:extLst>
          </p:cNvPr>
          <p:cNvSpPr/>
          <p:nvPr/>
        </p:nvSpPr>
        <p:spPr>
          <a:xfrm>
            <a:off x="5857624" y="2955723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1E113AB-CEBC-4518-A50C-EF3F2F661607}"/>
              </a:ext>
            </a:extLst>
          </p:cNvPr>
          <p:cNvSpPr/>
          <p:nvPr/>
        </p:nvSpPr>
        <p:spPr>
          <a:xfrm>
            <a:off x="6648675" y="2955723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B409A78-1B26-419E-AD21-6E3887710AAB}"/>
              </a:ext>
            </a:extLst>
          </p:cNvPr>
          <p:cNvSpPr/>
          <p:nvPr/>
        </p:nvSpPr>
        <p:spPr>
          <a:xfrm>
            <a:off x="7439725" y="2955723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E2E8F2D-AE9C-47F3-BBD9-B7DFF49B5C2E}"/>
              </a:ext>
            </a:extLst>
          </p:cNvPr>
          <p:cNvSpPr/>
          <p:nvPr/>
        </p:nvSpPr>
        <p:spPr>
          <a:xfrm>
            <a:off x="5857624" y="4122672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14FB4F9-5CE0-49CD-9FB8-E7BD81A2CA1A}"/>
              </a:ext>
            </a:extLst>
          </p:cNvPr>
          <p:cNvSpPr/>
          <p:nvPr/>
        </p:nvSpPr>
        <p:spPr>
          <a:xfrm>
            <a:off x="6648675" y="4122672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F9CB9AC-3D3B-4076-A950-AFFD477B21C0}"/>
              </a:ext>
            </a:extLst>
          </p:cNvPr>
          <p:cNvSpPr/>
          <p:nvPr/>
        </p:nvSpPr>
        <p:spPr>
          <a:xfrm>
            <a:off x="7439725" y="4122672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761DD2B-FF8A-4510-8516-D7A4179B0496}"/>
              </a:ext>
            </a:extLst>
          </p:cNvPr>
          <p:cNvSpPr/>
          <p:nvPr/>
        </p:nvSpPr>
        <p:spPr>
          <a:xfrm>
            <a:off x="5929947" y="2995826"/>
            <a:ext cx="3048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3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B8C6045-58F6-4835-A583-20B13155AE5C}"/>
              </a:ext>
            </a:extLst>
          </p:cNvPr>
          <p:cNvSpPr/>
          <p:nvPr/>
        </p:nvSpPr>
        <p:spPr>
          <a:xfrm>
            <a:off x="6720998" y="2995826"/>
            <a:ext cx="3048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5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8DFC1A1-EC99-4452-BAB2-87FE27CF7E78}"/>
              </a:ext>
            </a:extLst>
          </p:cNvPr>
          <p:cNvSpPr/>
          <p:nvPr/>
        </p:nvSpPr>
        <p:spPr>
          <a:xfrm>
            <a:off x="7463158" y="2995826"/>
            <a:ext cx="4026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15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E955F4A-D163-4F08-8914-E986DFA12FF8}"/>
              </a:ext>
            </a:extLst>
          </p:cNvPr>
          <p:cNvSpPr/>
          <p:nvPr/>
        </p:nvSpPr>
        <p:spPr>
          <a:xfrm>
            <a:off x="5928344" y="4162775"/>
            <a:ext cx="3080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5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2AD5959-DB21-4032-9221-A1D6ADCCFD59}"/>
              </a:ext>
            </a:extLst>
          </p:cNvPr>
          <p:cNvSpPr/>
          <p:nvPr/>
        </p:nvSpPr>
        <p:spPr>
          <a:xfrm>
            <a:off x="6720998" y="4162775"/>
            <a:ext cx="3048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3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7E27BFC-1EA4-4351-A19C-434CC6287DA5}"/>
              </a:ext>
            </a:extLst>
          </p:cNvPr>
          <p:cNvSpPr/>
          <p:nvPr/>
        </p:nvSpPr>
        <p:spPr>
          <a:xfrm>
            <a:off x="7463157" y="4162775"/>
            <a:ext cx="4026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15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B66B26C-9DD4-478F-BBB5-1230514AE342}"/>
              </a:ext>
            </a:extLst>
          </p:cNvPr>
          <p:cNvSpPr/>
          <p:nvPr/>
        </p:nvSpPr>
        <p:spPr>
          <a:xfrm>
            <a:off x="6317458" y="2995826"/>
            <a:ext cx="3209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×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470F739-1DBE-4232-8952-8828A17EC328}"/>
              </a:ext>
            </a:extLst>
          </p:cNvPr>
          <p:cNvSpPr/>
          <p:nvPr/>
        </p:nvSpPr>
        <p:spPr>
          <a:xfrm>
            <a:off x="7116352" y="2995826"/>
            <a:ext cx="3209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=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5C30A6E-9C62-467C-BEAA-F5BD9906C318}"/>
              </a:ext>
            </a:extLst>
          </p:cNvPr>
          <p:cNvSpPr/>
          <p:nvPr/>
        </p:nvSpPr>
        <p:spPr>
          <a:xfrm>
            <a:off x="6317458" y="4162775"/>
            <a:ext cx="3209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×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56D018F-807F-442D-A1FD-FA5654A15030}"/>
              </a:ext>
            </a:extLst>
          </p:cNvPr>
          <p:cNvSpPr/>
          <p:nvPr/>
        </p:nvSpPr>
        <p:spPr>
          <a:xfrm>
            <a:off x="7116352" y="4162775"/>
            <a:ext cx="3209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=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D00AD7A-0CA0-436A-B3F7-60D7B3126EF4}"/>
              </a:ext>
            </a:extLst>
          </p:cNvPr>
          <p:cNvSpPr/>
          <p:nvPr/>
        </p:nvSpPr>
        <p:spPr>
          <a:xfrm>
            <a:off x="6669702" y="3579301"/>
            <a:ext cx="4074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or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FFD455C-9947-40DC-A921-152C880FD842}"/>
              </a:ext>
            </a:extLst>
          </p:cNvPr>
          <p:cNvSpPr/>
          <p:nvPr/>
        </p:nvSpPr>
        <p:spPr>
          <a:xfrm>
            <a:off x="2985632" y="2801925"/>
            <a:ext cx="272907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/>
              <a:t>There are </a:t>
            </a:r>
            <a:r>
              <a:rPr lang="en-GB" u="sng" dirty="0"/>
              <a:t>    </a:t>
            </a:r>
            <a:r>
              <a:rPr lang="en-GB" dirty="0"/>
              <a:t> squares in each row.</a:t>
            </a:r>
          </a:p>
          <a:p>
            <a:pPr>
              <a:spcAft>
                <a:spcPts val="1200"/>
              </a:spcAft>
            </a:pPr>
            <a:r>
              <a:rPr lang="en-GB" dirty="0"/>
              <a:t>There are </a:t>
            </a:r>
            <a:r>
              <a:rPr lang="en-GB" u="sng" dirty="0"/>
              <a:t>    </a:t>
            </a:r>
            <a:r>
              <a:rPr lang="en-GB" dirty="0"/>
              <a:t> rows altogether.</a:t>
            </a:r>
          </a:p>
          <a:p>
            <a:pPr>
              <a:spcAft>
                <a:spcPts val="1200"/>
              </a:spcAft>
            </a:pPr>
            <a:r>
              <a:rPr lang="en-GB" u="sng" dirty="0"/>
              <a:t>    </a:t>
            </a:r>
            <a:r>
              <a:rPr lang="en-GB" dirty="0"/>
              <a:t> rows of </a:t>
            </a:r>
            <a:r>
              <a:rPr lang="en-GB" u="sng" dirty="0"/>
              <a:t>    </a:t>
            </a:r>
            <a:r>
              <a:rPr lang="en-GB" dirty="0"/>
              <a:t> squares equals </a:t>
            </a:r>
            <a:r>
              <a:rPr lang="en-GB" u="sng" dirty="0"/>
              <a:t>    </a:t>
            </a:r>
            <a:r>
              <a:rPr lang="en-GB" dirty="0"/>
              <a:t> squares.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D0C3F7B4-3E56-4FAD-A902-9E9AC056E4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6759903"/>
              </p:ext>
            </p:extLst>
          </p:nvPr>
        </p:nvGraphicFramePr>
        <p:xfrm>
          <a:off x="936626" y="2466027"/>
          <a:ext cx="1980000" cy="27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92052675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3033353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7687253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6129849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790325487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457643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80190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707212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084902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80832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743582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7352451"/>
                  </a:ext>
                </a:extLst>
              </a:tr>
            </a:tbl>
          </a:graphicData>
        </a:graphic>
      </p:graphicFrame>
      <p:sp>
        <p:nvSpPr>
          <p:cNvPr id="32" name="Rectangle 31">
            <a:extLst>
              <a:ext uri="{FF2B5EF4-FFF2-40B4-BE49-F238E27FC236}">
                <a16:creationId xmlns:a16="http://schemas.microsoft.com/office/drawing/2014/main" id="{7B9FAE84-F752-4568-A2F0-80A83C05C49B}"/>
              </a:ext>
            </a:extLst>
          </p:cNvPr>
          <p:cNvSpPr/>
          <p:nvPr/>
        </p:nvSpPr>
        <p:spPr>
          <a:xfrm>
            <a:off x="4081566" y="2772010"/>
            <a:ext cx="3048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3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C4C2075-0C06-4893-8222-E74D1F38B099}"/>
              </a:ext>
            </a:extLst>
          </p:cNvPr>
          <p:cNvSpPr/>
          <p:nvPr/>
        </p:nvSpPr>
        <p:spPr>
          <a:xfrm>
            <a:off x="4081566" y="3486384"/>
            <a:ext cx="3048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5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4907F0-033E-43CC-8603-850416C0FCBD}"/>
              </a:ext>
            </a:extLst>
          </p:cNvPr>
          <p:cNvSpPr/>
          <p:nvPr/>
        </p:nvSpPr>
        <p:spPr>
          <a:xfrm>
            <a:off x="3067154" y="4195993"/>
            <a:ext cx="3048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5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D958F89-0F0C-44B2-9AEA-497930B3B3AD}"/>
              </a:ext>
            </a:extLst>
          </p:cNvPr>
          <p:cNvSpPr/>
          <p:nvPr/>
        </p:nvSpPr>
        <p:spPr>
          <a:xfrm>
            <a:off x="4234012" y="4195993"/>
            <a:ext cx="3048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3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F03E8E6-FF7A-47ED-AA77-661E9C4012F3}"/>
              </a:ext>
            </a:extLst>
          </p:cNvPr>
          <p:cNvSpPr/>
          <p:nvPr/>
        </p:nvSpPr>
        <p:spPr>
          <a:xfrm>
            <a:off x="3701977" y="4472173"/>
            <a:ext cx="4597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15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C229B1E-5199-4D2D-80EA-3E3467971AE5}"/>
              </a:ext>
            </a:extLst>
          </p:cNvPr>
          <p:cNvSpPr/>
          <p:nvPr/>
        </p:nvSpPr>
        <p:spPr>
          <a:xfrm>
            <a:off x="447429" y="670659"/>
            <a:ext cx="201781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Counting Squares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B5293FA-B8A4-4946-8F0A-58B11D0BBD46}"/>
              </a:ext>
            </a:extLst>
          </p:cNvPr>
          <p:cNvSpPr/>
          <p:nvPr/>
        </p:nvSpPr>
        <p:spPr>
          <a:xfrm>
            <a:off x="2465244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CDB1F8B-CCA1-46FE-8DCA-80D51D80BD0A}"/>
              </a:ext>
            </a:extLst>
          </p:cNvPr>
          <p:cNvCxnSpPr/>
          <p:nvPr/>
        </p:nvCxnSpPr>
        <p:spPr>
          <a:xfrm>
            <a:off x="2465244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0" grpId="0"/>
      <p:bldP spid="21" grpId="0"/>
      <p:bldP spid="22" grpId="0"/>
      <p:bldP spid="23" grpId="0"/>
      <p:bldP spid="24" grpId="0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E672FE5-7A13-4C0D-AEB9-F19A6579E002}"/>
              </a:ext>
            </a:extLst>
          </p:cNvPr>
          <p:cNvSpPr txBox="1"/>
          <p:nvPr/>
        </p:nvSpPr>
        <p:spPr>
          <a:xfrm>
            <a:off x="755650" y="1341438"/>
            <a:ext cx="7632700" cy="464331"/>
          </a:xfrm>
          <a:prstGeom prst="rect">
            <a:avLst/>
          </a:prstGeom>
          <a:solidFill>
            <a:srgbClr val="C8075A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Count the squares of each colour and add them to find the area of the mosaic.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C229B1E-5199-4D2D-80EA-3E3467971AE5}"/>
              </a:ext>
            </a:extLst>
          </p:cNvPr>
          <p:cNvSpPr/>
          <p:nvPr/>
        </p:nvSpPr>
        <p:spPr>
          <a:xfrm>
            <a:off x="447429" y="670659"/>
            <a:ext cx="201781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Counting Squares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B5293FA-B8A4-4946-8F0A-58B11D0BBD46}"/>
              </a:ext>
            </a:extLst>
          </p:cNvPr>
          <p:cNvSpPr/>
          <p:nvPr/>
        </p:nvSpPr>
        <p:spPr>
          <a:xfrm>
            <a:off x="2465244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CDB1F8B-CCA1-46FE-8DCA-80D51D80BD0A}"/>
              </a:ext>
            </a:extLst>
          </p:cNvPr>
          <p:cNvCxnSpPr/>
          <p:nvPr/>
        </p:nvCxnSpPr>
        <p:spPr>
          <a:xfrm>
            <a:off x="2465244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526DA95-9D89-4ED9-A256-AC060B49BE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8914921"/>
              </p:ext>
            </p:extLst>
          </p:nvPr>
        </p:nvGraphicFramePr>
        <p:xfrm>
          <a:off x="964877" y="2195488"/>
          <a:ext cx="3411410" cy="30702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1141">
                  <a:extLst>
                    <a:ext uri="{9D8B030D-6E8A-4147-A177-3AD203B41FA5}">
                      <a16:colId xmlns:a16="http://schemas.microsoft.com/office/drawing/2014/main" val="1003889022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513341461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1086103811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1674773803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1128397663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3168868779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3363729882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1120112142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3189888615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1236003681"/>
                    </a:ext>
                  </a:extLst>
                </a:gridCol>
              </a:tblGrid>
              <a:tr h="341141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AFDE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6545824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AFDE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9188322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AFDE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6036730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AFDE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6041066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AFDE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5713975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AFDE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4354943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AFDE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3446641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AFDE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5425758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E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9644190"/>
                  </a:ext>
                </a:extLst>
              </a:tr>
            </a:tbl>
          </a:graphicData>
        </a:graphic>
      </p:graphicFrame>
      <p:sp>
        <p:nvSpPr>
          <p:cNvPr id="41" name="Rectangle 40">
            <a:extLst>
              <a:ext uri="{FF2B5EF4-FFF2-40B4-BE49-F238E27FC236}">
                <a16:creationId xmlns:a16="http://schemas.microsoft.com/office/drawing/2014/main" id="{D04D1995-261E-434A-A74D-D7151EF74A5E}"/>
              </a:ext>
            </a:extLst>
          </p:cNvPr>
          <p:cNvSpPr/>
          <p:nvPr/>
        </p:nvSpPr>
        <p:spPr>
          <a:xfrm>
            <a:off x="5202043" y="2299174"/>
            <a:ext cx="2452198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3000"/>
              </a:spcAft>
            </a:pPr>
            <a:r>
              <a:rPr lang="en-GB" dirty="0"/>
              <a:t>Blue =         squares</a:t>
            </a:r>
          </a:p>
          <a:p>
            <a:pPr>
              <a:spcAft>
                <a:spcPts val="3000"/>
              </a:spcAft>
            </a:pPr>
            <a:r>
              <a:rPr lang="en-GB" dirty="0"/>
              <a:t>Red =         squares</a:t>
            </a:r>
          </a:p>
          <a:p>
            <a:pPr>
              <a:spcAft>
                <a:spcPts val="3000"/>
              </a:spcAft>
            </a:pPr>
            <a:r>
              <a:rPr lang="en-GB" dirty="0"/>
              <a:t>White =         squares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EF6C9CF5-4777-42B2-BA38-76686C1E33C6}"/>
              </a:ext>
            </a:extLst>
          </p:cNvPr>
          <p:cNvSpPr/>
          <p:nvPr/>
        </p:nvSpPr>
        <p:spPr>
          <a:xfrm>
            <a:off x="6039773" y="2263253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3060E33-451D-425C-9593-392B622703D7}"/>
              </a:ext>
            </a:extLst>
          </p:cNvPr>
          <p:cNvSpPr/>
          <p:nvPr/>
        </p:nvSpPr>
        <p:spPr>
          <a:xfrm>
            <a:off x="5994712" y="2303356"/>
            <a:ext cx="5396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45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3C08C9D-0144-482A-8302-BB70B8E4A800}"/>
              </a:ext>
            </a:extLst>
          </p:cNvPr>
          <p:cNvSpPr/>
          <p:nvPr/>
        </p:nvSpPr>
        <p:spPr>
          <a:xfrm>
            <a:off x="6187424" y="3565115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78484844-D834-4A50-AD29-01F596606AD9}"/>
              </a:ext>
            </a:extLst>
          </p:cNvPr>
          <p:cNvSpPr/>
          <p:nvPr/>
        </p:nvSpPr>
        <p:spPr>
          <a:xfrm>
            <a:off x="6187424" y="3605218"/>
            <a:ext cx="4495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14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BAB63CD-7F8F-4824-9CAD-9A6DF5025054}"/>
              </a:ext>
            </a:extLst>
          </p:cNvPr>
          <p:cNvSpPr/>
          <p:nvPr/>
        </p:nvSpPr>
        <p:spPr>
          <a:xfrm>
            <a:off x="5944529" y="2908467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0CC063A-5C37-4F33-8E37-0A8CE00F3482}"/>
              </a:ext>
            </a:extLst>
          </p:cNvPr>
          <p:cNvSpPr/>
          <p:nvPr/>
        </p:nvSpPr>
        <p:spPr>
          <a:xfrm>
            <a:off x="5967962" y="2948570"/>
            <a:ext cx="4026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31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00F201CD-0804-4596-8B91-D9152B48C8AC}"/>
              </a:ext>
            </a:extLst>
          </p:cNvPr>
          <p:cNvSpPr/>
          <p:nvPr/>
        </p:nvSpPr>
        <p:spPr>
          <a:xfrm>
            <a:off x="4596091" y="4549874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C584D58-B0B7-4B74-BAA2-3F6150EA81BF}"/>
              </a:ext>
            </a:extLst>
          </p:cNvPr>
          <p:cNvSpPr/>
          <p:nvPr/>
        </p:nvSpPr>
        <p:spPr>
          <a:xfrm>
            <a:off x="5387142" y="4549874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8701D8C0-AF8E-43B7-90DB-7AF4A85F9772}"/>
              </a:ext>
            </a:extLst>
          </p:cNvPr>
          <p:cNvSpPr/>
          <p:nvPr/>
        </p:nvSpPr>
        <p:spPr>
          <a:xfrm>
            <a:off x="6178192" y="4549874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895E8B6-0D6A-4B50-999E-7C26A1353701}"/>
              </a:ext>
            </a:extLst>
          </p:cNvPr>
          <p:cNvSpPr/>
          <p:nvPr/>
        </p:nvSpPr>
        <p:spPr>
          <a:xfrm>
            <a:off x="4588246" y="4589978"/>
            <a:ext cx="4652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45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F9043D1E-659E-4A9B-A6A8-048E63DD8C45}"/>
              </a:ext>
            </a:extLst>
          </p:cNvPr>
          <p:cNvSpPr/>
          <p:nvPr/>
        </p:nvSpPr>
        <p:spPr>
          <a:xfrm>
            <a:off x="5379297" y="4589978"/>
            <a:ext cx="4652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31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688F896-A64C-4A56-8390-B379BD42CDCA}"/>
              </a:ext>
            </a:extLst>
          </p:cNvPr>
          <p:cNvSpPr/>
          <p:nvPr/>
        </p:nvSpPr>
        <p:spPr>
          <a:xfrm>
            <a:off x="6095746" y="4589978"/>
            <a:ext cx="614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14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315EF2C6-E02B-4BA0-B8AF-1166812A05BE}"/>
              </a:ext>
            </a:extLst>
          </p:cNvPr>
          <p:cNvSpPr/>
          <p:nvPr/>
        </p:nvSpPr>
        <p:spPr>
          <a:xfrm>
            <a:off x="5055925" y="4589978"/>
            <a:ext cx="3209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+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ECEAD822-3A82-4392-9955-824F1F1C196B}"/>
              </a:ext>
            </a:extLst>
          </p:cNvPr>
          <p:cNvSpPr/>
          <p:nvPr/>
        </p:nvSpPr>
        <p:spPr>
          <a:xfrm>
            <a:off x="5854819" y="4589978"/>
            <a:ext cx="3209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+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00640A0B-A352-4068-9B14-318C454CB528}"/>
              </a:ext>
            </a:extLst>
          </p:cNvPr>
          <p:cNvSpPr/>
          <p:nvPr/>
        </p:nvSpPr>
        <p:spPr>
          <a:xfrm>
            <a:off x="6951105" y="4549874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E33D6C01-3E0E-4CF8-9A71-568268F8F676}"/>
              </a:ext>
            </a:extLst>
          </p:cNvPr>
          <p:cNvSpPr/>
          <p:nvPr/>
        </p:nvSpPr>
        <p:spPr>
          <a:xfrm>
            <a:off x="6868659" y="4589978"/>
            <a:ext cx="614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90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DCFCF30-5A15-43B5-A6AB-321F29255E82}"/>
              </a:ext>
            </a:extLst>
          </p:cNvPr>
          <p:cNvSpPr/>
          <p:nvPr/>
        </p:nvSpPr>
        <p:spPr>
          <a:xfrm>
            <a:off x="6627732" y="4589978"/>
            <a:ext cx="3209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=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57E29F-15C9-4BC4-8507-90D41F25BCB1}"/>
              </a:ext>
            </a:extLst>
          </p:cNvPr>
          <p:cNvSpPr/>
          <p:nvPr/>
        </p:nvSpPr>
        <p:spPr>
          <a:xfrm>
            <a:off x="7398194" y="4589978"/>
            <a:ext cx="9541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squares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F095F245-96BE-4922-A381-B27505962DEF}"/>
              </a:ext>
            </a:extLst>
          </p:cNvPr>
          <p:cNvSpPr txBox="1"/>
          <p:nvPr/>
        </p:nvSpPr>
        <p:spPr>
          <a:xfrm>
            <a:off x="755650" y="5627437"/>
            <a:ext cx="7632700" cy="464331"/>
          </a:xfrm>
          <a:prstGeom prst="rect">
            <a:avLst/>
          </a:prstGeom>
          <a:solidFill>
            <a:srgbClr val="C8075A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Write a calculation to find the area of the mosaic.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F21F8621-6F98-4E32-A55D-AA6E66D6DE73}"/>
              </a:ext>
            </a:extLst>
          </p:cNvPr>
          <p:cNvSpPr txBox="1"/>
          <p:nvPr/>
        </p:nvSpPr>
        <p:spPr>
          <a:xfrm>
            <a:off x="5619750" y="5627437"/>
            <a:ext cx="2768599" cy="464331"/>
          </a:xfrm>
          <a:prstGeom prst="rect">
            <a:avLst/>
          </a:prstGeom>
          <a:solidFill>
            <a:schemeClr val="bg1"/>
          </a:solidFill>
          <a:ln w="28575">
            <a:solidFill>
              <a:srgbClr val="00954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1600" b="1" dirty="0"/>
              <a:t>10 × 9 = 90 squares</a:t>
            </a:r>
          </a:p>
        </p:txBody>
      </p:sp>
    </p:spTree>
    <p:extLst>
      <p:ext uri="{BB962C8B-B14F-4D97-AF65-F5344CB8AC3E}">
        <p14:creationId xmlns:p14="http://schemas.microsoft.com/office/powerpoint/2010/main" val="3186042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5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25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5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25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5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125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4" grpId="1"/>
      <p:bldP spid="46" grpId="0"/>
      <p:bldP spid="46" grpId="1"/>
      <p:bldP spid="48" grpId="0"/>
      <p:bldP spid="48" grpId="1"/>
      <p:bldP spid="53" grpId="0"/>
      <p:bldP spid="54" grpId="0"/>
      <p:bldP spid="55" grpId="0"/>
      <p:bldP spid="59" grpId="0"/>
      <p:bldP spid="61" grpId="0" animBg="1"/>
      <p:bldP spid="6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peech Bubble: Rectangle 7">
            <a:extLst>
              <a:ext uri="{FF2B5EF4-FFF2-40B4-BE49-F238E27FC236}">
                <a16:creationId xmlns:a16="http://schemas.microsoft.com/office/drawing/2014/main" id="{65DD9DAD-7290-427D-9B65-1D585BA35A54}"/>
              </a:ext>
            </a:extLst>
          </p:cNvPr>
          <p:cNvSpPr/>
          <p:nvPr/>
        </p:nvSpPr>
        <p:spPr>
          <a:xfrm>
            <a:off x="5767526" y="2552700"/>
            <a:ext cx="2411597" cy="878213"/>
          </a:xfrm>
          <a:prstGeom prst="wedgeRectCallout">
            <a:avLst>
              <a:gd name="adj1" fmla="val -64280"/>
              <a:gd name="adj2" fmla="val 11875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47429" y="670659"/>
            <a:ext cx="201781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Counting Squares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465244" y="670659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465244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A2EC7389-27B2-4691-A5BE-A4EA6F679401}"/>
              </a:ext>
            </a:extLst>
          </p:cNvPr>
          <p:cNvSpPr txBox="1"/>
          <p:nvPr/>
        </p:nvSpPr>
        <p:spPr>
          <a:xfrm>
            <a:off x="755650" y="1341438"/>
            <a:ext cx="7632700" cy="464331"/>
          </a:xfrm>
          <a:prstGeom prst="rect">
            <a:avLst/>
          </a:prstGeom>
          <a:solidFill>
            <a:srgbClr val="C8075A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Do you agree or disagree with Tom? Explain your answer.</a:t>
            </a: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E1A884A3-16E5-4AB9-93A4-F30BE65B34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0234174"/>
              </p:ext>
            </p:extLst>
          </p:nvPr>
        </p:nvGraphicFramePr>
        <p:xfrm>
          <a:off x="964877" y="2157436"/>
          <a:ext cx="2387987" cy="17057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1141">
                  <a:extLst>
                    <a:ext uri="{9D8B030D-6E8A-4147-A177-3AD203B41FA5}">
                      <a16:colId xmlns:a16="http://schemas.microsoft.com/office/drawing/2014/main" val="1003889022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513341461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1086103811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1674773803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1128397663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3168868779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3363729882"/>
                    </a:ext>
                  </a:extLst>
                </a:gridCol>
              </a:tblGrid>
              <a:tr h="341141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6545824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9188322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6036730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6041066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5713975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936BDB7F-CBFE-4DB9-B587-FE5887EF13A9}"/>
              </a:ext>
            </a:extLst>
          </p:cNvPr>
          <p:cNvSpPr/>
          <p:nvPr/>
        </p:nvSpPr>
        <p:spPr>
          <a:xfrm>
            <a:off x="5767525" y="2667477"/>
            <a:ext cx="2411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The area of this shape is 16 squares.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223CF7F-F47C-40F7-823F-C4270EBED3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51" b="37855"/>
          <a:stretch/>
        </p:blipFill>
        <p:spPr>
          <a:xfrm>
            <a:off x="3528545" y="2260822"/>
            <a:ext cx="1847851" cy="4159027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66DCAF7A-E7DB-452A-87C5-D1627939894E}"/>
              </a:ext>
            </a:extLst>
          </p:cNvPr>
          <p:cNvSpPr txBox="1"/>
          <p:nvPr/>
        </p:nvSpPr>
        <p:spPr>
          <a:xfrm>
            <a:off x="755650" y="5308018"/>
            <a:ext cx="7632699" cy="772107"/>
          </a:xfrm>
          <a:prstGeom prst="rect">
            <a:avLst/>
          </a:prstGeom>
          <a:solidFill>
            <a:schemeClr val="bg1"/>
          </a:solidFill>
          <a:ln w="28575">
            <a:solidFill>
              <a:srgbClr val="009541"/>
            </a:solidFill>
          </a:ln>
        </p:spPr>
        <p:txBody>
          <a:bodyPr wrap="square" lIns="108000" tIns="108000" rIns="108000" bIns="108000" rtlCol="0" anchor="b">
            <a:spAutoFit/>
          </a:bodyPr>
          <a:lstStyle/>
          <a:p>
            <a:r>
              <a:rPr lang="en-GB" b="1" dirty="0"/>
              <a:t>Disagree. There are 3 rows of 4 squares, which makes 12 altogether. The area of this shape is 12 squares.</a:t>
            </a:r>
          </a:p>
        </p:txBody>
      </p:sp>
    </p:spTree>
    <p:extLst>
      <p:ext uri="{BB962C8B-B14F-4D97-AF65-F5344CB8AC3E}">
        <p14:creationId xmlns:p14="http://schemas.microsoft.com/office/powerpoint/2010/main" val="1299458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47429" y="670659"/>
            <a:ext cx="201781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Counting Squares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465244" y="670659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465244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A2EC7389-27B2-4691-A5BE-A4EA6F679401}"/>
              </a:ext>
            </a:extLst>
          </p:cNvPr>
          <p:cNvSpPr txBox="1"/>
          <p:nvPr/>
        </p:nvSpPr>
        <p:spPr>
          <a:xfrm>
            <a:off x="3132392" y="1194941"/>
            <a:ext cx="5245100" cy="1279939"/>
          </a:xfrm>
          <a:prstGeom prst="rect">
            <a:avLst/>
          </a:prstGeom>
          <a:noFill/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600" dirty="0"/>
              <a:t>Three children have each calculated the area of this rectilinear shape.</a:t>
            </a:r>
          </a:p>
          <a:p>
            <a:pPr>
              <a:spcAft>
                <a:spcPts val="600"/>
              </a:spcAft>
            </a:pPr>
            <a:r>
              <a:rPr lang="en-GB" sz="1600" b="1" dirty="0"/>
              <a:t>Who is right and who is wrong?</a:t>
            </a:r>
            <a:br>
              <a:rPr lang="en-GB" sz="1600" b="1" dirty="0"/>
            </a:br>
            <a:r>
              <a:rPr lang="en-GB" sz="1600" b="1" dirty="0"/>
              <a:t>Explain how you know.</a:t>
            </a:r>
            <a:r>
              <a:rPr lang="en-GB" sz="1600" dirty="0"/>
              <a:t> 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13FD5EC-E9D8-498C-99D9-EA2EE81EE3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334849"/>
              </p:ext>
            </p:extLst>
          </p:nvPr>
        </p:nvGraphicFramePr>
        <p:xfrm>
          <a:off x="766508" y="3266725"/>
          <a:ext cx="7621843" cy="299519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799906">
                  <a:extLst>
                    <a:ext uri="{9D8B030D-6E8A-4147-A177-3AD203B41FA5}">
                      <a16:colId xmlns:a16="http://schemas.microsoft.com/office/drawing/2014/main" val="3704944241"/>
                    </a:ext>
                  </a:extLst>
                </a:gridCol>
                <a:gridCol w="2205486">
                  <a:extLst>
                    <a:ext uri="{9D8B030D-6E8A-4147-A177-3AD203B41FA5}">
                      <a16:colId xmlns:a16="http://schemas.microsoft.com/office/drawing/2014/main" val="3212042019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871838361"/>
                    </a:ext>
                  </a:extLst>
                </a:gridCol>
                <a:gridCol w="3702051">
                  <a:extLst>
                    <a:ext uri="{9D8B030D-6E8A-4147-A177-3AD203B41FA5}">
                      <a16:colId xmlns:a16="http://schemas.microsoft.com/office/drawing/2014/main" val="3379620318"/>
                    </a:ext>
                  </a:extLst>
                </a:gridCol>
              </a:tblGrid>
              <a:tr h="9035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Kai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× 5 = 15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15 − 1 = 14</a:t>
                      </a:r>
                    </a:p>
                  </a:txBody>
                  <a:tcPr marL="68580" marR="6858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B05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4057803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Ellie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+ 3 + 2 + 3 + 3 = 14</a:t>
                      </a:r>
                    </a:p>
                  </a:txBody>
                  <a:tcPr marL="68580" marR="6858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B05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307918"/>
                  </a:ext>
                </a:extLst>
              </a:tr>
              <a:tr h="9035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Alex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× 3 = 15</a:t>
                      </a:r>
                    </a:p>
                  </a:txBody>
                  <a:tcPr marL="68580" marR="6858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B05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0924015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A51B6806-FBE4-4C70-8851-1084101453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822629"/>
              </p:ext>
            </p:extLst>
          </p:nvPr>
        </p:nvGraphicFramePr>
        <p:xfrm>
          <a:off x="766508" y="1194941"/>
          <a:ext cx="2129092" cy="153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156">
                  <a:extLst>
                    <a:ext uri="{9D8B030D-6E8A-4147-A177-3AD203B41FA5}">
                      <a16:colId xmlns:a16="http://schemas.microsoft.com/office/drawing/2014/main" val="1003889022"/>
                    </a:ext>
                  </a:extLst>
                </a:gridCol>
                <a:gridCol w="304156">
                  <a:extLst>
                    <a:ext uri="{9D8B030D-6E8A-4147-A177-3AD203B41FA5}">
                      <a16:colId xmlns:a16="http://schemas.microsoft.com/office/drawing/2014/main" val="513341461"/>
                    </a:ext>
                  </a:extLst>
                </a:gridCol>
                <a:gridCol w="304156">
                  <a:extLst>
                    <a:ext uri="{9D8B030D-6E8A-4147-A177-3AD203B41FA5}">
                      <a16:colId xmlns:a16="http://schemas.microsoft.com/office/drawing/2014/main" val="1086103811"/>
                    </a:ext>
                  </a:extLst>
                </a:gridCol>
                <a:gridCol w="304156">
                  <a:extLst>
                    <a:ext uri="{9D8B030D-6E8A-4147-A177-3AD203B41FA5}">
                      <a16:colId xmlns:a16="http://schemas.microsoft.com/office/drawing/2014/main" val="1674773803"/>
                    </a:ext>
                  </a:extLst>
                </a:gridCol>
                <a:gridCol w="304156">
                  <a:extLst>
                    <a:ext uri="{9D8B030D-6E8A-4147-A177-3AD203B41FA5}">
                      <a16:colId xmlns:a16="http://schemas.microsoft.com/office/drawing/2014/main" val="1128397663"/>
                    </a:ext>
                  </a:extLst>
                </a:gridCol>
                <a:gridCol w="304156">
                  <a:extLst>
                    <a:ext uri="{9D8B030D-6E8A-4147-A177-3AD203B41FA5}">
                      <a16:colId xmlns:a16="http://schemas.microsoft.com/office/drawing/2014/main" val="3168868779"/>
                    </a:ext>
                  </a:extLst>
                </a:gridCol>
                <a:gridCol w="304156">
                  <a:extLst>
                    <a:ext uri="{9D8B030D-6E8A-4147-A177-3AD203B41FA5}">
                      <a16:colId xmlns:a16="http://schemas.microsoft.com/office/drawing/2014/main" val="3363729882"/>
                    </a:ext>
                  </a:extLst>
                </a:gridCol>
              </a:tblGrid>
              <a:tr h="306000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6545824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9188322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6036730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6041066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5713975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55AF02BF-9725-4A90-AB70-3B890A53C6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441" y="3503075"/>
            <a:ext cx="429085" cy="44683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ED9E220-B6FB-4E46-8DDC-C3EF7802910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441" y="4547917"/>
            <a:ext cx="429085" cy="4468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1653403-76F2-42BF-8E05-57A4651B30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970" y="5516213"/>
            <a:ext cx="466026" cy="593572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69DF7DB-914E-4558-9191-9A387D1DD898}"/>
              </a:ext>
            </a:extLst>
          </p:cNvPr>
          <p:cNvSpPr/>
          <p:nvPr/>
        </p:nvSpPr>
        <p:spPr>
          <a:xfrm>
            <a:off x="4768151" y="3285119"/>
            <a:ext cx="3537649" cy="882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600" dirty="0">
                <a:ea typeface="Calibri" panose="020F0502020204030204" pitchFamily="34" charset="0"/>
                <a:cs typeface="Times New Roman" panose="02020603050405020304" pitchFamily="18" charset="0"/>
              </a:rPr>
              <a:t>Kai has written a multiplication calculation to find the area and then subtracted the missing square.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A62969C-95BA-4CF1-9467-BD8062E770F0}"/>
              </a:ext>
            </a:extLst>
          </p:cNvPr>
          <p:cNvSpPr/>
          <p:nvPr/>
        </p:nvSpPr>
        <p:spPr>
          <a:xfrm>
            <a:off x="4768151" y="4195979"/>
            <a:ext cx="3537649" cy="1131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600" dirty="0">
                <a:ea typeface="Calibri" panose="020F0502020204030204" pitchFamily="34" charset="0"/>
                <a:cs typeface="Times New Roman" panose="02020603050405020304" pitchFamily="18" charset="0"/>
              </a:rPr>
              <a:t>Ellie has added each column up correctly, but it is not the best method to use. It would be quicker and easier to use Kai’s method.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3CBE883-3250-4CE2-B322-8111CF68FFC8}"/>
              </a:ext>
            </a:extLst>
          </p:cNvPr>
          <p:cNvSpPr/>
          <p:nvPr/>
        </p:nvSpPr>
        <p:spPr>
          <a:xfrm>
            <a:off x="4768151" y="5371628"/>
            <a:ext cx="3537649" cy="882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600" dirty="0">
                <a:ea typeface="Calibri" panose="020F0502020204030204" pitchFamily="34" charset="0"/>
                <a:cs typeface="Times New Roman" panose="02020603050405020304" pitchFamily="18" charset="0"/>
              </a:rPr>
              <a:t>Alex has missed a step. He has multiplied, but has forgotten to subtract the missing square.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1E8E024-DBA2-446D-9068-964DF32C4E2F}"/>
              </a:ext>
            </a:extLst>
          </p:cNvPr>
          <p:cNvSpPr/>
          <p:nvPr/>
        </p:nvSpPr>
        <p:spPr>
          <a:xfrm>
            <a:off x="800943" y="2913333"/>
            <a:ext cx="7222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/>
              <a:t>Child</a:t>
            </a:r>
            <a:endParaRPr lang="en-GB" sz="16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1068F79-0349-4FD7-9535-467ED15C9055}"/>
              </a:ext>
            </a:extLst>
          </p:cNvPr>
          <p:cNvSpPr/>
          <p:nvPr/>
        </p:nvSpPr>
        <p:spPr>
          <a:xfrm>
            <a:off x="2000251" y="2913333"/>
            <a:ext cx="133111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/>
              <a:t>Calculation</a:t>
            </a:r>
            <a:endParaRPr lang="en-GB" sz="16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647F9AE-8EE2-4084-AAD1-DC295408C1EC}"/>
              </a:ext>
            </a:extLst>
          </p:cNvPr>
          <p:cNvSpPr/>
          <p:nvPr/>
        </p:nvSpPr>
        <p:spPr>
          <a:xfrm>
            <a:off x="3808463" y="2667112"/>
            <a:ext cx="8274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600" b="1" dirty="0"/>
              <a:t>Tick or</a:t>
            </a:r>
            <a:br>
              <a:rPr lang="en-GB" sz="1600" b="1" dirty="0"/>
            </a:br>
            <a:r>
              <a:rPr lang="en-GB" sz="1600" b="1" dirty="0"/>
              <a:t>Cross</a:t>
            </a:r>
            <a:endParaRPr lang="en-GB" sz="160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0B92D03-AA95-4EF7-BA4E-8762F5827208}"/>
              </a:ext>
            </a:extLst>
          </p:cNvPr>
          <p:cNvSpPr/>
          <p:nvPr/>
        </p:nvSpPr>
        <p:spPr>
          <a:xfrm>
            <a:off x="5381484" y="2913333"/>
            <a:ext cx="229640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/>
              <a:t>How Do You Know?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635544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DDE94DE5-9EB9-4184-B795-71F886CC96ED}"/>
              </a:ext>
            </a:extLst>
          </p:cNvPr>
          <p:cNvSpPr/>
          <p:nvPr/>
        </p:nvSpPr>
        <p:spPr>
          <a:xfrm>
            <a:off x="755650" y="2367178"/>
            <a:ext cx="3816349" cy="3725647"/>
          </a:xfrm>
          <a:prstGeom prst="rect">
            <a:avLst/>
          </a:prstGeom>
          <a:solidFill>
            <a:srgbClr val="90C7E4"/>
          </a:solidFill>
          <a:ln w="28575">
            <a:solidFill>
              <a:srgbClr val="C807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4A89B7E-9094-4C2A-97A7-1238AF6339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99" b="21125"/>
          <a:stretch/>
        </p:blipFill>
        <p:spPr>
          <a:xfrm>
            <a:off x="4571999" y="2349416"/>
            <a:ext cx="3820985" cy="3743409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53DEF0D-7678-4C18-9AB6-069F4DDAE8FB}"/>
              </a:ext>
            </a:extLst>
          </p:cNvPr>
          <p:cNvSpPr/>
          <p:nvPr/>
        </p:nvSpPr>
        <p:spPr>
          <a:xfrm>
            <a:off x="447429" y="670659"/>
            <a:ext cx="201781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Counting Squares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465244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465244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2E07CB3-CF93-479B-B4B9-33FED28B0C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2610132"/>
              </p:ext>
            </p:extLst>
          </p:nvPr>
        </p:nvGraphicFramePr>
        <p:xfrm>
          <a:off x="936205" y="2718763"/>
          <a:ext cx="3472749" cy="17932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5861">
                  <a:extLst>
                    <a:ext uri="{9D8B030D-6E8A-4147-A177-3AD203B41FA5}">
                      <a16:colId xmlns:a16="http://schemas.microsoft.com/office/drawing/2014/main" val="3190299655"/>
                    </a:ext>
                  </a:extLst>
                </a:gridCol>
                <a:gridCol w="385861">
                  <a:extLst>
                    <a:ext uri="{9D8B030D-6E8A-4147-A177-3AD203B41FA5}">
                      <a16:colId xmlns:a16="http://schemas.microsoft.com/office/drawing/2014/main" val="4002762796"/>
                    </a:ext>
                  </a:extLst>
                </a:gridCol>
                <a:gridCol w="385861">
                  <a:extLst>
                    <a:ext uri="{9D8B030D-6E8A-4147-A177-3AD203B41FA5}">
                      <a16:colId xmlns:a16="http://schemas.microsoft.com/office/drawing/2014/main" val="2973364420"/>
                    </a:ext>
                  </a:extLst>
                </a:gridCol>
                <a:gridCol w="385861">
                  <a:extLst>
                    <a:ext uri="{9D8B030D-6E8A-4147-A177-3AD203B41FA5}">
                      <a16:colId xmlns:a16="http://schemas.microsoft.com/office/drawing/2014/main" val="779218003"/>
                    </a:ext>
                  </a:extLst>
                </a:gridCol>
                <a:gridCol w="385861">
                  <a:extLst>
                    <a:ext uri="{9D8B030D-6E8A-4147-A177-3AD203B41FA5}">
                      <a16:colId xmlns:a16="http://schemas.microsoft.com/office/drawing/2014/main" val="864134965"/>
                    </a:ext>
                  </a:extLst>
                </a:gridCol>
                <a:gridCol w="385861">
                  <a:extLst>
                    <a:ext uri="{9D8B030D-6E8A-4147-A177-3AD203B41FA5}">
                      <a16:colId xmlns:a16="http://schemas.microsoft.com/office/drawing/2014/main" val="3012911973"/>
                    </a:ext>
                  </a:extLst>
                </a:gridCol>
                <a:gridCol w="385861">
                  <a:extLst>
                    <a:ext uri="{9D8B030D-6E8A-4147-A177-3AD203B41FA5}">
                      <a16:colId xmlns:a16="http://schemas.microsoft.com/office/drawing/2014/main" val="591573590"/>
                    </a:ext>
                  </a:extLst>
                </a:gridCol>
                <a:gridCol w="385861">
                  <a:extLst>
                    <a:ext uri="{9D8B030D-6E8A-4147-A177-3AD203B41FA5}">
                      <a16:colId xmlns:a16="http://schemas.microsoft.com/office/drawing/2014/main" val="3471081548"/>
                    </a:ext>
                  </a:extLst>
                </a:gridCol>
                <a:gridCol w="385861">
                  <a:extLst>
                    <a:ext uri="{9D8B030D-6E8A-4147-A177-3AD203B41FA5}">
                      <a16:colId xmlns:a16="http://schemas.microsoft.com/office/drawing/2014/main" val="1841737943"/>
                    </a:ext>
                  </a:extLst>
                </a:gridCol>
              </a:tblGrid>
              <a:tr h="358598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067372"/>
                  </a:ext>
                </a:extLst>
              </a:tr>
              <a:tr h="358598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6295122"/>
                  </a:ext>
                </a:extLst>
              </a:tr>
              <a:tr h="358598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0413788"/>
                  </a:ext>
                </a:extLst>
              </a:tr>
              <a:tr h="358837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694" marR="79694" marT="39847" marB="3984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4818075"/>
                  </a:ext>
                </a:extLst>
              </a:tr>
              <a:tr h="358598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1155903"/>
                  </a:ext>
                </a:extLst>
              </a:tr>
            </a:tbl>
          </a:graphicData>
        </a:graphic>
      </p:graphicFrame>
      <p:sp>
        <p:nvSpPr>
          <p:cNvPr id="11" name="Text Box 2">
            <a:extLst>
              <a:ext uri="{FF2B5EF4-FFF2-40B4-BE49-F238E27FC236}">
                <a16:creationId xmlns:a16="http://schemas.microsoft.com/office/drawing/2014/main" id="{7360B217-2AB8-41C6-9649-0E6803304A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2390" y="3484886"/>
            <a:ext cx="826339" cy="257346"/>
          </a:xfrm>
          <a:prstGeom prst="rect">
            <a:avLst/>
          </a:prstGeom>
          <a:solidFill>
            <a:srgbClr val="EDBCD9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Shape A</a:t>
            </a:r>
          </a:p>
        </p:txBody>
      </p:sp>
      <p:sp>
        <p:nvSpPr>
          <p:cNvPr id="12" name="Text Box 2">
            <a:extLst>
              <a:ext uri="{FF2B5EF4-FFF2-40B4-BE49-F238E27FC236}">
                <a16:creationId xmlns:a16="http://schemas.microsoft.com/office/drawing/2014/main" id="{E1A9A1A3-4A02-4822-8B41-24CA74522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160" y="2770399"/>
            <a:ext cx="826339" cy="257346"/>
          </a:xfrm>
          <a:prstGeom prst="rect">
            <a:avLst/>
          </a:prstGeom>
          <a:solidFill>
            <a:srgbClr val="EDBCD9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Shape B</a:t>
            </a:r>
          </a:p>
        </p:txBody>
      </p:sp>
      <p:sp>
        <p:nvSpPr>
          <p:cNvPr id="13" name="Text Box 2">
            <a:extLst>
              <a:ext uri="{FF2B5EF4-FFF2-40B4-BE49-F238E27FC236}">
                <a16:creationId xmlns:a16="http://schemas.microsoft.com/office/drawing/2014/main" id="{AF963A5C-3574-4064-A1C2-870C6DC556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1016" y="3130745"/>
            <a:ext cx="826339" cy="257346"/>
          </a:xfrm>
          <a:prstGeom prst="rect">
            <a:avLst/>
          </a:prstGeom>
          <a:solidFill>
            <a:srgbClr val="EDBCD9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Shape </a:t>
            </a:r>
            <a:r>
              <a:rPr lang="en-GB" sz="1200" dirty="0"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C045C84-C787-4B00-A27E-587746A43059}"/>
              </a:ext>
            </a:extLst>
          </p:cNvPr>
          <p:cNvSpPr txBox="1"/>
          <p:nvPr/>
        </p:nvSpPr>
        <p:spPr>
          <a:xfrm>
            <a:off x="755650" y="1341438"/>
            <a:ext cx="7632700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Logan has drawn three rectilinear shapes with a total area of 8 squares.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0185906-B450-46A5-AA04-E30C2809EEAA}"/>
              </a:ext>
            </a:extLst>
          </p:cNvPr>
          <p:cNvSpPr txBox="1"/>
          <p:nvPr/>
        </p:nvSpPr>
        <p:spPr>
          <a:xfrm>
            <a:off x="755650" y="1854308"/>
            <a:ext cx="7632700" cy="495108"/>
          </a:xfrm>
          <a:prstGeom prst="rect">
            <a:avLst/>
          </a:prstGeom>
          <a:solidFill>
            <a:srgbClr val="C8075A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 Here is one example he has drawn. Finish off his calculations.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B9BCCE1-4EE1-43B3-A786-201BC96FF6B9}"/>
              </a:ext>
            </a:extLst>
          </p:cNvPr>
          <p:cNvSpPr/>
          <p:nvPr/>
        </p:nvSpPr>
        <p:spPr>
          <a:xfrm>
            <a:off x="4871180" y="2732135"/>
            <a:ext cx="2318476" cy="1120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b="1" dirty="0">
                <a:latin typeface="Kalam" panose="02000000000000000000" pitchFamily="2" charset="0"/>
                <a:ea typeface="Calibri" panose="020F0502020204030204" pitchFamily="34" charset="0"/>
                <a:cs typeface="Kalam" panose="02000000000000000000" pitchFamily="2" charset="0"/>
              </a:rPr>
              <a:t>Area of shape A =</a:t>
            </a:r>
            <a:endParaRPr lang="en-GB" sz="1600" b="1" dirty="0">
              <a:solidFill>
                <a:srgbClr val="00B050"/>
              </a:solidFill>
              <a:latin typeface="Kalam" panose="02000000000000000000" pitchFamily="2" charset="0"/>
              <a:ea typeface="Calibri" panose="020F0502020204030204" pitchFamily="34" charset="0"/>
              <a:cs typeface="Kalam" panose="02000000000000000000" pitchFamily="2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b="1" dirty="0">
                <a:latin typeface="Kalam" panose="02000000000000000000" pitchFamily="2" charset="0"/>
                <a:ea typeface="Calibri" panose="020F0502020204030204" pitchFamily="34" charset="0"/>
                <a:cs typeface="Kalam" panose="02000000000000000000" pitchFamily="2" charset="0"/>
              </a:rPr>
              <a:t>Area of shape B =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b="1" dirty="0">
                <a:latin typeface="Kalam" panose="02000000000000000000" pitchFamily="2" charset="0"/>
                <a:ea typeface="Calibri" panose="020F0502020204030204" pitchFamily="34" charset="0"/>
                <a:cs typeface="Kalam" panose="02000000000000000000" pitchFamily="2" charset="0"/>
              </a:rPr>
              <a:t>Area of shape C =</a:t>
            </a:r>
            <a:endParaRPr lang="en-GB" sz="1600" b="1" dirty="0">
              <a:solidFill>
                <a:srgbClr val="00B050"/>
              </a:solidFill>
              <a:latin typeface="Kalam" panose="02000000000000000000" pitchFamily="2" charset="0"/>
              <a:ea typeface="Calibri" panose="020F0502020204030204" pitchFamily="34" charset="0"/>
              <a:cs typeface="Kalam" panose="02000000000000000000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E63C2F4-6E82-4187-9B74-AD5395D66A67}"/>
              </a:ext>
            </a:extLst>
          </p:cNvPr>
          <p:cNvSpPr/>
          <p:nvPr/>
        </p:nvSpPr>
        <p:spPr>
          <a:xfrm>
            <a:off x="4871180" y="4082103"/>
            <a:ext cx="128432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dirty="0">
                <a:latin typeface="Kalam" panose="02000000000000000000" pitchFamily="2" charset="0"/>
                <a:ea typeface="Calibri" panose="020F0502020204030204" pitchFamily="34" charset="0"/>
                <a:cs typeface="Kalam" panose="02000000000000000000" pitchFamily="2" charset="0"/>
              </a:rPr>
              <a:t>Total area = </a:t>
            </a:r>
            <a:endParaRPr lang="en-GB" sz="1600" b="1" dirty="0"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223F97B-4507-44AB-8D18-FE61D23A43C3}"/>
              </a:ext>
            </a:extLst>
          </p:cNvPr>
          <p:cNvSpPr/>
          <p:nvPr/>
        </p:nvSpPr>
        <p:spPr>
          <a:xfrm>
            <a:off x="6026052" y="4082103"/>
            <a:ext cx="211468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dirty="0">
                <a:solidFill>
                  <a:srgbClr val="009541"/>
                </a:solidFill>
                <a:latin typeface="Kalam" panose="02000000000000000000" pitchFamily="2" charset="0"/>
                <a:ea typeface="Calibri" panose="020F0502020204030204" pitchFamily="34" charset="0"/>
                <a:cs typeface="Kalam" panose="02000000000000000000" pitchFamily="2" charset="0"/>
              </a:rPr>
              <a:t>1 + 4 + 3 = 8 squares</a:t>
            </a:r>
            <a:endParaRPr lang="en-GB" sz="1600" b="1" dirty="0">
              <a:solidFill>
                <a:srgbClr val="009541"/>
              </a:solidFill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0435DB6-128E-44C7-8FD2-2DB99F31198E}"/>
              </a:ext>
            </a:extLst>
          </p:cNvPr>
          <p:cNvSpPr/>
          <p:nvPr/>
        </p:nvSpPr>
        <p:spPr>
          <a:xfrm>
            <a:off x="6542001" y="2731776"/>
            <a:ext cx="86113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dirty="0">
                <a:solidFill>
                  <a:srgbClr val="009541"/>
                </a:solidFill>
                <a:latin typeface="Kalam" panose="02000000000000000000" pitchFamily="2" charset="0"/>
                <a:ea typeface="Calibri" panose="020F0502020204030204" pitchFamily="34" charset="0"/>
                <a:cs typeface="Kalam" panose="02000000000000000000" pitchFamily="2" charset="0"/>
              </a:rPr>
              <a:t>1 square</a:t>
            </a:r>
            <a:endParaRPr lang="en-GB" sz="1600" b="1" dirty="0">
              <a:solidFill>
                <a:srgbClr val="009541"/>
              </a:solidFill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5CDCB82-08E3-4177-AEA0-EADA5E62A5F4}"/>
              </a:ext>
            </a:extLst>
          </p:cNvPr>
          <p:cNvSpPr/>
          <p:nvPr/>
        </p:nvSpPr>
        <p:spPr>
          <a:xfrm>
            <a:off x="6542001" y="3093638"/>
            <a:ext cx="10038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dirty="0">
                <a:solidFill>
                  <a:srgbClr val="009541"/>
                </a:solidFill>
                <a:latin typeface="Kalam" panose="02000000000000000000" pitchFamily="2" charset="0"/>
                <a:ea typeface="Calibri" panose="020F0502020204030204" pitchFamily="34" charset="0"/>
                <a:cs typeface="Kalam" panose="02000000000000000000" pitchFamily="2" charset="0"/>
              </a:rPr>
              <a:t>4 squares</a:t>
            </a:r>
            <a:endParaRPr lang="en-GB" sz="1600" b="1" dirty="0">
              <a:solidFill>
                <a:srgbClr val="009541"/>
              </a:solidFill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A66B361-126A-4218-B1D6-C40A1F5CCDD0}"/>
              </a:ext>
            </a:extLst>
          </p:cNvPr>
          <p:cNvSpPr/>
          <p:nvPr/>
        </p:nvSpPr>
        <p:spPr>
          <a:xfrm>
            <a:off x="6542001" y="3460767"/>
            <a:ext cx="99097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dirty="0">
                <a:solidFill>
                  <a:srgbClr val="009541"/>
                </a:solidFill>
                <a:latin typeface="Kalam" panose="02000000000000000000" pitchFamily="2" charset="0"/>
                <a:ea typeface="Calibri" panose="020F0502020204030204" pitchFamily="34" charset="0"/>
                <a:cs typeface="Kalam" panose="02000000000000000000" pitchFamily="2" charset="0"/>
              </a:rPr>
              <a:t>3 squares</a:t>
            </a:r>
            <a:endParaRPr lang="en-GB" sz="1600" b="1" dirty="0">
              <a:solidFill>
                <a:srgbClr val="009541"/>
              </a:solidFill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78FF95B-000D-47FA-B430-9885BC5D54EB}"/>
              </a:ext>
            </a:extLst>
          </p:cNvPr>
          <p:cNvSpPr/>
          <p:nvPr/>
        </p:nvSpPr>
        <p:spPr>
          <a:xfrm>
            <a:off x="4571999" y="2367178"/>
            <a:ext cx="3816349" cy="3725647"/>
          </a:xfrm>
          <a:prstGeom prst="rect">
            <a:avLst/>
          </a:prstGeom>
          <a:noFill/>
          <a:ln w="28575">
            <a:solidFill>
              <a:srgbClr val="C807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9BDA211A-D030-4A18-BC82-DE83C41D446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320"/>
          <a:stretch/>
        </p:blipFill>
        <p:spPr>
          <a:xfrm>
            <a:off x="61785" y="3946396"/>
            <a:ext cx="2488594" cy="3064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2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53DEF0D-7678-4C18-9AB6-069F4DDAE8FB}"/>
              </a:ext>
            </a:extLst>
          </p:cNvPr>
          <p:cNvSpPr/>
          <p:nvPr/>
        </p:nvSpPr>
        <p:spPr>
          <a:xfrm>
            <a:off x="447429" y="670659"/>
            <a:ext cx="201781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Counting Squares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465244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465244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2E07CB3-CF93-479B-B4B9-33FED28B0C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5242778"/>
              </p:ext>
            </p:extLst>
          </p:nvPr>
        </p:nvGraphicFramePr>
        <p:xfrm>
          <a:off x="898923" y="2750197"/>
          <a:ext cx="2376000" cy="19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19029965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0276279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7336442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77921800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641349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01291197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06737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629512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04137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481807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1155903"/>
                  </a:ext>
                </a:extLst>
              </a:tr>
            </a:tbl>
          </a:graphicData>
        </a:graphic>
      </p:graphicFrame>
      <p:sp>
        <p:nvSpPr>
          <p:cNvPr id="11" name="Text Box 2">
            <a:extLst>
              <a:ext uri="{FF2B5EF4-FFF2-40B4-BE49-F238E27FC236}">
                <a16:creationId xmlns:a16="http://schemas.microsoft.com/office/drawing/2014/main" id="{7360B217-2AB8-41C6-9649-0E6803304A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230" y="3594799"/>
            <a:ext cx="752646" cy="295275"/>
          </a:xfrm>
          <a:prstGeom prst="rect">
            <a:avLst/>
          </a:prstGeom>
          <a:solidFill>
            <a:srgbClr val="EEBCD9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Shape A</a:t>
            </a:r>
          </a:p>
        </p:txBody>
      </p:sp>
      <p:sp>
        <p:nvSpPr>
          <p:cNvPr id="12" name="Text Box 2">
            <a:extLst>
              <a:ext uri="{FF2B5EF4-FFF2-40B4-BE49-F238E27FC236}">
                <a16:creationId xmlns:a16="http://schemas.microsoft.com/office/drawing/2014/main" id="{E1A9A1A3-4A02-4822-8B41-24CA74522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99099" y="3181350"/>
            <a:ext cx="752644" cy="295275"/>
          </a:xfrm>
          <a:prstGeom prst="rect">
            <a:avLst/>
          </a:prstGeom>
          <a:solidFill>
            <a:srgbClr val="EEBCD9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Shape B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C045C84-C787-4B00-A27E-587746A43059}"/>
              </a:ext>
            </a:extLst>
          </p:cNvPr>
          <p:cNvSpPr txBox="1"/>
          <p:nvPr/>
        </p:nvSpPr>
        <p:spPr>
          <a:xfrm>
            <a:off x="755650" y="1341438"/>
            <a:ext cx="7632700" cy="710552"/>
          </a:xfrm>
          <a:prstGeom prst="rect">
            <a:avLst/>
          </a:prstGeom>
          <a:solidFill>
            <a:schemeClr val="bg1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1600" dirty="0"/>
              <a:t>Sonia has also been drawing three rectilinear shapes with a total area of 8 squares. She has drawn a different shape A and shape B.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0185906-B450-46A5-AA04-E30C2809EEAA}"/>
              </a:ext>
            </a:extLst>
          </p:cNvPr>
          <p:cNvSpPr txBox="1"/>
          <p:nvPr/>
        </p:nvSpPr>
        <p:spPr>
          <a:xfrm>
            <a:off x="755650" y="2044264"/>
            <a:ext cx="7632700" cy="464331"/>
          </a:xfrm>
          <a:prstGeom prst="rect">
            <a:avLst/>
          </a:prstGeom>
          <a:solidFill>
            <a:srgbClr val="C8075A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How many different ways could she draw shape C?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12E19E6-FB84-46E4-9EA8-51D89010115A}"/>
              </a:ext>
            </a:extLst>
          </p:cNvPr>
          <p:cNvSpPr txBox="1"/>
          <p:nvPr/>
        </p:nvSpPr>
        <p:spPr>
          <a:xfrm>
            <a:off x="755650" y="4954075"/>
            <a:ext cx="7632699" cy="1126050"/>
          </a:xfrm>
          <a:prstGeom prst="rect">
            <a:avLst/>
          </a:prstGeom>
          <a:solidFill>
            <a:schemeClr val="bg1"/>
          </a:solidFill>
          <a:ln w="28575">
            <a:solidFill>
              <a:srgbClr val="009541"/>
            </a:solidFill>
          </a:ln>
        </p:spPr>
        <p:txBody>
          <a:bodyPr wrap="square" lIns="108000" tIns="108000" rIns="108000" bIns="108000" rtlCol="0" anchor="b">
            <a:spAutoFit/>
          </a:bodyPr>
          <a:lstStyle/>
          <a:p>
            <a:pPr>
              <a:spcAft>
                <a:spcPts val="600"/>
              </a:spcAft>
            </a:pPr>
            <a:r>
              <a:rPr lang="en-GB" b="1" dirty="0"/>
              <a:t>Shape C must contain 4 squares to make 8 in total. Here are the different shapes Sonia could have drawn.</a:t>
            </a:r>
          </a:p>
          <a:p>
            <a:pPr>
              <a:spcAft>
                <a:spcPts val="600"/>
              </a:spcAft>
            </a:pPr>
            <a:r>
              <a:rPr lang="en-GB" b="1" dirty="0"/>
              <a:t>Were any of your shapes the same but a different way round?</a:t>
            </a: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A5ED0D8F-4CD3-4AB0-9229-515BFD05BE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3572947"/>
              </p:ext>
            </p:extLst>
          </p:nvPr>
        </p:nvGraphicFramePr>
        <p:xfrm>
          <a:off x="3505200" y="2750197"/>
          <a:ext cx="4752000" cy="19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19029965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0276279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673809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7261957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7336442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77921800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5847450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46390475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10229211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42613179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641349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01291197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06737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629512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954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04137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954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481807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1155903"/>
                  </a:ext>
                </a:extLst>
              </a:tr>
            </a:tbl>
          </a:graphicData>
        </a:graphic>
      </p:graphicFrame>
      <p:sp>
        <p:nvSpPr>
          <p:cNvPr id="26" name="Text Box 2">
            <a:extLst>
              <a:ext uri="{FF2B5EF4-FFF2-40B4-BE49-F238E27FC236}">
                <a16:creationId xmlns:a16="http://schemas.microsoft.com/office/drawing/2014/main" id="{3CAE9D0D-94E6-4272-A26F-F3C47573A7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54635" y="4381500"/>
            <a:ext cx="1634727" cy="295275"/>
          </a:xfrm>
          <a:prstGeom prst="rect">
            <a:avLst/>
          </a:prstGeom>
          <a:solidFill>
            <a:srgbClr val="EEBCD9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Examples of shapes</a:t>
            </a:r>
          </a:p>
        </p:txBody>
      </p:sp>
    </p:spTree>
    <p:extLst>
      <p:ext uri="{BB962C8B-B14F-4D97-AF65-F5344CB8AC3E}">
        <p14:creationId xmlns:p14="http://schemas.microsoft.com/office/powerpoint/2010/main" val="2145373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53DEF0D-7678-4C18-9AB6-069F4DDAE8FB}"/>
              </a:ext>
            </a:extLst>
          </p:cNvPr>
          <p:cNvSpPr/>
          <p:nvPr/>
        </p:nvSpPr>
        <p:spPr>
          <a:xfrm>
            <a:off x="447429" y="670659"/>
            <a:ext cx="201781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Counting Squares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465244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465244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0C045C84-C787-4B00-A27E-587746A43059}"/>
              </a:ext>
            </a:extLst>
          </p:cNvPr>
          <p:cNvSpPr txBox="1"/>
          <p:nvPr/>
        </p:nvSpPr>
        <p:spPr>
          <a:xfrm>
            <a:off x="755650" y="1341438"/>
            <a:ext cx="7632700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Omar has spilt coffee over his new tablecloth.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0185906-B450-46A5-AA04-E30C2809EEAA}"/>
              </a:ext>
            </a:extLst>
          </p:cNvPr>
          <p:cNvSpPr txBox="1"/>
          <p:nvPr/>
        </p:nvSpPr>
        <p:spPr>
          <a:xfrm>
            <a:off x="755650" y="1836546"/>
            <a:ext cx="7632700" cy="495108"/>
          </a:xfrm>
          <a:prstGeom prst="rect">
            <a:avLst/>
          </a:prstGeom>
          <a:solidFill>
            <a:srgbClr val="C8075A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How many squares are on the tablecloth altogether?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1AD3D1-3644-47D7-BBAD-1072DC4599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833" y="2577947"/>
            <a:ext cx="2486025" cy="24765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94E243-B0C0-4821-90D0-E11F31FC3E4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09"/>
          <a:stretch/>
        </p:blipFill>
        <p:spPr>
          <a:xfrm>
            <a:off x="1329645" y="2483866"/>
            <a:ext cx="2175708" cy="392564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65B4A4E-D9C0-476F-8107-C62EBFA2F43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1276">
            <a:off x="3557066" y="4017891"/>
            <a:ext cx="612964" cy="42003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412E19E6-FB84-46E4-9EA8-51D89010115A}"/>
              </a:ext>
            </a:extLst>
          </p:cNvPr>
          <p:cNvSpPr txBox="1"/>
          <p:nvPr/>
        </p:nvSpPr>
        <p:spPr>
          <a:xfrm>
            <a:off x="755650" y="5231074"/>
            <a:ext cx="7632699" cy="849051"/>
          </a:xfrm>
          <a:prstGeom prst="rect">
            <a:avLst/>
          </a:prstGeom>
          <a:solidFill>
            <a:schemeClr val="bg1"/>
          </a:solidFill>
          <a:ln w="28575">
            <a:solidFill>
              <a:srgbClr val="009541"/>
            </a:solidFill>
          </a:ln>
        </p:spPr>
        <p:txBody>
          <a:bodyPr wrap="square" lIns="108000" tIns="108000" rIns="108000" bIns="108000" rtlCol="0" anchor="b">
            <a:spAutoFit/>
          </a:bodyPr>
          <a:lstStyle/>
          <a:p>
            <a:pPr>
              <a:spcAft>
                <a:spcPts val="600"/>
              </a:spcAft>
            </a:pPr>
            <a:r>
              <a:rPr lang="en-GB" b="1" dirty="0"/>
              <a:t>The tablecloth has 5 rows with 5 squares in each row.</a:t>
            </a:r>
          </a:p>
          <a:p>
            <a:pPr>
              <a:spcAft>
                <a:spcPts val="600"/>
              </a:spcAft>
            </a:pPr>
            <a:r>
              <a:rPr lang="en-GB" b="1" dirty="0"/>
              <a:t>5 × 5 = 25 squares</a:t>
            </a:r>
          </a:p>
        </p:txBody>
      </p:sp>
    </p:spTree>
    <p:extLst>
      <p:ext uri="{BB962C8B-B14F-4D97-AF65-F5344CB8AC3E}">
        <p14:creationId xmlns:p14="http://schemas.microsoft.com/office/powerpoint/2010/main" val="1760041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>
            <a:extLst>
              <a:ext uri="{FF2B5EF4-FFF2-40B4-BE49-F238E27FC236}">
                <a16:creationId xmlns:a16="http://schemas.microsoft.com/office/drawing/2014/main" id="{6B022A31-8BF2-4496-85B7-F5C025C1BB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6925" y="2479948"/>
            <a:ext cx="1903753" cy="3926599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53DEF0D-7678-4C18-9AB6-069F4DDAE8FB}"/>
              </a:ext>
            </a:extLst>
          </p:cNvPr>
          <p:cNvSpPr/>
          <p:nvPr/>
        </p:nvSpPr>
        <p:spPr>
          <a:xfrm>
            <a:off x="447429" y="670659"/>
            <a:ext cx="201781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Counting Squares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465244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465244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0C045C84-C787-4B00-A27E-587746A43059}"/>
              </a:ext>
            </a:extLst>
          </p:cNvPr>
          <p:cNvSpPr txBox="1"/>
          <p:nvPr/>
        </p:nvSpPr>
        <p:spPr>
          <a:xfrm>
            <a:off x="755650" y="1341438"/>
            <a:ext cx="7632700" cy="464331"/>
          </a:xfrm>
          <a:prstGeom prst="rect">
            <a:avLst/>
          </a:prstGeom>
          <a:solidFill>
            <a:schemeClr val="bg1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1600" dirty="0"/>
              <a:t>Sadie’s dog has torn off the bottom of her checked curtain.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E2314FB-DD31-43DE-BD37-242BD36A3667}"/>
              </a:ext>
            </a:extLst>
          </p:cNvPr>
          <p:cNvSpPr txBox="1"/>
          <p:nvPr/>
        </p:nvSpPr>
        <p:spPr>
          <a:xfrm>
            <a:off x="4704412" y="4671721"/>
            <a:ext cx="3683936" cy="956773"/>
          </a:xfrm>
          <a:prstGeom prst="rect">
            <a:avLst/>
          </a:prstGeom>
          <a:solidFill>
            <a:srgbClr val="C8075A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just"/>
            <a:r>
              <a:rPr lang="en-GB" sz="1600" b="1" dirty="0">
                <a:solidFill>
                  <a:schemeClr val="bg1"/>
                </a:solidFill>
              </a:rPr>
              <a:t>What is the largest possible area of the whole curtain if its original length was 7 squares?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0185906-B450-46A5-AA04-E30C2809EEAA}"/>
              </a:ext>
            </a:extLst>
          </p:cNvPr>
          <p:cNvSpPr txBox="1"/>
          <p:nvPr/>
        </p:nvSpPr>
        <p:spPr>
          <a:xfrm>
            <a:off x="755650" y="1804125"/>
            <a:ext cx="7632700" cy="464331"/>
          </a:xfrm>
          <a:prstGeom prst="rect">
            <a:avLst/>
          </a:prstGeom>
          <a:solidFill>
            <a:srgbClr val="C8075A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What is the smallest possible area of the whole curtain?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5E5BCA0-DA39-4B77-A7F4-036B82C08E87}"/>
              </a:ext>
            </a:extLst>
          </p:cNvPr>
          <p:cNvSpPr txBox="1"/>
          <p:nvPr/>
        </p:nvSpPr>
        <p:spPr>
          <a:xfrm>
            <a:off x="6200775" y="1804125"/>
            <a:ext cx="2187576" cy="464331"/>
          </a:xfrm>
          <a:prstGeom prst="rect">
            <a:avLst/>
          </a:prstGeom>
          <a:solidFill>
            <a:schemeClr val="bg1"/>
          </a:solidFill>
          <a:ln w="28575">
            <a:solidFill>
              <a:srgbClr val="00954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1600" b="1" dirty="0"/>
              <a:t>5 × 3 = 15 squares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3534D13-C088-4D3C-9555-B2D341107B99}"/>
              </a:ext>
            </a:extLst>
          </p:cNvPr>
          <p:cNvSpPr txBox="1"/>
          <p:nvPr/>
        </p:nvSpPr>
        <p:spPr>
          <a:xfrm>
            <a:off x="4704411" y="5628494"/>
            <a:ext cx="3683937" cy="464331"/>
          </a:xfrm>
          <a:prstGeom prst="rect">
            <a:avLst/>
          </a:prstGeom>
          <a:solidFill>
            <a:schemeClr val="bg1"/>
          </a:solidFill>
          <a:ln w="28575">
            <a:solidFill>
              <a:srgbClr val="00954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1600" b="1" dirty="0"/>
              <a:t>3 × 7 = 21 squares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D531756-C592-4E01-9D7C-49E47B6F7D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378" y="2479948"/>
            <a:ext cx="1818064" cy="266881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EE59064-D112-40A2-B888-B8A5E8C980D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38" y="4052238"/>
            <a:ext cx="2040587" cy="2040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25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C3F129B-2D47-483A-A90C-799D2C477CF6}"/>
              </a:ext>
            </a:extLst>
          </p:cNvPr>
          <p:cNvSpPr/>
          <p:nvPr/>
        </p:nvSpPr>
        <p:spPr>
          <a:xfrm>
            <a:off x="4563663" y="1819414"/>
            <a:ext cx="3824688" cy="4273409"/>
          </a:xfrm>
          <a:prstGeom prst="rect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5650" y="1822827"/>
            <a:ext cx="3816349" cy="4269997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49" y="1364071"/>
            <a:ext cx="7632701" cy="458757"/>
          </a:xfrm>
          <a:prstGeom prst="rect">
            <a:avLst/>
          </a:prstGeom>
          <a:solidFill>
            <a:srgbClr val="C7E8FD"/>
          </a:solidFill>
        </p:spPr>
        <p:txBody>
          <a:bodyPr wrap="square" lIns="72000" tIns="72000" rIns="72000" bIns="108000">
            <a:spAutoFit/>
          </a:bodyPr>
          <a:lstStyle/>
          <a:p>
            <a:pPr algn="ctr"/>
            <a:r>
              <a:rPr lang="en-GB" dirty="0"/>
              <a:t>Dive in by completing your own activity!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B74EBF-AD1B-4DC1-AB71-6B21B868FC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5" t="500" r="27421" b="1"/>
          <a:stretch/>
        </p:blipFill>
        <p:spPr>
          <a:xfrm>
            <a:off x="755650" y="1819415"/>
            <a:ext cx="3818059" cy="427340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123" y="2030898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899"/>
          <a:stretch/>
        </p:blipFill>
        <p:spPr>
          <a:xfrm rot="1522867">
            <a:off x="2595987" y="2908346"/>
            <a:ext cx="791414" cy="2234435"/>
          </a:xfrm>
          <a:prstGeom prst="rect">
            <a:avLst/>
          </a:prstGeom>
          <a:effectLst/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2" t="2410" r="2206" b="32568"/>
          <a:stretch/>
        </p:blipFill>
        <p:spPr>
          <a:xfrm rot="1666682">
            <a:off x="1058895" y="2253003"/>
            <a:ext cx="1616142" cy="1561027"/>
          </a:xfrm>
          <a:prstGeom prst="rect">
            <a:avLst/>
          </a:prstGeom>
        </p:spPr>
      </p:pic>
      <p:pic>
        <p:nvPicPr>
          <p:cNvPr id="22" name="Boy Writing">
            <a:extLst>
              <a:ext uri="{FF2B5EF4-FFF2-40B4-BE49-F238E27FC236}">
                <a16:creationId xmlns:a16="http://schemas.microsoft.com/office/drawing/2014/main" id="{59E92074-8F0A-4A38-87B2-6E07FF3C864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55650" y="1928695"/>
            <a:ext cx="4038155" cy="416413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275" y="2030898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426" y="2030898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416DFA0-D00A-4C77-8159-3D7D9009AD8E}"/>
              </a:ext>
            </a:extLst>
          </p:cNvPr>
          <p:cNvSpPr/>
          <p:nvPr/>
        </p:nvSpPr>
        <p:spPr>
          <a:xfrm>
            <a:off x="447429" y="670659"/>
            <a:ext cx="201781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Counting Squares</a:t>
            </a:r>
          </a:p>
        </p:txBody>
      </p:sp>
    </p:spTree>
    <p:extLst>
      <p:ext uri="{BB962C8B-B14F-4D97-AF65-F5344CB8AC3E}">
        <p14:creationId xmlns:p14="http://schemas.microsoft.com/office/powerpoint/2010/main" val="1771272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.potx" id="{F85161A8-C811-4C2C-8C82-1FD236338727}" vid="{D0108FDD-D510-4CB9-BFB5-C4058926E7E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402</TotalTime>
  <Words>583</Words>
  <Application>Microsoft Office PowerPoint</Application>
  <PresentationFormat>On-screen Show (4:3)</PresentationFormat>
  <Paragraphs>114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Kalam</vt:lpstr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Tarjinder Momi</dc:creator>
  <cp:lastModifiedBy>Jane Afford</cp:lastModifiedBy>
  <cp:revision>305</cp:revision>
  <dcterms:created xsi:type="dcterms:W3CDTF">2019-12-31T09:32:05Z</dcterms:created>
  <dcterms:modified xsi:type="dcterms:W3CDTF">2020-04-02T17:01:40Z</dcterms:modified>
</cp:coreProperties>
</file>