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1"/>
  </p:notesMasterIdLst>
  <p:sldIdLst>
    <p:sldId id="263" r:id="rId2"/>
    <p:sldId id="256" r:id="rId3"/>
    <p:sldId id="269" r:id="rId4"/>
    <p:sldId id="287" r:id="rId5"/>
    <p:sldId id="257" r:id="rId6"/>
    <p:sldId id="288" r:id="rId7"/>
    <p:sldId id="292" r:id="rId8"/>
    <p:sldId id="290" r:id="rId9"/>
    <p:sldId id="291" r:id="rId1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A72DB5-95ED-4188-9D48-84288BB4E933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19A44-EA1A-49F1-9DC4-341B9A8BC4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571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Outline</a:t>
            </a:r>
            <a:r>
              <a:rPr lang="en-GB" baseline="0" dirty="0"/>
              <a:t> each section of the ROAR response. Emphasise that it’s about a first-line response but also about the ongoing resilience building support that schools can provide for their young people.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58810-A400-4D07-B21B-491F77F9939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828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Explain the background</a:t>
            </a:r>
            <a:r>
              <a:rPr lang="en-GB" baseline="0" dirty="0"/>
              <a:t> of the </a:t>
            </a:r>
            <a:r>
              <a:rPr lang="en-GB" baseline="0" dirty="0" err="1"/>
              <a:t>resiliANTS</a:t>
            </a:r>
            <a:r>
              <a:rPr lang="en-GB" baseline="0" dirty="0"/>
              <a:t> found on p18-19 of the handbook. The </a:t>
            </a:r>
            <a:r>
              <a:rPr lang="en-GB" baseline="0" dirty="0" err="1"/>
              <a:t>resiliants</a:t>
            </a:r>
            <a:r>
              <a:rPr lang="en-GB" baseline="0" dirty="0"/>
              <a:t> have been developed by primary school children based on the 5 key areas of resilience as outlined in professor Angie Hart’s resilience framework (p17). Give delegates a moment to look at this in the handbook.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58810-A400-4D07-B21B-491F77F9939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609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28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551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840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628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88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27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797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929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06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567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044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6688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5941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216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4790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5258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225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01635" y="1825624"/>
            <a:ext cx="5652655" cy="46686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Picture Placeholder 2"/>
          <p:cNvSpPr>
            <a:spLocks noGrp="1"/>
          </p:cNvSpPr>
          <p:nvPr>
            <p:ph type="pic" idx="10"/>
          </p:nvPr>
        </p:nvSpPr>
        <p:spPr>
          <a:xfrm>
            <a:off x="8571123" y="1825624"/>
            <a:ext cx="2782677" cy="228049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9" name="Picture Placeholder 2"/>
          <p:cNvSpPr>
            <a:spLocks noGrp="1"/>
          </p:cNvSpPr>
          <p:nvPr>
            <p:ph type="pic" idx="11"/>
          </p:nvPr>
        </p:nvSpPr>
        <p:spPr>
          <a:xfrm>
            <a:off x="8571123" y="4213826"/>
            <a:ext cx="2782677" cy="228049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35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78DAD26-82D1-4FAD-97A9-6DB387520D8B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142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  <p:sldLayoutId id="2147483696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76C5F-1257-8343-847B-8CB08F2CF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199626"/>
            <a:ext cx="10018713" cy="1238773"/>
          </a:xfrm>
        </p:spPr>
        <p:txBody>
          <a:bodyPr>
            <a:noAutofit/>
          </a:bodyPr>
          <a:lstStyle/>
          <a:p>
            <a:br>
              <a:rPr lang="en-US" sz="4800" dirty="0"/>
            </a:br>
            <a:br>
              <a:rPr lang="en-US" sz="4800" dirty="0"/>
            </a:br>
            <a:r>
              <a:rPr lang="en-US" sz="4800" dirty="0"/>
              <a:t>Jesus we ask you to be with us as we worship here today</a:t>
            </a:r>
            <a:br>
              <a:rPr lang="en-US" sz="4800" dirty="0"/>
            </a:br>
            <a:br>
              <a:rPr lang="en-US" sz="4800" dirty="0"/>
            </a:br>
            <a:r>
              <a:rPr lang="en-US" sz="6600" dirty="0">
                <a:solidFill>
                  <a:srgbClr val="FF0000"/>
                </a:solidFill>
              </a:rPr>
              <a:t>We welcome you with open hearts.</a:t>
            </a:r>
          </a:p>
        </p:txBody>
      </p:sp>
    </p:spTree>
    <p:extLst>
      <p:ext uri="{BB962C8B-B14F-4D97-AF65-F5344CB8AC3E}">
        <p14:creationId xmlns:p14="http://schemas.microsoft.com/office/powerpoint/2010/main" val="669914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61DC89-4A65-4A99-B481-BEDDF04AF7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6134" y="955643"/>
            <a:ext cx="5566130" cy="545029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BC7F91-B6CC-4291-93BA-6093C25181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7707" y="704633"/>
            <a:ext cx="2067669" cy="855502"/>
          </a:xfrm>
        </p:spPr>
        <p:txBody>
          <a:bodyPr>
            <a:normAutofit fontScale="90000"/>
          </a:bodyPr>
          <a:lstStyle/>
          <a:p>
            <a:r>
              <a:rPr lang="en-GB" dirty="0"/>
              <a:t>ROAR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B47FD9-FD0E-41AC-9C17-20DFFE5B36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roar-katyp_O3qchSMU">
            <a:hlinkClick r:id="" action="ppaction://media"/>
            <a:extLst>
              <a:ext uri="{FF2B5EF4-FFF2-40B4-BE49-F238E27FC236}">
                <a16:creationId xmlns:a16="http://schemas.microsoft.com/office/drawing/2014/main" id="{0FCDEE9E-722A-4ED7-AF0B-9051E83EFF5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7940.81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82794" y="950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96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261"/>
          <a:stretch/>
        </p:blipFill>
        <p:spPr>
          <a:xfrm>
            <a:off x="3992012" y="95420"/>
            <a:ext cx="6214167" cy="16410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66" b="50963"/>
          <a:stretch/>
        </p:blipFill>
        <p:spPr>
          <a:xfrm>
            <a:off x="3992011" y="1819564"/>
            <a:ext cx="6214167" cy="15701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46" b="24995"/>
          <a:stretch/>
        </p:blipFill>
        <p:spPr>
          <a:xfrm>
            <a:off x="3992013" y="3389746"/>
            <a:ext cx="6214167" cy="17087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76"/>
          <a:stretch/>
        </p:blipFill>
        <p:spPr>
          <a:xfrm>
            <a:off x="3992013" y="5098473"/>
            <a:ext cx="6214167" cy="1653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88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8889" y="10005"/>
            <a:ext cx="8652164" cy="1325563"/>
          </a:xfrm>
        </p:spPr>
        <p:txBody>
          <a:bodyPr/>
          <a:lstStyle/>
          <a:p>
            <a:r>
              <a:rPr lang="en-GB" dirty="0"/>
              <a:t>Ralph and the </a:t>
            </a:r>
            <a:r>
              <a:rPr lang="en-GB" dirty="0" err="1"/>
              <a:t>ResiliANTS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20" r="17520"/>
          <a:stretch/>
        </p:blipFill>
        <p:spPr>
          <a:xfrm>
            <a:off x="2718889" y="1020726"/>
            <a:ext cx="3174522" cy="565917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B557A6-1320-45DA-9911-A33EC66033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0441" y="2100607"/>
            <a:ext cx="4927774" cy="298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4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1105F-ACB6-4044-82DB-D2569CD12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 dirty="0">
                <a:ln w="0"/>
                <a:solidFill>
                  <a:srgbClr val="CB202D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17B15-A2A1-4E07-8D8A-804FF34C9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8883" y="2332383"/>
            <a:ext cx="4084140" cy="34588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788948-2670-4B26-8776-C1DC6D840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025" y="203039"/>
            <a:ext cx="2854773" cy="21425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751109-9595-4FE5-8A82-DD14311EFA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4243" y="672492"/>
            <a:ext cx="2743200" cy="20588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8A8265-E12E-4475-A68B-0D006ACEB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0473" y="3754340"/>
            <a:ext cx="3150498" cy="23645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E295257-32CF-4DE2-B40E-729B8F8601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4707" y="3340982"/>
            <a:ext cx="3105732" cy="23309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BCA199D-EEF1-4F2B-B230-A13E5CDB33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9494" y="1086808"/>
            <a:ext cx="2854773" cy="214259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1D27CA-AF61-4872-AAAA-A4601EC9DA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5355" y="2547859"/>
            <a:ext cx="2097206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9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EE748-83E6-4714-89D1-7C8344F2C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2" y="1669774"/>
            <a:ext cx="10018711" cy="636104"/>
          </a:xfrm>
        </p:spPr>
        <p:txBody>
          <a:bodyPr>
            <a:normAutofit fontScale="90000"/>
          </a:bodyPr>
          <a:lstStyle/>
          <a:p>
            <a:pPr algn="l"/>
            <a:br>
              <a:rPr lang="en-GB" sz="4400" b="1" dirty="0">
                <a:solidFill>
                  <a:srgbClr val="FF0000"/>
                </a:solidFill>
              </a:rPr>
            </a:br>
            <a:br>
              <a:rPr lang="en-GB" sz="4400" b="1" dirty="0">
                <a:solidFill>
                  <a:srgbClr val="FF0000"/>
                </a:solidFill>
              </a:rPr>
            </a:br>
            <a:br>
              <a:rPr lang="en-GB" sz="4400" b="1" dirty="0">
                <a:solidFill>
                  <a:srgbClr val="FF0000"/>
                </a:solidFill>
              </a:rPr>
            </a:br>
            <a:br>
              <a:rPr lang="en-GB" sz="4400" b="1" dirty="0">
                <a:solidFill>
                  <a:srgbClr val="FF0000"/>
                </a:solidFill>
              </a:rPr>
            </a:br>
            <a:br>
              <a:rPr lang="en-GB" sz="4400" b="1" dirty="0">
                <a:solidFill>
                  <a:srgbClr val="FF0000"/>
                </a:solidFill>
              </a:rPr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B89A2F-EA63-4C83-9A60-7BC1EBB915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44988" y="238538"/>
            <a:ext cx="3697358" cy="1166192"/>
          </a:xfrm>
        </p:spPr>
        <p:txBody>
          <a:bodyPr>
            <a:normAutofit/>
          </a:bodyPr>
          <a:lstStyle/>
          <a:p>
            <a:r>
              <a:rPr lang="en-GB" sz="4400" b="1" dirty="0"/>
              <a:t>Noble Truths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C27D84-0B26-4962-B1FE-2FF974AF7FB2}"/>
              </a:ext>
            </a:extLst>
          </p:cNvPr>
          <p:cNvSpPr/>
          <p:nvPr/>
        </p:nvSpPr>
        <p:spPr>
          <a:xfrm>
            <a:off x="2173357" y="1443841"/>
            <a:ext cx="736336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2E435D"/>
                </a:solidFill>
                <a:latin typeface="Ubuntu"/>
              </a:rPr>
              <a:t>Noble truths </a:t>
            </a:r>
            <a:r>
              <a:rPr lang="en-GB" sz="2400" dirty="0">
                <a:solidFill>
                  <a:srgbClr val="2E435D"/>
                </a:solidFill>
                <a:latin typeface="Ubuntu"/>
              </a:rPr>
              <a:t>are a series of practical ideas that we can develop and which will help us all to become more resilient.</a:t>
            </a:r>
          </a:p>
          <a:p>
            <a:endParaRPr lang="en-GB" sz="2400" dirty="0">
              <a:solidFill>
                <a:srgbClr val="2E435D"/>
              </a:solidFill>
              <a:latin typeface="Ubuntu"/>
            </a:endParaRPr>
          </a:p>
          <a:p>
            <a:r>
              <a:rPr lang="en-GB" sz="2400" dirty="0">
                <a:solidFill>
                  <a:srgbClr val="2E435D"/>
                </a:solidFill>
                <a:latin typeface="Ubuntu"/>
              </a:rPr>
              <a:t>The </a:t>
            </a:r>
            <a:r>
              <a:rPr lang="en-GB" sz="2400" dirty="0" err="1">
                <a:solidFill>
                  <a:srgbClr val="2E435D"/>
                </a:solidFill>
                <a:latin typeface="Ubuntu"/>
              </a:rPr>
              <a:t>Resiliant</a:t>
            </a:r>
            <a:r>
              <a:rPr lang="en-GB" sz="2400" dirty="0">
                <a:solidFill>
                  <a:srgbClr val="2E435D"/>
                </a:solidFill>
                <a:latin typeface="Ubuntu"/>
              </a:rPr>
              <a:t> framework is a toolkit which will help children and young people do well and bounce back if they have a setback or a very difficult challenge to overcome.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>
                <a:solidFill>
                  <a:srgbClr val="2E435D"/>
                </a:solidFill>
                <a:latin typeface="Ubuntu"/>
              </a:rPr>
              <a:t>The </a:t>
            </a:r>
            <a:r>
              <a:rPr lang="en-GB" sz="2400" b="1" dirty="0">
                <a:solidFill>
                  <a:srgbClr val="2E435D"/>
                </a:solidFill>
                <a:latin typeface="Ubuntu"/>
              </a:rPr>
              <a:t>'noble truths</a:t>
            </a:r>
            <a:r>
              <a:rPr lang="en-GB" sz="2400" dirty="0">
                <a:solidFill>
                  <a:srgbClr val="2E435D"/>
                </a:solidFill>
                <a:latin typeface="Ubuntu"/>
              </a:rPr>
              <a:t>' are beliefs and values that enable the framework to be applied in everyday life. They are not easy to achieve but they are important to keep in your mind.</a:t>
            </a:r>
            <a:endParaRPr lang="en-GB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071A1E-6419-4E96-AF6C-3DA0B4D01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6725" y="621171"/>
            <a:ext cx="2097206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26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A1FD9-AF6D-4E2E-9931-86DC7D80A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2625" y="195470"/>
            <a:ext cx="8773075" cy="1209261"/>
          </a:xfrm>
        </p:spPr>
        <p:txBody>
          <a:bodyPr>
            <a:normAutofit/>
          </a:bodyPr>
          <a:lstStyle/>
          <a:p>
            <a:r>
              <a:rPr lang="en-GB" sz="4400" b="1" dirty="0"/>
              <a:t>Noble truths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13E57C-A99C-4289-8668-850CEE34E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2106" y="1441175"/>
            <a:ext cx="2544417" cy="183211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firebasestorage.googleapis.com/v0/b/resiliencewall.appspot.com/o/images%2Fnoble-truths-accepting.png?alt=media&amp;token=6d4214ac-5801-47e5-aa2a-8a404b2ebcbc">
            <a:extLst>
              <a:ext uri="{FF2B5EF4-FFF2-40B4-BE49-F238E27FC236}">
                <a16:creationId xmlns:a16="http://schemas.microsoft.com/office/drawing/2014/main" id="{4E612572-3545-478D-8C83-018CCD312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15" y="434708"/>
            <a:ext cx="4328503" cy="282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firebasestorage.googleapis.com/v0/b/resiliencewall.appspot.com/o/images%2Fnoble-truths-conserving.png?alt=media&amp;token=43eae996-70a3-44c9-a537-be898df2e24d">
            <a:extLst>
              <a:ext uri="{FF2B5EF4-FFF2-40B4-BE49-F238E27FC236}">
                <a16:creationId xmlns:a16="http://schemas.microsoft.com/office/drawing/2014/main" id="{69B79A47-AF87-46CE-9DD1-F36B84F2D8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72" t="-1" r="21816" b="31842"/>
          <a:stretch/>
        </p:blipFill>
        <p:spPr bwMode="auto">
          <a:xfrm>
            <a:off x="2657944" y="2643485"/>
            <a:ext cx="4021218" cy="3272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firebasestorage.googleapis.com/v0/b/resiliencewall.appspot.com/o/images%2Fnoble-truths-commitment.png?alt=media&amp;token=be948e6a-47c7-44f1-90e4-eb14ca4471aa">
            <a:extLst>
              <a:ext uri="{FF2B5EF4-FFF2-40B4-BE49-F238E27FC236}">
                <a16:creationId xmlns:a16="http://schemas.microsoft.com/office/drawing/2014/main" id="{54DF05A4-3FD4-46CE-942F-FE8B3ADA1C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2" t="7402" r="26768" b="10971"/>
          <a:stretch/>
        </p:blipFill>
        <p:spPr bwMode="auto">
          <a:xfrm>
            <a:off x="8504438" y="1060174"/>
            <a:ext cx="3310642" cy="344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D13CDD-3644-49CF-9035-B4B94A8277E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608" t="4995" r="15849" b="26969"/>
          <a:stretch/>
        </p:blipFill>
        <p:spPr>
          <a:xfrm>
            <a:off x="6718851" y="3816626"/>
            <a:ext cx="4346849" cy="294198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9E3AB8A-C4AE-43F6-AB83-714120BB9151}"/>
              </a:ext>
            </a:extLst>
          </p:cNvPr>
          <p:cNvSpPr/>
          <p:nvPr/>
        </p:nvSpPr>
        <p:spPr>
          <a:xfrm>
            <a:off x="5274365" y="2172565"/>
            <a:ext cx="28757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Work in class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434368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1AD2C-E20B-4BC7-B8C9-766C24326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18288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FF0000"/>
                </a:solidFill>
              </a:rPr>
              <a:t>Links with school values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A72A7F-8463-4E20-9622-C2CF7A4B7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4312" y="2372139"/>
            <a:ext cx="10018713" cy="3419061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Acceptance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Caring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2800" b="1" dirty="0"/>
              <a:t>Perseverance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Asking for help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Courage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Trust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351358-20F8-41DF-BF87-48BCDAB709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7274" y="3492809"/>
            <a:ext cx="2542252" cy="229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759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F114D-35E9-420B-950C-0F867E1D7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solidFill>
                  <a:srgbClr val="FF0000"/>
                </a:solidFill>
              </a:rPr>
              <a:t>Let us pray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C42D60-F52E-454F-8881-77F4006200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3062" y="2829960"/>
            <a:ext cx="2693296" cy="336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47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489</TotalTime>
  <Words>169</Words>
  <Application>Microsoft Office PowerPoint</Application>
  <PresentationFormat>Widescreen</PresentationFormat>
  <Paragraphs>24</Paragraphs>
  <Slides>9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Corbel</vt:lpstr>
      <vt:lpstr>Ubuntu</vt:lpstr>
      <vt:lpstr>Parallax</vt:lpstr>
      <vt:lpstr>  Jesus we ask you to be with us as we worship here today  We welcome you with open hearts.</vt:lpstr>
      <vt:lpstr>ROAR</vt:lpstr>
      <vt:lpstr>PowerPoint Presentation</vt:lpstr>
      <vt:lpstr>Ralph and the ResiliANTS</vt:lpstr>
      <vt:lpstr> </vt:lpstr>
      <vt:lpstr>       </vt:lpstr>
      <vt:lpstr>Noble truths</vt:lpstr>
      <vt:lpstr>Links with school values </vt:lpstr>
      <vt:lpstr>Let us pray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ROAR</dc:title>
  <dc:creator>Alison Klaassen</dc:creator>
  <cp:lastModifiedBy>Alison Klaassen</cp:lastModifiedBy>
  <cp:revision>18</cp:revision>
  <cp:lastPrinted>2022-02-28T14:14:13Z</cp:lastPrinted>
  <dcterms:created xsi:type="dcterms:W3CDTF">2021-11-08T11:11:04Z</dcterms:created>
  <dcterms:modified xsi:type="dcterms:W3CDTF">2022-02-28T17:01:18Z</dcterms:modified>
</cp:coreProperties>
</file>