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handoutMasterIdLst>
    <p:handoutMasterId r:id="rId18"/>
  </p:handoutMasterIdLst>
  <p:sldIdLst>
    <p:sldId id="295" r:id="rId2"/>
    <p:sldId id="286" r:id="rId3"/>
    <p:sldId id="257" r:id="rId4"/>
    <p:sldId id="291" r:id="rId5"/>
    <p:sldId id="268" r:id="rId6"/>
    <p:sldId id="266" r:id="rId7"/>
    <p:sldId id="261" r:id="rId8"/>
    <p:sldId id="297" r:id="rId9"/>
    <p:sldId id="293" r:id="rId10"/>
    <p:sldId id="265" r:id="rId11"/>
    <p:sldId id="285" r:id="rId12"/>
    <p:sldId id="288" r:id="rId13"/>
    <p:sldId id="296" r:id="rId14"/>
    <p:sldId id="283" r:id="rId15"/>
    <p:sldId id="279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7" autoAdjust="0"/>
    <p:restoredTop sz="94660"/>
  </p:normalViewPr>
  <p:slideViewPr>
    <p:cSldViewPr>
      <p:cViewPr varScale="1">
        <p:scale>
          <a:sx n="81" d="100"/>
          <a:sy n="81" d="100"/>
        </p:scale>
        <p:origin x="151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3D430F-35F7-48A5-80E6-D735F7FAF0A8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A36E4-BAD2-42FC-9ECF-736DB78FAE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294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79660-4D12-4991-A400-9B686540618D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5F1E7E-0C87-4093-B58F-B838A916B7D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28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>
                <a:solidFill>
                  <a:srgbClr val="FFC000"/>
                </a:solidFill>
                <a:latin typeface="Castellar" panose="020A0402060406010301" pitchFamily="18" charset="0"/>
              </a:rPr>
              <a:t> The Commonwealth is a family of 54 nations, spread over every continent and ocean in the world.</a:t>
            </a:r>
          </a:p>
          <a:p>
            <a:r>
              <a:rPr lang="en-GB" sz="1200" dirty="0">
                <a:solidFill>
                  <a:srgbClr val="FFC000"/>
                </a:solidFill>
                <a:latin typeface="Castellar" panose="020A0402060406010301" pitchFamily="18" charset="0"/>
              </a:rPr>
              <a:t>Although the people of the Commonwealth are different in many ways, they work together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Every four year the commonwealth games take place. These are the friendly games, where countries are working together, and individuals compete.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91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993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724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126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98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77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719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618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35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655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6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5F48-130F-4C49-9E90-6363B06C77F3}" type="datetimeFigureOut">
              <a:rPr lang="en-GB" smtClean="0"/>
              <a:pPr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5801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hyperlink" Target="http://www.youngcommonwealth.org/member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hyperlink" Target="http://www.youngcommonwealth.org/members/" TargetMode="External"/><Relationship Id="rId5" Type="http://schemas.openxmlformats.org/officeDocument/2006/relationships/hyperlink" Target="https://www.bbc.co.uk/cbbc/watch/horrible-histories-song-rosa-parks-sat-on-a-bus" TargetMode="External"/><Relationship Id="rId4" Type="http://schemas.openxmlformats.org/officeDocument/2006/relationships/hyperlink" Target="https://www.bbc.co.uk/cbbc/watch/horrible-histories-suffragettes?collection=cbbc-thats-amaz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CEB83-61BD-4D59-8567-3C2D8362B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Lord is with us -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E20AB-455B-42A2-8FAB-5DE5E856F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His spirit is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577280-9987-4EE4-9DA7-22D1279DD3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" t="8000" r="5000" b="33200"/>
          <a:stretch/>
        </p:blipFill>
        <p:spPr>
          <a:xfrm>
            <a:off x="425191" y="1600200"/>
            <a:ext cx="8229600" cy="302433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C10E5F8-F6A9-408B-BE5E-1E35C4D3B7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2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9"/>
    </mc:Choice>
    <mc:Fallback xmlns="">
      <p:transition spd="slow" advTm="12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Together we can make a difference</a:t>
            </a:r>
          </a:p>
        </p:txBody>
      </p:sp>
      <p:pic>
        <p:nvPicPr>
          <p:cNvPr id="5" name="Content Placeholder 3" descr="Image result for window image clip art"/>
          <p:cNvPicPr>
            <a:picLocks noGrp="1"/>
          </p:cNvPicPr>
          <p:nvPr>
            <p:ph idx="1"/>
          </p:nvPr>
        </p:nvPicPr>
        <p:blipFill>
          <a:blip r:embed="rId4" cstate="print"/>
          <a:srcRect l="9325" r="4419" b="18636"/>
          <a:stretch>
            <a:fillRect/>
          </a:stretch>
        </p:blipFill>
        <p:spPr bwMode="auto">
          <a:xfrm>
            <a:off x="5508104" y="1479879"/>
            <a:ext cx="3358230" cy="225464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4" name="Right Arrow 3"/>
          <p:cNvSpPr/>
          <p:nvPr/>
        </p:nvSpPr>
        <p:spPr>
          <a:xfrm>
            <a:off x="683567" y="3154588"/>
            <a:ext cx="6840761" cy="3600400"/>
          </a:xfrm>
          <a:prstGeom prst="rightArrow">
            <a:avLst>
              <a:gd name="adj1" fmla="val 50000"/>
              <a:gd name="adj2" fmla="val 517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Our window is to find out about the Commonwealth and International Women’s Day</a:t>
            </a:r>
          </a:p>
        </p:txBody>
      </p:sp>
      <p:pic>
        <p:nvPicPr>
          <p:cNvPr id="6" name="Picture 2" descr="C:\Users\Gill\Desktop\commonwealth-of-nations-flag-1430-p-2.gif">
            <a:extLst>
              <a:ext uri="{FF2B5EF4-FFF2-40B4-BE49-F238E27FC236}">
                <a16:creationId xmlns:a16="http://schemas.microsoft.com/office/drawing/2014/main" id="{7E7EF6A4-DCFF-49BC-893C-137B5C6B4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63" y="1419207"/>
            <a:ext cx="2205033" cy="231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356730-EB0B-49F9-B50C-819FC4F106B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713" t="15000" r="50000" b="20601"/>
          <a:stretch/>
        </p:blipFill>
        <p:spPr>
          <a:xfrm>
            <a:off x="3211738" y="1536456"/>
            <a:ext cx="1908720" cy="21414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64C79A-DD17-4178-8755-6AB03C11C9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80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0"/>
    </mc:Choice>
    <mc:Fallback xmlns="">
      <p:transition spd="slow" advTm="20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656184"/>
          </a:xfrm>
        </p:spPr>
        <p:txBody>
          <a:bodyPr>
            <a:normAutofit fontScale="90000"/>
          </a:bodyPr>
          <a:lstStyle/>
          <a:p>
            <a:r>
              <a:rPr lang="en-GB" sz="3100" b="1" dirty="0">
                <a:solidFill>
                  <a:srgbClr val="002060"/>
                </a:solidFill>
                <a:latin typeface="Castellar" panose="020A0402060406010301" pitchFamily="18" charset="0"/>
              </a:rPr>
              <a:t>The Commonwealth is a family of 53 nations, spread over every continent and ocean in the world.</a:t>
            </a:r>
            <a:br>
              <a:rPr lang="en-GB" sz="2000" dirty="0">
                <a:solidFill>
                  <a:srgbClr val="FFC000"/>
                </a:solidFill>
                <a:latin typeface="Castellar" panose="020A0402060406010301" pitchFamily="18" charset="0"/>
              </a:rPr>
            </a:br>
            <a:br>
              <a:rPr lang="en-GB" sz="2000" dirty="0">
                <a:solidFill>
                  <a:srgbClr val="FFC000"/>
                </a:solidFill>
                <a:latin typeface="Castellar" panose="020A0402060406010301" pitchFamily="18" charset="0"/>
              </a:rPr>
            </a:b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Gill\Desktop\images-47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4701420" cy="391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3B35FA-CB8F-4771-84CA-242957C71A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27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37"/>
    </mc:Choice>
    <mc:Fallback xmlns="">
      <p:transition spd="slow" advTm="18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8362F-8E21-4151-8829-31BB57D9F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hlinkClick r:id="rId4"/>
              </a:rPr>
              <a:t>http://www.youngcommonwealth.org/members/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9EEF09D-F936-4D47-8B87-92DDE0ED26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57200" y="2019806"/>
            <a:ext cx="8229600" cy="3686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477497-A5BD-4809-BBD8-AB2B564B89A6}"/>
              </a:ext>
            </a:extLst>
          </p:cNvPr>
          <p:cNvSpPr txBox="1"/>
          <p:nvPr/>
        </p:nvSpPr>
        <p:spPr>
          <a:xfrm>
            <a:off x="1331640" y="2969644"/>
            <a:ext cx="66247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002060"/>
                </a:solidFill>
                <a:latin typeface="Castellar" panose="020A0402060406010301" pitchFamily="18" charset="0"/>
              </a:rPr>
              <a:t>the Commonwealth is the countries that used to be in The British Empire</a:t>
            </a:r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859E822-0463-46ED-BC59-D6F9843592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7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6"/>
    </mc:Choice>
    <mc:Fallback xmlns="">
      <p:transition spd="slow" advTm="11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C000"/>
                </a:solidFill>
                <a:latin typeface="Castellar" panose="020A0402060406010301" pitchFamily="18" charset="0"/>
              </a:rPr>
              <a:t>Commonwealth 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>
            <a:normAutofit/>
          </a:bodyPr>
          <a:lstStyle/>
          <a:p>
            <a:r>
              <a:rPr lang="en-GB" dirty="0"/>
              <a:t>The Queen is the head of the Commonwealth and its headquarters are in London</a:t>
            </a:r>
          </a:p>
        </p:txBody>
      </p:sp>
      <p:pic>
        <p:nvPicPr>
          <p:cNvPr id="15362" name="Picture 2" descr="C:\Users\Gill\Desktop\LN-TQ-Mar-Commonwealth-Msg-_0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19500"/>
            <a:ext cx="36957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5E59BB9-7BC2-4F84-BEBB-DDFFD2D1CF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7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7"/>
    </mc:Choice>
    <mc:Fallback xmlns="">
      <p:transition spd="slow" advTm="11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2060"/>
                </a:solidFill>
                <a:latin typeface="Castellar" panose="020A0402060406010301" pitchFamily="18" charset="0"/>
              </a:rPr>
              <a:t>Commonwealth Games…these happen every 4 years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0326" y="2224683"/>
            <a:ext cx="698182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382A0369-1A2B-4485-B24E-5D00BE3CE05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19872" y="4509120"/>
            <a:ext cx="2592288" cy="247679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F585E15-A610-49E9-9F4B-C0F6069F90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6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12"/>
    </mc:Choice>
    <mc:Fallback xmlns="">
      <p:transition spd="slow" advTm="19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Castellar" panose="020A0402060406010301" pitchFamily="18" charset="0"/>
              </a:rPr>
              <a:t>BRITISH VALUES are used across these countries…can you remember what they are?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9BA713-6C88-4944-8A6E-CBF16BF28EE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27584" y="2624137"/>
            <a:ext cx="5680720" cy="310911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D014FD1-CEDA-4B76-BF8F-9480E10570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9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22"/>
    </mc:Choice>
    <mc:Fallback xmlns="">
      <p:transition spd="slow" advTm="14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0D8BE-8E0A-4CCF-B591-F3CD1F9D7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C7A4E37-570E-4F33-B7ED-3EAAB0732D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2413" t="16542" r="46420" b="27773"/>
          <a:stretch/>
        </p:blipFill>
        <p:spPr>
          <a:xfrm>
            <a:off x="630424" y="478502"/>
            <a:ext cx="7758000" cy="5902826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944CE3E-F697-45C5-9C1F-A467C9B5FE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61"/>
    </mc:Choice>
    <mc:Fallback xmlns="">
      <p:transition spd="slow" advTm="16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43A5D-1242-4841-8875-9185792CE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6462AEE-1E75-44AA-AA8F-2E5E1B642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31942" y="1052736"/>
            <a:ext cx="8154857" cy="450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04226D9-2BB1-46A8-8016-C00CE5CDE6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5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84"/>
    </mc:Choice>
    <mc:Fallback xmlns="">
      <p:transition spd="slow" advTm="23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 b="1" dirty="0">
                <a:solidFill>
                  <a:srgbClr val="002060"/>
                </a:solidFill>
                <a:latin typeface="Castellar" panose="020A0402060406010301" pitchFamily="18" charset="0"/>
              </a:rPr>
            </a:br>
            <a:br>
              <a:rPr lang="en-GB" b="1" dirty="0">
                <a:solidFill>
                  <a:srgbClr val="002060"/>
                </a:solidFill>
                <a:latin typeface="Castellar" panose="020A0402060406010301" pitchFamily="18" charset="0"/>
              </a:rPr>
            </a:br>
            <a:br>
              <a:rPr lang="en-GB" b="1" dirty="0">
                <a:solidFill>
                  <a:srgbClr val="002060"/>
                </a:solidFill>
                <a:latin typeface="Castellar" panose="020A0402060406010301" pitchFamily="18" charset="0"/>
              </a:rPr>
            </a:br>
            <a:r>
              <a:rPr lang="en-GB" b="1" dirty="0">
                <a:solidFill>
                  <a:srgbClr val="002060"/>
                </a:solidFill>
                <a:latin typeface="Castellar" panose="020A0402060406010301" pitchFamily="18" charset="0"/>
              </a:rPr>
              <a:t>A BIG Part of this Democracy and the belief that everyone is equal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DFE98A-37B1-408C-8AEA-793AEFD1AB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713" t="15000" r="50000" b="20601"/>
          <a:stretch/>
        </p:blipFill>
        <p:spPr>
          <a:xfrm>
            <a:off x="3178696" y="3501008"/>
            <a:ext cx="2786608" cy="312643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D2F161F-EB15-46A4-B34A-A3AC32C95B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6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55"/>
    </mc:Choice>
    <mc:Fallback xmlns="">
      <p:transition spd="slow" advTm="24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/>
          </a:bodyPr>
          <a:lstStyle/>
          <a:p>
            <a:r>
              <a:rPr lang="en-GB" dirty="0"/>
              <a:t>So…our mirror today is to look 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4077072"/>
            <a:ext cx="6480720" cy="20490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Image result for mirror image clip art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221088"/>
            <a:ext cx="3744416" cy="196244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449B5AB-6867-4C2A-A1B0-23E38915D1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70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91"/>
    </mc:Choice>
    <mc:Fallback xmlns="">
      <p:transition spd="slow" advTm="85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Together we can make a difference</a:t>
            </a:r>
          </a:p>
        </p:txBody>
      </p:sp>
      <p:sp>
        <p:nvSpPr>
          <p:cNvPr id="4" name="Right Arrow 3"/>
          <p:cNvSpPr/>
          <p:nvPr/>
        </p:nvSpPr>
        <p:spPr>
          <a:xfrm>
            <a:off x="683567" y="4293096"/>
            <a:ext cx="4176465" cy="2461892"/>
          </a:xfrm>
          <a:prstGeom prst="rightArrow">
            <a:avLst>
              <a:gd name="adj1" fmla="val 50000"/>
              <a:gd name="adj2" fmla="val 517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Playing our part in acting out the values of The Commonwealth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A00F8C-A2AF-43B5-B5C1-33AD04B6CE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C82E97-65A2-4306-A6A4-FB203FBDD7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651" t="16401" r="54326" b="27601"/>
          <a:stretch/>
        </p:blipFill>
        <p:spPr>
          <a:xfrm>
            <a:off x="800972" y="1470623"/>
            <a:ext cx="2196753" cy="28803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722625-BE8A-40FA-849B-0B45768AAD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800" t="16401" r="57875" b="27601"/>
          <a:stretch/>
        </p:blipFill>
        <p:spPr>
          <a:xfrm>
            <a:off x="5364088" y="1124743"/>
            <a:ext cx="2952328" cy="5367869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AF06BA93-2CE3-43AD-BE8F-F1F02ABF34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89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82"/>
    </mc:Choice>
    <mc:Fallback xmlns="">
      <p:transition spd="slow" advTm="52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D8E14-2E91-4C20-92D3-91A027AB5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FB04D-2F95-42B6-9FF6-78F7A792B2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4CDEFC-AEF7-4499-8D43-DB9051B9A9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288" t="14445" r="53150" b="26200"/>
          <a:stretch/>
        </p:blipFill>
        <p:spPr>
          <a:xfrm>
            <a:off x="2123728" y="673467"/>
            <a:ext cx="4536504" cy="549528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E835154-04F2-4BA4-9CA8-1AAE49E00A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3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49"/>
    </mc:Choice>
    <mc:Fallback xmlns="">
      <p:transition spd="slow" advTm="32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2060"/>
                </a:solidFill>
              </a:rPr>
              <a:t>Our door is to find out more-</a:t>
            </a:r>
            <a:br>
              <a:rPr lang="en-GB" sz="3600" b="1" dirty="0">
                <a:solidFill>
                  <a:srgbClr val="002060"/>
                </a:solidFill>
              </a:rPr>
            </a:br>
            <a:r>
              <a:rPr lang="en-GB" sz="3600" b="1" dirty="0">
                <a:solidFill>
                  <a:srgbClr val="002060"/>
                </a:solidFill>
              </a:rPr>
              <a:t>To take time to be grateful for the values we live with</a:t>
            </a:r>
            <a:br>
              <a:rPr lang="en-GB" sz="3600" b="1" dirty="0">
                <a:solidFill>
                  <a:srgbClr val="002060"/>
                </a:solidFill>
              </a:rPr>
            </a:br>
            <a:r>
              <a:rPr lang="en-GB" sz="3600" b="1" dirty="0">
                <a:solidFill>
                  <a:srgbClr val="002060"/>
                </a:solidFill>
              </a:rPr>
              <a:t>Do our bit to make the world a fairer place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Image result for opening door image clip art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780928"/>
            <a:ext cx="4536504" cy="280831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5" name="Right Arrow 3">
            <a:extLst>
              <a:ext uri="{FF2B5EF4-FFF2-40B4-BE49-F238E27FC236}">
                <a16:creationId xmlns:a16="http://schemas.microsoft.com/office/drawing/2014/main" id="{625AA834-A1D0-4BCF-BF8A-884D356ACBDE}"/>
              </a:ext>
            </a:extLst>
          </p:cNvPr>
          <p:cNvSpPr/>
          <p:nvPr/>
        </p:nvSpPr>
        <p:spPr>
          <a:xfrm>
            <a:off x="683567" y="3946676"/>
            <a:ext cx="4104457" cy="2808312"/>
          </a:xfrm>
          <a:prstGeom prst="rightArrow">
            <a:avLst>
              <a:gd name="adj1" fmla="val 50000"/>
              <a:gd name="adj2" fmla="val 517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Playing our part in acting out the values of The Commonwealth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FA5CA1A-BE99-4E7C-8AA8-CF917B2E6A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55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43"/>
    </mc:Choice>
    <mc:Fallback xmlns="">
      <p:transition spd="slow" advTm="37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Horrible Histories Song: The Suffragettes' Song - CBBC – BBC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Horrible Histories Song: Rosa Parks - I Sat on a Bus - CBBC – BBC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>
                <a:solidFill>
                  <a:srgbClr val="FF0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http://www.youngcommonwealth.org/members/</a:t>
            </a:r>
            <a:endParaRPr lang="en-GB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D8DA65E-D5FD-49F4-AE6F-70A41A1745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48D6F6-1741-44FF-8988-1EEFD5C7E2B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988" t="24302" r="46063" b="35099"/>
          <a:stretch/>
        </p:blipFill>
        <p:spPr>
          <a:xfrm>
            <a:off x="2843808" y="4437112"/>
            <a:ext cx="3744416" cy="2088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28"/>
    </mc:Choice>
    <mc:Fallback xmlns="">
      <p:transition spd="slow" advTm="39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1422</TotalTime>
  <Words>296</Words>
  <Application>Microsoft Office PowerPoint</Application>
  <PresentationFormat>On-screen Show (4:3)</PresentationFormat>
  <Paragraphs>33</Paragraphs>
  <Slides>15</Slides>
  <Notes>2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Castellar</vt:lpstr>
      <vt:lpstr>Office Theme</vt:lpstr>
      <vt:lpstr>The Lord is with us -</vt:lpstr>
      <vt:lpstr>Together we can make a difference</vt:lpstr>
      <vt:lpstr>The Commonwealth is a family of 53 nations, spread over every continent and ocean in the world.  </vt:lpstr>
      <vt:lpstr>http://www.youngcommonwealth.org/members/</vt:lpstr>
      <vt:lpstr>Commonwealth Day</vt:lpstr>
      <vt:lpstr>Commonwealth Games…these happen every 4 years</vt:lpstr>
      <vt:lpstr>BRITISH VALUES are used across these countries…can you remember what they are? </vt:lpstr>
      <vt:lpstr>PowerPoint Presentation</vt:lpstr>
      <vt:lpstr>PowerPoint Presentation</vt:lpstr>
      <vt:lpstr>   A BIG Part of this Democracy and the belief that everyone is equal</vt:lpstr>
      <vt:lpstr>So…our mirror today is to look at</vt:lpstr>
      <vt:lpstr>Together we can make a difference</vt:lpstr>
      <vt:lpstr>PowerPoint Presentation</vt:lpstr>
      <vt:lpstr>Our door is to find out more- To take time to be grateful for the values we live with Do our bit to make the world a fairer place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Commonwealth Day</dc:title>
  <dc:creator>Gill</dc:creator>
  <cp:lastModifiedBy>Deborah Lund</cp:lastModifiedBy>
  <cp:revision>54</cp:revision>
  <cp:lastPrinted>2019-03-06T09:36:49Z</cp:lastPrinted>
  <dcterms:created xsi:type="dcterms:W3CDTF">2014-02-11T20:09:11Z</dcterms:created>
  <dcterms:modified xsi:type="dcterms:W3CDTF">2021-03-04T21:52:13Z</dcterms:modified>
</cp:coreProperties>
</file>