
<file path=[Content_Types].xml><?xml version="1.0" encoding="utf-8"?>
<Types xmlns="http://schemas.openxmlformats.org/package/2006/content-types">
  <Default Extension="png" ContentType="image/png"/>
  <Default Extension="wmf" ContentType="image/x-wmf"/>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slides/slide136.xml" ContentType="application/vnd.openxmlformats-officedocument.presentationml.slide+xml"/>
  <Override PartName="/ppt/slides/slide137.xml" ContentType="application/vnd.openxmlformats-officedocument.presentationml.slide+xml"/>
  <Override PartName="/ppt/slides/slide138.xml" ContentType="application/vnd.openxmlformats-officedocument.presentationml.slide+xml"/>
  <Override PartName="/ppt/slides/slide139.xml" ContentType="application/vnd.openxmlformats-officedocument.presentationml.slide+xml"/>
  <Override PartName="/ppt/slides/slide140.xml" ContentType="application/vnd.openxmlformats-officedocument.presentationml.slide+xml"/>
  <Override PartName="/ppt/slides/slide141.xml" ContentType="application/vnd.openxmlformats-officedocument.presentationml.slide+xml"/>
  <Override PartName="/ppt/slides/slide142.xml" ContentType="application/vnd.openxmlformats-officedocument.presentationml.slide+xml"/>
  <Override PartName="/ppt/slides/slide143.xml" ContentType="application/vnd.openxmlformats-officedocument.presentationml.slide+xml"/>
  <Override PartName="/ppt/slides/slide144.xml" ContentType="application/vnd.openxmlformats-officedocument.presentationml.slide+xml"/>
  <Override PartName="/ppt/slides/slide145.xml" ContentType="application/vnd.openxmlformats-officedocument.presentationml.slide+xml"/>
  <Override PartName="/ppt/slides/slide146.xml" ContentType="application/vnd.openxmlformats-officedocument.presentationml.slide+xml"/>
  <Override PartName="/ppt/slides/slide147.xml" ContentType="application/vnd.openxmlformats-officedocument.presentationml.slide+xml"/>
  <Override PartName="/ppt/slides/slide148.xml" ContentType="application/vnd.openxmlformats-officedocument.presentationml.slide+xml"/>
  <Override PartName="/ppt/slides/slide149.xml" ContentType="application/vnd.openxmlformats-officedocument.presentationml.slide+xml"/>
  <Override PartName="/ppt/slides/slide150.xml" ContentType="application/vnd.openxmlformats-officedocument.presentationml.slide+xml"/>
  <Override PartName="/ppt/slides/slide151.xml" ContentType="application/vnd.openxmlformats-officedocument.presentationml.slide+xml"/>
  <Override PartName="/ppt/slides/slide152.xml" ContentType="application/vnd.openxmlformats-officedocument.presentationml.slide+xml"/>
  <Override PartName="/ppt/slides/slide153.xml" ContentType="application/vnd.openxmlformats-officedocument.presentationml.slide+xml"/>
  <Override PartName="/ppt/slides/slide154.xml" ContentType="application/vnd.openxmlformats-officedocument.presentationml.slide+xml"/>
  <Override PartName="/ppt/slides/slide155.xml" ContentType="application/vnd.openxmlformats-officedocument.presentationml.slide+xml"/>
  <Override PartName="/ppt/slides/slide156.xml" ContentType="application/vnd.openxmlformats-officedocument.presentationml.slide+xml"/>
  <Override PartName="/ppt/slides/slide157.xml" ContentType="application/vnd.openxmlformats-officedocument.presentationml.slide+xml"/>
  <Override PartName="/ppt/slides/slide158.xml" ContentType="application/vnd.openxmlformats-officedocument.presentationml.slide+xml"/>
  <Override PartName="/ppt/slides/slide159.xml" ContentType="application/vnd.openxmlformats-officedocument.presentationml.slide+xml"/>
  <Override PartName="/ppt/slides/slide160.xml" ContentType="application/vnd.openxmlformats-officedocument.presentationml.slide+xml"/>
  <Override PartName="/ppt/slides/slide161.xml" ContentType="application/vnd.openxmlformats-officedocument.presentationml.slide+xml"/>
  <Override PartName="/ppt/slides/slide162.xml" ContentType="application/vnd.openxmlformats-officedocument.presentationml.slide+xml"/>
  <Override PartName="/ppt/slides/slide163.xml" ContentType="application/vnd.openxmlformats-officedocument.presentationml.slide+xml"/>
  <Override PartName="/ppt/slides/slide164.xml" ContentType="application/vnd.openxmlformats-officedocument.presentationml.slide+xml"/>
  <Override PartName="/ppt/slides/slide165.xml" ContentType="application/vnd.openxmlformats-officedocument.presentationml.slide+xml"/>
  <Override PartName="/ppt/slides/slide16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68"/>
  </p:notesMasterIdLst>
  <p:sldIdLst>
    <p:sldId id="264" r:id="rId2"/>
    <p:sldId id="419" r:id="rId3"/>
    <p:sldId id="420" r:id="rId4"/>
    <p:sldId id="421" r:id="rId5"/>
    <p:sldId id="422" r:id="rId6"/>
    <p:sldId id="423" r:id="rId7"/>
    <p:sldId id="424" r:id="rId8"/>
    <p:sldId id="425" r:id="rId9"/>
    <p:sldId id="262" r:id="rId10"/>
    <p:sldId id="267" r:id="rId11"/>
    <p:sldId id="270" r:id="rId12"/>
    <p:sldId id="271" r:id="rId13"/>
    <p:sldId id="272" r:id="rId14"/>
    <p:sldId id="279" r:id="rId15"/>
    <p:sldId id="280" r:id="rId16"/>
    <p:sldId id="273" r:id="rId17"/>
    <p:sldId id="274" r:id="rId18"/>
    <p:sldId id="275" r:id="rId19"/>
    <p:sldId id="276" r:id="rId20"/>
    <p:sldId id="277" r:id="rId21"/>
    <p:sldId id="278" r:id="rId22"/>
    <p:sldId id="282" r:id="rId23"/>
    <p:sldId id="336" r:id="rId24"/>
    <p:sldId id="268" r:id="rId25"/>
    <p:sldId id="536" r:id="rId26"/>
    <p:sldId id="537" r:id="rId27"/>
    <p:sldId id="498" r:id="rId28"/>
    <p:sldId id="339" r:id="rId29"/>
    <p:sldId id="300" r:id="rId30"/>
    <p:sldId id="341" r:id="rId31"/>
    <p:sldId id="342" r:id="rId32"/>
    <p:sldId id="346" r:id="rId33"/>
    <p:sldId id="344" r:id="rId34"/>
    <p:sldId id="479" r:id="rId35"/>
    <p:sldId id="480" r:id="rId36"/>
    <p:sldId id="481" r:id="rId37"/>
    <p:sldId id="482" r:id="rId38"/>
    <p:sldId id="483" r:id="rId39"/>
    <p:sldId id="484" r:id="rId40"/>
    <p:sldId id="485" r:id="rId41"/>
    <p:sldId id="496" r:id="rId42"/>
    <p:sldId id="531" r:id="rId43"/>
    <p:sldId id="532" r:id="rId44"/>
    <p:sldId id="539" r:id="rId45"/>
    <p:sldId id="540" r:id="rId46"/>
    <p:sldId id="541" r:id="rId47"/>
    <p:sldId id="538" r:id="rId48"/>
    <p:sldId id="501" r:id="rId49"/>
    <p:sldId id="507" r:id="rId50"/>
    <p:sldId id="518" r:id="rId51"/>
    <p:sldId id="519" r:id="rId52"/>
    <p:sldId id="520" r:id="rId53"/>
    <p:sldId id="521" r:id="rId54"/>
    <p:sldId id="508" r:id="rId55"/>
    <p:sldId id="509" r:id="rId56"/>
    <p:sldId id="510" r:id="rId57"/>
    <p:sldId id="511" r:id="rId58"/>
    <p:sldId id="512" r:id="rId59"/>
    <p:sldId id="513" r:id="rId60"/>
    <p:sldId id="534" r:id="rId61"/>
    <p:sldId id="514" r:id="rId62"/>
    <p:sldId id="516" r:id="rId63"/>
    <p:sldId id="517" r:id="rId64"/>
    <p:sldId id="533" r:id="rId65"/>
    <p:sldId id="535" r:id="rId66"/>
    <p:sldId id="489" r:id="rId67"/>
    <p:sldId id="522" r:id="rId68"/>
    <p:sldId id="523" r:id="rId69"/>
    <p:sldId id="524" r:id="rId70"/>
    <p:sldId id="525" r:id="rId71"/>
    <p:sldId id="526" r:id="rId72"/>
    <p:sldId id="527" r:id="rId73"/>
    <p:sldId id="528" r:id="rId74"/>
    <p:sldId id="530" r:id="rId75"/>
    <p:sldId id="265" r:id="rId76"/>
    <p:sldId id="347" r:id="rId77"/>
    <p:sldId id="301" r:id="rId78"/>
    <p:sldId id="304" r:id="rId79"/>
    <p:sldId id="309" r:id="rId80"/>
    <p:sldId id="310" r:id="rId81"/>
    <p:sldId id="311" r:id="rId82"/>
    <p:sldId id="312" r:id="rId83"/>
    <p:sldId id="313" r:id="rId84"/>
    <p:sldId id="315" r:id="rId85"/>
    <p:sldId id="302" r:id="rId86"/>
    <p:sldId id="400" r:id="rId87"/>
    <p:sldId id="401" r:id="rId88"/>
    <p:sldId id="352" r:id="rId89"/>
    <p:sldId id="351" r:id="rId90"/>
    <p:sldId id="303" r:id="rId91"/>
    <p:sldId id="289" r:id="rId92"/>
    <p:sldId id="433" r:id="rId93"/>
    <p:sldId id="435" r:id="rId94"/>
    <p:sldId id="436" r:id="rId95"/>
    <p:sldId id="438" r:id="rId96"/>
    <p:sldId id="437" r:id="rId97"/>
    <p:sldId id="439" r:id="rId98"/>
    <p:sldId id="367" r:id="rId99"/>
    <p:sldId id="357" r:id="rId100"/>
    <p:sldId id="353" r:id="rId101"/>
    <p:sldId id="368" r:id="rId102"/>
    <p:sldId id="366" r:id="rId103"/>
    <p:sldId id="364" r:id="rId104"/>
    <p:sldId id="356" r:id="rId105"/>
    <p:sldId id="495" r:id="rId106"/>
    <p:sldId id="365" r:id="rId107"/>
    <p:sldId id="448" r:id="rId108"/>
    <p:sldId id="373" r:id="rId109"/>
    <p:sldId id="389" r:id="rId110"/>
    <p:sldId id="377" r:id="rId111"/>
    <p:sldId id="378" r:id="rId112"/>
    <p:sldId id="379" r:id="rId113"/>
    <p:sldId id="380" r:id="rId114"/>
    <p:sldId id="382" r:id="rId115"/>
    <p:sldId id="383" r:id="rId116"/>
    <p:sldId id="384" r:id="rId117"/>
    <p:sldId id="385" r:id="rId118"/>
    <p:sldId id="386" r:id="rId119"/>
    <p:sldId id="387" r:id="rId120"/>
    <p:sldId id="388" r:id="rId121"/>
    <p:sldId id="381" r:id="rId122"/>
    <p:sldId id="375" r:id="rId123"/>
    <p:sldId id="291" r:id="rId124"/>
    <p:sldId id="455" r:id="rId125"/>
    <p:sldId id="456" r:id="rId126"/>
    <p:sldId id="361" r:id="rId127"/>
    <p:sldId id="358" r:id="rId128"/>
    <p:sldId id="359" r:id="rId129"/>
    <p:sldId id="360" r:id="rId130"/>
    <p:sldId id="288" r:id="rId131"/>
    <p:sldId id="299" r:id="rId132"/>
    <p:sldId id="390" r:id="rId133"/>
    <p:sldId id="391" r:id="rId134"/>
    <p:sldId id="392" r:id="rId135"/>
    <p:sldId id="461" r:id="rId136"/>
    <p:sldId id="457" r:id="rId137"/>
    <p:sldId id="317" r:id="rId138"/>
    <p:sldId id="362" r:id="rId139"/>
    <p:sldId id="441" r:id="rId140"/>
    <p:sldId id="446" r:id="rId141"/>
    <p:sldId id="471" r:id="rId142"/>
    <p:sldId id="477" r:id="rId143"/>
    <p:sldId id="472" r:id="rId144"/>
    <p:sldId id="473" r:id="rId145"/>
    <p:sldId id="474" r:id="rId146"/>
    <p:sldId id="475" r:id="rId147"/>
    <p:sldId id="467" r:id="rId148"/>
    <p:sldId id="468" r:id="rId149"/>
    <p:sldId id="469" r:id="rId150"/>
    <p:sldId id="470" r:id="rId151"/>
    <p:sldId id="396" r:id="rId152"/>
    <p:sldId id="397" r:id="rId153"/>
    <p:sldId id="398" r:id="rId154"/>
    <p:sldId id="476" r:id="rId155"/>
    <p:sldId id="399" r:id="rId156"/>
    <p:sldId id="407" r:id="rId157"/>
    <p:sldId id="328" r:id="rId158"/>
    <p:sldId id="331" r:id="rId159"/>
    <p:sldId id="410" r:id="rId160"/>
    <p:sldId id="411" r:id="rId161"/>
    <p:sldId id="412" r:id="rId162"/>
    <p:sldId id="409" r:id="rId163"/>
    <p:sldId id="408" r:id="rId164"/>
    <p:sldId id="330" r:id="rId165"/>
    <p:sldId id="326" r:id="rId166"/>
    <p:sldId id="332" r:id="rId167"/>
  </p:sldIdLst>
  <p:sldSz cx="12192000" cy="6858000"/>
  <p:notesSz cx="9926638" cy="1435576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743" autoAdjust="0"/>
    <p:restoredTop sz="94660"/>
  </p:normalViewPr>
  <p:slideViewPr>
    <p:cSldViewPr snapToGrid="0">
      <p:cViewPr varScale="1">
        <p:scale>
          <a:sx n="91" d="100"/>
          <a:sy n="91" d="100"/>
        </p:scale>
        <p:origin x="546" y="90"/>
      </p:cViewPr>
      <p:guideLst/>
    </p:cSldViewPr>
  </p:slideViewPr>
  <p:notesTextViewPr>
    <p:cViewPr>
      <p:scale>
        <a:sx n="1" d="1"/>
        <a:sy n="1" d="1"/>
      </p:scale>
      <p:origin x="0" y="0"/>
    </p:cViewPr>
  </p:notesTextViewPr>
  <p:sorterViewPr>
    <p:cViewPr>
      <p:scale>
        <a:sx n="90" d="100"/>
        <a:sy n="90" d="100"/>
      </p:scale>
      <p:origin x="0" y="0"/>
    </p:cViewPr>
  </p:sorterViewPr>
  <p:gridSpacing cx="72008" cy="72008"/>
</p:viewPr>
</file>

<file path=ppt/_rels/presentation.xml.rels><?xml version="1.0" encoding="UTF-8" standalone="yes"?>
<Relationships xmlns="http://schemas.openxmlformats.org/package/2006/relationships"><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63" Type="http://schemas.openxmlformats.org/officeDocument/2006/relationships/slide" Target="slides/slide62.xml"/><Relationship Id="rId84" Type="http://schemas.openxmlformats.org/officeDocument/2006/relationships/slide" Target="slides/slide83.xml"/><Relationship Id="rId138" Type="http://schemas.openxmlformats.org/officeDocument/2006/relationships/slide" Target="slides/slide137.xml"/><Relationship Id="rId159" Type="http://schemas.openxmlformats.org/officeDocument/2006/relationships/slide" Target="slides/slide158.xml"/><Relationship Id="rId170" Type="http://schemas.openxmlformats.org/officeDocument/2006/relationships/viewProps" Target="viewProps.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53" Type="http://schemas.openxmlformats.org/officeDocument/2006/relationships/slide" Target="slides/slide52.xml"/><Relationship Id="rId74" Type="http://schemas.openxmlformats.org/officeDocument/2006/relationships/slide" Target="slides/slide73.xml"/><Relationship Id="rId128" Type="http://schemas.openxmlformats.org/officeDocument/2006/relationships/slide" Target="slides/slide127.xml"/><Relationship Id="rId149" Type="http://schemas.openxmlformats.org/officeDocument/2006/relationships/slide" Target="slides/slide148.xml"/><Relationship Id="rId5" Type="http://schemas.openxmlformats.org/officeDocument/2006/relationships/slide" Target="slides/slide4.xml"/><Relationship Id="rId95" Type="http://schemas.openxmlformats.org/officeDocument/2006/relationships/slide" Target="slides/slide94.xml"/><Relationship Id="rId160" Type="http://schemas.openxmlformats.org/officeDocument/2006/relationships/slide" Target="slides/slide159.xml"/><Relationship Id="rId22" Type="http://schemas.openxmlformats.org/officeDocument/2006/relationships/slide" Target="slides/slide21.xml"/><Relationship Id="rId43" Type="http://schemas.openxmlformats.org/officeDocument/2006/relationships/slide" Target="slides/slide42.xml"/><Relationship Id="rId64" Type="http://schemas.openxmlformats.org/officeDocument/2006/relationships/slide" Target="slides/slide63.xml"/><Relationship Id="rId118" Type="http://schemas.openxmlformats.org/officeDocument/2006/relationships/slide" Target="slides/slide117.xml"/><Relationship Id="rId139" Type="http://schemas.openxmlformats.org/officeDocument/2006/relationships/slide" Target="slides/slide138.xml"/><Relationship Id="rId85" Type="http://schemas.openxmlformats.org/officeDocument/2006/relationships/slide" Target="slides/slide84.xml"/><Relationship Id="rId150" Type="http://schemas.openxmlformats.org/officeDocument/2006/relationships/slide" Target="slides/slide149.xml"/><Relationship Id="rId171" Type="http://schemas.openxmlformats.org/officeDocument/2006/relationships/theme" Target="theme/theme1.xml"/><Relationship Id="rId12" Type="http://schemas.openxmlformats.org/officeDocument/2006/relationships/slide" Target="slides/slide11.xml"/><Relationship Id="rId33" Type="http://schemas.openxmlformats.org/officeDocument/2006/relationships/slide" Target="slides/slide32.xml"/><Relationship Id="rId108" Type="http://schemas.openxmlformats.org/officeDocument/2006/relationships/slide" Target="slides/slide107.xml"/><Relationship Id="rId129" Type="http://schemas.openxmlformats.org/officeDocument/2006/relationships/slide" Target="slides/slide128.xml"/><Relationship Id="rId54" Type="http://schemas.openxmlformats.org/officeDocument/2006/relationships/slide" Target="slides/slide53.xml"/><Relationship Id="rId70" Type="http://schemas.openxmlformats.org/officeDocument/2006/relationships/slide" Target="slides/slide69.xml"/><Relationship Id="rId75" Type="http://schemas.openxmlformats.org/officeDocument/2006/relationships/slide" Target="slides/slide74.xml"/><Relationship Id="rId91" Type="http://schemas.openxmlformats.org/officeDocument/2006/relationships/slide" Target="slides/slide90.xml"/><Relationship Id="rId96" Type="http://schemas.openxmlformats.org/officeDocument/2006/relationships/slide" Target="slides/slide95.xml"/><Relationship Id="rId140" Type="http://schemas.openxmlformats.org/officeDocument/2006/relationships/slide" Target="slides/slide139.xml"/><Relationship Id="rId145" Type="http://schemas.openxmlformats.org/officeDocument/2006/relationships/slide" Target="slides/slide144.xml"/><Relationship Id="rId161" Type="http://schemas.openxmlformats.org/officeDocument/2006/relationships/slide" Target="slides/slide160.xml"/><Relationship Id="rId166" Type="http://schemas.openxmlformats.org/officeDocument/2006/relationships/slide" Target="slides/slide165.xml"/><Relationship Id="rId1" Type="http://schemas.openxmlformats.org/officeDocument/2006/relationships/slideMaster" Target="slideMasters/slideMaster1.xml"/><Relationship Id="rId6" Type="http://schemas.openxmlformats.org/officeDocument/2006/relationships/slide" Target="slides/slide5.xml"/><Relationship Id="rId23" Type="http://schemas.openxmlformats.org/officeDocument/2006/relationships/slide" Target="slides/slide22.xml"/><Relationship Id="rId28" Type="http://schemas.openxmlformats.org/officeDocument/2006/relationships/slide" Target="slides/slide27.xml"/><Relationship Id="rId49" Type="http://schemas.openxmlformats.org/officeDocument/2006/relationships/slide" Target="slides/slide48.xml"/><Relationship Id="rId114" Type="http://schemas.openxmlformats.org/officeDocument/2006/relationships/slide" Target="slides/slide113.xml"/><Relationship Id="rId119" Type="http://schemas.openxmlformats.org/officeDocument/2006/relationships/slide" Target="slides/slide118.xml"/><Relationship Id="rId44" Type="http://schemas.openxmlformats.org/officeDocument/2006/relationships/slide" Target="slides/slide43.xml"/><Relationship Id="rId60" Type="http://schemas.openxmlformats.org/officeDocument/2006/relationships/slide" Target="slides/slide59.xml"/><Relationship Id="rId65" Type="http://schemas.openxmlformats.org/officeDocument/2006/relationships/slide" Target="slides/slide64.xml"/><Relationship Id="rId81" Type="http://schemas.openxmlformats.org/officeDocument/2006/relationships/slide" Target="slides/slide80.xml"/><Relationship Id="rId86" Type="http://schemas.openxmlformats.org/officeDocument/2006/relationships/slide" Target="slides/slide85.xml"/><Relationship Id="rId130" Type="http://schemas.openxmlformats.org/officeDocument/2006/relationships/slide" Target="slides/slide129.xml"/><Relationship Id="rId135" Type="http://schemas.openxmlformats.org/officeDocument/2006/relationships/slide" Target="slides/slide134.xml"/><Relationship Id="rId151" Type="http://schemas.openxmlformats.org/officeDocument/2006/relationships/slide" Target="slides/slide150.xml"/><Relationship Id="rId156" Type="http://schemas.openxmlformats.org/officeDocument/2006/relationships/slide" Target="slides/slide155.xml"/><Relationship Id="rId172" Type="http://schemas.openxmlformats.org/officeDocument/2006/relationships/tableStyles" Target="tableStyles.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120" Type="http://schemas.openxmlformats.org/officeDocument/2006/relationships/slide" Target="slides/slide119.xml"/><Relationship Id="rId125" Type="http://schemas.openxmlformats.org/officeDocument/2006/relationships/slide" Target="slides/slide124.xml"/><Relationship Id="rId141" Type="http://schemas.openxmlformats.org/officeDocument/2006/relationships/slide" Target="slides/slide140.xml"/><Relationship Id="rId146" Type="http://schemas.openxmlformats.org/officeDocument/2006/relationships/slide" Target="slides/slide145.xml"/><Relationship Id="rId167" Type="http://schemas.openxmlformats.org/officeDocument/2006/relationships/slide" Target="slides/slide166.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162" Type="http://schemas.openxmlformats.org/officeDocument/2006/relationships/slide" Target="slides/slide16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slide" Target="slides/slide114.xml"/><Relationship Id="rId131" Type="http://schemas.openxmlformats.org/officeDocument/2006/relationships/slide" Target="slides/slide130.xml"/><Relationship Id="rId136" Type="http://schemas.openxmlformats.org/officeDocument/2006/relationships/slide" Target="slides/slide135.xml"/><Relationship Id="rId157" Type="http://schemas.openxmlformats.org/officeDocument/2006/relationships/slide" Target="slides/slide156.xml"/><Relationship Id="rId61" Type="http://schemas.openxmlformats.org/officeDocument/2006/relationships/slide" Target="slides/slide60.xml"/><Relationship Id="rId82" Type="http://schemas.openxmlformats.org/officeDocument/2006/relationships/slide" Target="slides/slide81.xml"/><Relationship Id="rId152" Type="http://schemas.openxmlformats.org/officeDocument/2006/relationships/slide" Target="slides/slide15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26" Type="http://schemas.openxmlformats.org/officeDocument/2006/relationships/slide" Target="slides/slide125.xml"/><Relationship Id="rId147" Type="http://schemas.openxmlformats.org/officeDocument/2006/relationships/slide" Target="slides/slide146.xml"/><Relationship Id="rId168"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slide" Target="slides/slide120.xml"/><Relationship Id="rId142" Type="http://schemas.openxmlformats.org/officeDocument/2006/relationships/slide" Target="slides/slide141.xml"/><Relationship Id="rId163" Type="http://schemas.openxmlformats.org/officeDocument/2006/relationships/slide" Target="slides/slide162.xml"/><Relationship Id="rId3" Type="http://schemas.openxmlformats.org/officeDocument/2006/relationships/slide" Target="slides/slide2.xml"/><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 Id="rId116" Type="http://schemas.openxmlformats.org/officeDocument/2006/relationships/slide" Target="slides/slide115.xml"/><Relationship Id="rId137" Type="http://schemas.openxmlformats.org/officeDocument/2006/relationships/slide" Target="slides/slide136.xml"/><Relationship Id="rId158" Type="http://schemas.openxmlformats.org/officeDocument/2006/relationships/slide" Target="slides/slide157.xml"/><Relationship Id="rId20" Type="http://schemas.openxmlformats.org/officeDocument/2006/relationships/slide" Target="slides/slide19.xml"/><Relationship Id="rId41" Type="http://schemas.openxmlformats.org/officeDocument/2006/relationships/slide" Target="slides/slide40.xml"/><Relationship Id="rId62" Type="http://schemas.openxmlformats.org/officeDocument/2006/relationships/slide" Target="slides/slide61.xml"/><Relationship Id="rId83" Type="http://schemas.openxmlformats.org/officeDocument/2006/relationships/slide" Target="slides/slide82.xml"/><Relationship Id="rId88" Type="http://schemas.openxmlformats.org/officeDocument/2006/relationships/slide" Target="slides/slide87.xml"/><Relationship Id="rId111" Type="http://schemas.openxmlformats.org/officeDocument/2006/relationships/slide" Target="slides/slide110.xml"/><Relationship Id="rId132" Type="http://schemas.openxmlformats.org/officeDocument/2006/relationships/slide" Target="slides/slide131.xml"/><Relationship Id="rId153" Type="http://schemas.openxmlformats.org/officeDocument/2006/relationships/slide" Target="slides/slide152.xml"/><Relationship Id="rId15" Type="http://schemas.openxmlformats.org/officeDocument/2006/relationships/slide" Target="slides/slide14.xml"/><Relationship Id="rId36" Type="http://schemas.openxmlformats.org/officeDocument/2006/relationships/slide" Target="slides/slide35.xml"/><Relationship Id="rId57" Type="http://schemas.openxmlformats.org/officeDocument/2006/relationships/slide" Target="slides/slide56.xml"/><Relationship Id="rId106" Type="http://schemas.openxmlformats.org/officeDocument/2006/relationships/slide" Target="slides/slide105.xml"/><Relationship Id="rId127" Type="http://schemas.openxmlformats.org/officeDocument/2006/relationships/slide" Target="slides/slide126.xml"/><Relationship Id="rId10" Type="http://schemas.openxmlformats.org/officeDocument/2006/relationships/slide" Target="slides/slide9.xml"/><Relationship Id="rId31" Type="http://schemas.openxmlformats.org/officeDocument/2006/relationships/slide" Target="slides/slide30.xml"/><Relationship Id="rId52" Type="http://schemas.openxmlformats.org/officeDocument/2006/relationships/slide" Target="slides/slide51.xml"/><Relationship Id="rId73" Type="http://schemas.openxmlformats.org/officeDocument/2006/relationships/slide" Target="slides/slide72.xml"/><Relationship Id="rId78" Type="http://schemas.openxmlformats.org/officeDocument/2006/relationships/slide" Target="slides/slide77.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143" Type="http://schemas.openxmlformats.org/officeDocument/2006/relationships/slide" Target="slides/slide142.xml"/><Relationship Id="rId148" Type="http://schemas.openxmlformats.org/officeDocument/2006/relationships/slide" Target="slides/slide147.xml"/><Relationship Id="rId164" Type="http://schemas.openxmlformats.org/officeDocument/2006/relationships/slide" Target="slides/slide163.xml"/><Relationship Id="rId16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26" Type="http://schemas.openxmlformats.org/officeDocument/2006/relationships/slide" Target="slides/slide25.xml"/><Relationship Id="rId47" Type="http://schemas.openxmlformats.org/officeDocument/2006/relationships/slide" Target="slides/slide46.xml"/><Relationship Id="rId68" Type="http://schemas.openxmlformats.org/officeDocument/2006/relationships/slide" Target="slides/slide67.xml"/><Relationship Id="rId89" Type="http://schemas.openxmlformats.org/officeDocument/2006/relationships/slide" Target="slides/slide88.xml"/><Relationship Id="rId112" Type="http://schemas.openxmlformats.org/officeDocument/2006/relationships/slide" Target="slides/slide111.xml"/><Relationship Id="rId133" Type="http://schemas.openxmlformats.org/officeDocument/2006/relationships/slide" Target="slides/slide132.xml"/><Relationship Id="rId154" Type="http://schemas.openxmlformats.org/officeDocument/2006/relationships/slide" Target="slides/slide153.xml"/><Relationship Id="rId16" Type="http://schemas.openxmlformats.org/officeDocument/2006/relationships/slide" Target="slides/slide15.xml"/><Relationship Id="rId37" Type="http://schemas.openxmlformats.org/officeDocument/2006/relationships/slide" Target="slides/slide36.xml"/><Relationship Id="rId58" Type="http://schemas.openxmlformats.org/officeDocument/2006/relationships/slide" Target="slides/slide57.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44" Type="http://schemas.openxmlformats.org/officeDocument/2006/relationships/slide" Target="slides/slide143.xml"/><Relationship Id="rId90" Type="http://schemas.openxmlformats.org/officeDocument/2006/relationships/slide" Target="slides/slide89.xml"/><Relationship Id="rId165" Type="http://schemas.openxmlformats.org/officeDocument/2006/relationships/slide" Target="slides/slide164.xml"/><Relationship Id="rId27" Type="http://schemas.openxmlformats.org/officeDocument/2006/relationships/slide" Target="slides/slide26.xml"/><Relationship Id="rId48" Type="http://schemas.openxmlformats.org/officeDocument/2006/relationships/slide" Target="slides/slide47.xml"/><Relationship Id="rId69" Type="http://schemas.openxmlformats.org/officeDocument/2006/relationships/slide" Target="slides/slide68.xml"/><Relationship Id="rId113" Type="http://schemas.openxmlformats.org/officeDocument/2006/relationships/slide" Target="slides/slide112.xml"/><Relationship Id="rId134" Type="http://schemas.openxmlformats.org/officeDocument/2006/relationships/slide" Target="slides/slide133.xml"/><Relationship Id="rId80" Type="http://schemas.openxmlformats.org/officeDocument/2006/relationships/slide" Target="slides/slide79.xml"/><Relationship Id="rId155" Type="http://schemas.openxmlformats.org/officeDocument/2006/relationships/slide" Target="slides/slide154.xml"/><Relationship Id="rId17" Type="http://schemas.openxmlformats.org/officeDocument/2006/relationships/slide" Target="slides/slide16.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slide" Target="slides/slide102.xml"/><Relationship Id="rId124" Type="http://schemas.openxmlformats.org/officeDocument/2006/relationships/slide" Target="slides/slide12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4301543" cy="720282"/>
          </a:xfrm>
          <a:prstGeom prst="rect">
            <a:avLst/>
          </a:prstGeom>
        </p:spPr>
        <p:txBody>
          <a:bodyPr vert="horz" lIns="132762" tIns="66381" rIns="132762" bIns="66381" rtlCol="0"/>
          <a:lstStyle>
            <a:lvl1pPr algn="l">
              <a:defRPr sz="1700"/>
            </a:lvl1pPr>
          </a:lstStyle>
          <a:p>
            <a:endParaRPr lang="en-GB"/>
          </a:p>
        </p:txBody>
      </p:sp>
      <p:sp>
        <p:nvSpPr>
          <p:cNvPr id="3" name="Date Placeholder 2"/>
          <p:cNvSpPr>
            <a:spLocks noGrp="1"/>
          </p:cNvSpPr>
          <p:nvPr>
            <p:ph type="dt" idx="1"/>
          </p:nvPr>
        </p:nvSpPr>
        <p:spPr>
          <a:xfrm>
            <a:off x="5622799" y="0"/>
            <a:ext cx="4301543" cy="720282"/>
          </a:xfrm>
          <a:prstGeom prst="rect">
            <a:avLst/>
          </a:prstGeom>
        </p:spPr>
        <p:txBody>
          <a:bodyPr vert="horz" lIns="132762" tIns="66381" rIns="132762" bIns="66381" rtlCol="0"/>
          <a:lstStyle>
            <a:lvl1pPr algn="r">
              <a:defRPr sz="1700"/>
            </a:lvl1pPr>
          </a:lstStyle>
          <a:p>
            <a:fld id="{89E502C0-494A-4F32-9463-DBC833ED642A}" type="datetimeFigureOut">
              <a:rPr lang="en-GB" smtClean="0"/>
              <a:t>06/09/2020</a:t>
            </a:fld>
            <a:endParaRPr lang="en-GB"/>
          </a:p>
        </p:txBody>
      </p:sp>
      <p:sp>
        <p:nvSpPr>
          <p:cNvPr id="4" name="Slide Image Placeholder 3"/>
          <p:cNvSpPr>
            <a:spLocks noGrp="1" noRot="1" noChangeAspect="1"/>
          </p:cNvSpPr>
          <p:nvPr>
            <p:ph type="sldImg" idx="2"/>
          </p:nvPr>
        </p:nvSpPr>
        <p:spPr>
          <a:xfrm>
            <a:off x="657225" y="1795463"/>
            <a:ext cx="8612188" cy="4843462"/>
          </a:xfrm>
          <a:prstGeom prst="rect">
            <a:avLst/>
          </a:prstGeom>
          <a:noFill/>
          <a:ln w="12700">
            <a:solidFill>
              <a:prstClr val="black"/>
            </a:solidFill>
          </a:ln>
        </p:spPr>
        <p:txBody>
          <a:bodyPr vert="horz" lIns="132762" tIns="66381" rIns="132762" bIns="66381" rtlCol="0" anchor="ctr"/>
          <a:lstStyle/>
          <a:p>
            <a:endParaRPr lang="en-GB"/>
          </a:p>
        </p:txBody>
      </p:sp>
      <p:sp>
        <p:nvSpPr>
          <p:cNvPr id="5" name="Notes Placeholder 4"/>
          <p:cNvSpPr>
            <a:spLocks noGrp="1"/>
          </p:cNvSpPr>
          <p:nvPr>
            <p:ph type="body" sz="quarter" idx="3"/>
          </p:nvPr>
        </p:nvSpPr>
        <p:spPr>
          <a:xfrm>
            <a:off x="992665" y="6908710"/>
            <a:ext cx="7941310" cy="5652582"/>
          </a:xfrm>
          <a:prstGeom prst="rect">
            <a:avLst/>
          </a:prstGeom>
        </p:spPr>
        <p:txBody>
          <a:bodyPr vert="horz" lIns="132762" tIns="66381" rIns="132762" bIns="66381"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1" y="13635485"/>
            <a:ext cx="4301543" cy="720280"/>
          </a:xfrm>
          <a:prstGeom prst="rect">
            <a:avLst/>
          </a:prstGeom>
        </p:spPr>
        <p:txBody>
          <a:bodyPr vert="horz" lIns="132762" tIns="66381" rIns="132762" bIns="66381" rtlCol="0" anchor="b"/>
          <a:lstStyle>
            <a:lvl1pPr algn="l">
              <a:defRPr sz="1700"/>
            </a:lvl1pPr>
          </a:lstStyle>
          <a:p>
            <a:endParaRPr lang="en-GB"/>
          </a:p>
        </p:txBody>
      </p:sp>
      <p:sp>
        <p:nvSpPr>
          <p:cNvPr id="7" name="Slide Number Placeholder 6"/>
          <p:cNvSpPr>
            <a:spLocks noGrp="1"/>
          </p:cNvSpPr>
          <p:nvPr>
            <p:ph type="sldNum" sz="quarter" idx="5"/>
          </p:nvPr>
        </p:nvSpPr>
        <p:spPr>
          <a:xfrm>
            <a:off x="5622799" y="13635485"/>
            <a:ext cx="4301543" cy="720280"/>
          </a:xfrm>
          <a:prstGeom prst="rect">
            <a:avLst/>
          </a:prstGeom>
        </p:spPr>
        <p:txBody>
          <a:bodyPr vert="horz" lIns="132762" tIns="66381" rIns="132762" bIns="66381" rtlCol="0" anchor="b"/>
          <a:lstStyle>
            <a:lvl1pPr algn="r">
              <a:defRPr sz="1700"/>
            </a:lvl1pPr>
          </a:lstStyle>
          <a:p>
            <a:fld id="{7ABA9845-9CF0-45C9-844D-7487AF3CC24B}" type="slidenum">
              <a:rPr lang="en-GB" smtClean="0"/>
              <a:t>‹#›</a:t>
            </a:fld>
            <a:endParaRPr lang="en-GB"/>
          </a:p>
        </p:txBody>
      </p:sp>
    </p:spTree>
    <p:extLst>
      <p:ext uri="{BB962C8B-B14F-4D97-AF65-F5344CB8AC3E}">
        <p14:creationId xmlns:p14="http://schemas.microsoft.com/office/powerpoint/2010/main" val="397779817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Slide Image Placeholder 1"/>
          <p:cNvSpPr>
            <a:spLocks noGrp="1" noRot="1" noChangeAspect="1" noTextEdit="1"/>
          </p:cNvSpPr>
          <p:nvPr>
            <p:ph type="sldImg"/>
          </p:nvPr>
        </p:nvSpPr>
        <p:spPr bwMode="auto">
          <a:xfrm>
            <a:off x="-276225" y="1168400"/>
            <a:ext cx="10390188" cy="584517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253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2253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700">
                <a:solidFill>
                  <a:schemeClr val="tx1"/>
                </a:solidFill>
                <a:latin typeface="Calibri" panose="020F0502020204030204" pitchFamily="34" charset="0"/>
              </a:defRPr>
            </a:lvl1pPr>
            <a:lvl2pPr marL="1078606" indent="-414848" eaLnBrk="0" hangingPunct="0">
              <a:spcBef>
                <a:spcPct val="30000"/>
              </a:spcBef>
              <a:defRPr sz="1700">
                <a:solidFill>
                  <a:schemeClr val="tx1"/>
                </a:solidFill>
                <a:latin typeface="Calibri" panose="020F0502020204030204" pitchFamily="34" charset="0"/>
              </a:defRPr>
            </a:lvl2pPr>
            <a:lvl3pPr marL="1659395" indent="-331878" eaLnBrk="0" hangingPunct="0">
              <a:spcBef>
                <a:spcPct val="30000"/>
              </a:spcBef>
              <a:defRPr sz="1700">
                <a:solidFill>
                  <a:schemeClr val="tx1"/>
                </a:solidFill>
                <a:latin typeface="Calibri" panose="020F0502020204030204" pitchFamily="34" charset="0"/>
              </a:defRPr>
            </a:lvl3pPr>
            <a:lvl4pPr marL="2323152" indent="-331878" eaLnBrk="0" hangingPunct="0">
              <a:spcBef>
                <a:spcPct val="30000"/>
              </a:spcBef>
              <a:defRPr sz="1700">
                <a:solidFill>
                  <a:schemeClr val="tx1"/>
                </a:solidFill>
                <a:latin typeface="Calibri" panose="020F0502020204030204" pitchFamily="34" charset="0"/>
              </a:defRPr>
            </a:lvl4pPr>
            <a:lvl5pPr marL="2986911" indent="-331878" eaLnBrk="0" hangingPunct="0">
              <a:spcBef>
                <a:spcPct val="30000"/>
              </a:spcBef>
              <a:defRPr sz="1700">
                <a:solidFill>
                  <a:schemeClr val="tx1"/>
                </a:solidFill>
                <a:latin typeface="Calibri" panose="020F0502020204030204" pitchFamily="34" charset="0"/>
              </a:defRPr>
            </a:lvl5pPr>
            <a:lvl6pPr marL="3650669" indent="-331878" eaLnBrk="0" fontAlgn="base" hangingPunct="0">
              <a:spcBef>
                <a:spcPct val="30000"/>
              </a:spcBef>
              <a:spcAft>
                <a:spcPct val="0"/>
              </a:spcAft>
              <a:defRPr sz="1700">
                <a:solidFill>
                  <a:schemeClr val="tx1"/>
                </a:solidFill>
                <a:latin typeface="Calibri" panose="020F0502020204030204" pitchFamily="34" charset="0"/>
              </a:defRPr>
            </a:lvl6pPr>
            <a:lvl7pPr marL="4314425" indent="-331878" eaLnBrk="0" fontAlgn="base" hangingPunct="0">
              <a:spcBef>
                <a:spcPct val="30000"/>
              </a:spcBef>
              <a:spcAft>
                <a:spcPct val="0"/>
              </a:spcAft>
              <a:defRPr sz="1700">
                <a:solidFill>
                  <a:schemeClr val="tx1"/>
                </a:solidFill>
                <a:latin typeface="Calibri" panose="020F0502020204030204" pitchFamily="34" charset="0"/>
              </a:defRPr>
            </a:lvl7pPr>
            <a:lvl8pPr marL="4978185" indent="-331878" eaLnBrk="0" fontAlgn="base" hangingPunct="0">
              <a:spcBef>
                <a:spcPct val="30000"/>
              </a:spcBef>
              <a:spcAft>
                <a:spcPct val="0"/>
              </a:spcAft>
              <a:defRPr sz="1700">
                <a:solidFill>
                  <a:schemeClr val="tx1"/>
                </a:solidFill>
                <a:latin typeface="Calibri" panose="020F0502020204030204" pitchFamily="34" charset="0"/>
              </a:defRPr>
            </a:lvl8pPr>
            <a:lvl9pPr marL="5641943" indent="-331878" eaLnBrk="0" fontAlgn="base" hangingPunct="0">
              <a:spcBef>
                <a:spcPct val="30000"/>
              </a:spcBef>
              <a:spcAft>
                <a:spcPct val="0"/>
              </a:spcAft>
              <a:defRPr sz="1700">
                <a:solidFill>
                  <a:schemeClr val="tx1"/>
                </a:solidFill>
                <a:latin typeface="Calibri" panose="020F0502020204030204" pitchFamily="34" charset="0"/>
              </a:defRPr>
            </a:lvl9pPr>
          </a:lstStyle>
          <a:p>
            <a:pPr eaLnBrk="1" hangingPunct="1">
              <a:spcBef>
                <a:spcPct val="0"/>
              </a:spcBef>
            </a:pPr>
            <a:fld id="{DC331F51-FF22-49EE-A51C-017FA85993DE}" type="slidenum">
              <a:rPr lang="en-GB" altLang="en-US">
                <a:solidFill>
                  <a:prstClr val="black"/>
                </a:solidFill>
                <a:latin typeface="Arial" panose="020B0604020202020204" pitchFamily="34" charset="0"/>
              </a:rPr>
              <a:pPr eaLnBrk="1" hangingPunct="1">
                <a:spcBef>
                  <a:spcPct val="0"/>
                </a:spcBef>
              </a:pPr>
              <a:t>6</a:t>
            </a:fld>
            <a:endParaRPr lang="en-GB" altLang="en-US">
              <a:solidFill>
                <a:prstClr val="black"/>
              </a:solidFill>
              <a:latin typeface="Arial" panose="020B0604020202020204" pitchFamily="34" charset="0"/>
            </a:endParaRPr>
          </a:p>
        </p:txBody>
      </p:sp>
    </p:spTree>
    <p:extLst>
      <p:ext uri="{BB962C8B-B14F-4D97-AF65-F5344CB8AC3E}">
        <p14:creationId xmlns:p14="http://schemas.microsoft.com/office/powerpoint/2010/main" val="28158677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p:cNvSpPr>
            <a:spLocks noGrp="1" noRot="1" noChangeAspect="1" noTextEdit="1"/>
          </p:cNvSpPr>
          <p:nvPr>
            <p:ph type="sldImg"/>
          </p:nvPr>
        </p:nvSpPr>
        <p:spPr bwMode="auto">
          <a:xfrm>
            <a:off x="-276225" y="1168400"/>
            <a:ext cx="10390188" cy="584517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55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2355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700">
                <a:solidFill>
                  <a:schemeClr val="tx1"/>
                </a:solidFill>
                <a:latin typeface="Calibri" panose="020F0502020204030204" pitchFamily="34" charset="0"/>
              </a:defRPr>
            </a:lvl1pPr>
            <a:lvl2pPr marL="1078606" indent="-414848" eaLnBrk="0" hangingPunct="0">
              <a:spcBef>
                <a:spcPct val="30000"/>
              </a:spcBef>
              <a:defRPr sz="1700">
                <a:solidFill>
                  <a:schemeClr val="tx1"/>
                </a:solidFill>
                <a:latin typeface="Calibri" panose="020F0502020204030204" pitchFamily="34" charset="0"/>
              </a:defRPr>
            </a:lvl2pPr>
            <a:lvl3pPr marL="1659395" indent="-331878" eaLnBrk="0" hangingPunct="0">
              <a:spcBef>
                <a:spcPct val="30000"/>
              </a:spcBef>
              <a:defRPr sz="1700">
                <a:solidFill>
                  <a:schemeClr val="tx1"/>
                </a:solidFill>
                <a:latin typeface="Calibri" panose="020F0502020204030204" pitchFamily="34" charset="0"/>
              </a:defRPr>
            </a:lvl3pPr>
            <a:lvl4pPr marL="2323152" indent="-331878" eaLnBrk="0" hangingPunct="0">
              <a:spcBef>
                <a:spcPct val="30000"/>
              </a:spcBef>
              <a:defRPr sz="1700">
                <a:solidFill>
                  <a:schemeClr val="tx1"/>
                </a:solidFill>
                <a:latin typeface="Calibri" panose="020F0502020204030204" pitchFamily="34" charset="0"/>
              </a:defRPr>
            </a:lvl4pPr>
            <a:lvl5pPr marL="2986911" indent="-331878" eaLnBrk="0" hangingPunct="0">
              <a:spcBef>
                <a:spcPct val="30000"/>
              </a:spcBef>
              <a:defRPr sz="1700">
                <a:solidFill>
                  <a:schemeClr val="tx1"/>
                </a:solidFill>
                <a:latin typeface="Calibri" panose="020F0502020204030204" pitchFamily="34" charset="0"/>
              </a:defRPr>
            </a:lvl5pPr>
            <a:lvl6pPr marL="3650669" indent="-331878" eaLnBrk="0" fontAlgn="base" hangingPunct="0">
              <a:spcBef>
                <a:spcPct val="30000"/>
              </a:spcBef>
              <a:spcAft>
                <a:spcPct val="0"/>
              </a:spcAft>
              <a:defRPr sz="1700">
                <a:solidFill>
                  <a:schemeClr val="tx1"/>
                </a:solidFill>
                <a:latin typeface="Calibri" panose="020F0502020204030204" pitchFamily="34" charset="0"/>
              </a:defRPr>
            </a:lvl6pPr>
            <a:lvl7pPr marL="4314425" indent="-331878" eaLnBrk="0" fontAlgn="base" hangingPunct="0">
              <a:spcBef>
                <a:spcPct val="30000"/>
              </a:spcBef>
              <a:spcAft>
                <a:spcPct val="0"/>
              </a:spcAft>
              <a:defRPr sz="1700">
                <a:solidFill>
                  <a:schemeClr val="tx1"/>
                </a:solidFill>
                <a:latin typeface="Calibri" panose="020F0502020204030204" pitchFamily="34" charset="0"/>
              </a:defRPr>
            </a:lvl7pPr>
            <a:lvl8pPr marL="4978185" indent="-331878" eaLnBrk="0" fontAlgn="base" hangingPunct="0">
              <a:spcBef>
                <a:spcPct val="30000"/>
              </a:spcBef>
              <a:spcAft>
                <a:spcPct val="0"/>
              </a:spcAft>
              <a:defRPr sz="1700">
                <a:solidFill>
                  <a:schemeClr val="tx1"/>
                </a:solidFill>
                <a:latin typeface="Calibri" panose="020F0502020204030204" pitchFamily="34" charset="0"/>
              </a:defRPr>
            </a:lvl8pPr>
            <a:lvl9pPr marL="5641943" indent="-331878" eaLnBrk="0" fontAlgn="base" hangingPunct="0">
              <a:spcBef>
                <a:spcPct val="30000"/>
              </a:spcBef>
              <a:spcAft>
                <a:spcPct val="0"/>
              </a:spcAft>
              <a:defRPr sz="1700">
                <a:solidFill>
                  <a:schemeClr val="tx1"/>
                </a:solidFill>
                <a:latin typeface="Calibri" panose="020F0502020204030204" pitchFamily="34" charset="0"/>
              </a:defRPr>
            </a:lvl9pPr>
          </a:lstStyle>
          <a:p>
            <a:pPr eaLnBrk="1" hangingPunct="1">
              <a:spcBef>
                <a:spcPct val="0"/>
              </a:spcBef>
            </a:pPr>
            <a:fld id="{AFF0D44C-1CC6-4A9B-AD2B-7E4C4C8B548C}" type="slidenum">
              <a:rPr lang="en-GB" altLang="en-US">
                <a:solidFill>
                  <a:prstClr val="black"/>
                </a:solidFill>
              </a:rPr>
              <a:pPr eaLnBrk="1" hangingPunct="1">
                <a:spcBef>
                  <a:spcPct val="0"/>
                </a:spcBef>
              </a:pPr>
              <a:t>7</a:t>
            </a:fld>
            <a:endParaRPr lang="en-GB" altLang="en-US">
              <a:solidFill>
                <a:prstClr val="black"/>
              </a:solidFill>
            </a:endParaRPr>
          </a:p>
        </p:txBody>
      </p:sp>
    </p:spTree>
    <p:extLst>
      <p:ext uri="{BB962C8B-B14F-4D97-AF65-F5344CB8AC3E}">
        <p14:creationId xmlns:p14="http://schemas.microsoft.com/office/powerpoint/2010/main" val="8199095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4962A9-D963-4400-B9BB-683A87849EB4}"/>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64C5F2EC-8CF4-4336-8C9B-F93007DBA97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191E62C9-4FE3-4883-8ACD-0FC1A1EF28E8}"/>
              </a:ext>
            </a:extLst>
          </p:cNvPr>
          <p:cNvSpPr>
            <a:spLocks noGrp="1"/>
          </p:cNvSpPr>
          <p:nvPr>
            <p:ph type="dt" sz="half" idx="10"/>
          </p:nvPr>
        </p:nvSpPr>
        <p:spPr/>
        <p:txBody>
          <a:bodyPr/>
          <a:lstStyle/>
          <a:p>
            <a:fld id="{0B6FE7C0-C2AC-42D6-9249-66824926EBA4}" type="datetimeFigureOut">
              <a:rPr lang="en-GB" smtClean="0"/>
              <a:t>06/09/2020</a:t>
            </a:fld>
            <a:endParaRPr lang="en-GB"/>
          </a:p>
        </p:txBody>
      </p:sp>
      <p:sp>
        <p:nvSpPr>
          <p:cNvPr id="5" name="Footer Placeholder 4">
            <a:extLst>
              <a:ext uri="{FF2B5EF4-FFF2-40B4-BE49-F238E27FC236}">
                <a16:creationId xmlns:a16="http://schemas.microsoft.com/office/drawing/2014/main" id="{1A8F70FB-E1E4-49AE-B69C-7D1288A88E0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2FCE2B8-79C4-43E7-8B19-8AB411620D9C}"/>
              </a:ext>
            </a:extLst>
          </p:cNvPr>
          <p:cNvSpPr>
            <a:spLocks noGrp="1"/>
          </p:cNvSpPr>
          <p:nvPr>
            <p:ph type="sldNum" sz="quarter" idx="12"/>
          </p:nvPr>
        </p:nvSpPr>
        <p:spPr/>
        <p:txBody>
          <a:bodyPr/>
          <a:lstStyle/>
          <a:p>
            <a:fld id="{30D7A4FA-FDD9-48C2-B01C-72A50B5BC983}" type="slidenum">
              <a:rPr lang="en-GB" smtClean="0"/>
              <a:t>‹#›</a:t>
            </a:fld>
            <a:endParaRPr lang="en-GB"/>
          </a:p>
        </p:txBody>
      </p:sp>
    </p:spTree>
    <p:extLst>
      <p:ext uri="{BB962C8B-B14F-4D97-AF65-F5344CB8AC3E}">
        <p14:creationId xmlns:p14="http://schemas.microsoft.com/office/powerpoint/2010/main" val="36297975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E44D7B-2CAA-43BC-877F-2EC1FC8B5AE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FBA87C2-7871-4CE6-9DE1-51DFB1714415}"/>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9FA71B2-B792-47FD-A86D-A6B1DBA498D0}"/>
              </a:ext>
            </a:extLst>
          </p:cNvPr>
          <p:cNvSpPr>
            <a:spLocks noGrp="1"/>
          </p:cNvSpPr>
          <p:nvPr>
            <p:ph type="dt" sz="half" idx="10"/>
          </p:nvPr>
        </p:nvSpPr>
        <p:spPr/>
        <p:txBody>
          <a:bodyPr/>
          <a:lstStyle/>
          <a:p>
            <a:fld id="{0B6FE7C0-C2AC-42D6-9249-66824926EBA4}" type="datetimeFigureOut">
              <a:rPr lang="en-GB" smtClean="0"/>
              <a:t>06/09/2020</a:t>
            </a:fld>
            <a:endParaRPr lang="en-GB"/>
          </a:p>
        </p:txBody>
      </p:sp>
      <p:sp>
        <p:nvSpPr>
          <p:cNvPr id="5" name="Footer Placeholder 4">
            <a:extLst>
              <a:ext uri="{FF2B5EF4-FFF2-40B4-BE49-F238E27FC236}">
                <a16:creationId xmlns:a16="http://schemas.microsoft.com/office/drawing/2014/main" id="{3EEE1072-EAF7-41BA-81A7-E0B80CFBBB6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A282E62-F989-4A03-9DDE-CEDA484D3EC3}"/>
              </a:ext>
            </a:extLst>
          </p:cNvPr>
          <p:cNvSpPr>
            <a:spLocks noGrp="1"/>
          </p:cNvSpPr>
          <p:nvPr>
            <p:ph type="sldNum" sz="quarter" idx="12"/>
          </p:nvPr>
        </p:nvSpPr>
        <p:spPr/>
        <p:txBody>
          <a:bodyPr/>
          <a:lstStyle/>
          <a:p>
            <a:fld id="{30D7A4FA-FDD9-48C2-B01C-72A50B5BC983}" type="slidenum">
              <a:rPr lang="en-GB" smtClean="0"/>
              <a:t>‹#›</a:t>
            </a:fld>
            <a:endParaRPr lang="en-GB"/>
          </a:p>
        </p:txBody>
      </p:sp>
    </p:spTree>
    <p:extLst>
      <p:ext uri="{BB962C8B-B14F-4D97-AF65-F5344CB8AC3E}">
        <p14:creationId xmlns:p14="http://schemas.microsoft.com/office/powerpoint/2010/main" val="78549409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E4891A-3768-49DF-875B-0DEBC38992A9}"/>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C60238A6-1214-4FB5-A447-24DE57E1575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E8C7E45E-44AF-431E-BDC3-7FFD0E394F5D}"/>
              </a:ext>
            </a:extLst>
          </p:cNvPr>
          <p:cNvSpPr>
            <a:spLocks noGrp="1"/>
          </p:cNvSpPr>
          <p:nvPr>
            <p:ph type="dt" sz="half" idx="10"/>
          </p:nvPr>
        </p:nvSpPr>
        <p:spPr/>
        <p:txBody>
          <a:bodyPr/>
          <a:lstStyle/>
          <a:p>
            <a:fld id="{0B6FE7C0-C2AC-42D6-9249-66824926EBA4}" type="datetimeFigureOut">
              <a:rPr lang="en-GB" smtClean="0"/>
              <a:t>06/09/2020</a:t>
            </a:fld>
            <a:endParaRPr lang="en-GB"/>
          </a:p>
        </p:txBody>
      </p:sp>
      <p:sp>
        <p:nvSpPr>
          <p:cNvPr id="5" name="Footer Placeholder 4">
            <a:extLst>
              <a:ext uri="{FF2B5EF4-FFF2-40B4-BE49-F238E27FC236}">
                <a16:creationId xmlns:a16="http://schemas.microsoft.com/office/drawing/2014/main" id="{E457568F-A449-46DA-9307-6C87CC3324D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C08F724-50B2-4F3B-B935-ED0B35B5EFB0}"/>
              </a:ext>
            </a:extLst>
          </p:cNvPr>
          <p:cNvSpPr>
            <a:spLocks noGrp="1"/>
          </p:cNvSpPr>
          <p:nvPr>
            <p:ph type="sldNum" sz="quarter" idx="12"/>
          </p:nvPr>
        </p:nvSpPr>
        <p:spPr/>
        <p:txBody>
          <a:bodyPr/>
          <a:lstStyle/>
          <a:p>
            <a:fld id="{30D7A4FA-FDD9-48C2-B01C-72A50B5BC983}" type="slidenum">
              <a:rPr lang="en-GB" smtClean="0"/>
              <a:t>‹#›</a:t>
            </a:fld>
            <a:endParaRPr lang="en-GB"/>
          </a:p>
        </p:txBody>
      </p:sp>
    </p:spTree>
    <p:extLst>
      <p:ext uri="{BB962C8B-B14F-4D97-AF65-F5344CB8AC3E}">
        <p14:creationId xmlns:p14="http://schemas.microsoft.com/office/powerpoint/2010/main" val="62801606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0D4289-6907-4E7A-A432-C47FCC97868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1944730-BB48-4C12-BD90-BA79F6C8E946}"/>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CB9522B9-AB8C-4638-8DCE-16B68768DC4D}"/>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DA17E9F4-2602-4847-B590-925419FA0378}"/>
              </a:ext>
            </a:extLst>
          </p:cNvPr>
          <p:cNvSpPr>
            <a:spLocks noGrp="1"/>
          </p:cNvSpPr>
          <p:nvPr>
            <p:ph type="dt" sz="half" idx="10"/>
          </p:nvPr>
        </p:nvSpPr>
        <p:spPr/>
        <p:txBody>
          <a:bodyPr/>
          <a:lstStyle/>
          <a:p>
            <a:fld id="{0B6FE7C0-C2AC-42D6-9249-66824926EBA4}" type="datetimeFigureOut">
              <a:rPr lang="en-GB" smtClean="0"/>
              <a:t>06/09/2020</a:t>
            </a:fld>
            <a:endParaRPr lang="en-GB"/>
          </a:p>
        </p:txBody>
      </p:sp>
      <p:sp>
        <p:nvSpPr>
          <p:cNvPr id="6" name="Footer Placeholder 5">
            <a:extLst>
              <a:ext uri="{FF2B5EF4-FFF2-40B4-BE49-F238E27FC236}">
                <a16:creationId xmlns:a16="http://schemas.microsoft.com/office/drawing/2014/main" id="{A8DA4CAA-BC3C-4302-9041-B64DBD79C54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A9E08B7-A236-407E-AD52-6974A35C1569}"/>
              </a:ext>
            </a:extLst>
          </p:cNvPr>
          <p:cNvSpPr>
            <a:spLocks noGrp="1"/>
          </p:cNvSpPr>
          <p:nvPr>
            <p:ph type="sldNum" sz="quarter" idx="12"/>
          </p:nvPr>
        </p:nvSpPr>
        <p:spPr/>
        <p:txBody>
          <a:bodyPr/>
          <a:lstStyle/>
          <a:p>
            <a:fld id="{30D7A4FA-FDD9-48C2-B01C-72A50B5BC983}" type="slidenum">
              <a:rPr lang="en-GB" smtClean="0"/>
              <a:t>‹#›</a:t>
            </a:fld>
            <a:endParaRPr lang="en-GB"/>
          </a:p>
        </p:txBody>
      </p:sp>
    </p:spTree>
    <p:extLst>
      <p:ext uri="{BB962C8B-B14F-4D97-AF65-F5344CB8AC3E}">
        <p14:creationId xmlns:p14="http://schemas.microsoft.com/office/powerpoint/2010/main" val="334416593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5A0167-354F-40A6-8942-F29D6B103F54}"/>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E03F8FA-C02B-443C-81C5-BBC4D728D40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58C36EEB-10BB-4090-A028-DA5133F35216}"/>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74141907-10F4-402A-BB38-BE11586E68C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4ACC19E3-5FBD-47B3-BEBE-92B61FF96B67}"/>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86438F89-316A-4997-9836-E33389CB6F79}"/>
              </a:ext>
            </a:extLst>
          </p:cNvPr>
          <p:cNvSpPr>
            <a:spLocks noGrp="1"/>
          </p:cNvSpPr>
          <p:nvPr>
            <p:ph type="dt" sz="half" idx="10"/>
          </p:nvPr>
        </p:nvSpPr>
        <p:spPr/>
        <p:txBody>
          <a:bodyPr/>
          <a:lstStyle/>
          <a:p>
            <a:fld id="{0B6FE7C0-C2AC-42D6-9249-66824926EBA4}" type="datetimeFigureOut">
              <a:rPr lang="en-GB" smtClean="0"/>
              <a:t>06/09/2020</a:t>
            </a:fld>
            <a:endParaRPr lang="en-GB"/>
          </a:p>
        </p:txBody>
      </p:sp>
      <p:sp>
        <p:nvSpPr>
          <p:cNvPr id="8" name="Footer Placeholder 7">
            <a:extLst>
              <a:ext uri="{FF2B5EF4-FFF2-40B4-BE49-F238E27FC236}">
                <a16:creationId xmlns:a16="http://schemas.microsoft.com/office/drawing/2014/main" id="{3441D98B-23F3-4014-A425-2266388304A8}"/>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B7A298E0-1E52-492E-8570-BDB040FA5E54}"/>
              </a:ext>
            </a:extLst>
          </p:cNvPr>
          <p:cNvSpPr>
            <a:spLocks noGrp="1"/>
          </p:cNvSpPr>
          <p:nvPr>
            <p:ph type="sldNum" sz="quarter" idx="12"/>
          </p:nvPr>
        </p:nvSpPr>
        <p:spPr/>
        <p:txBody>
          <a:bodyPr/>
          <a:lstStyle/>
          <a:p>
            <a:fld id="{30D7A4FA-FDD9-48C2-B01C-72A50B5BC983}" type="slidenum">
              <a:rPr lang="en-GB" smtClean="0"/>
              <a:t>‹#›</a:t>
            </a:fld>
            <a:endParaRPr lang="en-GB"/>
          </a:p>
        </p:txBody>
      </p:sp>
    </p:spTree>
    <p:extLst>
      <p:ext uri="{BB962C8B-B14F-4D97-AF65-F5344CB8AC3E}">
        <p14:creationId xmlns:p14="http://schemas.microsoft.com/office/powerpoint/2010/main" val="26638346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94E54E-3A95-4BB1-8911-2C98875E2236}"/>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30345AB2-B0F8-4C34-A8A6-285059132274}"/>
              </a:ext>
            </a:extLst>
          </p:cNvPr>
          <p:cNvSpPr>
            <a:spLocks noGrp="1"/>
          </p:cNvSpPr>
          <p:nvPr>
            <p:ph type="dt" sz="half" idx="10"/>
          </p:nvPr>
        </p:nvSpPr>
        <p:spPr/>
        <p:txBody>
          <a:bodyPr/>
          <a:lstStyle/>
          <a:p>
            <a:fld id="{0B6FE7C0-C2AC-42D6-9249-66824926EBA4}" type="datetimeFigureOut">
              <a:rPr lang="en-GB" smtClean="0"/>
              <a:t>06/09/2020</a:t>
            </a:fld>
            <a:endParaRPr lang="en-GB"/>
          </a:p>
        </p:txBody>
      </p:sp>
      <p:sp>
        <p:nvSpPr>
          <p:cNvPr id="4" name="Footer Placeholder 3">
            <a:extLst>
              <a:ext uri="{FF2B5EF4-FFF2-40B4-BE49-F238E27FC236}">
                <a16:creationId xmlns:a16="http://schemas.microsoft.com/office/drawing/2014/main" id="{71C146DE-7CDF-4AE6-B4CF-9E9CF1E7AF47}"/>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06CBA059-535E-4FE5-8D7C-E330C126345B}"/>
              </a:ext>
            </a:extLst>
          </p:cNvPr>
          <p:cNvSpPr>
            <a:spLocks noGrp="1"/>
          </p:cNvSpPr>
          <p:nvPr>
            <p:ph type="sldNum" sz="quarter" idx="12"/>
          </p:nvPr>
        </p:nvSpPr>
        <p:spPr/>
        <p:txBody>
          <a:bodyPr/>
          <a:lstStyle/>
          <a:p>
            <a:fld id="{30D7A4FA-FDD9-48C2-B01C-72A50B5BC983}" type="slidenum">
              <a:rPr lang="en-GB" smtClean="0"/>
              <a:t>‹#›</a:t>
            </a:fld>
            <a:endParaRPr lang="en-GB"/>
          </a:p>
        </p:txBody>
      </p:sp>
    </p:spTree>
    <p:extLst>
      <p:ext uri="{BB962C8B-B14F-4D97-AF65-F5344CB8AC3E}">
        <p14:creationId xmlns:p14="http://schemas.microsoft.com/office/powerpoint/2010/main" val="32132157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B91C883-19F8-481C-9949-BA269B4E6D25}"/>
              </a:ext>
            </a:extLst>
          </p:cNvPr>
          <p:cNvSpPr>
            <a:spLocks noGrp="1"/>
          </p:cNvSpPr>
          <p:nvPr>
            <p:ph type="dt" sz="half" idx="10"/>
          </p:nvPr>
        </p:nvSpPr>
        <p:spPr/>
        <p:txBody>
          <a:bodyPr/>
          <a:lstStyle/>
          <a:p>
            <a:fld id="{0B6FE7C0-C2AC-42D6-9249-66824926EBA4}" type="datetimeFigureOut">
              <a:rPr lang="en-GB" smtClean="0"/>
              <a:t>06/09/2020</a:t>
            </a:fld>
            <a:endParaRPr lang="en-GB"/>
          </a:p>
        </p:txBody>
      </p:sp>
      <p:sp>
        <p:nvSpPr>
          <p:cNvPr id="3" name="Footer Placeholder 2">
            <a:extLst>
              <a:ext uri="{FF2B5EF4-FFF2-40B4-BE49-F238E27FC236}">
                <a16:creationId xmlns:a16="http://schemas.microsoft.com/office/drawing/2014/main" id="{FC273666-733D-4666-B56C-5067A2AEBD1E}"/>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586F3D8B-1A0A-4F31-99A9-1FC7F076CC1C}"/>
              </a:ext>
            </a:extLst>
          </p:cNvPr>
          <p:cNvSpPr>
            <a:spLocks noGrp="1"/>
          </p:cNvSpPr>
          <p:nvPr>
            <p:ph type="sldNum" sz="quarter" idx="12"/>
          </p:nvPr>
        </p:nvSpPr>
        <p:spPr/>
        <p:txBody>
          <a:bodyPr/>
          <a:lstStyle/>
          <a:p>
            <a:fld id="{30D7A4FA-FDD9-48C2-B01C-72A50B5BC983}" type="slidenum">
              <a:rPr lang="en-GB" smtClean="0"/>
              <a:t>‹#›</a:t>
            </a:fld>
            <a:endParaRPr lang="en-GB"/>
          </a:p>
        </p:txBody>
      </p:sp>
    </p:spTree>
    <p:extLst>
      <p:ext uri="{BB962C8B-B14F-4D97-AF65-F5344CB8AC3E}">
        <p14:creationId xmlns:p14="http://schemas.microsoft.com/office/powerpoint/2010/main" val="43035846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7C0B21-FC26-45F0-BC4B-B5598620D1A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A98E4526-1B37-4858-B468-FE93B22ABAC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BE889F90-7BF7-4437-8934-2D329BAF7AA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F3510241-D5E1-45D9-8BB9-FFEE3CCDCBCE}"/>
              </a:ext>
            </a:extLst>
          </p:cNvPr>
          <p:cNvSpPr>
            <a:spLocks noGrp="1"/>
          </p:cNvSpPr>
          <p:nvPr>
            <p:ph type="dt" sz="half" idx="10"/>
          </p:nvPr>
        </p:nvSpPr>
        <p:spPr/>
        <p:txBody>
          <a:bodyPr/>
          <a:lstStyle/>
          <a:p>
            <a:fld id="{0B6FE7C0-C2AC-42D6-9249-66824926EBA4}" type="datetimeFigureOut">
              <a:rPr lang="en-GB" smtClean="0"/>
              <a:t>06/09/2020</a:t>
            </a:fld>
            <a:endParaRPr lang="en-GB"/>
          </a:p>
        </p:txBody>
      </p:sp>
      <p:sp>
        <p:nvSpPr>
          <p:cNvPr id="6" name="Footer Placeholder 5">
            <a:extLst>
              <a:ext uri="{FF2B5EF4-FFF2-40B4-BE49-F238E27FC236}">
                <a16:creationId xmlns:a16="http://schemas.microsoft.com/office/drawing/2014/main" id="{FE15B6DA-5D57-4AE9-8A6B-203E628210F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1489765-EDCD-4411-8C99-CB8B31CF5484}"/>
              </a:ext>
            </a:extLst>
          </p:cNvPr>
          <p:cNvSpPr>
            <a:spLocks noGrp="1"/>
          </p:cNvSpPr>
          <p:nvPr>
            <p:ph type="sldNum" sz="quarter" idx="12"/>
          </p:nvPr>
        </p:nvSpPr>
        <p:spPr/>
        <p:txBody>
          <a:bodyPr/>
          <a:lstStyle/>
          <a:p>
            <a:fld id="{30D7A4FA-FDD9-48C2-B01C-72A50B5BC983}" type="slidenum">
              <a:rPr lang="en-GB" smtClean="0"/>
              <a:t>‹#›</a:t>
            </a:fld>
            <a:endParaRPr lang="en-GB"/>
          </a:p>
        </p:txBody>
      </p:sp>
    </p:spTree>
    <p:extLst>
      <p:ext uri="{BB962C8B-B14F-4D97-AF65-F5344CB8AC3E}">
        <p14:creationId xmlns:p14="http://schemas.microsoft.com/office/powerpoint/2010/main" val="96865508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C92BED-B068-44E9-B543-0AB0D65D303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8D84FF7A-72AF-4C90-AB28-B84C8E0CC55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7121F628-A9B7-410B-9DB6-3386ABB0432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EFFCFCC4-5659-4EE4-AE24-D33EB904D7FE}"/>
              </a:ext>
            </a:extLst>
          </p:cNvPr>
          <p:cNvSpPr>
            <a:spLocks noGrp="1"/>
          </p:cNvSpPr>
          <p:nvPr>
            <p:ph type="dt" sz="half" idx="10"/>
          </p:nvPr>
        </p:nvSpPr>
        <p:spPr/>
        <p:txBody>
          <a:bodyPr/>
          <a:lstStyle/>
          <a:p>
            <a:fld id="{0B6FE7C0-C2AC-42D6-9249-66824926EBA4}" type="datetimeFigureOut">
              <a:rPr lang="en-GB" smtClean="0"/>
              <a:t>06/09/2020</a:t>
            </a:fld>
            <a:endParaRPr lang="en-GB"/>
          </a:p>
        </p:txBody>
      </p:sp>
      <p:sp>
        <p:nvSpPr>
          <p:cNvPr id="6" name="Footer Placeholder 5">
            <a:extLst>
              <a:ext uri="{FF2B5EF4-FFF2-40B4-BE49-F238E27FC236}">
                <a16:creationId xmlns:a16="http://schemas.microsoft.com/office/drawing/2014/main" id="{7C84B32B-B15F-452E-948E-2D5290B03D2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3449C2A-5ABF-49DA-B506-0D65B2B91B08}"/>
              </a:ext>
            </a:extLst>
          </p:cNvPr>
          <p:cNvSpPr>
            <a:spLocks noGrp="1"/>
          </p:cNvSpPr>
          <p:nvPr>
            <p:ph type="sldNum" sz="quarter" idx="12"/>
          </p:nvPr>
        </p:nvSpPr>
        <p:spPr/>
        <p:txBody>
          <a:bodyPr/>
          <a:lstStyle/>
          <a:p>
            <a:fld id="{30D7A4FA-FDD9-48C2-B01C-72A50B5BC983}" type="slidenum">
              <a:rPr lang="en-GB" smtClean="0"/>
              <a:t>‹#›</a:t>
            </a:fld>
            <a:endParaRPr lang="en-GB"/>
          </a:p>
        </p:txBody>
      </p:sp>
    </p:spTree>
    <p:extLst>
      <p:ext uri="{BB962C8B-B14F-4D97-AF65-F5344CB8AC3E}">
        <p14:creationId xmlns:p14="http://schemas.microsoft.com/office/powerpoint/2010/main" val="8988763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03FB29-EC7D-4206-9DDD-8EFBB277B602}"/>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A34E077-39B0-4D36-A77C-B290C0DA62BC}"/>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5FA41F7-C8BC-437B-A4DC-1BF5AA028151}"/>
              </a:ext>
            </a:extLst>
          </p:cNvPr>
          <p:cNvSpPr>
            <a:spLocks noGrp="1"/>
          </p:cNvSpPr>
          <p:nvPr>
            <p:ph type="dt" sz="half" idx="10"/>
          </p:nvPr>
        </p:nvSpPr>
        <p:spPr/>
        <p:txBody>
          <a:bodyPr/>
          <a:lstStyle/>
          <a:p>
            <a:fld id="{0B6FE7C0-C2AC-42D6-9249-66824926EBA4}" type="datetimeFigureOut">
              <a:rPr lang="en-GB" smtClean="0"/>
              <a:t>06/09/2020</a:t>
            </a:fld>
            <a:endParaRPr lang="en-GB"/>
          </a:p>
        </p:txBody>
      </p:sp>
      <p:sp>
        <p:nvSpPr>
          <p:cNvPr id="5" name="Footer Placeholder 4">
            <a:extLst>
              <a:ext uri="{FF2B5EF4-FFF2-40B4-BE49-F238E27FC236}">
                <a16:creationId xmlns:a16="http://schemas.microsoft.com/office/drawing/2014/main" id="{A5ED805F-778F-44D0-89D7-2D3B11DFFF9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1DA8BCC-8BC5-42D2-AC36-53952B5B9B41}"/>
              </a:ext>
            </a:extLst>
          </p:cNvPr>
          <p:cNvSpPr>
            <a:spLocks noGrp="1"/>
          </p:cNvSpPr>
          <p:nvPr>
            <p:ph type="sldNum" sz="quarter" idx="12"/>
          </p:nvPr>
        </p:nvSpPr>
        <p:spPr/>
        <p:txBody>
          <a:bodyPr/>
          <a:lstStyle/>
          <a:p>
            <a:fld id="{30D7A4FA-FDD9-48C2-B01C-72A50B5BC983}" type="slidenum">
              <a:rPr lang="en-GB" smtClean="0"/>
              <a:t>‹#›</a:t>
            </a:fld>
            <a:endParaRPr lang="en-GB"/>
          </a:p>
        </p:txBody>
      </p:sp>
    </p:spTree>
    <p:extLst>
      <p:ext uri="{BB962C8B-B14F-4D97-AF65-F5344CB8AC3E}">
        <p14:creationId xmlns:p14="http://schemas.microsoft.com/office/powerpoint/2010/main" val="149480535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EC359ED-3AA8-429F-87F8-0E669CAB0086}"/>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774668E-DFD0-49DF-81FE-085BF7F8F18C}"/>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438B3A1-29D1-431F-86F3-D78D5ABD13AD}"/>
              </a:ext>
            </a:extLst>
          </p:cNvPr>
          <p:cNvSpPr>
            <a:spLocks noGrp="1"/>
          </p:cNvSpPr>
          <p:nvPr>
            <p:ph type="dt" sz="half" idx="10"/>
          </p:nvPr>
        </p:nvSpPr>
        <p:spPr/>
        <p:txBody>
          <a:bodyPr/>
          <a:lstStyle/>
          <a:p>
            <a:fld id="{0B6FE7C0-C2AC-42D6-9249-66824926EBA4}" type="datetimeFigureOut">
              <a:rPr lang="en-GB" smtClean="0"/>
              <a:t>06/09/2020</a:t>
            </a:fld>
            <a:endParaRPr lang="en-GB"/>
          </a:p>
        </p:txBody>
      </p:sp>
      <p:sp>
        <p:nvSpPr>
          <p:cNvPr id="5" name="Footer Placeholder 4">
            <a:extLst>
              <a:ext uri="{FF2B5EF4-FFF2-40B4-BE49-F238E27FC236}">
                <a16:creationId xmlns:a16="http://schemas.microsoft.com/office/drawing/2014/main" id="{40D4D50B-7074-4A99-8C5E-0C2951E32B8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96BCEC9-13D9-4D21-A825-D2C478CC590D}"/>
              </a:ext>
            </a:extLst>
          </p:cNvPr>
          <p:cNvSpPr>
            <a:spLocks noGrp="1"/>
          </p:cNvSpPr>
          <p:nvPr>
            <p:ph type="sldNum" sz="quarter" idx="12"/>
          </p:nvPr>
        </p:nvSpPr>
        <p:spPr/>
        <p:txBody>
          <a:bodyPr/>
          <a:lstStyle/>
          <a:p>
            <a:fld id="{30D7A4FA-FDD9-48C2-B01C-72A50B5BC983}" type="slidenum">
              <a:rPr lang="en-GB" smtClean="0"/>
              <a:t>‹#›</a:t>
            </a:fld>
            <a:endParaRPr lang="en-GB"/>
          </a:p>
        </p:txBody>
      </p:sp>
    </p:spTree>
    <p:extLst>
      <p:ext uri="{BB962C8B-B14F-4D97-AF65-F5344CB8AC3E}">
        <p14:creationId xmlns:p14="http://schemas.microsoft.com/office/powerpoint/2010/main" val="251935636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3" name="Rounded Rectangle 4"/>
          <p:cNvSpPr/>
          <p:nvPr userDrawn="1"/>
        </p:nvSpPr>
        <p:spPr bwMode="auto">
          <a:xfrm>
            <a:off x="609602"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9"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1860672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_Title and Content">
    <p:spTree>
      <p:nvGrpSpPr>
        <p:cNvPr id="1" name=""/>
        <p:cNvGrpSpPr/>
        <p:nvPr/>
      </p:nvGrpSpPr>
      <p:grpSpPr>
        <a:xfrm>
          <a:off x="0" y="0"/>
          <a:ext cx="0" cy="0"/>
          <a:chOff x="0" y="0"/>
          <a:chExt cx="0" cy="0"/>
        </a:xfrm>
      </p:grpSpPr>
      <p:sp>
        <p:nvSpPr>
          <p:cNvPr id="3" name="Rounded Rectangle 4"/>
          <p:cNvSpPr/>
          <p:nvPr userDrawn="1"/>
        </p:nvSpPr>
        <p:spPr bwMode="auto">
          <a:xfrm>
            <a:off x="609602"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9"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33134522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F79B22F-8B36-40D6-A1BF-9FF495A420A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15C2520-18D2-4A01-B73E-3047E733666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E8B253D-F154-400F-A56B-02B0B08138C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B6FE7C0-C2AC-42D6-9249-66824926EBA4}" type="datetimeFigureOut">
              <a:rPr lang="en-GB" smtClean="0"/>
              <a:t>06/09/2020</a:t>
            </a:fld>
            <a:endParaRPr lang="en-GB"/>
          </a:p>
        </p:txBody>
      </p:sp>
      <p:sp>
        <p:nvSpPr>
          <p:cNvPr id="5" name="Footer Placeholder 4">
            <a:extLst>
              <a:ext uri="{FF2B5EF4-FFF2-40B4-BE49-F238E27FC236}">
                <a16:creationId xmlns:a16="http://schemas.microsoft.com/office/drawing/2014/main" id="{3FDC2298-0C93-404C-B43C-0DC836B0695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CC9EDDCC-ABF0-49C4-ACC4-17B5932C24A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0D7A4FA-FDD9-48C2-B01C-72A50B5BC983}" type="slidenum">
              <a:rPr lang="en-GB" smtClean="0"/>
              <a:t>‹#›</a:t>
            </a:fld>
            <a:endParaRPr lang="en-GB"/>
          </a:p>
        </p:txBody>
      </p:sp>
    </p:spTree>
    <p:extLst>
      <p:ext uri="{BB962C8B-B14F-4D97-AF65-F5344CB8AC3E}">
        <p14:creationId xmlns:p14="http://schemas.microsoft.com/office/powerpoint/2010/main" val="48219798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wmf"/><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s://www.youtube.com/watch?v=ZttMDho5HMw" TargetMode="External"/><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4.xml"/><Relationship Id="rId4" Type="http://schemas.openxmlformats.org/officeDocument/2006/relationships/image" Target="../media/image15.png"/></Relationships>
</file>

<file path=ppt/slides/_rels/slide27.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jpeg"/><Relationship Id="rId1" Type="http://schemas.openxmlformats.org/officeDocument/2006/relationships/slideLayout" Target="../slideLayouts/slideLayout7.xml"/><Relationship Id="rId4" Type="http://schemas.openxmlformats.org/officeDocument/2006/relationships/image" Target="../media/image22.png"/></Relationships>
</file>

<file path=ppt/slides/_rels/slide4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image" Target="../media/image28.gif"/><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7.jpeg"/><Relationship Id="rId1" Type="http://schemas.openxmlformats.org/officeDocument/2006/relationships/slideLayout" Target="../slideLayouts/slideLayout2.xml"/><Relationship Id="rId4" Type="http://schemas.openxmlformats.org/officeDocument/2006/relationships/image" Target="../media/image30.jpeg"/></Relationships>
</file>

<file path=ppt/slides/_rels/slide52.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7.jpeg"/><Relationship Id="rId1" Type="http://schemas.openxmlformats.org/officeDocument/2006/relationships/slideLayout" Target="../slideLayouts/slideLayout7.xml"/><Relationship Id="rId4" Type="http://schemas.openxmlformats.org/officeDocument/2006/relationships/image" Target="../media/image31.jpeg"/></Relationships>
</file>

<file path=ppt/slides/_rels/slide53.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7.jpeg"/><Relationship Id="rId1" Type="http://schemas.openxmlformats.org/officeDocument/2006/relationships/slideLayout" Target="../slideLayouts/slideLayout2.xml"/><Relationship Id="rId4" Type="http://schemas.openxmlformats.org/officeDocument/2006/relationships/image" Target="../media/image32.jpeg"/></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6.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3.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84.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85.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2" Type="http://schemas.openxmlformats.org/officeDocument/2006/relationships/image" Target="../media/image36.gif"/><Relationship Id="rId1" Type="http://schemas.openxmlformats.org/officeDocument/2006/relationships/slideLayout" Target="../slideLayouts/slideLayout7.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png"/><Relationship Id="rId1" Type="http://schemas.openxmlformats.org/officeDocument/2006/relationships/slideLayout" Target="../slideLayouts/slideLayout2.xml"/><Relationship Id="rId5" Type="http://schemas.openxmlformats.org/officeDocument/2006/relationships/image" Target="../media/image42.png"/><Relationship Id="rId4" Type="http://schemas.openxmlformats.org/officeDocument/2006/relationships/image" Target="../media/image41.png"/></Relationships>
</file>

<file path=ppt/slides/_rels/slide95.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png"/><Relationship Id="rId1" Type="http://schemas.openxmlformats.org/officeDocument/2006/relationships/slideLayout" Target="../slideLayouts/slideLayout2.xml"/><Relationship Id="rId6" Type="http://schemas.openxmlformats.org/officeDocument/2006/relationships/image" Target="../media/image47.png"/><Relationship Id="rId5" Type="http://schemas.openxmlformats.org/officeDocument/2006/relationships/image" Target="../media/image46.png"/><Relationship Id="rId4" Type="http://schemas.openxmlformats.org/officeDocument/2006/relationships/image" Target="../media/image45.png"/></Relationships>
</file>

<file path=ppt/slides/_rels/slide96.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2.xml"/></Relationships>
</file>

<file path=ppt/slides/_rels/slide9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9.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7.xml"/></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103.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image" Target="../media/image51.gif"/><Relationship Id="rId1" Type="http://schemas.openxmlformats.org/officeDocument/2006/relationships/slideLayout" Target="../slideLayouts/slideLayout2.xml"/></Relationships>
</file>

<file path=ppt/slides/_rels/slide10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6.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7.xml"/></Relationships>
</file>

<file path=ppt/slides/_rels/slide10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0.xml.rels><?xml version="1.0" encoding="UTF-8" standalone="yes"?>
<Relationships xmlns="http://schemas.openxmlformats.org/package/2006/relationships"><Relationship Id="rId3" Type="http://schemas.openxmlformats.org/officeDocument/2006/relationships/image" Target="../media/image28.gif"/><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111.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112.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113.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1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21.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7.xml"/></Relationships>
</file>

<file path=ppt/slides/_rels/slide1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2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26.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2.xml"/></Relationships>
</file>

<file path=ppt/slides/_rels/slide1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3.xml.rels><?xml version="1.0" encoding="UTF-8" standalone="yes"?>
<Relationships xmlns="http://schemas.openxmlformats.org/package/2006/relationships"><Relationship Id="rId3" Type="http://schemas.openxmlformats.org/officeDocument/2006/relationships/image" Target="../media/image28.gif"/><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144.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145.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146.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14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1.xml.rels><?xml version="1.0" encoding="UTF-8" standalone="yes"?>
<Relationships xmlns="http://schemas.openxmlformats.org/package/2006/relationships"><Relationship Id="rId2" Type="http://schemas.openxmlformats.org/officeDocument/2006/relationships/image" Target="../media/image54.png"/><Relationship Id="rId1" Type="http://schemas.openxmlformats.org/officeDocument/2006/relationships/slideLayout" Target="../slideLayouts/slideLayout2.xml"/></Relationships>
</file>

<file path=ppt/slides/_rels/slide1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3.xml.rels><?xml version="1.0" encoding="UTF-8" standalone="yes"?>
<Relationships xmlns="http://schemas.openxmlformats.org/package/2006/relationships"><Relationship Id="rId2" Type="http://schemas.openxmlformats.org/officeDocument/2006/relationships/image" Target="../media/image55.png"/><Relationship Id="rId1" Type="http://schemas.openxmlformats.org/officeDocument/2006/relationships/slideLayout" Target="../slideLayouts/slideLayout2.xml"/></Relationships>
</file>

<file path=ppt/slides/_rels/slide1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8.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7.xml"/></Relationships>
</file>

<file path=ppt/slides/_rels/slide15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594056" y="988497"/>
            <a:ext cx="11256135" cy="1325563"/>
          </a:xfrm>
        </p:spPr>
        <p:txBody>
          <a:bodyPr>
            <a:noAutofit/>
          </a:bodyPr>
          <a:lstStyle/>
          <a:p>
            <a:br>
              <a:rPr lang="en-GB" sz="3200" u="sng" dirty="0">
                <a:latin typeface="CCW Cursive Writing 7" pitchFamily="66" charset="0"/>
              </a:rPr>
            </a:br>
            <a:br>
              <a:rPr lang="en-GB" sz="3200" u="sng" dirty="0">
                <a:latin typeface="CCW Cursive Writing 7" pitchFamily="66" charset="0"/>
              </a:rPr>
            </a:br>
            <a:br>
              <a:rPr lang="en-GB" sz="3200" u="sng" dirty="0">
                <a:latin typeface="CCW Cursive Writing 7" pitchFamily="66" charset="0"/>
              </a:rPr>
            </a:br>
            <a:br>
              <a:rPr lang="en-GB" sz="3200" u="sng" dirty="0">
                <a:latin typeface="CCW Cursive Writing 7" pitchFamily="66" charset="0"/>
              </a:rPr>
            </a:br>
            <a:r>
              <a:rPr lang="en-GB" sz="3200" u="sng" dirty="0">
                <a:latin typeface="XCCW Joined 7a" panose="03050602040000000000" pitchFamily="66" charset="0"/>
              </a:rPr>
              <a:t>Tuesday 8th September</a:t>
            </a:r>
            <a:br>
              <a:rPr lang="en-GB" sz="3200" u="sng" dirty="0">
                <a:latin typeface="XCCW Joined 7a" panose="03050602040000000000" pitchFamily="66" charset="0"/>
              </a:rPr>
            </a:br>
            <a:br>
              <a:rPr lang="en-GB" sz="3200" u="sng" dirty="0">
                <a:latin typeface="XCCW Joined 7a" panose="03050602040000000000" pitchFamily="66" charset="0"/>
              </a:rPr>
            </a:br>
            <a:br>
              <a:rPr lang="en-GB" sz="3200" u="sng" dirty="0">
                <a:latin typeface="CCW Cursive Writing 7" pitchFamily="66" charset="0"/>
              </a:rPr>
            </a:br>
            <a:r>
              <a:rPr lang="en-GB" sz="3200" u="sng" dirty="0">
                <a:latin typeface="CCW Cursive Writing 7" pitchFamily="66" charset="0"/>
              </a:rPr>
              <a:t>SPAG- L.O. To understand and use apostrophes for contractions.</a:t>
            </a:r>
            <a:br>
              <a:rPr lang="en-GB" sz="3200" u="sng" dirty="0">
                <a:latin typeface="CCW Cursive Writing 7" pitchFamily="66" charset="0"/>
              </a:rPr>
            </a:br>
            <a:r>
              <a:rPr lang="en-GB" sz="3200" u="sng" dirty="0">
                <a:latin typeface="CCW Cursive Writing 7" pitchFamily="66" charset="0"/>
              </a:rPr>
              <a:t> </a:t>
            </a:r>
            <a:br>
              <a:rPr lang="en-GB" sz="3200" u="sng" dirty="0">
                <a:latin typeface="CCW Cursive Writing 7" pitchFamily="66" charset="0"/>
              </a:rPr>
            </a:br>
            <a:br>
              <a:rPr lang="en-GB" sz="3200" u="sng" dirty="0">
                <a:latin typeface="CCW Cursive Writing 7" pitchFamily="66" charset="0"/>
              </a:rPr>
            </a:br>
            <a:endParaRPr lang="en-GB" sz="3200" u="sng" dirty="0">
              <a:latin typeface="CCW Cursive Writing 7" pitchFamily="66" charset="0"/>
            </a:endParaRPr>
          </a:p>
        </p:txBody>
      </p:sp>
    </p:spTree>
    <p:extLst>
      <p:ext uri="{BB962C8B-B14F-4D97-AF65-F5344CB8AC3E}">
        <p14:creationId xmlns:p14="http://schemas.microsoft.com/office/powerpoint/2010/main" val="244183597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146" name="Rectangle 2"/>
          <p:cNvSpPr>
            <a:spLocks noGrp="1" noRot="1" noChangeArrowheads="1"/>
          </p:cNvSpPr>
          <p:nvPr>
            <p:ph type="title"/>
          </p:nvPr>
        </p:nvSpPr>
        <p:spPr/>
        <p:txBody>
          <a:bodyPr>
            <a:normAutofit/>
          </a:bodyPr>
          <a:lstStyle/>
          <a:p>
            <a:pPr eaLnBrk="1" hangingPunct="1">
              <a:defRPr/>
            </a:pPr>
            <a:r>
              <a:rPr lang="en-GB" altLang="en-US" sz="3200" dirty="0">
                <a:latin typeface="CCW Cursive Writing 7" panose="03050602040000000000" pitchFamily="66" charset="0"/>
              </a:rPr>
              <a:t>Apostrophes can be used to show missing letters. </a:t>
            </a:r>
          </a:p>
        </p:txBody>
      </p:sp>
      <p:sp>
        <p:nvSpPr>
          <p:cNvPr id="6147" name="Rectangle 3"/>
          <p:cNvSpPr>
            <a:spLocks noGrp="1" noRot="1" noChangeArrowheads="1"/>
          </p:cNvSpPr>
          <p:nvPr>
            <p:ph type="body" idx="1"/>
          </p:nvPr>
        </p:nvSpPr>
        <p:spPr/>
        <p:txBody>
          <a:bodyPr>
            <a:normAutofit/>
          </a:bodyPr>
          <a:lstStyle/>
          <a:p>
            <a:pPr eaLnBrk="1" hangingPunct="1">
              <a:lnSpc>
                <a:spcPct val="90000"/>
              </a:lnSpc>
              <a:buFont typeface="Wingdings" panose="05000000000000000000" pitchFamily="2" charset="2"/>
              <a:buNone/>
              <a:defRPr/>
            </a:pPr>
            <a:r>
              <a:rPr lang="en-GB" altLang="en-US" sz="2000" dirty="0">
                <a:latin typeface="CCW Cursive Writing 7" panose="03050602040000000000" pitchFamily="66" charset="0"/>
              </a:rPr>
              <a:t>I can not come to the party.</a:t>
            </a:r>
          </a:p>
          <a:p>
            <a:pPr eaLnBrk="1" hangingPunct="1">
              <a:lnSpc>
                <a:spcPct val="90000"/>
              </a:lnSpc>
              <a:buFont typeface="Wingdings" panose="05000000000000000000" pitchFamily="2" charset="2"/>
              <a:buNone/>
              <a:defRPr/>
            </a:pPr>
            <a:endParaRPr lang="en-GB" altLang="en-US" sz="2000" dirty="0">
              <a:latin typeface="CCW Cursive Writing 7" panose="03050602040000000000" pitchFamily="66" charset="0"/>
            </a:endParaRPr>
          </a:p>
          <a:p>
            <a:pPr eaLnBrk="1" hangingPunct="1">
              <a:lnSpc>
                <a:spcPct val="90000"/>
              </a:lnSpc>
              <a:buFont typeface="Wingdings" panose="05000000000000000000" pitchFamily="2" charset="2"/>
              <a:buNone/>
              <a:defRPr/>
            </a:pPr>
            <a:r>
              <a:rPr lang="en-GB" altLang="en-US" sz="2000" dirty="0">
                <a:latin typeface="CCW Cursive Writing 7" panose="03050602040000000000" pitchFamily="66" charset="0"/>
              </a:rPr>
              <a:t>I can’t come to the party.</a:t>
            </a:r>
          </a:p>
          <a:p>
            <a:pPr eaLnBrk="1" hangingPunct="1">
              <a:lnSpc>
                <a:spcPct val="90000"/>
              </a:lnSpc>
              <a:buFont typeface="Wingdings" panose="05000000000000000000" pitchFamily="2" charset="2"/>
              <a:buNone/>
              <a:defRPr/>
            </a:pPr>
            <a:endParaRPr lang="en-GB" altLang="en-US" sz="2000" dirty="0">
              <a:latin typeface="CCW Cursive Writing 7" panose="03050602040000000000" pitchFamily="66" charset="0"/>
            </a:endParaRPr>
          </a:p>
          <a:p>
            <a:pPr eaLnBrk="1" hangingPunct="1">
              <a:lnSpc>
                <a:spcPct val="90000"/>
              </a:lnSpc>
              <a:buFont typeface="Wingdings" panose="05000000000000000000" pitchFamily="2" charset="2"/>
              <a:buNone/>
              <a:defRPr/>
            </a:pPr>
            <a:r>
              <a:rPr lang="en-GB" altLang="en-US" sz="2000" i="1" dirty="0">
                <a:latin typeface="CCW Cursive Writing 7" panose="03050602040000000000" pitchFamily="66" charset="0"/>
              </a:rPr>
              <a:t>Can not</a:t>
            </a:r>
            <a:r>
              <a:rPr lang="en-GB" altLang="en-US" sz="2000" dirty="0">
                <a:latin typeface="CCW Cursive Writing 7" panose="03050602040000000000" pitchFamily="66" charset="0"/>
              </a:rPr>
              <a:t> becomes </a:t>
            </a:r>
            <a:r>
              <a:rPr lang="en-GB" altLang="en-US" sz="2000" b="1" i="1" dirty="0">
                <a:latin typeface="CCW Cursive Writing 7" panose="03050602040000000000" pitchFamily="66" charset="0"/>
              </a:rPr>
              <a:t>can’t.</a:t>
            </a:r>
          </a:p>
          <a:p>
            <a:pPr eaLnBrk="1" hangingPunct="1">
              <a:lnSpc>
                <a:spcPct val="90000"/>
              </a:lnSpc>
              <a:buFont typeface="Wingdings" panose="05000000000000000000" pitchFamily="2" charset="2"/>
              <a:buNone/>
              <a:defRPr/>
            </a:pPr>
            <a:endParaRPr lang="en-GB" altLang="en-US" sz="2000" b="1" i="1" dirty="0">
              <a:latin typeface="CCW Cursive Writing 7" panose="03050602040000000000" pitchFamily="66" charset="0"/>
            </a:endParaRPr>
          </a:p>
          <a:p>
            <a:pPr eaLnBrk="1" hangingPunct="1">
              <a:lnSpc>
                <a:spcPct val="90000"/>
              </a:lnSpc>
              <a:buFont typeface="Wingdings" panose="05000000000000000000" pitchFamily="2" charset="2"/>
              <a:buNone/>
              <a:defRPr/>
            </a:pPr>
            <a:endParaRPr lang="en-GB" altLang="en-US" sz="2000" b="1" i="1" dirty="0">
              <a:latin typeface="CCW Cursive Writing 7" panose="03050602040000000000" pitchFamily="66" charset="0"/>
            </a:endParaRPr>
          </a:p>
          <a:p>
            <a:pPr eaLnBrk="1" hangingPunct="1">
              <a:lnSpc>
                <a:spcPct val="90000"/>
              </a:lnSpc>
              <a:buFont typeface="Wingdings" panose="05000000000000000000" pitchFamily="2" charset="2"/>
              <a:buNone/>
              <a:defRPr/>
            </a:pPr>
            <a:endParaRPr lang="en-GB" altLang="en-US" sz="2000" dirty="0">
              <a:latin typeface="CCW Cursive Writing 7" panose="03050602040000000000" pitchFamily="66" charset="0"/>
            </a:endParaRPr>
          </a:p>
          <a:p>
            <a:pPr eaLnBrk="1" hangingPunct="1">
              <a:lnSpc>
                <a:spcPct val="90000"/>
              </a:lnSpc>
              <a:buFont typeface="Wingdings" panose="05000000000000000000" pitchFamily="2" charset="2"/>
              <a:buNone/>
              <a:defRPr/>
            </a:pPr>
            <a:r>
              <a:rPr lang="en-GB" altLang="en-US" sz="2000" dirty="0">
                <a:latin typeface="CCW Cursive Writing 7" panose="03050602040000000000" pitchFamily="66" charset="0"/>
              </a:rPr>
              <a:t>The apostrophe shows that there are letters missing. </a:t>
            </a:r>
            <a:r>
              <a:rPr lang="en-GB" altLang="en-US" sz="2000" u="sng" dirty="0">
                <a:latin typeface="CCW Cursive Writing 7" panose="03050602040000000000" pitchFamily="66" charset="0"/>
              </a:rPr>
              <a:t>It goes where the missing letter is supposed to go. </a:t>
            </a:r>
          </a:p>
        </p:txBody>
      </p:sp>
      <p:sp>
        <p:nvSpPr>
          <p:cNvPr id="2" name="Rectangle 1"/>
          <p:cNvSpPr/>
          <p:nvPr/>
        </p:nvSpPr>
        <p:spPr>
          <a:xfrm>
            <a:off x="7763259" y="1318840"/>
            <a:ext cx="4069587" cy="3539430"/>
          </a:xfrm>
          <a:prstGeom prst="rect">
            <a:avLst/>
          </a:prstGeom>
          <a:noFill/>
        </p:spPr>
        <p:txBody>
          <a:bodyPr wrap="square" lIns="91440" tIns="45720" rIns="91440" bIns="45720">
            <a:spAutoFit/>
          </a:bodyPr>
          <a:lstStyle/>
          <a:p>
            <a:pPr algn="ctr"/>
            <a:r>
              <a:rPr lang="en-US" sz="2800" dirty="0">
                <a:ln w="0"/>
                <a:gradFill>
                  <a:gsLst>
                    <a:gs pos="0">
                      <a:srgbClr val="4BACC6">
                        <a:lumMod val="50000"/>
                      </a:srgbClr>
                    </a:gs>
                    <a:gs pos="50000">
                      <a:srgbClr val="4BACC6"/>
                    </a:gs>
                    <a:gs pos="100000">
                      <a:srgbClr val="4BACC6">
                        <a:lumMod val="60000"/>
                        <a:lumOff val="40000"/>
                      </a:srgbClr>
                    </a:gs>
                  </a:gsLst>
                  <a:lin ang="5400000"/>
                </a:gradFill>
                <a:effectLst>
                  <a:reflection blurRad="6350" stA="53000" endA="300" endPos="35500" dir="5400000" sy="-90000" algn="bl" rotWithShape="0"/>
                </a:effectLst>
                <a:latin typeface="CCW Cursive Writing 7" panose="03050602040000000000" pitchFamily="66" charset="0"/>
              </a:rPr>
              <a:t>When you use an apostrophe, you ‘OMIT’ </a:t>
            </a:r>
          </a:p>
          <a:p>
            <a:pPr algn="ctr"/>
            <a:r>
              <a:rPr lang="en-US" sz="2800" dirty="0">
                <a:ln w="0"/>
                <a:gradFill>
                  <a:gsLst>
                    <a:gs pos="0">
                      <a:srgbClr val="4BACC6">
                        <a:lumMod val="50000"/>
                      </a:srgbClr>
                    </a:gs>
                    <a:gs pos="50000">
                      <a:srgbClr val="4BACC6"/>
                    </a:gs>
                    <a:gs pos="100000">
                      <a:srgbClr val="4BACC6">
                        <a:lumMod val="60000"/>
                        <a:lumOff val="40000"/>
                      </a:srgbClr>
                    </a:gs>
                  </a:gsLst>
                  <a:lin ang="5400000"/>
                </a:gradFill>
                <a:effectLst>
                  <a:reflection blurRad="6350" stA="53000" endA="300" endPos="35500" dir="5400000" sy="-90000" algn="bl" rotWithShape="0"/>
                </a:effectLst>
                <a:latin typeface="CCW Cursive Writing 7" panose="03050602040000000000" pitchFamily="66" charset="0"/>
              </a:rPr>
              <a:t>(replace) a letter so it is called:</a:t>
            </a:r>
          </a:p>
          <a:p>
            <a:pPr algn="ctr"/>
            <a:r>
              <a:rPr lang="en-US" sz="2800" dirty="0">
                <a:ln w="0"/>
                <a:gradFill>
                  <a:gsLst>
                    <a:gs pos="0">
                      <a:srgbClr val="4BACC6">
                        <a:lumMod val="50000"/>
                      </a:srgbClr>
                    </a:gs>
                    <a:gs pos="50000">
                      <a:srgbClr val="4BACC6"/>
                    </a:gs>
                    <a:gs pos="100000">
                      <a:srgbClr val="4BACC6">
                        <a:lumMod val="60000"/>
                        <a:lumOff val="40000"/>
                      </a:srgbClr>
                    </a:gs>
                  </a:gsLst>
                  <a:lin ang="5400000"/>
                </a:gradFill>
                <a:effectLst>
                  <a:reflection blurRad="6350" stA="53000" endA="300" endPos="35500" dir="5400000" sy="-90000" algn="bl" rotWithShape="0"/>
                </a:effectLst>
                <a:latin typeface="CCW Cursive Writing 7" panose="03050602040000000000" pitchFamily="66" charset="0"/>
              </a:rPr>
              <a:t>Omission. </a:t>
            </a:r>
          </a:p>
        </p:txBody>
      </p:sp>
    </p:spTree>
    <p:extLst>
      <p:ext uri="{BB962C8B-B14F-4D97-AF65-F5344CB8AC3E}">
        <p14:creationId xmlns:p14="http://schemas.microsoft.com/office/powerpoint/2010/main" val="234468476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146"/>
                                        </p:tgtEl>
                                        <p:attrNameLst>
                                          <p:attrName>style.visibility</p:attrName>
                                        </p:attrNameLst>
                                      </p:cBhvr>
                                      <p:to>
                                        <p:strVal val="visible"/>
                                      </p:to>
                                    </p:set>
                                    <p:animEffect transition="in" filter="fade">
                                      <p:cBhvr>
                                        <p:cTn id="7" dur="2000"/>
                                        <p:tgtEl>
                                          <p:spTgt spid="614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147">
                                            <p:txEl>
                                              <p:pRg st="0" end="0"/>
                                            </p:txEl>
                                          </p:spTgt>
                                        </p:tgtEl>
                                        <p:attrNameLst>
                                          <p:attrName>style.visibility</p:attrName>
                                        </p:attrNameLst>
                                      </p:cBhvr>
                                      <p:to>
                                        <p:strVal val="visible"/>
                                      </p:to>
                                    </p:set>
                                    <p:animEffect transition="in" filter="fade">
                                      <p:cBhvr>
                                        <p:cTn id="12" dur="2000"/>
                                        <p:tgtEl>
                                          <p:spTgt spid="6147">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147">
                                            <p:txEl>
                                              <p:pRg st="2" end="2"/>
                                            </p:txEl>
                                          </p:spTgt>
                                        </p:tgtEl>
                                        <p:attrNameLst>
                                          <p:attrName>style.visibility</p:attrName>
                                        </p:attrNameLst>
                                      </p:cBhvr>
                                      <p:to>
                                        <p:strVal val="visible"/>
                                      </p:to>
                                    </p:set>
                                    <p:animEffect transition="in" filter="fade">
                                      <p:cBhvr>
                                        <p:cTn id="17" dur="2000"/>
                                        <p:tgtEl>
                                          <p:spTgt spid="6147">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6147">
                                            <p:txEl>
                                              <p:pRg st="4" end="4"/>
                                            </p:txEl>
                                          </p:spTgt>
                                        </p:tgtEl>
                                        <p:attrNameLst>
                                          <p:attrName>style.visibility</p:attrName>
                                        </p:attrNameLst>
                                      </p:cBhvr>
                                      <p:to>
                                        <p:strVal val="visible"/>
                                      </p:to>
                                    </p:set>
                                    <p:animEffect transition="in" filter="fade">
                                      <p:cBhvr>
                                        <p:cTn id="22" dur="2000"/>
                                        <p:tgtEl>
                                          <p:spTgt spid="6147">
                                            <p:txEl>
                                              <p:pRg st="4" end="4"/>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6147">
                                            <p:txEl>
                                              <p:pRg st="8" end="8"/>
                                            </p:txEl>
                                          </p:spTgt>
                                        </p:tgtEl>
                                        <p:attrNameLst>
                                          <p:attrName>style.visibility</p:attrName>
                                        </p:attrNameLst>
                                      </p:cBhvr>
                                      <p:to>
                                        <p:strVal val="visible"/>
                                      </p:to>
                                    </p:set>
                                    <p:animEffect transition="in" filter="fade">
                                      <p:cBhvr>
                                        <p:cTn id="27" dur="2000"/>
                                        <p:tgtEl>
                                          <p:spTgt spid="6147">
                                            <p:txEl>
                                              <p:pRg st="8" end="8"/>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2">
                                            <p:txEl>
                                              <p:pRg st="0" end="0"/>
                                            </p:txEl>
                                          </p:spTgt>
                                        </p:tgtEl>
                                        <p:attrNameLst>
                                          <p:attrName>style.visibility</p:attrName>
                                        </p:attrNameLst>
                                      </p:cBhvr>
                                      <p:to>
                                        <p:strVal val="visible"/>
                                      </p:to>
                                    </p:set>
                                    <p:animEffect transition="in" filter="fade">
                                      <p:cBhvr>
                                        <p:cTn id="32" dur="500"/>
                                        <p:tgtEl>
                                          <p:spTgt spid="2">
                                            <p:txEl>
                                              <p:pRg st="0" end="0"/>
                                            </p:txEl>
                                          </p:spTgt>
                                        </p:tgtEl>
                                      </p:cBhvr>
                                    </p:animEffect>
                                  </p:childTnLst>
                                </p:cTn>
                              </p:par>
                              <p:par>
                                <p:cTn id="33" presetID="10" presetClass="entr" presetSubtype="0" fill="hold" nodeType="withEffect">
                                  <p:stCondLst>
                                    <p:cond delay="0"/>
                                  </p:stCondLst>
                                  <p:childTnLst>
                                    <p:set>
                                      <p:cBhvr>
                                        <p:cTn id="34" dur="1" fill="hold">
                                          <p:stCondLst>
                                            <p:cond delay="0"/>
                                          </p:stCondLst>
                                        </p:cTn>
                                        <p:tgtEl>
                                          <p:spTgt spid="2">
                                            <p:txEl>
                                              <p:pRg st="1" end="1"/>
                                            </p:txEl>
                                          </p:spTgt>
                                        </p:tgtEl>
                                        <p:attrNameLst>
                                          <p:attrName>style.visibility</p:attrName>
                                        </p:attrNameLst>
                                      </p:cBhvr>
                                      <p:to>
                                        <p:strVal val="visible"/>
                                      </p:to>
                                    </p:set>
                                    <p:animEffect transition="in" filter="fade">
                                      <p:cBhvr>
                                        <p:cTn id="35" dur="500"/>
                                        <p:tgtEl>
                                          <p:spTgt spid="2">
                                            <p:txEl>
                                              <p:pRg st="1" end="1"/>
                                            </p:txEl>
                                          </p:spTgt>
                                        </p:tgtEl>
                                      </p:cBhvr>
                                    </p:animEffect>
                                  </p:childTnLst>
                                </p:cTn>
                              </p:par>
                              <p:par>
                                <p:cTn id="36" presetID="10" presetClass="entr" presetSubtype="0" fill="hold" nodeType="withEffect">
                                  <p:stCondLst>
                                    <p:cond delay="0"/>
                                  </p:stCondLst>
                                  <p:childTnLst>
                                    <p:set>
                                      <p:cBhvr>
                                        <p:cTn id="37" dur="1" fill="hold">
                                          <p:stCondLst>
                                            <p:cond delay="0"/>
                                          </p:stCondLst>
                                        </p:cTn>
                                        <p:tgtEl>
                                          <p:spTgt spid="2">
                                            <p:txEl>
                                              <p:pRg st="2" end="2"/>
                                            </p:txEl>
                                          </p:spTgt>
                                        </p:tgtEl>
                                        <p:attrNameLst>
                                          <p:attrName>style.visibility</p:attrName>
                                        </p:attrNameLst>
                                      </p:cBhvr>
                                      <p:to>
                                        <p:strVal val="visible"/>
                                      </p:to>
                                    </p:set>
                                    <p:animEffect transition="in" filter="fade">
                                      <p:cBhvr>
                                        <p:cTn id="38" dur="500"/>
                                        <p:tgtEl>
                                          <p:spTgt spid="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6" grpId="0"/>
      <p:bldP spid="6147" grpId="0" build="p"/>
    </p:bldLst>
  </p:timing>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1266" name="Rectangle 2"/>
          <p:cNvSpPr>
            <a:spLocks noGrp="1" noRot="1" noChangeArrowheads="1"/>
          </p:cNvSpPr>
          <p:nvPr>
            <p:ph type="title"/>
          </p:nvPr>
        </p:nvSpPr>
        <p:spPr/>
        <p:txBody>
          <a:bodyPr>
            <a:normAutofit/>
          </a:bodyPr>
          <a:lstStyle/>
          <a:p>
            <a:pPr algn="ctr" eaLnBrk="1" hangingPunct="1">
              <a:defRPr/>
            </a:pPr>
            <a:r>
              <a:rPr lang="en-GB" altLang="en-US" sz="4000" dirty="0">
                <a:solidFill>
                  <a:srgbClr val="00B0F0"/>
                </a:solidFill>
                <a:latin typeface="Jarman" pitchFamily="2" charset="0"/>
              </a:rPr>
              <a:t>More examples of apostrophes for contraction/omission. </a:t>
            </a:r>
          </a:p>
        </p:txBody>
      </p:sp>
      <p:sp>
        <p:nvSpPr>
          <p:cNvPr id="11267" name="Rectangle 3"/>
          <p:cNvSpPr>
            <a:spLocks noGrp="1" noRot="1" noChangeArrowheads="1"/>
          </p:cNvSpPr>
          <p:nvPr>
            <p:ph type="body" idx="1"/>
          </p:nvPr>
        </p:nvSpPr>
        <p:spPr/>
        <p:txBody>
          <a:bodyPr>
            <a:normAutofit fontScale="92500" lnSpcReduction="10000"/>
          </a:bodyPr>
          <a:lstStyle/>
          <a:p>
            <a:pPr eaLnBrk="1" hangingPunct="1">
              <a:lnSpc>
                <a:spcPct val="90000"/>
              </a:lnSpc>
              <a:buFont typeface="Wingdings" panose="05000000000000000000" pitchFamily="2" charset="2"/>
              <a:buNone/>
              <a:defRPr/>
            </a:pPr>
            <a:r>
              <a:rPr lang="en-GB" altLang="en-US" dirty="0">
                <a:solidFill>
                  <a:srgbClr val="7030A0"/>
                </a:solidFill>
                <a:latin typeface="CCW Cursive Writing 7" panose="03050602040000000000" pitchFamily="66" charset="0"/>
              </a:rPr>
              <a:t>Jack would not play with his baby brother.</a:t>
            </a:r>
          </a:p>
          <a:p>
            <a:pPr eaLnBrk="1" hangingPunct="1">
              <a:lnSpc>
                <a:spcPct val="90000"/>
              </a:lnSpc>
              <a:buFont typeface="Wingdings" panose="05000000000000000000" pitchFamily="2" charset="2"/>
              <a:buNone/>
              <a:defRPr/>
            </a:pPr>
            <a:endParaRPr lang="en-GB" altLang="en-US" dirty="0">
              <a:solidFill>
                <a:srgbClr val="7030A0"/>
              </a:solidFill>
              <a:latin typeface="CCW Cursive Writing 7" panose="03050602040000000000" pitchFamily="66" charset="0"/>
            </a:endParaRPr>
          </a:p>
          <a:p>
            <a:pPr eaLnBrk="1" hangingPunct="1">
              <a:lnSpc>
                <a:spcPct val="90000"/>
              </a:lnSpc>
              <a:buFont typeface="Wingdings" panose="05000000000000000000" pitchFamily="2" charset="2"/>
              <a:buNone/>
              <a:defRPr/>
            </a:pPr>
            <a:r>
              <a:rPr lang="en-GB" altLang="en-US" dirty="0">
                <a:solidFill>
                  <a:srgbClr val="7030A0"/>
                </a:solidFill>
                <a:latin typeface="CCW Cursive Writing 7" panose="03050602040000000000" pitchFamily="66" charset="0"/>
              </a:rPr>
              <a:t>Jack </a:t>
            </a:r>
            <a:r>
              <a:rPr lang="en-GB" altLang="en-US" b="1" i="1" dirty="0">
                <a:solidFill>
                  <a:srgbClr val="7030A0"/>
                </a:solidFill>
                <a:latin typeface="CCW Cursive Writing 7" panose="03050602040000000000" pitchFamily="66" charset="0"/>
              </a:rPr>
              <a:t>wouldn’t </a:t>
            </a:r>
            <a:r>
              <a:rPr lang="en-GB" altLang="en-US" dirty="0">
                <a:solidFill>
                  <a:srgbClr val="7030A0"/>
                </a:solidFill>
                <a:latin typeface="CCW Cursive Writing 7" panose="03050602040000000000" pitchFamily="66" charset="0"/>
              </a:rPr>
              <a:t>play with his baby brother.</a:t>
            </a:r>
          </a:p>
          <a:p>
            <a:pPr eaLnBrk="1" hangingPunct="1">
              <a:lnSpc>
                <a:spcPct val="90000"/>
              </a:lnSpc>
              <a:buFont typeface="Wingdings" panose="05000000000000000000" pitchFamily="2" charset="2"/>
              <a:buNone/>
              <a:defRPr/>
            </a:pPr>
            <a:endParaRPr lang="en-GB" altLang="en-US" dirty="0">
              <a:solidFill>
                <a:srgbClr val="7030A0"/>
              </a:solidFill>
              <a:latin typeface="CCW Cursive Writing 7" panose="03050602040000000000" pitchFamily="66" charset="0"/>
            </a:endParaRPr>
          </a:p>
          <a:p>
            <a:pPr eaLnBrk="1" hangingPunct="1">
              <a:lnSpc>
                <a:spcPct val="90000"/>
              </a:lnSpc>
              <a:buFont typeface="Wingdings" panose="05000000000000000000" pitchFamily="2" charset="2"/>
              <a:buNone/>
              <a:defRPr/>
            </a:pPr>
            <a:r>
              <a:rPr lang="en-GB" altLang="en-US" dirty="0">
                <a:solidFill>
                  <a:srgbClr val="7030A0"/>
                </a:solidFill>
                <a:latin typeface="CCW Cursive Writing 7" panose="03050602040000000000" pitchFamily="66" charset="0"/>
              </a:rPr>
              <a:t>Claire did not want to eat the unhealthy chocolate cake.</a:t>
            </a:r>
          </a:p>
          <a:p>
            <a:pPr eaLnBrk="1" hangingPunct="1">
              <a:lnSpc>
                <a:spcPct val="90000"/>
              </a:lnSpc>
              <a:buFont typeface="Wingdings" panose="05000000000000000000" pitchFamily="2" charset="2"/>
              <a:buNone/>
              <a:defRPr/>
            </a:pPr>
            <a:endParaRPr lang="en-GB" altLang="en-US" dirty="0">
              <a:solidFill>
                <a:srgbClr val="7030A0"/>
              </a:solidFill>
              <a:latin typeface="CCW Cursive Writing 7" panose="03050602040000000000" pitchFamily="66" charset="0"/>
            </a:endParaRPr>
          </a:p>
          <a:p>
            <a:pPr eaLnBrk="1" hangingPunct="1">
              <a:lnSpc>
                <a:spcPct val="90000"/>
              </a:lnSpc>
              <a:buFont typeface="Wingdings" panose="05000000000000000000" pitchFamily="2" charset="2"/>
              <a:buNone/>
              <a:defRPr/>
            </a:pPr>
            <a:r>
              <a:rPr lang="en-GB" altLang="en-US" dirty="0">
                <a:solidFill>
                  <a:srgbClr val="7030A0"/>
                </a:solidFill>
                <a:latin typeface="CCW Cursive Writing 7" panose="03050602040000000000" pitchFamily="66" charset="0"/>
              </a:rPr>
              <a:t>Claire </a:t>
            </a:r>
            <a:r>
              <a:rPr lang="en-GB" altLang="en-US" b="1" i="1" dirty="0">
                <a:solidFill>
                  <a:srgbClr val="7030A0"/>
                </a:solidFill>
                <a:latin typeface="CCW Cursive Writing 7" panose="03050602040000000000" pitchFamily="66" charset="0"/>
              </a:rPr>
              <a:t>didn’t </a:t>
            </a:r>
            <a:r>
              <a:rPr lang="en-GB" altLang="en-US" dirty="0">
                <a:solidFill>
                  <a:srgbClr val="7030A0"/>
                </a:solidFill>
                <a:latin typeface="CCW Cursive Writing 7" panose="03050602040000000000" pitchFamily="66" charset="0"/>
              </a:rPr>
              <a:t>want to eat the unhealthy chocolate cake.</a:t>
            </a:r>
          </a:p>
          <a:p>
            <a:pPr eaLnBrk="1" hangingPunct="1">
              <a:lnSpc>
                <a:spcPct val="90000"/>
              </a:lnSpc>
              <a:buFont typeface="Wingdings" panose="05000000000000000000" pitchFamily="2" charset="2"/>
              <a:buNone/>
              <a:defRPr/>
            </a:pPr>
            <a:endParaRPr lang="en-GB" altLang="en-US" dirty="0">
              <a:latin typeface="CCW Cursive Writing 7" panose="03050602040000000000" pitchFamily="66" charset="0"/>
            </a:endParaRPr>
          </a:p>
        </p:txBody>
      </p:sp>
    </p:spTree>
    <p:extLst>
      <p:ext uri="{BB962C8B-B14F-4D97-AF65-F5344CB8AC3E}">
        <p14:creationId xmlns:p14="http://schemas.microsoft.com/office/powerpoint/2010/main" val="638436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1266"/>
                                        </p:tgtEl>
                                        <p:attrNameLst>
                                          <p:attrName>style.visibility</p:attrName>
                                        </p:attrNameLst>
                                      </p:cBhvr>
                                      <p:to>
                                        <p:strVal val="visible"/>
                                      </p:to>
                                    </p:set>
                                    <p:animEffect transition="in" filter="fade">
                                      <p:cBhvr>
                                        <p:cTn id="7" dur="2000"/>
                                        <p:tgtEl>
                                          <p:spTgt spid="1126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1267">
                                            <p:txEl>
                                              <p:pRg st="0" end="0"/>
                                            </p:txEl>
                                          </p:spTgt>
                                        </p:tgtEl>
                                        <p:attrNameLst>
                                          <p:attrName>style.visibility</p:attrName>
                                        </p:attrNameLst>
                                      </p:cBhvr>
                                      <p:to>
                                        <p:strVal val="visible"/>
                                      </p:to>
                                    </p:set>
                                    <p:animEffect transition="in" filter="fade">
                                      <p:cBhvr>
                                        <p:cTn id="12" dur="2000"/>
                                        <p:tgtEl>
                                          <p:spTgt spid="11267">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1267">
                                            <p:txEl>
                                              <p:pRg st="2" end="2"/>
                                            </p:txEl>
                                          </p:spTgt>
                                        </p:tgtEl>
                                        <p:attrNameLst>
                                          <p:attrName>style.visibility</p:attrName>
                                        </p:attrNameLst>
                                      </p:cBhvr>
                                      <p:to>
                                        <p:strVal val="visible"/>
                                      </p:to>
                                    </p:set>
                                    <p:animEffect transition="in" filter="fade">
                                      <p:cBhvr>
                                        <p:cTn id="17" dur="2000"/>
                                        <p:tgtEl>
                                          <p:spTgt spid="11267">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1267">
                                            <p:txEl>
                                              <p:pRg st="4" end="4"/>
                                            </p:txEl>
                                          </p:spTgt>
                                        </p:tgtEl>
                                        <p:attrNameLst>
                                          <p:attrName>style.visibility</p:attrName>
                                        </p:attrNameLst>
                                      </p:cBhvr>
                                      <p:to>
                                        <p:strVal val="visible"/>
                                      </p:to>
                                    </p:set>
                                    <p:animEffect transition="in" filter="fade">
                                      <p:cBhvr>
                                        <p:cTn id="22" dur="2000"/>
                                        <p:tgtEl>
                                          <p:spTgt spid="11267">
                                            <p:txEl>
                                              <p:pRg st="4" end="4"/>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1267">
                                            <p:txEl>
                                              <p:pRg st="6" end="6"/>
                                            </p:txEl>
                                          </p:spTgt>
                                        </p:tgtEl>
                                        <p:attrNameLst>
                                          <p:attrName>style.visibility</p:attrName>
                                        </p:attrNameLst>
                                      </p:cBhvr>
                                      <p:to>
                                        <p:strVal val="visible"/>
                                      </p:to>
                                    </p:set>
                                    <p:animEffect transition="in" filter="fade">
                                      <p:cBhvr>
                                        <p:cTn id="27" dur="2000"/>
                                        <p:tgtEl>
                                          <p:spTgt spid="11267">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6" grpId="0"/>
      <p:bldP spid="11267" grpId="0" build="p"/>
    </p:bldLst>
  </p:timing>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2290" name="Rectangle 2"/>
          <p:cNvSpPr>
            <a:spLocks noGrp="1" noRot="1" noChangeArrowheads="1"/>
          </p:cNvSpPr>
          <p:nvPr>
            <p:ph type="title"/>
          </p:nvPr>
        </p:nvSpPr>
        <p:spPr/>
        <p:txBody>
          <a:bodyPr>
            <a:normAutofit fontScale="90000"/>
          </a:bodyPr>
          <a:lstStyle/>
          <a:p>
            <a:pPr algn="ctr" eaLnBrk="1" hangingPunct="1">
              <a:defRPr/>
            </a:pPr>
            <a:r>
              <a:rPr lang="en-GB" altLang="en-US" sz="4000" dirty="0">
                <a:solidFill>
                  <a:srgbClr val="7030A0"/>
                </a:solidFill>
                <a:latin typeface="CCW Cursive Writing 7" panose="03050602040000000000" pitchFamily="66" charset="0"/>
              </a:rPr>
              <a:t>What do these words become when you shorten them?</a:t>
            </a:r>
          </a:p>
        </p:txBody>
      </p:sp>
      <p:sp>
        <p:nvSpPr>
          <p:cNvPr id="12291" name="Rectangle 3"/>
          <p:cNvSpPr>
            <a:spLocks noGrp="1" noRot="1" noChangeArrowheads="1"/>
          </p:cNvSpPr>
          <p:nvPr>
            <p:ph type="body" sz="half" idx="1"/>
          </p:nvPr>
        </p:nvSpPr>
        <p:spPr>
          <a:xfrm>
            <a:off x="2626324" y="1676408"/>
            <a:ext cx="3407767" cy="4422775"/>
          </a:xfrm>
        </p:spPr>
        <p:txBody>
          <a:bodyPr>
            <a:normAutofit lnSpcReduction="10000"/>
          </a:bodyPr>
          <a:lstStyle/>
          <a:p>
            <a:pPr eaLnBrk="1" hangingPunct="1">
              <a:lnSpc>
                <a:spcPct val="90000"/>
              </a:lnSpc>
              <a:buFont typeface="Wingdings" panose="05000000000000000000" pitchFamily="2" charset="2"/>
              <a:buNone/>
              <a:defRPr/>
            </a:pPr>
            <a:r>
              <a:rPr lang="en-GB" altLang="en-US" dirty="0">
                <a:solidFill>
                  <a:srgbClr val="FF0000"/>
                </a:solidFill>
                <a:latin typeface="CCW Cursive Writing 7" panose="03050602040000000000" pitchFamily="66" charset="0"/>
              </a:rPr>
              <a:t>have not </a:t>
            </a:r>
          </a:p>
          <a:p>
            <a:pPr eaLnBrk="1" hangingPunct="1">
              <a:lnSpc>
                <a:spcPct val="90000"/>
              </a:lnSpc>
              <a:buFont typeface="Wingdings" panose="05000000000000000000" pitchFamily="2" charset="2"/>
              <a:buNone/>
              <a:defRPr/>
            </a:pPr>
            <a:endParaRPr lang="en-GB" altLang="en-US" dirty="0">
              <a:solidFill>
                <a:srgbClr val="FF0000"/>
              </a:solidFill>
              <a:latin typeface="CCW Cursive Writing 7" panose="03050602040000000000" pitchFamily="66" charset="0"/>
            </a:endParaRPr>
          </a:p>
          <a:p>
            <a:pPr eaLnBrk="1" hangingPunct="1">
              <a:lnSpc>
                <a:spcPct val="90000"/>
              </a:lnSpc>
              <a:buFont typeface="Wingdings" panose="05000000000000000000" pitchFamily="2" charset="2"/>
              <a:buNone/>
              <a:defRPr/>
            </a:pPr>
            <a:r>
              <a:rPr lang="en-GB" altLang="en-US" dirty="0">
                <a:solidFill>
                  <a:srgbClr val="FF0000"/>
                </a:solidFill>
                <a:latin typeface="CCW Cursive Writing 7" panose="03050602040000000000" pitchFamily="66" charset="0"/>
              </a:rPr>
              <a:t>they will  </a:t>
            </a:r>
          </a:p>
          <a:p>
            <a:pPr eaLnBrk="1" hangingPunct="1">
              <a:lnSpc>
                <a:spcPct val="90000"/>
              </a:lnSpc>
              <a:buFont typeface="Wingdings" panose="05000000000000000000" pitchFamily="2" charset="2"/>
              <a:buNone/>
              <a:defRPr/>
            </a:pPr>
            <a:endParaRPr lang="en-GB" altLang="en-US" dirty="0">
              <a:solidFill>
                <a:srgbClr val="FF0000"/>
              </a:solidFill>
              <a:latin typeface="CCW Cursive Writing 7" panose="03050602040000000000" pitchFamily="66" charset="0"/>
            </a:endParaRPr>
          </a:p>
          <a:p>
            <a:pPr eaLnBrk="1" hangingPunct="1">
              <a:lnSpc>
                <a:spcPct val="90000"/>
              </a:lnSpc>
              <a:buFont typeface="Wingdings" panose="05000000000000000000" pitchFamily="2" charset="2"/>
              <a:buNone/>
              <a:defRPr/>
            </a:pPr>
            <a:r>
              <a:rPr lang="en-GB" altLang="en-US" dirty="0">
                <a:solidFill>
                  <a:srgbClr val="FF0000"/>
                </a:solidFill>
                <a:latin typeface="CCW Cursive Writing 7" panose="03050602040000000000" pitchFamily="66" charset="0"/>
              </a:rPr>
              <a:t>shall not </a:t>
            </a:r>
          </a:p>
          <a:p>
            <a:pPr eaLnBrk="1" hangingPunct="1">
              <a:lnSpc>
                <a:spcPct val="90000"/>
              </a:lnSpc>
              <a:buFont typeface="Wingdings" panose="05000000000000000000" pitchFamily="2" charset="2"/>
              <a:buNone/>
              <a:defRPr/>
            </a:pPr>
            <a:endParaRPr lang="en-GB" altLang="en-US" dirty="0">
              <a:solidFill>
                <a:srgbClr val="FF0000"/>
              </a:solidFill>
              <a:latin typeface="CCW Cursive Writing 7" panose="03050602040000000000" pitchFamily="66" charset="0"/>
            </a:endParaRPr>
          </a:p>
          <a:p>
            <a:pPr eaLnBrk="1" hangingPunct="1">
              <a:lnSpc>
                <a:spcPct val="90000"/>
              </a:lnSpc>
              <a:buFont typeface="Wingdings" panose="05000000000000000000" pitchFamily="2" charset="2"/>
              <a:buNone/>
              <a:defRPr/>
            </a:pPr>
            <a:r>
              <a:rPr lang="en-GB" altLang="en-US" dirty="0">
                <a:solidFill>
                  <a:srgbClr val="FF0000"/>
                </a:solidFill>
                <a:latin typeface="CCW Cursive Writing 7" panose="03050602040000000000" pitchFamily="66" charset="0"/>
              </a:rPr>
              <a:t>I have</a:t>
            </a:r>
          </a:p>
          <a:p>
            <a:pPr eaLnBrk="1" hangingPunct="1">
              <a:lnSpc>
                <a:spcPct val="90000"/>
              </a:lnSpc>
              <a:buFont typeface="Wingdings" panose="05000000000000000000" pitchFamily="2" charset="2"/>
              <a:buNone/>
              <a:defRPr/>
            </a:pPr>
            <a:endParaRPr lang="en-GB" altLang="en-US" dirty="0">
              <a:solidFill>
                <a:srgbClr val="FF0000"/>
              </a:solidFill>
              <a:latin typeface="CCW Cursive Writing 7" panose="03050602040000000000" pitchFamily="66" charset="0"/>
            </a:endParaRPr>
          </a:p>
          <a:p>
            <a:pPr eaLnBrk="1" hangingPunct="1">
              <a:lnSpc>
                <a:spcPct val="90000"/>
              </a:lnSpc>
              <a:buFont typeface="Wingdings" panose="05000000000000000000" pitchFamily="2" charset="2"/>
              <a:buNone/>
              <a:defRPr/>
            </a:pPr>
            <a:r>
              <a:rPr lang="en-GB" altLang="en-US" dirty="0">
                <a:solidFill>
                  <a:srgbClr val="FF0000"/>
                </a:solidFill>
                <a:latin typeface="CCW Cursive Writing 7" panose="03050602040000000000" pitchFamily="66" charset="0"/>
              </a:rPr>
              <a:t>you are </a:t>
            </a:r>
          </a:p>
        </p:txBody>
      </p:sp>
      <p:sp>
        <p:nvSpPr>
          <p:cNvPr id="12292" name="Rectangle 4"/>
          <p:cNvSpPr>
            <a:spLocks noGrp="1" noRot="1" noChangeArrowheads="1"/>
          </p:cNvSpPr>
          <p:nvPr>
            <p:ph type="body" sz="half" idx="2"/>
          </p:nvPr>
        </p:nvSpPr>
        <p:spPr>
          <a:xfrm>
            <a:off x="6157917" y="1676408"/>
            <a:ext cx="3407767" cy="4422775"/>
          </a:xfrm>
        </p:spPr>
        <p:txBody>
          <a:bodyPr>
            <a:normAutofit lnSpcReduction="10000"/>
          </a:bodyPr>
          <a:lstStyle/>
          <a:p>
            <a:pPr eaLnBrk="1" hangingPunct="1">
              <a:lnSpc>
                <a:spcPct val="90000"/>
              </a:lnSpc>
              <a:buFont typeface="Wingdings" panose="05000000000000000000" pitchFamily="2" charset="2"/>
              <a:buNone/>
              <a:defRPr/>
            </a:pPr>
            <a:r>
              <a:rPr lang="en-GB" altLang="en-US" dirty="0">
                <a:solidFill>
                  <a:srgbClr val="7030A0"/>
                </a:solidFill>
                <a:latin typeface="CCW Cursive Writing 7" panose="03050602040000000000" pitchFamily="66" charset="0"/>
              </a:rPr>
              <a:t>haven’t</a:t>
            </a:r>
          </a:p>
          <a:p>
            <a:pPr eaLnBrk="1" hangingPunct="1">
              <a:lnSpc>
                <a:spcPct val="90000"/>
              </a:lnSpc>
              <a:buFont typeface="Wingdings" panose="05000000000000000000" pitchFamily="2" charset="2"/>
              <a:buNone/>
              <a:defRPr/>
            </a:pPr>
            <a:endParaRPr lang="en-GB" altLang="en-US" dirty="0">
              <a:solidFill>
                <a:srgbClr val="7030A0"/>
              </a:solidFill>
              <a:latin typeface="CCW Cursive Writing 7" panose="03050602040000000000" pitchFamily="66" charset="0"/>
            </a:endParaRPr>
          </a:p>
          <a:p>
            <a:pPr eaLnBrk="1" hangingPunct="1">
              <a:lnSpc>
                <a:spcPct val="90000"/>
              </a:lnSpc>
              <a:buFont typeface="Wingdings" panose="05000000000000000000" pitchFamily="2" charset="2"/>
              <a:buNone/>
              <a:defRPr/>
            </a:pPr>
            <a:r>
              <a:rPr lang="en-GB" altLang="en-US" dirty="0">
                <a:solidFill>
                  <a:srgbClr val="7030A0"/>
                </a:solidFill>
                <a:latin typeface="CCW Cursive Writing 7" panose="03050602040000000000" pitchFamily="66" charset="0"/>
              </a:rPr>
              <a:t>they’ll</a:t>
            </a:r>
          </a:p>
          <a:p>
            <a:pPr eaLnBrk="1" hangingPunct="1">
              <a:lnSpc>
                <a:spcPct val="90000"/>
              </a:lnSpc>
              <a:buFont typeface="Wingdings" panose="05000000000000000000" pitchFamily="2" charset="2"/>
              <a:buNone/>
              <a:defRPr/>
            </a:pPr>
            <a:endParaRPr lang="en-GB" altLang="en-US" dirty="0">
              <a:solidFill>
                <a:srgbClr val="7030A0"/>
              </a:solidFill>
              <a:latin typeface="CCW Cursive Writing 7" panose="03050602040000000000" pitchFamily="66" charset="0"/>
            </a:endParaRPr>
          </a:p>
          <a:p>
            <a:pPr eaLnBrk="1" hangingPunct="1">
              <a:lnSpc>
                <a:spcPct val="90000"/>
              </a:lnSpc>
              <a:buFont typeface="Wingdings" panose="05000000000000000000" pitchFamily="2" charset="2"/>
              <a:buNone/>
              <a:defRPr/>
            </a:pPr>
            <a:r>
              <a:rPr lang="en-GB" altLang="en-US" dirty="0">
                <a:solidFill>
                  <a:srgbClr val="7030A0"/>
                </a:solidFill>
                <a:latin typeface="CCW Cursive Writing 7" panose="03050602040000000000" pitchFamily="66" charset="0"/>
              </a:rPr>
              <a:t>shan’t</a:t>
            </a:r>
          </a:p>
          <a:p>
            <a:pPr eaLnBrk="1" hangingPunct="1">
              <a:lnSpc>
                <a:spcPct val="90000"/>
              </a:lnSpc>
              <a:buFont typeface="Wingdings" panose="05000000000000000000" pitchFamily="2" charset="2"/>
              <a:buNone/>
              <a:defRPr/>
            </a:pPr>
            <a:endParaRPr lang="en-GB" altLang="en-US" dirty="0">
              <a:solidFill>
                <a:srgbClr val="7030A0"/>
              </a:solidFill>
              <a:latin typeface="CCW Cursive Writing 7" panose="03050602040000000000" pitchFamily="66" charset="0"/>
            </a:endParaRPr>
          </a:p>
          <a:p>
            <a:pPr eaLnBrk="1" hangingPunct="1">
              <a:lnSpc>
                <a:spcPct val="90000"/>
              </a:lnSpc>
              <a:buFont typeface="Wingdings" panose="05000000000000000000" pitchFamily="2" charset="2"/>
              <a:buNone/>
              <a:defRPr/>
            </a:pPr>
            <a:r>
              <a:rPr lang="en-GB" altLang="en-US" dirty="0">
                <a:solidFill>
                  <a:srgbClr val="7030A0"/>
                </a:solidFill>
                <a:latin typeface="CCW Cursive Writing 7" panose="03050602040000000000" pitchFamily="66" charset="0"/>
              </a:rPr>
              <a:t>I’ve</a:t>
            </a:r>
          </a:p>
          <a:p>
            <a:pPr eaLnBrk="1" hangingPunct="1">
              <a:lnSpc>
                <a:spcPct val="90000"/>
              </a:lnSpc>
              <a:buFont typeface="Wingdings" panose="05000000000000000000" pitchFamily="2" charset="2"/>
              <a:buNone/>
              <a:defRPr/>
            </a:pPr>
            <a:endParaRPr lang="en-GB" altLang="en-US" dirty="0">
              <a:solidFill>
                <a:srgbClr val="7030A0"/>
              </a:solidFill>
              <a:latin typeface="CCW Cursive Writing 7" panose="03050602040000000000" pitchFamily="66" charset="0"/>
            </a:endParaRPr>
          </a:p>
          <a:p>
            <a:pPr eaLnBrk="1" hangingPunct="1">
              <a:lnSpc>
                <a:spcPct val="90000"/>
              </a:lnSpc>
              <a:buFont typeface="Wingdings" panose="05000000000000000000" pitchFamily="2" charset="2"/>
              <a:buNone/>
              <a:defRPr/>
            </a:pPr>
            <a:r>
              <a:rPr lang="en-GB" altLang="en-US" dirty="0">
                <a:solidFill>
                  <a:srgbClr val="7030A0"/>
                </a:solidFill>
                <a:latin typeface="CCW Cursive Writing 7" panose="03050602040000000000" pitchFamily="66" charset="0"/>
              </a:rPr>
              <a:t>you’re</a:t>
            </a:r>
          </a:p>
        </p:txBody>
      </p:sp>
    </p:spTree>
    <p:extLst>
      <p:ext uri="{BB962C8B-B14F-4D97-AF65-F5344CB8AC3E}">
        <p14:creationId xmlns:p14="http://schemas.microsoft.com/office/powerpoint/2010/main" val="1306902306"/>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2290"/>
                                        </p:tgtEl>
                                        <p:attrNameLst>
                                          <p:attrName>style.visibility</p:attrName>
                                        </p:attrNameLst>
                                      </p:cBhvr>
                                      <p:to>
                                        <p:strVal val="visible"/>
                                      </p:to>
                                    </p:set>
                                    <p:animEffect transition="in" filter="fade">
                                      <p:cBhvr>
                                        <p:cTn id="7" dur="2000"/>
                                        <p:tgtEl>
                                          <p:spTgt spid="12290"/>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2291">
                                            <p:txEl>
                                              <p:pRg st="0" end="0"/>
                                            </p:txEl>
                                          </p:spTgt>
                                        </p:tgtEl>
                                        <p:attrNameLst>
                                          <p:attrName>style.visibility</p:attrName>
                                        </p:attrNameLst>
                                      </p:cBhvr>
                                      <p:to>
                                        <p:strVal val="visible"/>
                                      </p:to>
                                    </p:set>
                                    <p:animEffect transition="in" filter="fade">
                                      <p:cBhvr>
                                        <p:cTn id="12" dur="2000"/>
                                        <p:tgtEl>
                                          <p:spTgt spid="12291">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2291">
                                            <p:txEl>
                                              <p:pRg st="2" end="2"/>
                                            </p:txEl>
                                          </p:spTgt>
                                        </p:tgtEl>
                                        <p:attrNameLst>
                                          <p:attrName>style.visibility</p:attrName>
                                        </p:attrNameLst>
                                      </p:cBhvr>
                                      <p:to>
                                        <p:strVal val="visible"/>
                                      </p:to>
                                    </p:set>
                                    <p:animEffect transition="in" filter="fade">
                                      <p:cBhvr>
                                        <p:cTn id="17" dur="2000"/>
                                        <p:tgtEl>
                                          <p:spTgt spid="12291">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2291">
                                            <p:txEl>
                                              <p:pRg st="4" end="4"/>
                                            </p:txEl>
                                          </p:spTgt>
                                        </p:tgtEl>
                                        <p:attrNameLst>
                                          <p:attrName>style.visibility</p:attrName>
                                        </p:attrNameLst>
                                      </p:cBhvr>
                                      <p:to>
                                        <p:strVal val="visible"/>
                                      </p:to>
                                    </p:set>
                                    <p:animEffect transition="in" filter="fade">
                                      <p:cBhvr>
                                        <p:cTn id="22" dur="2000"/>
                                        <p:tgtEl>
                                          <p:spTgt spid="12291">
                                            <p:txEl>
                                              <p:pRg st="4" end="4"/>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2291">
                                            <p:txEl>
                                              <p:pRg st="6" end="6"/>
                                            </p:txEl>
                                          </p:spTgt>
                                        </p:tgtEl>
                                        <p:attrNameLst>
                                          <p:attrName>style.visibility</p:attrName>
                                        </p:attrNameLst>
                                      </p:cBhvr>
                                      <p:to>
                                        <p:strVal val="visible"/>
                                      </p:to>
                                    </p:set>
                                    <p:animEffect transition="in" filter="fade">
                                      <p:cBhvr>
                                        <p:cTn id="27" dur="2000"/>
                                        <p:tgtEl>
                                          <p:spTgt spid="12291">
                                            <p:txEl>
                                              <p:pRg st="6" end="6"/>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2291">
                                            <p:txEl>
                                              <p:pRg st="8" end="8"/>
                                            </p:txEl>
                                          </p:spTgt>
                                        </p:tgtEl>
                                        <p:attrNameLst>
                                          <p:attrName>style.visibility</p:attrName>
                                        </p:attrNameLst>
                                      </p:cBhvr>
                                      <p:to>
                                        <p:strVal val="visible"/>
                                      </p:to>
                                    </p:set>
                                    <p:animEffect transition="in" filter="fade">
                                      <p:cBhvr>
                                        <p:cTn id="32" dur="2000"/>
                                        <p:tgtEl>
                                          <p:spTgt spid="12291">
                                            <p:txEl>
                                              <p:pRg st="8" end="8"/>
                                            </p:txEl>
                                          </p:spTgt>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2292">
                                            <p:txEl>
                                              <p:pRg st="0" end="0"/>
                                            </p:txEl>
                                          </p:spTgt>
                                        </p:tgtEl>
                                        <p:attrNameLst>
                                          <p:attrName>style.visibility</p:attrName>
                                        </p:attrNameLst>
                                      </p:cBhvr>
                                      <p:to>
                                        <p:strVal val="visible"/>
                                      </p:to>
                                    </p:set>
                                    <p:animEffect transition="in" filter="fade">
                                      <p:cBhvr>
                                        <p:cTn id="37" dur="2000"/>
                                        <p:tgtEl>
                                          <p:spTgt spid="12292">
                                            <p:txEl>
                                              <p:pRg st="0" end="0"/>
                                            </p:txEl>
                                          </p:spTgt>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12292">
                                            <p:txEl>
                                              <p:pRg st="2" end="2"/>
                                            </p:txEl>
                                          </p:spTgt>
                                        </p:tgtEl>
                                        <p:attrNameLst>
                                          <p:attrName>style.visibility</p:attrName>
                                        </p:attrNameLst>
                                      </p:cBhvr>
                                      <p:to>
                                        <p:strVal val="visible"/>
                                      </p:to>
                                    </p:set>
                                    <p:animEffect transition="in" filter="fade">
                                      <p:cBhvr>
                                        <p:cTn id="42" dur="2000"/>
                                        <p:tgtEl>
                                          <p:spTgt spid="12292">
                                            <p:txEl>
                                              <p:pRg st="2" end="2"/>
                                            </p:txEl>
                                          </p:spTgt>
                                        </p:tgtEl>
                                      </p:cBhvr>
                                    </p:animEffect>
                                  </p:childTnLst>
                                </p:cTn>
                              </p:par>
                            </p:childTnLst>
                          </p:cTn>
                        </p:par>
                      </p:childTnLst>
                    </p:cTn>
                  </p:par>
                  <p:par>
                    <p:cTn id="43" fill="hold" nodeType="clickPar">
                      <p:stCondLst>
                        <p:cond delay="indefinite"/>
                      </p:stCondLst>
                      <p:childTnLst>
                        <p:par>
                          <p:cTn id="44" fill="hold" nodeType="withGroup">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12292">
                                            <p:txEl>
                                              <p:pRg st="4" end="4"/>
                                            </p:txEl>
                                          </p:spTgt>
                                        </p:tgtEl>
                                        <p:attrNameLst>
                                          <p:attrName>style.visibility</p:attrName>
                                        </p:attrNameLst>
                                      </p:cBhvr>
                                      <p:to>
                                        <p:strVal val="visible"/>
                                      </p:to>
                                    </p:set>
                                    <p:animEffect transition="in" filter="fade">
                                      <p:cBhvr>
                                        <p:cTn id="47" dur="2000"/>
                                        <p:tgtEl>
                                          <p:spTgt spid="12292">
                                            <p:txEl>
                                              <p:pRg st="4" end="4"/>
                                            </p:txEl>
                                          </p:spTgt>
                                        </p:tgtEl>
                                      </p:cBhvr>
                                    </p:animEffect>
                                  </p:childTnLst>
                                </p:cTn>
                              </p:par>
                            </p:childTnLst>
                          </p:cTn>
                        </p:par>
                      </p:childTnLst>
                    </p:cTn>
                  </p:par>
                  <p:par>
                    <p:cTn id="48" fill="hold" nodeType="clickPar">
                      <p:stCondLst>
                        <p:cond delay="indefinite"/>
                      </p:stCondLst>
                      <p:childTnLst>
                        <p:par>
                          <p:cTn id="49" fill="hold" nodeType="withGroup">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12292">
                                            <p:txEl>
                                              <p:pRg st="6" end="6"/>
                                            </p:txEl>
                                          </p:spTgt>
                                        </p:tgtEl>
                                        <p:attrNameLst>
                                          <p:attrName>style.visibility</p:attrName>
                                        </p:attrNameLst>
                                      </p:cBhvr>
                                      <p:to>
                                        <p:strVal val="visible"/>
                                      </p:to>
                                    </p:set>
                                    <p:animEffect transition="in" filter="fade">
                                      <p:cBhvr>
                                        <p:cTn id="52" dur="2000"/>
                                        <p:tgtEl>
                                          <p:spTgt spid="12292">
                                            <p:txEl>
                                              <p:pRg st="6" end="6"/>
                                            </p:txEl>
                                          </p:spTgt>
                                        </p:tgtEl>
                                      </p:cBhvr>
                                    </p:animEffect>
                                  </p:childTnLst>
                                </p:cTn>
                              </p:par>
                            </p:childTnLst>
                          </p:cTn>
                        </p:par>
                      </p:childTnLst>
                    </p:cTn>
                  </p:par>
                  <p:par>
                    <p:cTn id="53" fill="hold" nodeType="clickPar">
                      <p:stCondLst>
                        <p:cond delay="indefinite"/>
                      </p:stCondLst>
                      <p:childTnLst>
                        <p:par>
                          <p:cTn id="54" fill="hold" nodeType="withGroup">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12292">
                                            <p:txEl>
                                              <p:pRg st="8" end="8"/>
                                            </p:txEl>
                                          </p:spTgt>
                                        </p:tgtEl>
                                        <p:attrNameLst>
                                          <p:attrName>style.visibility</p:attrName>
                                        </p:attrNameLst>
                                      </p:cBhvr>
                                      <p:to>
                                        <p:strVal val="visible"/>
                                      </p:to>
                                    </p:set>
                                    <p:animEffect transition="in" filter="fade">
                                      <p:cBhvr>
                                        <p:cTn id="57" dur="2000"/>
                                        <p:tgtEl>
                                          <p:spTgt spid="12292">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0" grpId="0"/>
      <p:bldP spid="12291" grpId="0" build="p"/>
      <p:bldP spid="12292" grpId="0" build="p"/>
    </p:bldLst>
  </p:timing>
</p:sld>
</file>

<file path=ppt/slides/slide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4338" name="Rectangle 2"/>
          <p:cNvSpPr>
            <a:spLocks noGrp="1" noRot="1" noChangeArrowheads="1"/>
          </p:cNvSpPr>
          <p:nvPr>
            <p:ph type="title"/>
          </p:nvPr>
        </p:nvSpPr>
        <p:spPr>
          <a:xfrm>
            <a:off x="960406" y="365125"/>
            <a:ext cx="10393394" cy="1325563"/>
          </a:xfrm>
        </p:spPr>
        <p:txBody>
          <a:bodyPr>
            <a:normAutofit/>
          </a:bodyPr>
          <a:lstStyle/>
          <a:p>
            <a:pPr eaLnBrk="1" hangingPunct="1">
              <a:defRPr/>
            </a:pPr>
            <a:r>
              <a:rPr lang="en-GB" altLang="en-US" sz="4000" dirty="0">
                <a:solidFill>
                  <a:srgbClr val="0070C0"/>
                </a:solidFill>
                <a:latin typeface="CCW Cursive Writing 7" panose="03050602040000000000" pitchFamily="66" charset="0"/>
              </a:rPr>
              <a:t>Make sure the apostrophe is in the correct place.</a:t>
            </a:r>
          </a:p>
        </p:txBody>
      </p:sp>
      <p:sp>
        <p:nvSpPr>
          <p:cNvPr id="14339" name="Rectangle 3"/>
          <p:cNvSpPr>
            <a:spLocks noGrp="1" noRot="1" noChangeArrowheads="1"/>
          </p:cNvSpPr>
          <p:nvPr>
            <p:ph type="body" sz="half" idx="1"/>
          </p:nvPr>
        </p:nvSpPr>
        <p:spPr>
          <a:xfrm>
            <a:off x="1352282" y="1676408"/>
            <a:ext cx="4681809" cy="4422775"/>
          </a:xfrm>
        </p:spPr>
        <p:txBody>
          <a:bodyPr/>
          <a:lstStyle/>
          <a:p>
            <a:pPr eaLnBrk="1" hangingPunct="1">
              <a:buFont typeface="Wingdings" panose="05000000000000000000" pitchFamily="2" charset="2"/>
              <a:buNone/>
              <a:defRPr/>
            </a:pPr>
            <a:r>
              <a:rPr lang="en-GB" altLang="en-US" dirty="0">
                <a:latin typeface="CCW Cursive Writing 7" panose="03050602040000000000" pitchFamily="66" charset="0"/>
              </a:rPr>
              <a:t>Check these for accuracy;</a:t>
            </a:r>
          </a:p>
          <a:p>
            <a:pPr eaLnBrk="1" hangingPunct="1">
              <a:buFont typeface="Wingdings" panose="05000000000000000000" pitchFamily="2" charset="2"/>
              <a:buNone/>
              <a:defRPr/>
            </a:pPr>
            <a:endParaRPr lang="en-GB" altLang="en-US" dirty="0">
              <a:solidFill>
                <a:srgbClr val="7030A0"/>
              </a:solidFill>
              <a:latin typeface="CCW Cursive Writing 7" panose="03050602040000000000" pitchFamily="66" charset="0"/>
            </a:endParaRPr>
          </a:p>
          <a:p>
            <a:pPr eaLnBrk="1" hangingPunct="1">
              <a:buFont typeface="Wingdings" panose="05000000000000000000" pitchFamily="2" charset="2"/>
              <a:buNone/>
              <a:defRPr/>
            </a:pPr>
            <a:r>
              <a:rPr lang="en-GB" altLang="en-US" dirty="0" err="1">
                <a:solidFill>
                  <a:srgbClr val="7030A0"/>
                </a:solidFill>
                <a:latin typeface="CCW Cursive Writing 7" panose="03050602040000000000" pitchFamily="66" charset="0"/>
              </a:rPr>
              <a:t>did’nt</a:t>
            </a:r>
            <a:endParaRPr lang="en-GB" altLang="en-US" dirty="0">
              <a:solidFill>
                <a:srgbClr val="7030A0"/>
              </a:solidFill>
              <a:latin typeface="CCW Cursive Writing 7" panose="03050602040000000000" pitchFamily="66" charset="0"/>
            </a:endParaRPr>
          </a:p>
          <a:p>
            <a:pPr eaLnBrk="1" hangingPunct="1">
              <a:buFont typeface="Wingdings" panose="05000000000000000000" pitchFamily="2" charset="2"/>
              <a:buNone/>
              <a:defRPr/>
            </a:pPr>
            <a:endParaRPr lang="en-GB" altLang="en-US" dirty="0">
              <a:solidFill>
                <a:srgbClr val="7030A0"/>
              </a:solidFill>
              <a:latin typeface="CCW Cursive Writing 7" panose="03050602040000000000" pitchFamily="66" charset="0"/>
            </a:endParaRPr>
          </a:p>
          <a:p>
            <a:pPr eaLnBrk="1" hangingPunct="1">
              <a:buFont typeface="Wingdings" panose="05000000000000000000" pitchFamily="2" charset="2"/>
              <a:buNone/>
              <a:defRPr/>
            </a:pPr>
            <a:r>
              <a:rPr lang="en-GB" altLang="en-US" dirty="0">
                <a:solidFill>
                  <a:srgbClr val="7030A0"/>
                </a:solidFill>
                <a:latin typeface="CCW Cursive Writing 7" panose="03050602040000000000" pitchFamily="66" charset="0"/>
              </a:rPr>
              <a:t>we’ll</a:t>
            </a:r>
          </a:p>
          <a:p>
            <a:pPr eaLnBrk="1" hangingPunct="1">
              <a:buFont typeface="Wingdings" panose="05000000000000000000" pitchFamily="2" charset="2"/>
              <a:buNone/>
              <a:defRPr/>
            </a:pPr>
            <a:endParaRPr lang="en-GB" altLang="en-US" dirty="0">
              <a:solidFill>
                <a:srgbClr val="7030A0"/>
              </a:solidFill>
              <a:latin typeface="CCW Cursive Writing 7" panose="03050602040000000000" pitchFamily="66" charset="0"/>
            </a:endParaRPr>
          </a:p>
          <a:p>
            <a:pPr eaLnBrk="1" hangingPunct="1">
              <a:buFont typeface="Wingdings" panose="05000000000000000000" pitchFamily="2" charset="2"/>
              <a:buNone/>
              <a:defRPr/>
            </a:pPr>
            <a:r>
              <a:rPr lang="en-GB" altLang="en-US" dirty="0" err="1">
                <a:solidFill>
                  <a:srgbClr val="7030A0"/>
                </a:solidFill>
                <a:latin typeface="CCW Cursive Writing 7" panose="03050602040000000000" pitchFamily="66" charset="0"/>
              </a:rPr>
              <a:t>should’nt</a:t>
            </a:r>
            <a:endParaRPr lang="en-GB" altLang="en-US" dirty="0">
              <a:solidFill>
                <a:srgbClr val="7030A0"/>
              </a:solidFill>
              <a:latin typeface="CCW Cursive Writing 7" panose="03050602040000000000" pitchFamily="66" charset="0"/>
            </a:endParaRPr>
          </a:p>
          <a:p>
            <a:pPr eaLnBrk="1" hangingPunct="1">
              <a:buFont typeface="Wingdings" panose="05000000000000000000" pitchFamily="2" charset="2"/>
              <a:buNone/>
              <a:defRPr/>
            </a:pPr>
            <a:endParaRPr lang="en-GB" altLang="en-US" dirty="0">
              <a:latin typeface="CCW Cursive Writing 7" panose="03050602040000000000" pitchFamily="66" charset="0"/>
            </a:endParaRPr>
          </a:p>
          <a:p>
            <a:pPr eaLnBrk="1" hangingPunct="1">
              <a:buFont typeface="Wingdings" panose="05000000000000000000" pitchFamily="2" charset="2"/>
              <a:buNone/>
              <a:defRPr/>
            </a:pPr>
            <a:endParaRPr lang="en-GB" altLang="en-US" dirty="0">
              <a:latin typeface="CCW Cursive Writing 7" panose="03050602040000000000" pitchFamily="66" charset="0"/>
            </a:endParaRPr>
          </a:p>
        </p:txBody>
      </p:sp>
      <p:sp>
        <p:nvSpPr>
          <p:cNvPr id="14340" name="Rectangle 4"/>
          <p:cNvSpPr>
            <a:spLocks noGrp="1" noRot="1" noChangeArrowheads="1"/>
          </p:cNvSpPr>
          <p:nvPr>
            <p:ph type="body" sz="half" idx="2"/>
          </p:nvPr>
        </p:nvSpPr>
        <p:spPr>
          <a:xfrm>
            <a:off x="6197520" y="1676408"/>
            <a:ext cx="4530581" cy="4422775"/>
          </a:xfrm>
        </p:spPr>
        <p:txBody>
          <a:bodyPr>
            <a:normAutofit/>
          </a:bodyPr>
          <a:lstStyle/>
          <a:p>
            <a:pPr eaLnBrk="1" hangingPunct="1">
              <a:buFont typeface="Wingdings" panose="05000000000000000000" pitchFamily="2" charset="2"/>
              <a:buNone/>
              <a:defRPr/>
            </a:pPr>
            <a:endParaRPr lang="en-GB" altLang="en-US" dirty="0">
              <a:latin typeface="CCW Cursive Writing 7" panose="03050602040000000000" pitchFamily="66" charset="0"/>
            </a:endParaRPr>
          </a:p>
          <a:p>
            <a:pPr eaLnBrk="1" hangingPunct="1">
              <a:buFont typeface="Wingdings" panose="05000000000000000000" pitchFamily="2" charset="2"/>
              <a:buNone/>
              <a:defRPr/>
            </a:pPr>
            <a:endParaRPr lang="en-GB" altLang="en-US" dirty="0">
              <a:latin typeface="CCW Cursive Writing 7" panose="03050602040000000000" pitchFamily="66" charset="0"/>
            </a:endParaRPr>
          </a:p>
          <a:p>
            <a:pPr eaLnBrk="1" hangingPunct="1">
              <a:buFont typeface="Wingdings" panose="05000000000000000000" pitchFamily="2" charset="2"/>
              <a:buNone/>
              <a:defRPr/>
            </a:pPr>
            <a:endParaRPr lang="en-GB" altLang="en-US" dirty="0">
              <a:latin typeface="CCW Cursive Writing 7" panose="03050602040000000000" pitchFamily="66" charset="0"/>
            </a:endParaRPr>
          </a:p>
          <a:p>
            <a:pPr eaLnBrk="1" hangingPunct="1">
              <a:buFont typeface="Wingdings" panose="05000000000000000000" pitchFamily="2" charset="2"/>
              <a:buNone/>
              <a:defRPr/>
            </a:pPr>
            <a:r>
              <a:rPr lang="en-GB" altLang="en-US" dirty="0">
                <a:solidFill>
                  <a:srgbClr val="7030A0"/>
                </a:solidFill>
                <a:latin typeface="CCW Cursive Writing 7" panose="03050602040000000000" pitchFamily="66" charset="0"/>
              </a:rPr>
              <a:t>didn’t</a:t>
            </a:r>
          </a:p>
          <a:p>
            <a:pPr eaLnBrk="1" hangingPunct="1">
              <a:buFont typeface="Wingdings" panose="05000000000000000000" pitchFamily="2" charset="2"/>
              <a:buNone/>
              <a:defRPr/>
            </a:pPr>
            <a:endParaRPr lang="en-GB" altLang="en-US" dirty="0">
              <a:solidFill>
                <a:srgbClr val="7030A0"/>
              </a:solidFill>
              <a:latin typeface="CCW Cursive Writing 7" panose="03050602040000000000" pitchFamily="66" charset="0"/>
            </a:endParaRPr>
          </a:p>
          <a:p>
            <a:pPr eaLnBrk="1" hangingPunct="1">
              <a:buFont typeface="Wingdings" panose="05000000000000000000" pitchFamily="2" charset="2"/>
              <a:buNone/>
              <a:defRPr/>
            </a:pPr>
            <a:r>
              <a:rPr lang="en-GB" altLang="en-US" dirty="0">
                <a:solidFill>
                  <a:srgbClr val="7030A0"/>
                </a:solidFill>
                <a:latin typeface="CCW Cursive Writing 7" panose="03050602040000000000" pitchFamily="66" charset="0"/>
              </a:rPr>
              <a:t>we’ll (correct)</a:t>
            </a:r>
          </a:p>
          <a:p>
            <a:pPr eaLnBrk="1" hangingPunct="1">
              <a:buFont typeface="Wingdings" panose="05000000000000000000" pitchFamily="2" charset="2"/>
              <a:buNone/>
              <a:defRPr/>
            </a:pPr>
            <a:endParaRPr lang="en-GB" altLang="en-US" dirty="0">
              <a:solidFill>
                <a:srgbClr val="7030A0"/>
              </a:solidFill>
              <a:latin typeface="CCW Cursive Writing 7" panose="03050602040000000000" pitchFamily="66" charset="0"/>
            </a:endParaRPr>
          </a:p>
          <a:p>
            <a:pPr eaLnBrk="1" hangingPunct="1">
              <a:buFont typeface="Wingdings" panose="05000000000000000000" pitchFamily="2" charset="2"/>
              <a:buNone/>
              <a:defRPr/>
            </a:pPr>
            <a:r>
              <a:rPr lang="en-GB" altLang="en-US" dirty="0">
                <a:solidFill>
                  <a:srgbClr val="7030A0"/>
                </a:solidFill>
                <a:latin typeface="CCW Cursive Writing 7" panose="03050602040000000000" pitchFamily="66" charset="0"/>
              </a:rPr>
              <a:t>shouldn’t</a:t>
            </a:r>
          </a:p>
        </p:txBody>
      </p:sp>
    </p:spTree>
    <p:extLst>
      <p:ext uri="{BB962C8B-B14F-4D97-AF65-F5344CB8AC3E}">
        <p14:creationId xmlns:p14="http://schemas.microsoft.com/office/powerpoint/2010/main" val="225807506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4338"/>
                                        </p:tgtEl>
                                        <p:attrNameLst>
                                          <p:attrName>style.visibility</p:attrName>
                                        </p:attrNameLst>
                                      </p:cBhvr>
                                      <p:to>
                                        <p:strVal val="visible"/>
                                      </p:to>
                                    </p:set>
                                    <p:animEffect transition="in" filter="fade">
                                      <p:cBhvr>
                                        <p:cTn id="7" dur="2000"/>
                                        <p:tgtEl>
                                          <p:spTgt spid="14338"/>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4339">
                                            <p:txEl>
                                              <p:pRg st="0" end="0"/>
                                            </p:txEl>
                                          </p:spTgt>
                                        </p:tgtEl>
                                        <p:attrNameLst>
                                          <p:attrName>style.visibility</p:attrName>
                                        </p:attrNameLst>
                                      </p:cBhvr>
                                      <p:to>
                                        <p:strVal val="visible"/>
                                      </p:to>
                                    </p:set>
                                    <p:animEffect transition="in" filter="fade">
                                      <p:cBhvr>
                                        <p:cTn id="12" dur="2000"/>
                                        <p:tgtEl>
                                          <p:spTgt spid="14339">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4339">
                                            <p:txEl>
                                              <p:pRg st="2" end="2"/>
                                            </p:txEl>
                                          </p:spTgt>
                                        </p:tgtEl>
                                        <p:attrNameLst>
                                          <p:attrName>style.visibility</p:attrName>
                                        </p:attrNameLst>
                                      </p:cBhvr>
                                      <p:to>
                                        <p:strVal val="visible"/>
                                      </p:to>
                                    </p:set>
                                    <p:animEffect transition="in" filter="fade">
                                      <p:cBhvr>
                                        <p:cTn id="17" dur="2000"/>
                                        <p:tgtEl>
                                          <p:spTgt spid="14339">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4339">
                                            <p:txEl>
                                              <p:pRg st="4" end="4"/>
                                            </p:txEl>
                                          </p:spTgt>
                                        </p:tgtEl>
                                        <p:attrNameLst>
                                          <p:attrName>style.visibility</p:attrName>
                                        </p:attrNameLst>
                                      </p:cBhvr>
                                      <p:to>
                                        <p:strVal val="visible"/>
                                      </p:to>
                                    </p:set>
                                    <p:animEffect transition="in" filter="fade">
                                      <p:cBhvr>
                                        <p:cTn id="22" dur="2000"/>
                                        <p:tgtEl>
                                          <p:spTgt spid="14339">
                                            <p:txEl>
                                              <p:pRg st="4" end="4"/>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4339">
                                            <p:txEl>
                                              <p:pRg st="6" end="6"/>
                                            </p:txEl>
                                          </p:spTgt>
                                        </p:tgtEl>
                                        <p:attrNameLst>
                                          <p:attrName>style.visibility</p:attrName>
                                        </p:attrNameLst>
                                      </p:cBhvr>
                                      <p:to>
                                        <p:strVal val="visible"/>
                                      </p:to>
                                    </p:set>
                                    <p:animEffect transition="in" filter="fade">
                                      <p:cBhvr>
                                        <p:cTn id="27" dur="2000"/>
                                        <p:tgtEl>
                                          <p:spTgt spid="14339">
                                            <p:txEl>
                                              <p:pRg st="6" end="6"/>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4340">
                                            <p:txEl>
                                              <p:pRg st="3" end="3"/>
                                            </p:txEl>
                                          </p:spTgt>
                                        </p:tgtEl>
                                        <p:attrNameLst>
                                          <p:attrName>style.visibility</p:attrName>
                                        </p:attrNameLst>
                                      </p:cBhvr>
                                      <p:to>
                                        <p:strVal val="visible"/>
                                      </p:to>
                                    </p:set>
                                    <p:animEffect transition="in" filter="fade">
                                      <p:cBhvr>
                                        <p:cTn id="32" dur="2000"/>
                                        <p:tgtEl>
                                          <p:spTgt spid="14340">
                                            <p:txEl>
                                              <p:pRg st="3" end="3"/>
                                            </p:txEl>
                                          </p:spTgt>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4340">
                                            <p:txEl>
                                              <p:pRg st="5" end="5"/>
                                            </p:txEl>
                                          </p:spTgt>
                                        </p:tgtEl>
                                        <p:attrNameLst>
                                          <p:attrName>style.visibility</p:attrName>
                                        </p:attrNameLst>
                                      </p:cBhvr>
                                      <p:to>
                                        <p:strVal val="visible"/>
                                      </p:to>
                                    </p:set>
                                    <p:animEffect transition="in" filter="fade">
                                      <p:cBhvr>
                                        <p:cTn id="37" dur="2000"/>
                                        <p:tgtEl>
                                          <p:spTgt spid="14340">
                                            <p:txEl>
                                              <p:pRg st="5" end="5"/>
                                            </p:txEl>
                                          </p:spTgt>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14340">
                                            <p:txEl>
                                              <p:pRg st="7" end="7"/>
                                            </p:txEl>
                                          </p:spTgt>
                                        </p:tgtEl>
                                        <p:attrNameLst>
                                          <p:attrName>style.visibility</p:attrName>
                                        </p:attrNameLst>
                                      </p:cBhvr>
                                      <p:to>
                                        <p:strVal val="visible"/>
                                      </p:to>
                                    </p:set>
                                    <p:animEffect transition="in" filter="fade">
                                      <p:cBhvr>
                                        <p:cTn id="42" dur="2000"/>
                                        <p:tgtEl>
                                          <p:spTgt spid="14340">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8" grpId="0"/>
      <p:bldP spid="14339" grpId="0" build="p"/>
      <p:bldP spid="14340"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noChangeArrowheads="1"/>
          </p:cNvSpPr>
          <p:nvPr>
            <p:ph sz="quarter" idx="1"/>
          </p:nvPr>
        </p:nvSpPr>
        <p:spPr>
          <a:xfrm>
            <a:off x="528034" y="767417"/>
            <a:ext cx="10856890" cy="5910849"/>
          </a:xfrm>
        </p:spPr>
        <p:txBody>
          <a:bodyPr wrap="square">
            <a:spAutoFit/>
          </a:bodyPr>
          <a:lstStyle/>
          <a:p>
            <a:pPr>
              <a:defRPr/>
            </a:pPr>
            <a:r>
              <a:rPr lang="en-GB" dirty="0">
                <a:solidFill>
                  <a:srgbClr val="0070C0"/>
                </a:solidFill>
                <a:latin typeface="CCW Cursive Writing 7" panose="03050602040000000000" pitchFamily="66" charset="0"/>
                <a:cs typeface="Calibri" pitchFamily="34" charset="0"/>
              </a:rPr>
              <a:t>hasn’t</a:t>
            </a:r>
          </a:p>
          <a:p>
            <a:pPr>
              <a:defRPr/>
            </a:pPr>
            <a:r>
              <a:rPr lang="en-GB" dirty="0">
                <a:solidFill>
                  <a:srgbClr val="0070C0"/>
                </a:solidFill>
                <a:latin typeface="CCW Cursive Writing 7" panose="03050602040000000000" pitchFamily="66" charset="0"/>
                <a:cs typeface="Calibri" pitchFamily="34" charset="0"/>
              </a:rPr>
              <a:t>isn’t</a:t>
            </a:r>
          </a:p>
          <a:p>
            <a:pPr>
              <a:defRPr/>
            </a:pPr>
            <a:r>
              <a:rPr lang="en-GB" dirty="0">
                <a:solidFill>
                  <a:srgbClr val="0070C0"/>
                </a:solidFill>
                <a:latin typeface="CCW Cursive Writing 7" panose="03050602040000000000" pitchFamily="66" charset="0"/>
                <a:cs typeface="Calibri" pitchFamily="34" charset="0"/>
              </a:rPr>
              <a:t>doesn’t</a:t>
            </a:r>
          </a:p>
          <a:p>
            <a:pPr marL="0" indent="0">
              <a:buNone/>
              <a:defRPr/>
            </a:pPr>
            <a:r>
              <a:rPr lang="en-GB" dirty="0">
                <a:solidFill>
                  <a:srgbClr val="0070C0"/>
                </a:solidFill>
                <a:latin typeface="CCW Cursive Writing 7" panose="03050602040000000000" pitchFamily="66" charset="0"/>
                <a:cs typeface="Calibri" pitchFamily="34" charset="0"/>
              </a:rPr>
              <a:t>…are short for has N</a:t>
            </a:r>
            <a:r>
              <a:rPr lang="en-GB" u="sng" dirty="0">
                <a:solidFill>
                  <a:srgbClr val="0070C0"/>
                </a:solidFill>
                <a:latin typeface="CCW Cursive Writing 7" panose="03050602040000000000" pitchFamily="66" charset="0"/>
                <a:cs typeface="Calibri" pitchFamily="34" charset="0"/>
              </a:rPr>
              <a:t>O</a:t>
            </a:r>
            <a:r>
              <a:rPr lang="en-GB" dirty="0">
                <a:solidFill>
                  <a:srgbClr val="0070C0"/>
                </a:solidFill>
                <a:latin typeface="CCW Cursive Writing 7" panose="03050602040000000000" pitchFamily="66" charset="0"/>
                <a:cs typeface="Calibri" pitchFamily="34" charset="0"/>
              </a:rPr>
              <a:t>T, is N</a:t>
            </a:r>
            <a:r>
              <a:rPr lang="en-GB" u="sng" dirty="0">
                <a:solidFill>
                  <a:srgbClr val="0070C0"/>
                </a:solidFill>
                <a:latin typeface="CCW Cursive Writing 7" panose="03050602040000000000" pitchFamily="66" charset="0"/>
                <a:cs typeface="Calibri" pitchFamily="34" charset="0"/>
              </a:rPr>
              <a:t>O</a:t>
            </a:r>
            <a:r>
              <a:rPr lang="en-GB" dirty="0">
                <a:solidFill>
                  <a:srgbClr val="0070C0"/>
                </a:solidFill>
                <a:latin typeface="CCW Cursive Writing 7" panose="03050602040000000000" pitchFamily="66" charset="0"/>
                <a:cs typeface="Calibri" pitchFamily="34" charset="0"/>
              </a:rPr>
              <a:t>T, does N</a:t>
            </a:r>
            <a:r>
              <a:rPr lang="en-GB" u="sng" dirty="0">
                <a:solidFill>
                  <a:srgbClr val="0070C0"/>
                </a:solidFill>
                <a:latin typeface="CCW Cursive Writing 7" panose="03050602040000000000" pitchFamily="66" charset="0"/>
                <a:cs typeface="Calibri" pitchFamily="34" charset="0"/>
              </a:rPr>
              <a:t>O</a:t>
            </a:r>
            <a:r>
              <a:rPr lang="en-GB" dirty="0">
                <a:solidFill>
                  <a:srgbClr val="0070C0"/>
                </a:solidFill>
                <a:latin typeface="CCW Cursive Writing 7" panose="03050602040000000000" pitchFamily="66" charset="0"/>
                <a:cs typeface="Calibri" pitchFamily="34" charset="0"/>
              </a:rPr>
              <a:t>T.</a:t>
            </a:r>
          </a:p>
          <a:p>
            <a:pPr>
              <a:defRPr/>
            </a:pPr>
            <a:endParaRPr lang="en-GB" dirty="0">
              <a:solidFill>
                <a:srgbClr val="0070C0"/>
              </a:solidFill>
              <a:latin typeface="CCW Cursive Writing 7" panose="03050602040000000000" pitchFamily="66" charset="0"/>
              <a:cs typeface="Calibri" pitchFamily="34" charset="0"/>
            </a:endParaRPr>
          </a:p>
          <a:p>
            <a:pPr>
              <a:defRPr/>
            </a:pPr>
            <a:r>
              <a:rPr lang="en-GB" dirty="0">
                <a:solidFill>
                  <a:srgbClr val="0070C0"/>
                </a:solidFill>
                <a:latin typeface="CCW Cursive Writing 7" panose="03050602040000000000" pitchFamily="66" charset="0"/>
                <a:cs typeface="Calibri" pitchFamily="34" charset="0"/>
              </a:rPr>
              <a:t>I’ll</a:t>
            </a:r>
          </a:p>
          <a:p>
            <a:pPr>
              <a:defRPr/>
            </a:pPr>
            <a:r>
              <a:rPr lang="en-GB" dirty="0">
                <a:solidFill>
                  <a:srgbClr val="0070C0"/>
                </a:solidFill>
                <a:latin typeface="CCW Cursive Writing 7" panose="03050602040000000000" pitchFamily="66" charset="0"/>
                <a:cs typeface="Calibri" pitchFamily="34" charset="0"/>
              </a:rPr>
              <a:t>He’ll</a:t>
            </a:r>
          </a:p>
          <a:p>
            <a:pPr>
              <a:defRPr/>
            </a:pPr>
            <a:r>
              <a:rPr lang="en-GB" dirty="0">
                <a:solidFill>
                  <a:srgbClr val="0070C0"/>
                </a:solidFill>
                <a:latin typeface="CCW Cursive Writing 7" panose="03050602040000000000" pitchFamily="66" charset="0"/>
                <a:cs typeface="Calibri" pitchFamily="34" charset="0"/>
              </a:rPr>
              <a:t>They’ll</a:t>
            </a:r>
          </a:p>
          <a:p>
            <a:pPr marL="0" indent="0">
              <a:buNone/>
              <a:defRPr/>
            </a:pPr>
            <a:r>
              <a:rPr lang="en-GB" dirty="0">
                <a:solidFill>
                  <a:srgbClr val="0070C0"/>
                </a:solidFill>
                <a:latin typeface="CCW Cursive Writing 7" panose="03050602040000000000" pitchFamily="66" charset="0"/>
                <a:cs typeface="Calibri" pitchFamily="34" charset="0"/>
              </a:rPr>
              <a:t>…are short for I </a:t>
            </a:r>
            <a:r>
              <a:rPr lang="en-GB" u="sng" dirty="0">
                <a:solidFill>
                  <a:srgbClr val="0070C0"/>
                </a:solidFill>
                <a:latin typeface="CCW Cursive Writing 7" panose="03050602040000000000" pitchFamily="66" charset="0"/>
                <a:cs typeface="Calibri" pitchFamily="34" charset="0"/>
              </a:rPr>
              <a:t>WI</a:t>
            </a:r>
            <a:r>
              <a:rPr lang="en-GB" dirty="0">
                <a:solidFill>
                  <a:srgbClr val="0070C0"/>
                </a:solidFill>
                <a:latin typeface="CCW Cursive Writing 7" panose="03050602040000000000" pitchFamily="66" charset="0"/>
                <a:cs typeface="Calibri" pitchFamily="34" charset="0"/>
              </a:rPr>
              <a:t>LL, he </a:t>
            </a:r>
            <a:r>
              <a:rPr lang="en-GB" u="sng" dirty="0">
                <a:solidFill>
                  <a:srgbClr val="0070C0"/>
                </a:solidFill>
                <a:latin typeface="CCW Cursive Writing 7" panose="03050602040000000000" pitchFamily="66" charset="0"/>
                <a:cs typeface="Calibri" pitchFamily="34" charset="0"/>
              </a:rPr>
              <a:t>WI</a:t>
            </a:r>
            <a:r>
              <a:rPr lang="en-GB" dirty="0">
                <a:solidFill>
                  <a:srgbClr val="0070C0"/>
                </a:solidFill>
                <a:latin typeface="CCW Cursive Writing 7" panose="03050602040000000000" pitchFamily="66" charset="0"/>
                <a:cs typeface="Calibri" pitchFamily="34" charset="0"/>
              </a:rPr>
              <a:t>LL and they </a:t>
            </a:r>
            <a:r>
              <a:rPr lang="en-GB" u="sng" dirty="0">
                <a:solidFill>
                  <a:srgbClr val="0070C0"/>
                </a:solidFill>
                <a:latin typeface="CCW Cursive Writing 7" panose="03050602040000000000" pitchFamily="66" charset="0"/>
                <a:cs typeface="Calibri" pitchFamily="34" charset="0"/>
              </a:rPr>
              <a:t>W</a:t>
            </a:r>
            <a:r>
              <a:rPr lang="en-GB" dirty="0">
                <a:solidFill>
                  <a:srgbClr val="0070C0"/>
                </a:solidFill>
                <a:latin typeface="CCW Cursive Writing 7" panose="03050602040000000000" pitchFamily="66" charset="0"/>
                <a:cs typeface="Calibri" pitchFamily="34" charset="0"/>
              </a:rPr>
              <a:t>ILL. </a:t>
            </a:r>
          </a:p>
          <a:p>
            <a:pPr>
              <a:defRPr/>
            </a:pPr>
            <a:r>
              <a:rPr lang="en-GB" dirty="0">
                <a:solidFill>
                  <a:srgbClr val="0070C0"/>
                </a:solidFill>
                <a:latin typeface="CCW Cursive Writing 7" panose="03050602040000000000" pitchFamily="66" charset="0"/>
                <a:cs typeface="Calibri" pitchFamily="34" charset="0"/>
              </a:rPr>
              <a:t>They have two letters missing</a:t>
            </a:r>
          </a:p>
        </p:txBody>
      </p:sp>
    </p:spTree>
    <p:extLst>
      <p:ext uri="{BB962C8B-B14F-4D97-AF65-F5344CB8AC3E}">
        <p14:creationId xmlns:p14="http://schemas.microsoft.com/office/powerpoint/2010/main" val="176106565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p:cNvSpPr>
            <a:spLocks noGrp="1"/>
          </p:cNvSpPr>
          <p:nvPr>
            <p:ph type="title"/>
          </p:nvPr>
        </p:nvSpPr>
        <p:spPr/>
        <p:txBody>
          <a:bodyPr/>
          <a:lstStyle/>
          <a:p>
            <a:pPr eaLnBrk="1" hangingPunct="1">
              <a:defRPr/>
            </a:pPr>
            <a:r>
              <a:rPr lang="en-GB" u="sng" dirty="0">
                <a:latin typeface="CCW Cursive Writing 7" panose="03050602040000000000" pitchFamily="66" charset="0"/>
              </a:rPr>
              <a:t>Apostrophes</a:t>
            </a:r>
          </a:p>
        </p:txBody>
      </p:sp>
      <p:sp>
        <p:nvSpPr>
          <p:cNvPr id="3" name="Content Placeholder 2"/>
          <p:cNvSpPr>
            <a:spLocks noGrp="1"/>
          </p:cNvSpPr>
          <p:nvPr>
            <p:ph idx="1"/>
          </p:nvPr>
        </p:nvSpPr>
        <p:spPr>
          <a:xfrm>
            <a:off x="631065" y="1552932"/>
            <a:ext cx="8974597" cy="4572000"/>
          </a:xfrm>
        </p:spPr>
        <p:txBody>
          <a:bodyPr rtlCol="0">
            <a:normAutofit/>
          </a:bodyPr>
          <a:lstStyle/>
          <a:p>
            <a:pPr>
              <a:buNone/>
              <a:defRPr/>
            </a:pPr>
            <a:r>
              <a:rPr lang="en-GB" dirty="0">
                <a:solidFill>
                  <a:srgbClr val="0070C0"/>
                </a:solidFill>
                <a:latin typeface="CCW Cursive Writing 7" panose="03050602040000000000" pitchFamily="66" charset="0"/>
              </a:rPr>
              <a:t>Correct the mistakes</a:t>
            </a:r>
          </a:p>
          <a:p>
            <a:pPr marL="514350" indent="-514350">
              <a:buFont typeface="+mj-lt"/>
              <a:buAutoNum type="arabicPeriod"/>
              <a:defRPr/>
            </a:pPr>
            <a:r>
              <a:rPr lang="en-GB" dirty="0" err="1">
                <a:solidFill>
                  <a:srgbClr val="0070C0"/>
                </a:solidFill>
                <a:latin typeface="CCW Cursive Writing 7" panose="03050602040000000000" pitchFamily="66" charset="0"/>
              </a:rPr>
              <a:t>im</a:t>
            </a:r>
            <a:r>
              <a:rPr lang="en-GB" dirty="0">
                <a:solidFill>
                  <a:srgbClr val="0070C0"/>
                </a:solidFill>
                <a:latin typeface="CCW Cursive Writing 7" panose="03050602040000000000" pitchFamily="66" charset="0"/>
              </a:rPr>
              <a:t> called Jo</a:t>
            </a:r>
          </a:p>
          <a:p>
            <a:pPr marL="514350" indent="-514350">
              <a:buFont typeface="+mj-lt"/>
              <a:buAutoNum type="arabicPeriod"/>
              <a:defRPr/>
            </a:pPr>
            <a:r>
              <a:rPr lang="en-GB" dirty="0" err="1">
                <a:solidFill>
                  <a:srgbClr val="0070C0"/>
                </a:solidFill>
                <a:latin typeface="CCW Cursive Writing 7" panose="03050602040000000000" pitchFamily="66" charset="0"/>
              </a:rPr>
              <a:t>doesnt</a:t>
            </a:r>
            <a:r>
              <a:rPr lang="en-GB" dirty="0">
                <a:solidFill>
                  <a:srgbClr val="0070C0"/>
                </a:solidFill>
                <a:latin typeface="CCW Cursive Writing 7" panose="03050602040000000000" pitchFamily="66" charset="0"/>
              </a:rPr>
              <a:t>  he want to get his money?</a:t>
            </a:r>
          </a:p>
          <a:p>
            <a:pPr marL="514350" indent="-514350">
              <a:buFont typeface="+mj-lt"/>
              <a:buAutoNum type="arabicPeriod"/>
              <a:defRPr/>
            </a:pPr>
            <a:r>
              <a:rPr lang="en-GB" dirty="0">
                <a:solidFill>
                  <a:srgbClr val="0070C0"/>
                </a:solidFill>
                <a:latin typeface="CCW Cursive Writing 7" panose="03050602040000000000" pitchFamily="66" charset="0"/>
              </a:rPr>
              <a:t>ill go on Saturday</a:t>
            </a:r>
          </a:p>
          <a:p>
            <a:pPr marL="514350" indent="-514350">
              <a:buFont typeface="+mj-lt"/>
              <a:buAutoNum type="arabicPeriod"/>
              <a:defRPr/>
            </a:pPr>
            <a:r>
              <a:rPr lang="en-GB" dirty="0" err="1">
                <a:solidFill>
                  <a:srgbClr val="0070C0"/>
                </a:solidFill>
                <a:latin typeface="CCW Cursive Writing 7" panose="03050602040000000000" pitchFamily="66" charset="0"/>
              </a:rPr>
              <a:t>theyll</a:t>
            </a:r>
            <a:r>
              <a:rPr lang="en-GB" dirty="0">
                <a:solidFill>
                  <a:srgbClr val="0070C0"/>
                </a:solidFill>
                <a:latin typeface="CCW Cursive Writing 7" panose="03050602040000000000" pitchFamily="66" charset="0"/>
              </a:rPr>
              <a:t> be in trouble</a:t>
            </a:r>
          </a:p>
          <a:p>
            <a:pPr marL="514350" indent="-514350">
              <a:buFont typeface="+mj-lt"/>
              <a:buAutoNum type="arabicPeriod"/>
              <a:defRPr/>
            </a:pPr>
            <a:r>
              <a:rPr lang="en-GB" dirty="0">
                <a:solidFill>
                  <a:srgbClr val="0070C0"/>
                </a:solidFill>
                <a:latin typeface="CCW Cursive Writing 7" panose="03050602040000000000" pitchFamily="66" charset="0"/>
              </a:rPr>
              <a:t>hell get told off if he </a:t>
            </a:r>
            <a:r>
              <a:rPr lang="en-GB" dirty="0" err="1">
                <a:solidFill>
                  <a:srgbClr val="0070C0"/>
                </a:solidFill>
                <a:latin typeface="CCW Cursive Writing 7" panose="03050602040000000000" pitchFamily="66" charset="0"/>
              </a:rPr>
              <a:t>isnt</a:t>
            </a:r>
            <a:r>
              <a:rPr lang="en-GB" dirty="0">
                <a:solidFill>
                  <a:srgbClr val="0070C0"/>
                </a:solidFill>
                <a:latin typeface="CCW Cursive Writing 7" panose="03050602040000000000" pitchFamily="66" charset="0"/>
              </a:rPr>
              <a:t> careful</a:t>
            </a:r>
          </a:p>
          <a:p>
            <a:pPr>
              <a:buNone/>
              <a:defRPr/>
            </a:pPr>
            <a:endParaRPr lang="en-GB" dirty="0">
              <a:solidFill>
                <a:srgbClr val="0070C0"/>
              </a:solidFill>
              <a:latin typeface="CCW Cursive Writing 7" panose="03050602040000000000" pitchFamily="66" charset="0"/>
            </a:endParaRPr>
          </a:p>
          <a:p>
            <a:pPr>
              <a:buNone/>
              <a:defRPr/>
            </a:pPr>
            <a:endParaRPr lang="en-GB" dirty="0">
              <a:solidFill>
                <a:srgbClr val="0070C0"/>
              </a:solidFill>
              <a:latin typeface="CCW Cursive Writing 7" panose="03050602040000000000" pitchFamily="66" charset="0"/>
            </a:endParaRPr>
          </a:p>
          <a:p>
            <a:pPr>
              <a:buNone/>
              <a:defRPr/>
            </a:pPr>
            <a:endParaRPr lang="en-GB" dirty="0">
              <a:solidFill>
                <a:srgbClr val="0070C0"/>
              </a:solidFill>
              <a:latin typeface="CCW Cursive Writing 7" panose="03050602040000000000" pitchFamily="66" charset="0"/>
            </a:endParaRPr>
          </a:p>
        </p:txBody>
      </p:sp>
      <p:pic>
        <p:nvPicPr>
          <p:cNvPr id="18436" name="Picture 2" descr="C:\Users\justine\AppData\Local\Microsoft\Windows\Temporary Internet Files\Content.IE5\5869L0V4\MC900440428[1].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942711" y="260350"/>
            <a:ext cx="1411089" cy="182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3386408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6386" name="Rectangle 2"/>
          <p:cNvSpPr>
            <a:spLocks noGrp="1" noRot="1" noChangeArrowheads="1"/>
          </p:cNvSpPr>
          <p:nvPr>
            <p:ph type="title"/>
          </p:nvPr>
        </p:nvSpPr>
        <p:spPr/>
        <p:txBody>
          <a:bodyPr/>
          <a:lstStyle/>
          <a:p>
            <a:pPr algn="ctr" eaLnBrk="1" hangingPunct="1">
              <a:defRPr/>
            </a:pPr>
            <a:r>
              <a:rPr lang="en-GB" altLang="en-US" dirty="0">
                <a:solidFill>
                  <a:srgbClr val="00B050"/>
                </a:solidFill>
                <a:latin typeface="CCW Cursive Writing 7" panose="03050602040000000000" pitchFamily="66" charset="0"/>
              </a:rPr>
              <a:t>Its and it’s</a:t>
            </a:r>
          </a:p>
        </p:txBody>
      </p:sp>
      <p:sp>
        <p:nvSpPr>
          <p:cNvPr id="16387" name="Rectangle 3"/>
          <p:cNvSpPr>
            <a:spLocks noGrp="1" noRot="1" noChangeArrowheads="1"/>
          </p:cNvSpPr>
          <p:nvPr>
            <p:ph type="body" idx="1"/>
          </p:nvPr>
        </p:nvSpPr>
        <p:spPr/>
        <p:txBody>
          <a:bodyPr>
            <a:normAutofit fontScale="92500" lnSpcReduction="20000"/>
          </a:bodyPr>
          <a:lstStyle/>
          <a:p>
            <a:pPr eaLnBrk="1" hangingPunct="1">
              <a:lnSpc>
                <a:spcPct val="80000"/>
              </a:lnSpc>
              <a:buFont typeface="Wingdings" panose="05000000000000000000" pitchFamily="2" charset="2"/>
              <a:buNone/>
              <a:defRPr/>
            </a:pPr>
            <a:r>
              <a:rPr lang="en-GB" altLang="en-US" dirty="0">
                <a:latin typeface="CCW Cursive Writing 7" panose="03050602040000000000" pitchFamily="66" charset="0"/>
              </a:rPr>
              <a:t>So many people get this wrong!!!</a:t>
            </a:r>
          </a:p>
          <a:p>
            <a:pPr eaLnBrk="1" hangingPunct="1">
              <a:lnSpc>
                <a:spcPct val="80000"/>
              </a:lnSpc>
              <a:buFont typeface="Wingdings" panose="05000000000000000000" pitchFamily="2" charset="2"/>
              <a:buNone/>
              <a:defRPr/>
            </a:pPr>
            <a:endParaRPr lang="en-GB" altLang="en-US" dirty="0">
              <a:latin typeface="CCW Cursive Writing 7" panose="03050602040000000000" pitchFamily="66" charset="0"/>
            </a:endParaRPr>
          </a:p>
          <a:p>
            <a:pPr eaLnBrk="1" hangingPunct="1">
              <a:lnSpc>
                <a:spcPct val="80000"/>
              </a:lnSpc>
              <a:buFont typeface="Wingdings" panose="05000000000000000000" pitchFamily="2" charset="2"/>
              <a:buNone/>
              <a:defRPr/>
            </a:pPr>
            <a:r>
              <a:rPr lang="en-GB" altLang="en-US" dirty="0">
                <a:latin typeface="CCW Cursive Writing 7" panose="03050602040000000000" pitchFamily="66" charset="0"/>
              </a:rPr>
              <a:t>The apostrophe is only used to show ‘it is’. </a:t>
            </a:r>
          </a:p>
          <a:p>
            <a:pPr eaLnBrk="1" hangingPunct="1">
              <a:lnSpc>
                <a:spcPct val="80000"/>
              </a:lnSpc>
              <a:buFont typeface="Wingdings" panose="05000000000000000000" pitchFamily="2" charset="2"/>
              <a:buNone/>
              <a:defRPr/>
            </a:pPr>
            <a:endParaRPr lang="en-GB" altLang="en-US" dirty="0">
              <a:solidFill>
                <a:srgbClr val="00B0F0"/>
              </a:solidFill>
              <a:latin typeface="CCW Cursive Writing 7" panose="03050602040000000000" pitchFamily="66" charset="0"/>
            </a:endParaRPr>
          </a:p>
          <a:p>
            <a:pPr eaLnBrk="1" hangingPunct="1">
              <a:lnSpc>
                <a:spcPct val="80000"/>
              </a:lnSpc>
              <a:buFont typeface="Wingdings" panose="05000000000000000000" pitchFamily="2" charset="2"/>
              <a:buNone/>
              <a:defRPr/>
            </a:pPr>
            <a:r>
              <a:rPr lang="en-GB" altLang="en-US" b="1" i="1" dirty="0">
                <a:solidFill>
                  <a:srgbClr val="00B0F0"/>
                </a:solidFill>
                <a:latin typeface="CCW Cursive Writing 7" panose="03050602040000000000" pitchFamily="66" charset="0"/>
              </a:rPr>
              <a:t>It’s</a:t>
            </a:r>
            <a:r>
              <a:rPr lang="en-GB" altLang="en-US" dirty="0">
                <a:solidFill>
                  <a:srgbClr val="00B0F0"/>
                </a:solidFill>
                <a:latin typeface="CCW Cursive Writing 7" panose="03050602040000000000" pitchFamily="66" charset="0"/>
              </a:rPr>
              <a:t> sunny today.</a:t>
            </a:r>
          </a:p>
          <a:p>
            <a:pPr eaLnBrk="1" hangingPunct="1">
              <a:lnSpc>
                <a:spcPct val="80000"/>
              </a:lnSpc>
              <a:buFont typeface="Wingdings" panose="05000000000000000000" pitchFamily="2" charset="2"/>
              <a:buNone/>
              <a:defRPr/>
            </a:pPr>
            <a:endParaRPr lang="en-GB" altLang="en-US" dirty="0">
              <a:solidFill>
                <a:srgbClr val="00B0F0"/>
              </a:solidFill>
              <a:latin typeface="CCW Cursive Writing 7" panose="03050602040000000000" pitchFamily="66" charset="0"/>
            </a:endParaRPr>
          </a:p>
          <a:p>
            <a:pPr eaLnBrk="1" hangingPunct="1">
              <a:lnSpc>
                <a:spcPct val="80000"/>
              </a:lnSpc>
              <a:buFont typeface="Wingdings" panose="05000000000000000000" pitchFamily="2" charset="2"/>
              <a:buNone/>
              <a:defRPr/>
            </a:pPr>
            <a:r>
              <a:rPr lang="en-GB" altLang="en-US" b="1" i="1" dirty="0">
                <a:solidFill>
                  <a:srgbClr val="00B0F0"/>
                </a:solidFill>
                <a:latin typeface="CCW Cursive Writing 7" panose="03050602040000000000" pitchFamily="66" charset="0"/>
              </a:rPr>
              <a:t>It’s</a:t>
            </a:r>
            <a:r>
              <a:rPr lang="en-GB" altLang="en-US" dirty="0">
                <a:solidFill>
                  <a:srgbClr val="00B0F0"/>
                </a:solidFill>
                <a:latin typeface="CCW Cursive Writing 7" panose="03050602040000000000" pitchFamily="66" charset="0"/>
              </a:rPr>
              <a:t> very kind of you to give me your last sweet.</a:t>
            </a:r>
          </a:p>
          <a:p>
            <a:pPr eaLnBrk="1" hangingPunct="1">
              <a:lnSpc>
                <a:spcPct val="80000"/>
              </a:lnSpc>
              <a:buFont typeface="Wingdings" panose="05000000000000000000" pitchFamily="2" charset="2"/>
              <a:buNone/>
              <a:defRPr/>
            </a:pPr>
            <a:endParaRPr lang="en-GB" altLang="en-US" dirty="0">
              <a:solidFill>
                <a:srgbClr val="00B0F0"/>
              </a:solidFill>
              <a:latin typeface="CCW Cursive Writing 7" panose="03050602040000000000" pitchFamily="66" charset="0"/>
            </a:endParaRPr>
          </a:p>
          <a:p>
            <a:pPr eaLnBrk="1" hangingPunct="1">
              <a:lnSpc>
                <a:spcPct val="80000"/>
              </a:lnSpc>
              <a:buFont typeface="Wingdings" panose="05000000000000000000" pitchFamily="2" charset="2"/>
              <a:buNone/>
              <a:defRPr/>
            </a:pPr>
            <a:r>
              <a:rPr lang="en-GB" altLang="en-US" dirty="0">
                <a:solidFill>
                  <a:srgbClr val="00B0F0"/>
                </a:solidFill>
                <a:latin typeface="CCW Cursive Writing 7" panose="03050602040000000000" pitchFamily="66" charset="0"/>
              </a:rPr>
              <a:t>“</a:t>
            </a:r>
            <a:r>
              <a:rPr lang="en-GB" altLang="en-US" b="1" i="1" dirty="0">
                <a:solidFill>
                  <a:srgbClr val="00B0F0"/>
                </a:solidFill>
                <a:latin typeface="CCW Cursive Writing 7" panose="03050602040000000000" pitchFamily="66" charset="0"/>
              </a:rPr>
              <a:t>It’s</a:t>
            </a:r>
            <a:r>
              <a:rPr lang="en-GB" altLang="en-US" dirty="0">
                <a:solidFill>
                  <a:srgbClr val="00B0F0"/>
                </a:solidFill>
                <a:latin typeface="CCW Cursive Writing 7" panose="03050602040000000000" pitchFamily="66" charset="0"/>
              </a:rPr>
              <a:t>  full of wonderful things,” exclaimed Howard Carter after discovering Tutankhamun’s tomb. </a:t>
            </a:r>
          </a:p>
        </p:txBody>
      </p:sp>
    </p:spTree>
    <p:extLst>
      <p:ext uri="{BB962C8B-B14F-4D97-AF65-F5344CB8AC3E}">
        <p14:creationId xmlns:p14="http://schemas.microsoft.com/office/powerpoint/2010/main" val="1395359382"/>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9" presetClass="entr" presetSubtype="0" decel="100000" fill="hold" grpId="0" nodeType="withEffect">
                                  <p:stCondLst>
                                    <p:cond delay="0"/>
                                  </p:stCondLst>
                                  <p:childTnLst>
                                    <p:set>
                                      <p:cBhvr>
                                        <p:cTn id="6" dur="1" fill="hold">
                                          <p:stCondLst>
                                            <p:cond delay="0"/>
                                          </p:stCondLst>
                                        </p:cTn>
                                        <p:tgtEl>
                                          <p:spTgt spid="16386"/>
                                        </p:tgtEl>
                                        <p:attrNameLst>
                                          <p:attrName>style.visibility</p:attrName>
                                        </p:attrNameLst>
                                      </p:cBhvr>
                                      <p:to>
                                        <p:strVal val="visible"/>
                                      </p:to>
                                    </p:set>
                                    <p:anim calcmode="lin" valueType="num">
                                      <p:cBhvr>
                                        <p:cTn id="7" dur="500" fill="hold"/>
                                        <p:tgtEl>
                                          <p:spTgt spid="16386"/>
                                        </p:tgtEl>
                                        <p:attrNameLst>
                                          <p:attrName>ppt_w</p:attrName>
                                        </p:attrNameLst>
                                      </p:cBhvr>
                                      <p:tavLst>
                                        <p:tav tm="0">
                                          <p:val>
                                            <p:fltVal val="0"/>
                                          </p:val>
                                        </p:tav>
                                        <p:tav tm="100000">
                                          <p:val>
                                            <p:strVal val="#ppt_w"/>
                                          </p:val>
                                        </p:tav>
                                      </p:tavLst>
                                    </p:anim>
                                    <p:anim calcmode="lin" valueType="num">
                                      <p:cBhvr>
                                        <p:cTn id="8" dur="500" fill="hold"/>
                                        <p:tgtEl>
                                          <p:spTgt spid="16386"/>
                                        </p:tgtEl>
                                        <p:attrNameLst>
                                          <p:attrName>ppt_h</p:attrName>
                                        </p:attrNameLst>
                                      </p:cBhvr>
                                      <p:tavLst>
                                        <p:tav tm="0">
                                          <p:val>
                                            <p:fltVal val="0"/>
                                          </p:val>
                                        </p:tav>
                                        <p:tav tm="100000">
                                          <p:val>
                                            <p:strVal val="#ppt_h"/>
                                          </p:val>
                                        </p:tav>
                                      </p:tavLst>
                                    </p:anim>
                                    <p:anim calcmode="lin" valueType="num">
                                      <p:cBhvr>
                                        <p:cTn id="9" dur="500" fill="hold"/>
                                        <p:tgtEl>
                                          <p:spTgt spid="16386"/>
                                        </p:tgtEl>
                                        <p:attrNameLst>
                                          <p:attrName>style.rotation</p:attrName>
                                        </p:attrNameLst>
                                      </p:cBhvr>
                                      <p:tavLst>
                                        <p:tav tm="0">
                                          <p:val>
                                            <p:fltVal val="360"/>
                                          </p:val>
                                        </p:tav>
                                        <p:tav tm="100000">
                                          <p:val>
                                            <p:fltVal val="0"/>
                                          </p:val>
                                        </p:tav>
                                      </p:tavLst>
                                    </p:anim>
                                    <p:animEffect transition="in" filter="fade">
                                      <p:cBhvr>
                                        <p:cTn id="10" dur="500"/>
                                        <p:tgtEl>
                                          <p:spTgt spid="16386"/>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49" presetClass="entr" presetSubtype="0" decel="100000" fill="hold" grpId="0" nodeType="clickEffect">
                                  <p:stCondLst>
                                    <p:cond delay="0"/>
                                  </p:stCondLst>
                                  <p:iterate type="lt">
                                    <p:tmPct val="10000"/>
                                  </p:iterate>
                                  <p:childTnLst>
                                    <p:set>
                                      <p:cBhvr>
                                        <p:cTn id="14" dur="1" fill="hold">
                                          <p:stCondLst>
                                            <p:cond delay="0"/>
                                          </p:stCondLst>
                                        </p:cTn>
                                        <p:tgtEl>
                                          <p:spTgt spid="16387">
                                            <p:txEl>
                                              <p:pRg st="0" end="0"/>
                                            </p:txEl>
                                          </p:spTgt>
                                        </p:tgtEl>
                                        <p:attrNameLst>
                                          <p:attrName>style.visibility</p:attrName>
                                        </p:attrNameLst>
                                      </p:cBhvr>
                                      <p:to>
                                        <p:strVal val="visible"/>
                                      </p:to>
                                    </p:set>
                                    <p:anim calcmode="lin" valueType="num">
                                      <p:cBhvr>
                                        <p:cTn id="15" dur="500" fill="hold"/>
                                        <p:tgtEl>
                                          <p:spTgt spid="16387">
                                            <p:txEl>
                                              <p:pRg st="0" end="0"/>
                                            </p:txEl>
                                          </p:spTgt>
                                        </p:tgtEl>
                                        <p:attrNameLst>
                                          <p:attrName>ppt_w</p:attrName>
                                        </p:attrNameLst>
                                      </p:cBhvr>
                                      <p:tavLst>
                                        <p:tav tm="0">
                                          <p:val>
                                            <p:fltVal val="0"/>
                                          </p:val>
                                        </p:tav>
                                        <p:tav tm="100000">
                                          <p:val>
                                            <p:strVal val="#ppt_w"/>
                                          </p:val>
                                        </p:tav>
                                      </p:tavLst>
                                    </p:anim>
                                    <p:anim calcmode="lin" valueType="num">
                                      <p:cBhvr>
                                        <p:cTn id="16" dur="500" fill="hold"/>
                                        <p:tgtEl>
                                          <p:spTgt spid="16387">
                                            <p:txEl>
                                              <p:pRg st="0" end="0"/>
                                            </p:txEl>
                                          </p:spTgt>
                                        </p:tgtEl>
                                        <p:attrNameLst>
                                          <p:attrName>ppt_h</p:attrName>
                                        </p:attrNameLst>
                                      </p:cBhvr>
                                      <p:tavLst>
                                        <p:tav tm="0">
                                          <p:val>
                                            <p:fltVal val="0"/>
                                          </p:val>
                                        </p:tav>
                                        <p:tav tm="100000">
                                          <p:val>
                                            <p:strVal val="#ppt_h"/>
                                          </p:val>
                                        </p:tav>
                                      </p:tavLst>
                                    </p:anim>
                                    <p:anim calcmode="lin" valueType="num">
                                      <p:cBhvr>
                                        <p:cTn id="17" dur="500" fill="hold"/>
                                        <p:tgtEl>
                                          <p:spTgt spid="16387">
                                            <p:txEl>
                                              <p:pRg st="0" end="0"/>
                                            </p:txEl>
                                          </p:spTgt>
                                        </p:tgtEl>
                                        <p:attrNameLst>
                                          <p:attrName>style.rotation</p:attrName>
                                        </p:attrNameLst>
                                      </p:cBhvr>
                                      <p:tavLst>
                                        <p:tav tm="0">
                                          <p:val>
                                            <p:fltVal val="360"/>
                                          </p:val>
                                        </p:tav>
                                        <p:tav tm="100000">
                                          <p:val>
                                            <p:fltVal val="0"/>
                                          </p:val>
                                        </p:tav>
                                      </p:tavLst>
                                    </p:anim>
                                    <p:animEffect transition="in" filter="fade">
                                      <p:cBhvr>
                                        <p:cTn id="18" dur="500"/>
                                        <p:tgtEl>
                                          <p:spTgt spid="16387">
                                            <p:txEl>
                                              <p:pRg st="0" end="0"/>
                                            </p:txEl>
                                          </p:spTgt>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49" presetClass="entr" presetSubtype="0" decel="100000" fill="hold" grpId="0" nodeType="clickEffect">
                                  <p:stCondLst>
                                    <p:cond delay="0"/>
                                  </p:stCondLst>
                                  <p:iterate type="lt">
                                    <p:tmPct val="10000"/>
                                  </p:iterate>
                                  <p:childTnLst>
                                    <p:set>
                                      <p:cBhvr>
                                        <p:cTn id="22" dur="1" fill="hold">
                                          <p:stCondLst>
                                            <p:cond delay="0"/>
                                          </p:stCondLst>
                                        </p:cTn>
                                        <p:tgtEl>
                                          <p:spTgt spid="16387">
                                            <p:txEl>
                                              <p:pRg st="2" end="2"/>
                                            </p:txEl>
                                          </p:spTgt>
                                        </p:tgtEl>
                                        <p:attrNameLst>
                                          <p:attrName>style.visibility</p:attrName>
                                        </p:attrNameLst>
                                      </p:cBhvr>
                                      <p:to>
                                        <p:strVal val="visible"/>
                                      </p:to>
                                    </p:set>
                                    <p:anim calcmode="lin" valueType="num">
                                      <p:cBhvr>
                                        <p:cTn id="23" dur="500" fill="hold"/>
                                        <p:tgtEl>
                                          <p:spTgt spid="16387">
                                            <p:txEl>
                                              <p:pRg st="2" end="2"/>
                                            </p:txEl>
                                          </p:spTgt>
                                        </p:tgtEl>
                                        <p:attrNameLst>
                                          <p:attrName>ppt_w</p:attrName>
                                        </p:attrNameLst>
                                      </p:cBhvr>
                                      <p:tavLst>
                                        <p:tav tm="0">
                                          <p:val>
                                            <p:fltVal val="0"/>
                                          </p:val>
                                        </p:tav>
                                        <p:tav tm="100000">
                                          <p:val>
                                            <p:strVal val="#ppt_w"/>
                                          </p:val>
                                        </p:tav>
                                      </p:tavLst>
                                    </p:anim>
                                    <p:anim calcmode="lin" valueType="num">
                                      <p:cBhvr>
                                        <p:cTn id="24" dur="500" fill="hold"/>
                                        <p:tgtEl>
                                          <p:spTgt spid="16387">
                                            <p:txEl>
                                              <p:pRg st="2" end="2"/>
                                            </p:txEl>
                                          </p:spTgt>
                                        </p:tgtEl>
                                        <p:attrNameLst>
                                          <p:attrName>ppt_h</p:attrName>
                                        </p:attrNameLst>
                                      </p:cBhvr>
                                      <p:tavLst>
                                        <p:tav tm="0">
                                          <p:val>
                                            <p:fltVal val="0"/>
                                          </p:val>
                                        </p:tav>
                                        <p:tav tm="100000">
                                          <p:val>
                                            <p:strVal val="#ppt_h"/>
                                          </p:val>
                                        </p:tav>
                                      </p:tavLst>
                                    </p:anim>
                                    <p:anim calcmode="lin" valueType="num">
                                      <p:cBhvr>
                                        <p:cTn id="25" dur="500" fill="hold"/>
                                        <p:tgtEl>
                                          <p:spTgt spid="16387">
                                            <p:txEl>
                                              <p:pRg st="2" end="2"/>
                                            </p:txEl>
                                          </p:spTgt>
                                        </p:tgtEl>
                                        <p:attrNameLst>
                                          <p:attrName>style.rotation</p:attrName>
                                        </p:attrNameLst>
                                      </p:cBhvr>
                                      <p:tavLst>
                                        <p:tav tm="0">
                                          <p:val>
                                            <p:fltVal val="360"/>
                                          </p:val>
                                        </p:tav>
                                        <p:tav tm="100000">
                                          <p:val>
                                            <p:fltVal val="0"/>
                                          </p:val>
                                        </p:tav>
                                      </p:tavLst>
                                    </p:anim>
                                    <p:animEffect transition="in" filter="fade">
                                      <p:cBhvr>
                                        <p:cTn id="26" dur="500"/>
                                        <p:tgtEl>
                                          <p:spTgt spid="16387">
                                            <p:txEl>
                                              <p:pRg st="2" end="2"/>
                                            </p:txEl>
                                          </p:spTgt>
                                        </p:tgtEl>
                                      </p:cBhvr>
                                    </p:animEffect>
                                  </p:childTnLst>
                                </p:cTn>
                              </p:par>
                            </p:childTnLst>
                          </p:cTn>
                        </p:par>
                      </p:childTnLst>
                    </p:cTn>
                  </p:par>
                  <p:par>
                    <p:cTn id="27" fill="hold" nodeType="clickPar">
                      <p:stCondLst>
                        <p:cond delay="indefinite"/>
                      </p:stCondLst>
                      <p:childTnLst>
                        <p:par>
                          <p:cTn id="28" fill="hold" nodeType="withGroup">
                            <p:stCondLst>
                              <p:cond delay="0"/>
                            </p:stCondLst>
                            <p:childTnLst>
                              <p:par>
                                <p:cTn id="29" presetID="49" presetClass="entr" presetSubtype="0" decel="100000" fill="hold" grpId="0" nodeType="clickEffect">
                                  <p:stCondLst>
                                    <p:cond delay="0"/>
                                  </p:stCondLst>
                                  <p:iterate type="lt">
                                    <p:tmPct val="10000"/>
                                  </p:iterate>
                                  <p:childTnLst>
                                    <p:set>
                                      <p:cBhvr>
                                        <p:cTn id="30" dur="1" fill="hold">
                                          <p:stCondLst>
                                            <p:cond delay="0"/>
                                          </p:stCondLst>
                                        </p:cTn>
                                        <p:tgtEl>
                                          <p:spTgt spid="16387">
                                            <p:txEl>
                                              <p:pRg st="4" end="4"/>
                                            </p:txEl>
                                          </p:spTgt>
                                        </p:tgtEl>
                                        <p:attrNameLst>
                                          <p:attrName>style.visibility</p:attrName>
                                        </p:attrNameLst>
                                      </p:cBhvr>
                                      <p:to>
                                        <p:strVal val="visible"/>
                                      </p:to>
                                    </p:set>
                                    <p:anim calcmode="lin" valueType="num">
                                      <p:cBhvr>
                                        <p:cTn id="31" dur="500" fill="hold"/>
                                        <p:tgtEl>
                                          <p:spTgt spid="16387">
                                            <p:txEl>
                                              <p:pRg st="4" end="4"/>
                                            </p:txEl>
                                          </p:spTgt>
                                        </p:tgtEl>
                                        <p:attrNameLst>
                                          <p:attrName>ppt_w</p:attrName>
                                        </p:attrNameLst>
                                      </p:cBhvr>
                                      <p:tavLst>
                                        <p:tav tm="0">
                                          <p:val>
                                            <p:fltVal val="0"/>
                                          </p:val>
                                        </p:tav>
                                        <p:tav tm="100000">
                                          <p:val>
                                            <p:strVal val="#ppt_w"/>
                                          </p:val>
                                        </p:tav>
                                      </p:tavLst>
                                    </p:anim>
                                    <p:anim calcmode="lin" valueType="num">
                                      <p:cBhvr>
                                        <p:cTn id="32" dur="500" fill="hold"/>
                                        <p:tgtEl>
                                          <p:spTgt spid="16387">
                                            <p:txEl>
                                              <p:pRg st="4" end="4"/>
                                            </p:txEl>
                                          </p:spTgt>
                                        </p:tgtEl>
                                        <p:attrNameLst>
                                          <p:attrName>ppt_h</p:attrName>
                                        </p:attrNameLst>
                                      </p:cBhvr>
                                      <p:tavLst>
                                        <p:tav tm="0">
                                          <p:val>
                                            <p:fltVal val="0"/>
                                          </p:val>
                                        </p:tav>
                                        <p:tav tm="100000">
                                          <p:val>
                                            <p:strVal val="#ppt_h"/>
                                          </p:val>
                                        </p:tav>
                                      </p:tavLst>
                                    </p:anim>
                                    <p:anim calcmode="lin" valueType="num">
                                      <p:cBhvr>
                                        <p:cTn id="33" dur="500" fill="hold"/>
                                        <p:tgtEl>
                                          <p:spTgt spid="16387">
                                            <p:txEl>
                                              <p:pRg st="4" end="4"/>
                                            </p:txEl>
                                          </p:spTgt>
                                        </p:tgtEl>
                                        <p:attrNameLst>
                                          <p:attrName>style.rotation</p:attrName>
                                        </p:attrNameLst>
                                      </p:cBhvr>
                                      <p:tavLst>
                                        <p:tav tm="0">
                                          <p:val>
                                            <p:fltVal val="360"/>
                                          </p:val>
                                        </p:tav>
                                        <p:tav tm="100000">
                                          <p:val>
                                            <p:fltVal val="0"/>
                                          </p:val>
                                        </p:tav>
                                      </p:tavLst>
                                    </p:anim>
                                    <p:animEffect transition="in" filter="fade">
                                      <p:cBhvr>
                                        <p:cTn id="34" dur="500"/>
                                        <p:tgtEl>
                                          <p:spTgt spid="16387">
                                            <p:txEl>
                                              <p:pRg st="4" end="4"/>
                                            </p:txEl>
                                          </p:spTgt>
                                        </p:tgtEl>
                                      </p:cBhvr>
                                    </p:animEffect>
                                  </p:childTnLst>
                                </p:cTn>
                              </p:par>
                            </p:childTnLst>
                          </p:cTn>
                        </p:par>
                      </p:childTnLst>
                    </p:cTn>
                  </p:par>
                  <p:par>
                    <p:cTn id="35" fill="hold" nodeType="clickPar">
                      <p:stCondLst>
                        <p:cond delay="indefinite"/>
                      </p:stCondLst>
                      <p:childTnLst>
                        <p:par>
                          <p:cTn id="36" fill="hold" nodeType="withGroup">
                            <p:stCondLst>
                              <p:cond delay="0"/>
                            </p:stCondLst>
                            <p:childTnLst>
                              <p:par>
                                <p:cTn id="37" presetID="49" presetClass="entr" presetSubtype="0" decel="100000" fill="hold" grpId="0" nodeType="clickEffect">
                                  <p:stCondLst>
                                    <p:cond delay="0"/>
                                  </p:stCondLst>
                                  <p:iterate type="lt">
                                    <p:tmPct val="10000"/>
                                  </p:iterate>
                                  <p:childTnLst>
                                    <p:set>
                                      <p:cBhvr>
                                        <p:cTn id="38" dur="1" fill="hold">
                                          <p:stCondLst>
                                            <p:cond delay="0"/>
                                          </p:stCondLst>
                                        </p:cTn>
                                        <p:tgtEl>
                                          <p:spTgt spid="16387">
                                            <p:txEl>
                                              <p:pRg st="6" end="6"/>
                                            </p:txEl>
                                          </p:spTgt>
                                        </p:tgtEl>
                                        <p:attrNameLst>
                                          <p:attrName>style.visibility</p:attrName>
                                        </p:attrNameLst>
                                      </p:cBhvr>
                                      <p:to>
                                        <p:strVal val="visible"/>
                                      </p:to>
                                    </p:set>
                                    <p:anim calcmode="lin" valueType="num">
                                      <p:cBhvr>
                                        <p:cTn id="39" dur="500" fill="hold"/>
                                        <p:tgtEl>
                                          <p:spTgt spid="16387">
                                            <p:txEl>
                                              <p:pRg st="6" end="6"/>
                                            </p:txEl>
                                          </p:spTgt>
                                        </p:tgtEl>
                                        <p:attrNameLst>
                                          <p:attrName>ppt_w</p:attrName>
                                        </p:attrNameLst>
                                      </p:cBhvr>
                                      <p:tavLst>
                                        <p:tav tm="0">
                                          <p:val>
                                            <p:fltVal val="0"/>
                                          </p:val>
                                        </p:tav>
                                        <p:tav tm="100000">
                                          <p:val>
                                            <p:strVal val="#ppt_w"/>
                                          </p:val>
                                        </p:tav>
                                      </p:tavLst>
                                    </p:anim>
                                    <p:anim calcmode="lin" valueType="num">
                                      <p:cBhvr>
                                        <p:cTn id="40" dur="500" fill="hold"/>
                                        <p:tgtEl>
                                          <p:spTgt spid="16387">
                                            <p:txEl>
                                              <p:pRg st="6" end="6"/>
                                            </p:txEl>
                                          </p:spTgt>
                                        </p:tgtEl>
                                        <p:attrNameLst>
                                          <p:attrName>ppt_h</p:attrName>
                                        </p:attrNameLst>
                                      </p:cBhvr>
                                      <p:tavLst>
                                        <p:tav tm="0">
                                          <p:val>
                                            <p:fltVal val="0"/>
                                          </p:val>
                                        </p:tav>
                                        <p:tav tm="100000">
                                          <p:val>
                                            <p:strVal val="#ppt_h"/>
                                          </p:val>
                                        </p:tav>
                                      </p:tavLst>
                                    </p:anim>
                                    <p:anim calcmode="lin" valueType="num">
                                      <p:cBhvr>
                                        <p:cTn id="41" dur="500" fill="hold"/>
                                        <p:tgtEl>
                                          <p:spTgt spid="16387">
                                            <p:txEl>
                                              <p:pRg st="6" end="6"/>
                                            </p:txEl>
                                          </p:spTgt>
                                        </p:tgtEl>
                                        <p:attrNameLst>
                                          <p:attrName>style.rotation</p:attrName>
                                        </p:attrNameLst>
                                      </p:cBhvr>
                                      <p:tavLst>
                                        <p:tav tm="0">
                                          <p:val>
                                            <p:fltVal val="360"/>
                                          </p:val>
                                        </p:tav>
                                        <p:tav tm="100000">
                                          <p:val>
                                            <p:fltVal val="0"/>
                                          </p:val>
                                        </p:tav>
                                      </p:tavLst>
                                    </p:anim>
                                    <p:animEffect transition="in" filter="fade">
                                      <p:cBhvr>
                                        <p:cTn id="42" dur="500"/>
                                        <p:tgtEl>
                                          <p:spTgt spid="16387">
                                            <p:txEl>
                                              <p:pRg st="6" end="6"/>
                                            </p:txEl>
                                          </p:spTgt>
                                        </p:tgtEl>
                                      </p:cBhvr>
                                    </p:animEffect>
                                  </p:childTnLst>
                                </p:cTn>
                              </p:par>
                            </p:childTnLst>
                          </p:cTn>
                        </p:par>
                      </p:childTnLst>
                    </p:cTn>
                  </p:par>
                  <p:par>
                    <p:cTn id="43" fill="hold" nodeType="clickPar">
                      <p:stCondLst>
                        <p:cond delay="indefinite"/>
                      </p:stCondLst>
                      <p:childTnLst>
                        <p:par>
                          <p:cTn id="44" fill="hold" nodeType="withGroup">
                            <p:stCondLst>
                              <p:cond delay="0"/>
                            </p:stCondLst>
                            <p:childTnLst>
                              <p:par>
                                <p:cTn id="45" presetID="49" presetClass="entr" presetSubtype="0" decel="100000" fill="hold" grpId="0" nodeType="clickEffect">
                                  <p:stCondLst>
                                    <p:cond delay="0"/>
                                  </p:stCondLst>
                                  <p:iterate type="lt">
                                    <p:tmPct val="10000"/>
                                  </p:iterate>
                                  <p:childTnLst>
                                    <p:set>
                                      <p:cBhvr>
                                        <p:cTn id="46" dur="1" fill="hold">
                                          <p:stCondLst>
                                            <p:cond delay="0"/>
                                          </p:stCondLst>
                                        </p:cTn>
                                        <p:tgtEl>
                                          <p:spTgt spid="16387">
                                            <p:txEl>
                                              <p:pRg st="8" end="8"/>
                                            </p:txEl>
                                          </p:spTgt>
                                        </p:tgtEl>
                                        <p:attrNameLst>
                                          <p:attrName>style.visibility</p:attrName>
                                        </p:attrNameLst>
                                      </p:cBhvr>
                                      <p:to>
                                        <p:strVal val="visible"/>
                                      </p:to>
                                    </p:set>
                                    <p:anim calcmode="lin" valueType="num">
                                      <p:cBhvr>
                                        <p:cTn id="47" dur="500" fill="hold"/>
                                        <p:tgtEl>
                                          <p:spTgt spid="16387">
                                            <p:txEl>
                                              <p:pRg st="8" end="8"/>
                                            </p:txEl>
                                          </p:spTgt>
                                        </p:tgtEl>
                                        <p:attrNameLst>
                                          <p:attrName>ppt_w</p:attrName>
                                        </p:attrNameLst>
                                      </p:cBhvr>
                                      <p:tavLst>
                                        <p:tav tm="0">
                                          <p:val>
                                            <p:fltVal val="0"/>
                                          </p:val>
                                        </p:tav>
                                        <p:tav tm="100000">
                                          <p:val>
                                            <p:strVal val="#ppt_w"/>
                                          </p:val>
                                        </p:tav>
                                      </p:tavLst>
                                    </p:anim>
                                    <p:anim calcmode="lin" valueType="num">
                                      <p:cBhvr>
                                        <p:cTn id="48" dur="500" fill="hold"/>
                                        <p:tgtEl>
                                          <p:spTgt spid="16387">
                                            <p:txEl>
                                              <p:pRg st="8" end="8"/>
                                            </p:txEl>
                                          </p:spTgt>
                                        </p:tgtEl>
                                        <p:attrNameLst>
                                          <p:attrName>ppt_h</p:attrName>
                                        </p:attrNameLst>
                                      </p:cBhvr>
                                      <p:tavLst>
                                        <p:tav tm="0">
                                          <p:val>
                                            <p:fltVal val="0"/>
                                          </p:val>
                                        </p:tav>
                                        <p:tav tm="100000">
                                          <p:val>
                                            <p:strVal val="#ppt_h"/>
                                          </p:val>
                                        </p:tav>
                                      </p:tavLst>
                                    </p:anim>
                                    <p:anim calcmode="lin" valueType="num">
                                      <p:cBhvr>
                                        <p:cTn id="49" dur="500" fill="hold"/>
                                        <p:tgtEl>
                                          <p:spTgt spid="16387">
                                            <p:txEl>
                                              <p:pRg st="8" end="8"/>
                                            </p:txEl>
                                          </p:spTgt>
                                        </p:tgtEl>
                                        <p:attrNameLst>
                                          <p:attrName>style.rotation</p:attrName>
                                        </p:attrNameLst>
                                      </p:cBhvr>
                                      <p:tavLst>
                                        <p:tav tm="0">
                                          <p:val>
                                            <p:fltVal val="360"/>
                                          </p:val>
                                        </p:tav>
                                        <p:tav tm="100000">
                                          <p:val>
                                            <p:fltVal val="0"/>
                                          </p:val>
                                        </p:tav>
                                      </p:tavLst>
                                    </p:anim>
                                    <p:animEffect transition="in" filter="fade">
                                      <p:cBhvr>
                                        <p:cTn id="50" dur="500"/>
                                        <p:tgtEl>
                                          <p:spTgt spid="16387">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6" grpId="0"/>
      <p:bldP spid="16387"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861848" y="568416"/>
            <a:ext cx="10468303" cy="1325563"/>
          </a:xfrm>
        </p:spPr>
        <p:txBody>
          <a:bodyPr>
            <a:noAutofit/>
          </a:bodyPr>
          <a:lstStyle/>
          <a:p>
            <a:pPr algn="ctr"/>
            <a:br>
              <a:rPr lang="en-GB" sz="3200" u="sng" dirty="0">
                <a:latin typeface="CCW Cursive Writing 7" pitchFamily="66" charset="0"/>
              </a:rPr>
            </a:br>
            <a:br>
              <a:rPr lang="en-GB" sz="3200" u="sng" dirty="0">
                <a:latin typeface="CCW Cursive Writing 7" pitchFamily="66" charset="0"/>
              </a:rPr>
            </a:br>
            <a:r>
              <a:rPr lang="en-GB" sz="4000" u="sng" dirty="0">
                <a:latin typeface="XCCW Joined 7a" panose="03050602040000000000" pitchFamily="66" charset="0"/>
              </a:rPr>
              <a:t>Tuesday 8th September</a:t>
            </a:r>
            <a:br>
              <a:rPr lang="en-GB" sz="4000" u="sng" dirty="0">
                <a:latin typeface="XCCW Joined 7a" panose="03050602040000000000" pitchFamily="66" charset="0"/>
              </a:rPr>
            </a:br>
            <a:br>
              <a:rPr lang="en-GB" sz="4000" dirty="0">
                <a:latin typeface="XCCW Joined 7a" panose="03050602040000000000" pitchFamily="66" charset="0"/>
              </a:rPr>
            </a:br>
            <a:r>
              <a:rPr lang="en-GB" sz="3200" dirty="0">
                <a:latin typeface="XCCW Joined 7a" panose="03050602040000000000" pitchFamily="66" charset="0"/>
              </a:rPr>
              <a:t>LO: To identify the mood of informal writing  </a:t>
            </a:r>
            <a:br>
              <a:rPr lang="en-GB" sz="3200" dirty="0">
                <a:latin typeface="XCCW Joined 7a" panose="03050602040000000000" pitchFamily="66" charset="0"/>
              </a:rPr>
            </a:br>
            <a:endParaRPr lang="en-GB" sz="3200" u="sng" dirty="0">
              <a:latin typeface="CCW Cursive Writing 7" pitchFamily="66" charset="0"/>
            </a:endParaRPr>
          </a:p>
        </p:txBody>
      </p:sp>
      <p:pic>
        <p:nvPicPr>
          <p:cNvPr id="3" name="Picture 3">
            <a:extLst>
              <a:ext uri="{FF2B5EF4-FFF2-40B4-BE49-F238E27FC236}">
                <a16:creationId xmlns:a16="http://schemas.microsoft.com/office/drawing/2014/main" id="{15E00B16-E591-41DB-905C-4D40FAD28CCC}"/>
              </a:ext>
            </a:extLst>
          </p:cNvPr>
          <p:cNvPicPr>
            <a:picLocks noChangeAspect="1" noChangeArrowheads="1"/>
          </p:cNvPicPr>
          <p:nvPr/>
        </p:nvPicPr>
        <p:blipFill>
          <a:blip r:embed="rId2" cstate="print"/>
          <a:srcRect l="28817" t="31071" r="17210" b="16607"/>
          <a:stretch>
            <a:fillRect/>
          </a:stretch>
        </p:blipFill>
        <p:spPr bwMode="auto">
          <a:xfrm>
            <a:off x="4824248" y="2710932"/>
            <a:ext cx="4476117" cy="3254348"/>
          </a:xfrm>
          <a:prstGeom prst="rect">
            <a:avLst/>
          </a:prstGeom>
          <a:noFill/>
          <a:ln w="9525">
            <a:noFill/>
            <a:miter lim="800000"/>
            <a:headEnd/>
            <a:tailEnd/>
          </a:ln>
        </p:spPr>
      </p:pic>
      <p:sp>
        <p:nvSpPr>
          <p:cNvPr id="2" name="Rectangle 1">
            <a:extLst>
              <a:ext uri="{FF2B5EF4-FFF2-40B4-BE49-F238E27FC236}">
                <a16:creationId xmlns:a16="http://schemas.microsoft.com/office/drawing/2014/main" id="{33308835-52CF-4304-B601-28A37F2500C7}"/>
              </a:ext>
            </a:extLst>
          </p:cNvPr>
          <p:cNvSpPr/>
          <p:nvPr/>
        </p:nvSpPr>
        <p:spPr>
          <a:xfrm>
            <a:off x="222008" y="6313354"/>
            <a:ext cx="5126468" cy="369332"/>
          </a:xfrm>
          <a:prstGeom prst="rect">
            <a:avLst/>
          </a:prstGeom>
        </p:spPr>
        <p:txBody>
          <a:bodyPr wrap="none">
            <a:spAutoFit/>
          </a:bodyPr>
          <a:lstStyle/>
          <a:p>
            <a:r>
              <a:rPr lang="en-GB" dirty="0">
                <a:hlinkClick r:id="rId3"/>
              </a:rPr>
              <a:t>https://www.youtube.com/watch?v=ZttMDho5HMw</a:t>
            </a:r>
            <a:endParaRPr lang="en-GB" dirty="0"/>
          </a:p>
        </p:txBody>
      </p:sp>
    </p:spTree>
    <p:extLst>
      <p:ext uri="{BB962C8B-B14F-4D97-AF65-F5344CB8AC3E}">
        <p14:creationId xmlns:p14="http://schemas.microsoft.com/office/powerpoint/2010/main" val="377554588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5" name="Picture 3"/>
          <p:cNvPicPr>
            <a:picLocks noChangeAspect="1" noChangeArrowheads="1"/>
          </p:cNvPicPr>
          <p:nvPr/>
        </p:nvPicPr>
        <p:blipFill>
          <a:blip r:embed="rId2" cstate="print"/>
          <a:srcRect l="28817" t="31071" r="17210" b="16607"/>
          <a:stretch>
            <a:fillRect/>
          </a:stretch>
        </p:blipFill>
        <p:spPr bwMode="auto">
          <a:xfrm>
            <a:off x="2575991" y="862149"/>
            <a:ext cx="7384438" cy="5368834"/>
          </a:xfrm>
          <a:prstGeom prst="rect">
            <a:avLst/>
          </a:prstGeom>
          <a:noFill/>
          <a:ln w="9525">
            <a:noFill/>
            <a:miter lim="800000"/>
            <a:headEnd/>
            <a:tailEnd/>
          </a:ln>
        </p:spPr>
      </p:pic>
    </p:spTree>
    <p:extLst>
      <p:ext uri="{BB962C8B-B14F-4D97-AF65-F5344CB8AC3E}">
        <p14:creationId xmlns:p14="http://schemas.microsoft.com/office/powerpoint/2010/main" val="46914385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http://www.crayonspicturebooks.com/assets/img/interiors/book-1@2x.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238015" y="128788"/>
            <a:ext cx="9556367" cy="58930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825630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http://ahappystitch.com/wp-content/uploads/2013/09/DSCN9144.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666205" y="116655"/>
            <a:ext cx="8545669" cy="70394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9399551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https://encrypted-tbn0.gstatic.com/images?q=tbn:ANd9GcTusQjjhy8pRJ7uEcCQYu01ISDK9Dtj09Om6Fuy5ef5yJzFPGp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415902" y="243088"/>
            <a:ext cx="8904101" cy="674393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9276825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http://4.bp.blogspot.com/-9uhy7sJ2zZI/U7K7xkUW8-I/AAAAAAAAFA4/l9XVnoYkJWo/s1600/crayons+quit6.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13671" y="469081"/>
            <a:ext cx="8977200" cy="62149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6820924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http://shelleysdavies.com/wp-content/uploads/2013/07/oliver-jeffers-the-day-the-crayons-quit-white.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277343" y="563217"/>
            <a:ext cx="9604400" cy="5910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6952786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http://www.mcachicagostore.org/prodimages/alt_images/large/10027867b.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279870" y="-110231"/>
            <a:ext cx="9563337" cy="77061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9483758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http://www.meloleggo.it/wp-content/uploads/2015/03/CrayonsQuit_02.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43001" y="291699"/>
            <a:ext cx="10052859" cy="61863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8736498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http://picturethisbook.files.wordpress.com/2015/04/20150421-140129.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43000" y="206063"/>
            <a:ext cx="9818812" cy="6065949"/>
          </a:xfrm>
          <a:prstGeom prst="rect">
            <a:avLst/>
          </a:prstGeom>
          <a:noFill/>
          <a:extLst>
            <a:ext uri="{909E8E84-426E-40DD-AFC4-6F175D3DCCD1}">
              <a14:hiddenFill xmlns:a14="http://schemas.microsoft.com/office/drawing/2010/main">
                <a:solidFill>
                  <a:srgbClr val="FFFFFF"/>
                </a:solidFill>
              </a14:hiddenFill>
            </a:ext>
          </a:extLst>
        </p:spPr>
      </p:pic>
      <p:sp>
        <p:nvSpPr>
          <p:cNvPr id="3" name="Title 3">
            <a:extLst>
              <a:ext uri="{FF2B5EF4-FFF2-40B4-BE49-F238E27FC236}">
                <a16:creationId xmlns:a16="http://schemas.microsoft.com/office/drawing/2014/main" id="{7BEF051D-3047-468A-94A3-FF46993CE198}"/>
              </a:ext>
            </a:extLst>
          </p:cNvPr>
          <p:cNvSpPr txBox="1">
            <a:spLocks/>
          </p:cNvSpPr>
          <p:nvPr/>
        </p:nvSpPr>
        <p:spPr>
          <a:xfrm>
            <a:off x="5556138" y="384926"/>
            <a:ext cx="5254889" cy="2109827"/>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800" dirty="0">
                <a:solidFill>
                  <a:schemeClr val="bg1"/>
                </a:solidFill>
                <a:latin typeface="CCW Cursive Writing 7" pitchFamily="66" charset="0"/>
                <a:cs typeface="Aharoni" pitchFamily="2" charset="-79"/>
              </a:rPr>
              <a:t>How does the crayon </a:t>
            </a:r>
          </a:p>
          <a:p>
            <a:r>
              <a:rPr lang="en-GB" sz="2800" dirty="0">
                <a:solidFill>
                  <a:schemeClr val="bg1"/>
                </a:solidFill>
                <a:latin typeface="CCW Cursive Writing 7" pitchFamily="66" charset="0"/>
                <a:cs typeface="Aharoni" pitchFamily="2" charset="-79"/>
              </a:rPr>
              <a:t>feel in this letter?</a:t>
            </a:r>
            <a:br>
              <a:rPr lang="en-GB" sz="2800" dirty="0">
                <a:solidFill>
                  <a:schemeClr val="bg1"/>
                </a:solidFill>
                <a:latin typeface="CCW Cursive Writing 7" pitchFamily="66" charset="0"/>
                <a:cs typeface="Aharoni" pitchFamily="2" charset="-79"/>
              </a:rPr>
            </a:br>
            <a:br>
              <a:rPr lang="en-GB" sz="2800" dirty="0">
                <a:solidFill>
                  <a:schemeClr val="bg1"/>
                </a:solidFill>
                <a:latin typeface="CCW Cursive Writing 7" pitchFamily="66" charset="0"/>
                <a:cs typeface="Aharoni" pitchFamily="2" charset="-79"/>
              </a:rPr>
            </a:br>
            <a:r>
              <a:rPr lang="en-GB" sz="2800" dirty="0">
                <a:solidFill>
                  <a:schemeClr val="bg1"/>
                </a:solidFill>
                <a:latin typeface="CCW Cursive Writing 7" pitchFamily="66" charset="0"/>
                <a:cs typeface="Aharoni" pitchFamily="2" charset="-79"/>
              </a:rPr>
              <a:t>How do you know?</a:t>
            </a:r>
            <a:br>
              <a:rPr lang="en-GB" sz="1800" dirty="0">
                <a:latin typeface="CCW Cursive Writing 7" pitchFamily="66" charset="0"/>
                <a:cs typeface="Aharoni" pitchFamily="2" charset="-79"/>
              </a:rPr>
            </a:br>
            <a:br>
              <a:rPr lang="en-GB" sz="1800" dirty="0">
                <a:latin typeface="CCW Cursive Writing 7" pitchFamily="66" charset="0"/>
                <a:cs typeface="Aharoni" pitchFamily="2" charset="-79"/>
              </a:rPr>
            </a:br>
            <a:endParaRPr lang="en-GB" sz="1800" dirty="0">
              <a:latin typeface="CCW Cursive Writing 7" pitchFamily="66" charset="0"/>
              <a:cs typeface="Aharoni" pitchFamily="2" charset="-79"/>
            </a:endParaRPr>
          </a:p>
        </p:txBody>
      </p:sp>
    </p:spTree>
    <p:extLst>
      <p:ext uri="{BB962C8B-B14F-4D97-AF65-F5344CB8AC3E}">
        <p14:creationId xmlns:p14="http://schemas.microsoft.com/office/powerpoint/2010/main" val="341232865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http://4.bp.blogspot.com/-6rd2SGptoEk/U7K7ma7F8YI/AAAAAAAAFAw/9hRVb7Lzlfk/s1600/crayons+quit5.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413246" y="221618"/>
            <a:ext cx="9585886" cy="6636382"/>
          </a:xfrm>
          <a:prstGeom prst="rect">
            <a:avLst/>
          </a:prstGeom>
          <a:noFill/>
          <a:extLst>
            <a:ext uri="{909E8E84-426E-40DD-AFC4-6F175D3DCCD1}">
              <a14:hiddenFill xmlns:a14="http://schemas.microsoft.com/office/drawing/2010/main">
                <a:solidFill>
                  <a:srgbClr val="FFFFFF"/>
                </a:solidFill>
              </a14:hiddenFill>
            </a:ext>
          </a:extLst>
        </p:spPr>
      </p:pic>
      <p:sp>
        <p:nvSpPr>
          <p:cNvPr id="3" name="Title 3">
            <a:extLst>
              <a:ext uri="{FF2B5EF4-FFF2-40B4-BE49-F238E27FC236}">
                <a16:creationId xmlns:a16="http://schemas.microsoft.com/office/drawing/2014/main" id="{6CC366AB-4EC4-47BB-81E6-53F8C98DF618}"/>
              </a:ext>
            </a:extLst>
          </p:cNvPr>
          <p:cNvSpPr txBox="1">
            <a:spLocks/>
          </p:cNvSpPr>
          <p:nvPr/>
        </p:nvSpPr>
        <p:spPr>
          <a:xfrm>
            <a:off x="5523865" y="427957"/>
            <a:ext cx="5254889" cy="2109827"/>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800" dirty="0">
                <a:solidFill>
                  <a:schemeClr val="bg1"/>
                </a:solidFill>
                <a:latin typeface="CCW Cursive Writing 7" pitchFamily="66" charset="0"/>
                <a:cs typeface="Aharoni" pitchFamily="2" charset="-79"/>
              </a:rPr>
              <a:t>How does the crayon </a:t>
            </a:r>
          </a:p>
          <a:p>
            <a:r>
              <a:rPr lang="en-GB" sz="2800" dirty="0">
                <a:solidFill>
                  <a:schemeClr val="bg1"/>
                </a:solidFill>
                <a:latin typeface="CCW Cursive Writing 7" pitchFamily="66" charset="0"/>
                <a:cs typeface="Aharoni" pitchFamily="2" charset="-79"/>
              </a:rPr>
              <a:t>feel in this letter?</a:t>
            </a:r>
            <a:br>
              <a:rPr lang="en-GB" sz="2800" dirty="0">
                <a:solidFill>
                  <a:schemeClr val="bg1"/>
                </a:solidFill>
                <a:latin typeface="CCW Cursive Writing 7" pitchFamily="66" charset="0"/>
                <a:cs typeface="Aharoni" pitchFamily="2" charset="-79"/>
              </a:rPr>
            </a:br>
            <a:br>
              <a:rPr lang="en-GB" sz="2800" dirty="0">
                <a:solidFill>
                  <a:schemeClr val="bg1"/>
                </a:solidFill>
                <a:latin typeface="CCW Cursive Writing 7" pitchFamily="66" charset="0"/>
                <a:cs typeface="Aharoni" pitchFamily="2" charset="-79"/>
              </a:rPr>
            </a:br>
            <a:r>
              <a:rPr lang="en-GB" sz="2800" dirty="0">
                <a:solidFill>
                  <a:schemeClr val="bg1"/>
                </a:solidFill>
                <a:latin typeface="CCW Cursive Writing 7" pitchFamily="66" charset="0"/>
                <a:cs typeface="Aharoni" pitchFamily="2" charset="-79"/>
              </a:rPr>
              <a:t>How do you know?</a:t>
            </a:r>
            <a:br>
              <a:rPr lang="en-GB" sz="1800" dirty="0">
                <a:latin typeface="CCW Cursive Writing 7" pitchFamily="66" charset="0"/>
                <a:cs typeface="Aharoni" pitchFamily="2" charset="-79"/>
              </a:rPr>
            </a:br>
            <a:br>
              <a:rPr lang="en-GB" sz="1800" dirty="0">
                <a:latin typeface="CCW Cursive Writing 7" pitchFamily="66" charset="0"/>
                <a:cs typeface="Aharoni" pitchFamily="2" charset="-79"/>
              </a:rPr>
            </a:br>
            <a:endParaRPr lang="en-GB" sz="1800" dirty="0">
              <a:latin typeface="CCW Cursive Writing 7" pitchFamily="66" charset="0"/>
              <a:cs typeface="Aharoni" pitchFamily="2" charset="-79"/>
            </a:endParaRPr>
          </a:p>
        </p:txBody>
      </p:sp>
    </p:spTree>
    <p:extLst>
      <p:ext uri="{BB962C8B-B14F-4D97-AF65-F5344CB8AC3E}">
        <p14:creationId xmlns:p14="http://schemas.microsoft.com/office/powerpoint/2010/main" val="239683219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http://kathyellendavis.com/wp-content/uploads/2013/10/20131027-141124.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468223" y="348081"/>
            <a:ext cx="8914564" cy="65099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770439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http://lookbookreport.com/wp-content/uploads/2013/09/TheDaytheCrayonsQuit_2.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49917" y="-319825"/>
            <a:ext cx="8747975" cy="71778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8176984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http://www.crayonspicturebooks.com/assets/img/interiors/book-1@2x.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03163" y="-605309"/>
            <a:ext cx="12635274" cy="77917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4403598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635358" y="2916724"/>
            <a:ext cx="10921284" cy="3133844"/>
          </a:xfrm>
        </p:spPr>
        <p:txBody>
          <a:bodyPr>
            <a:noAutofit/>
          </a:bodyPr>
          <a:lstStyle/>
          <a:p>
            <a:r>
              <a:rPr lang="en-GB" sz="3200" dirty="0">
                <a:latin typeface="CCW Cursive Writing 7" panose="03050602040000000000" pitchFamily="66" charset="0"/>
              </a:rPr>
              <a:t>Coloured crayon: __________________</a:t>
            </a:r>
            <a:br>
              <a:rPr lang="en-GB" sz="3200" dirty="0">
                <a:latin typeface="CCW Cursive Writing 7" panose="03050602040000000000" pitchFamily="66" charset="0"/>
              </a:rPr>
            </a:br>
            <a:r>
              <a:rPr lang="en-GB" sz="3200" dirty="0">
                <a:latin typeface="CCW Cursive Writing 7" panose="03050602040000000000" pitchFamily="66" charset="0"/>
              </a:rPr>
              <a:t>How does the crayon feel in this letter?___________________________________________________________________________________________________</a:t>
            </a:r>
            <a:br>
              <a:rPr lang="en-GB" sz="3200" dirty="0">
                <a:latin typeface="CCW Cursive Writing 7" panose="03050602040000000000" pitchFamily="66" charset="0"/>
              </a:rPr>
            </a:br>
            <a:br>
              <a:rPr lang="en-GB" sz="3200" dirty="0">
                <a:latin typeface="CCW Cursive Writing 7" panose="03050602040000000000" pitchFamily="66" charset="0"/>
              </a:rPr>
            </a:br>
            <a:r>
              <a:rPr lang="en-GB" sz="3200" dirty="0">
                <a:latin typeface="CCW Cursive Writing 7" panose="03050602040000000000" pitchFamily="66" charset="0"/>
              </a:rPr>
              <a:t>How do you know?</a:t>
            </a:r>
            <a:br>
              <a:rPr lang="en-GB" sz="3200" dirty="0">
                <a:latin typeface="CCW Cursive Writing 7" panose="03050602040000000000" pitchFamily="66" charset="0"/>
              </a:rPr>
            </a:br>
            <a:r>
              <a:rPr lang="en-GB" sz="3200" dirty="0">
                <a:latin typeface="CCW Cursive Writing 7" panose="03050602040000000000" pitchFamily="66" charset="0"/>
              </a:rPr>
              <a:t>____________________________________________________________________________________________________________________________________________________________</a:t>
            </a:r>
            <a:br>
              <a:rPr lang="en-GB" sz="1000" dirty="0">
                <a:latin typeface="CCW Cursive Writing 7" panose="03050602040000000000" pitchFamily="66" charset="0"/>
              </a:rPr>
            </a:br>
            <a:br>
              <a:rPr lang="en-GB" sz="1000" dirty="0">
                <a:latin typeface="CCW Cursive Writing 7" panose="03050602040000000000" pitchFamily="66" charset="0"/>
              </a:rPr>
            </a:br>
            <a:endParaRPr lang="en-GB" sz="1000" dirty="0">
              <a:latin typeface="CCW Cursive Writing 7" panose="03050602040000000000" pitchFamily="66" charset="0"/>
            </a:endParaRPr>
          </a:p>
        </p:txBody>
      </p:sp>
      <p:sp>
        <p:nvSpPr>
          <p:cNvPr id="2" name="Rectangle 1">
            <a:extLst>
              <a:ext uri="{FF2B5EF4-FFF2-40B4-BE49-F238E27FC236}">
                <a16:creationId xmlns:a16="http://schemas.microsoft.com/office/drawing/2014/main" id="{3B6C4170-110D-4379-BAC8-F3212EC48CD3}"/>
              </a:ext>
            </a:extLst>
          </p:cNvPr>
          <p:cNvSpPr/>
          <p:nvPr/>
        </p:nvSpPr>
        <p:spPr>
          <a:xfrm>
            <a:off x="172456" y="328752"/>
            <a:ext cx="11440311" cy="1754326"/>
          </a:xfrm>
          <a:prstGeom prst="rect">
            <a:avLst/>
          </a:prstGeom>
          <a:noFill/>
        </p:spPr>
        <p:txBody>
          <a:bodyPr wrap="none" lIns="91440" tIns="45720" rIns="91440" bIns="45720">
            <a:spAutoFit/>
          </a:bodyPr>
          <a:lstStyle/>
          <a:p>
            <a:pPr algn="ctr"/>
            <a:r>
              <a:rPr lang="en-US" sz="3600" b="1" cap="none" spc="0" dirty="0">
                <a:ln w="22225">
                  <a:solidFill>
                    <a:schemeClr val="accent2"/>
                  </a:solidFill>
                  <a:prstDash val="solid"/>
                </a:ln>
                <a:solidFill>
                  <a:schemeClr val="accent2">
                    <a:lumMod val="40000"/>
                    <a:lumOff val="60000"/>
                  </a:schemeClr>
                </a:solidFill>
                <a:effectLst/>
              </a:rPr>
              <a:t>Over to you…look at the letters again. </a:t>
            </a:r>
          </a:p>
          <a:p>
            <a:pPr algn="ctr"/>
            <a:r>
              <a:rPr lang="en-US" sz="3600" b="1" dirty="0">
                <a:ln w="22225">
                  <a:solidFill>
                    <a:schemeClr val="accent2"/>
                  </a:solidFill>
                  <a:prstDash val="solid"/>
                </a:ln>
                <a:solidFill>
                  <a:schemeClr val="accent2">
                    <a:lumMod val="40000"/>
                    <a:lumOff val="60000"/>
                  </a:schemeClr>
                </a:solidFill>
              </a:rPr>
              <a:t>Pick out </a:t>
            </a:r>
            <a:r>
              <a:rPr lang="en-US" sz="3600" b="1" cap="none" spc="0" dirty="0">
                <a:ln w="22225">
                  <a:solidFill>
                    <a:schemeClr val="accent2"/>
                  </a:solidFill>
                  <a:prstDash val="solid"/>
                </a:ln>
                <a:solidFill>
                  <a:schemeClr val="accent2">
                    <a:lumMod val="40000"/>
                    <a:lumOff val="60000"/>
                  </a:schemeClr>
                </a:solidFill>
                <a:effectLst/>
              </a:rPr>
              <a:t>language to show the </a:t>
            </a:r>
          </a:p>
          <a:p>
            <a:pPr algn="ctr"/>
            <a:r>
              <a:rPr lang="en-US" sz="3600" b="1" cap="none" spc="0" dirty="0">
                <a:ln w="22225">
                  <a:solidFill>
                    <a:schemeClr val="accent2"/>
                  </a:solidFill>
                  <a:prstDash val="solid"/>
                </a:ln>
                <a:solidFill>
                  <a:schemeClr val="accent2">
                    <a:lumMod val="40000"/>
                    <a:lumOff val="60000"/>
                  </a:schemeClr>
                </a:solidFill>
                <a:effectLst/>
              </a:rPr>
              <a:t>mood of the crayon. </a:t>
            </a:r>
            <a:r>
              <a:rPr lang="en-US" sz="3600" b="1" dirty="0">
                <a:ln w="22225">
                  <a:solidFill>
                    <a:schemeClr val="accent2"/>
                  </a:solidFill>
                  <a:prstDash val="solid"/>
                </a:ln>
                <a:solidFill>
                  <a:schemeClr val="accent2">
                    <a:lumMod val="40000"/>
                    <a:lumOff val="60000"/>
                  </a:schemeClr>
                </a:solidFill>
              </a:rPr>
              <a:t> Complete the questions in your book </a:t>
            </a:r>
            <a:endParaRPr lang="en-US" sz="3600" b="1" cap="none" spc="0" dirty="0">
              <a:ln w="22225">
                <a:solidFill>
                  <a:schemeClr val="accent2"/>
                </a:solidFill>
                <a:prstDash val="solid"/>
              </a:ln>
              <a:solidFill>
                <a:schemeClr val="accent2">
                  <a:lumMod val="40000"/>
                  <a:lumOff val="60000"/>
                </a:schemeClr>
              </a:solidFill>
              <a:effectLst/>
            </a:endParaRPr>
          </a:p>
        </p:txBody>
      </p:sp>
    </p:spTree>
    <p:extLst>
      <p:ext uri="{BB962C8B-B14F-4D97-AF65-F5344CB8AC3E}">
        <p14:creationId xmlns:p14="http://schemas.microsoft.com/office/powerpoint/2010/main" val="218670396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ttp://www.behindthebookshelf.co.uk/behindthebookshelf/65830/day_crayons_quit.jpe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503170" y="750547"/>
            <a:ext cx="6733064" cy="53079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9045227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4C8D17-D4BE-477C-A904-D6F00A484E38}"/>
              </a:ext>
            </a:extLst>
          </p:cNvPr>
          <p:cNvSpPr>
            <a:spLocks noGrp="1"/>
          </p:cNvSpPr>
          <p:nvPr>
            <p:ph type="title"/>
          </p:nvPr>
        </p:nvSpPr>
        <p:spPr>
          <a:xfrm>
            <a:off x="838200" y="913660"/>
            <a:ext cx="10515600" cy="1325563"/>
          </a:xfrm>
        </p:spPr>
        <p:txBody>
          <a:bodyPr>
            <a:normAutofit fontScale="90000"/>
          </a:bodyPr>
          <a:lstStyle/>
          <a:p>
            <a:r>
              <a:rPr lang="en-GB" sz="3600" u="sng" dirty="0">
                <a:latin typeface="CCW Cursive Writing 7" pitchFamily="66" charset="0"/>
              </a:rPr>
              <a:t>Wednesday 9th September 2019</a:t>
            </a:r>
            <a:br>
              <a:rPr lang="en-GB" sz="3600" u="sng" dirty="0">
                <a:latin typeface="CCW Cursive Writing 7" pitchFamily="66" charset="0"/>
              </a:rPr>
            </a:br>
            <a:br>
              <a:rPr lang="en-GB" sz="3600" u="sng" dirty="0">
                <a:latin typeface="CCW Cursive Writing 7" pitchFamily="66" charset="0"/>
              </a:rPr>
            </a:br>
            <a:br>
              <a:rPr lang="en-GB" sz="4400" u="sng" dirty="0">
                <a:latin typeface="CCW Cursive Writing 7" pitchFamily="66" charset="0"/>
              </a:rPr>
            </a:br>
            <a:endParaRPr lang="en-GB" b="1" dirty="0"/>
          </a:p>
        </p:txBody>
      </p:sp>
      <p:sp>
        <p:nvSpPr>
          <p:cNvPr id="4" name="Rectangle 3">
            <a:extLst>
              <a:ext uri="{FF2B5EF4-FFF2-40B4-BE49-F238E27FC236}">
                <a16:creationId xmlns:a16="http://schemas.microsoft.com/office/drawing/2014/main" id="{E8259E4A-5FA3-49A0-B186-560B3DA9D45A}"/>
              </a:ext>
            </a:extLst>
          </p:cNvPr>
          <p:cNvSpPr/>
          <p:nvPr/>
        </p:nvSpPr>
        <p:spPr>
          <a:xfrm>
            <a:off x="1114095" y="1481011"/>
            <a:ext cx="9396249" cy="1240211"/>
          </a:xfrm>
          <a:prstGeom prst="rect">
            <a:avLst/>
          </a:prstGeom>
          <a:solidFill>
            <a:schemeClr val="accent1">
              <a:lumMod val="20000"/>
              <a:lumOff val="80000"/>
            </a:schemeClr>
          </a:solidFill>
        </p:spPr>
        <p:txBody>
          <a:bodyPr wrap="square">
            <a:spAutoFit/>
          </a:bodyPr>
          <a:lstStyle/>
          <a:p>
            <a:pPr algn="ctr">
              <a:lnSpc>
                <a:spcPct val="107000"/>
              </a:lnSpc>
              <a:spcAft>
                <a:spcPts val="800"/>
              </a:spcAft>
            </a:pPr>
            <a:r>
              <a:rPr lang="en-GB" sz="3200" b="1" u="sng" dirty="0">
                <a:latin typeface="XCCW Joined 7a" panose="03050602040000000000" pitchFamily="66" charset="0"/>
                <a:ea typeface="Calibri" panose="020F0502020204030204" pitchFamily="34" charset="0"/>
                <a:cs typeface="Times New Roman" panose="02020603050405020304" pitchFamily="18" charset="0"/>
              </a:rPr>
              <a:t>Spellings LO: Suffixes ‘</a:t>
            </a:r>
            <a:r>
              <a:rPr lang="en-GB" sz="3200" b="1" u="sng" dirty="0" err="1">
                <a:latin typeface="XCCW Joined 7a" panose="03050602040000000000" pitchFamily="66" charset="0"/>
                <a:ea typeface="Calibri" panose="020F0502020204030204" pitchFamily="34" charset="0"/>
                <a:cs typeface="Times New Roman" panose="02020603050405020304" pitchFamily="18" charset="0"/>
              </a:rPr>
              <a:t>ial</a:t>
            </a:r>
            <a:r>
              <a:rPr lang="en-GB" sz="3200" b="1" u="sng" dirty="0">
                <a:latin typeface="XCCW Joined 7a" panose="03050602040000000000" pitchFamily="66" charset="0"/>
                <a:ea typeface="Calibri" panose="020F0502020204030204" pitchFamily="34" charset="0"/>
                <a:cs typeface="Times New Roman" panose="02020603050405020304" pitchFamily="18" charset="0"/>
              </a:rPr>
              <a:t>’ ‘</a:t>
            </a:r>
            <a:r>
              <a:rPr lang="en-GB" sz="3200" b="1" u="sng" dirty="0" err="1">
                <a:latin typeface="XCCW Joined 7a" panose="03050602040000000000" pitchFamily="66" charset="0"/>
                <a:ea typeface="Calibri" panose="020F0502020204030204" pitchFamily="34" charset="0"/>
                <a:cs typeface="Times New Roman" panose="02020603050405020304" pitchFamily="18" charset="0"/>
              </a:rPr>
              <a:t>cial</a:t>
            </a:r>
            <a:r>
              <a:rPr lang="en-GB" sz="3200" b="1" u="sng" dirty="0">
                <a:latin typeface="XCCW Joined 7a" panose="03050602040000000000" pitchFamily="66" charset="0"/>
                <a:ea typeface="Calibri" panose="020F0502020204030204" pitchFamily="34" charset="0"/>
                <a:cs typeface="Times New Roman" panose="02020603050405020304" pitchFamily="18" charset="0"/>
              </a:rPr>
              <a:t>’ ‘</a:t>
            </a:r>
            <a:r>
              <a:rPr lang="en-GB" sz="3200" b="1" u="sng" dirty="0" err="1">
                <a:latin typeface="XCCW Joined 7a" panose="03050602040000000000" pitchFamily="66" charset="0"/>
                <a:ea typeface="Calibri" panose="020F0502020204030204" pitchFamily="34" charset="0"/>
                <a:cs typeface="Times New Roman" panose="02020603050405020304" pitchFamily="18" charset="0"/>
              </a:rPr>
              <a:t>tial</a:t>
            </a:r>
            <a:r>
              <a:rPr lang="en-GB" sz="3200" b="1" u="sng" dirty="0">
                <a:latin typeface="XCCW Joined 7a" panose="03050602040000000000" pitchFamily="66" charset="0"/>
                <a:ea typeface="Calibri" panose="020F0502020204030204" pitchFamily="34" charset="0"/>
                <a:cs typeface="Times New Roman" panose="02020603050405020304" pitchFamily="18" charset="0"/>
              </a:rPr>
              <a:t>’</a:t>
            </a:r>
          </a:p>
          <a:p>
            <a:pPr algn="ctr">
              <a:lnSpc>
                <a:spcPct val="107000"/>
              </a:lnSpc>
              <a:spcAft>
                <a:spcPts val="800"/>
              </a:spcAft>
            </a:pPr>
            <a:endParaRPr lang="en-GB" sz="3200" b="1" u="sng" dirty="0">
              <a:latin typeface="XCCW Joined 7a" panose="03050602040000000000" pitchFamily="66" charset="0"/>
              <a:ea typeface="Calibri" panose="020F0502020204030204" pitchFamily="34" charset="0"/>
              <a:cs typeface="Times New Roman" panose="02020603050405020304" pitchFamily="18" charset="0"/>
            </a:endParaRPr>
          </a:p>
        </p:txBody>
      </p:sp>
      <p:pic>
        <p:nvPicPr>
          <p:cNvPr id="3" name="Picture 2">
            <a:extLst>
              <a:ext uri="{FF2B5EF4-FFF2-40B4-BE49-F238E27FC236}">
                <a16:creationId xmlns:a16="http://schemas.microsoft.com/office/drawing/2014/main" id="{881A4C82-3680-4E10-B5E5-2CD4C0D3C7DA}"/>
              </a:ext>
            </a:extLst>
          </p:cNvPr>
          <p:cNvPicPr>
            <a:picLocks noChangeAspect="1"/>
          </p:cNvPicPr>
          <p:nvPr/>
        </p:nvPicPr>
        <p:blipFill>
          <a:blip r:embed="rId2"/>
          <a:stretch>
            <a:fillRect/>
          </a:stretch>
        </p:blipFill>
        <p:spPr>
          <a:xfrm>
            <a:off x="3983913" y="2872252"/>
            <a:ext cx="3867315" cy="3867315"/>
          </a:xfrm>
          <a:prstGeom prst="rect">
            <a:avLst/>
          </a:prstGeom>
        </p:spPr>
      </p:pic>
    </p:spTree>
    <p:extLst>
      <p:ext uri="{BB962C8B-B14F-4D97-AF65-F5344CB8AC3E}">
        <p14:creationId xmlns:p14="http://schemas.microsoft.com/office/powerpoint/2010/main" val="14303071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AA9B41E9-D8F6-4DB8-A109-33DBC26633CC}"/>
              </a:ext>
            </a:extLst>
          </p:cNvPr>
          <p:cNvPicPr>
            <a:picLocks noChangeAspect="1"/>
          </p:cNvPicPr>
          <p:nvPr/>
        </p:nvPicPr>
        <p:blipFill rotWithShape="1">
          <a:blip r:embed="rId2"/>
          <a:srcRect l="20652" t="26609" r="70761" b="23168"/>
          <a:stretch/>
        </p:blipFill>
        <p:spPr>
          <a:xfrm>
            <a:off x="4264001" y="21020"/>
            <a:ext cx="2715567" cy="6790703"/>
          </a:xfrm>
          <a:prstGeom prst="rect">
            <a:avLst/>
          </a:prstGeom>
        </p:spPr>
      </p:pic>
      <p:sp>
        <p:nvSpPr>
          <p:cNvPr id="9" name="Rectangle 8">
            <a:extLst>
              <a:ext uri="{FF2B5EF4-FFF2-40B4-BE49-F238E27FC236}">
                <a16:creationId xmlns:a16="http://schemas.microsoft.com/office/drawing/2014/main" id="{54ABDD7F-CE57-4F3C-B580-7710341E9B5D}"/>
              </a:ext>
            </a:extLst>
          </p:cNvPr>
          <p:cNvSpPr/>
          <p:nvPr/>
        </p:nvSpPr>
        <p:spPr>
          <a:xfrm rot="20856646">
            <a:off x="244811" y="208910"/>
            <a:ext cx="2717411" cy="923330"/>
          </a:xfrm>
          <a:prstGeom prst="rect">
            <a:avLst/>
          </a:prstGeom>
          <a:noFill/>
        </p:spPr>
        <p:txBody>
          <a:bodyPr wrap="none" lIns="91440" tIns="45720" rIns="91440" bIns="45720">
            <a:spAutoFit/>
          </a:bodyPr>
          <a:lstStyle/>
          <a:p>
            <a:pPr algn="ctr"/>
            <a:r>
              <a:rPr lang="en-US" sz="5400" b="1" cap="none" spc="0" dirty="0">
                <a:ln w="22225">
                  <a:solidFill>
                    <a:schemeClr val="accent2"/>
                  </a:solidFill>
                  <a:prstDash val="solid"/>
                </a:ln>
                <a:solidFill>
                  <a:schemeClr val="accent2">
                    <a:lumMod val="40000"/>
                    <a:lumOff val="60000"/>
                  </a:schemeClr>
                </a:solidFill>
                <a:effectLst/>
              </a:rPr>
              <a:t>Spellings</a:t>
            </a:r>
          </a:p>
        </p:txBody>
      </p:sp>
      <p:pic>
        <p:nvPicPr>
          <p:cNvPr id="10" name="Picture 9">
            <a:extLst>
              <a:ext uri="{FF2B5EF4-FFF2-40B4-BE49-F238E27FC236}">
                <a16:creationId xmlns:a16="http://schemas.microsoft.com/office/drawing/2014/main" id="{156C7D3B-6331-442B-A5D6-F6FE0397A716}"/>
              </a:ext>
            </a:extLst>
          </p:cNvPr>
          <p:cNvPicPr>
            <a:picLocks noChangeAspect="1"/>
          </p:cNvPicPr>
          <p:nvPr/>
        </p:nvPicPr>
        <p:blipFill rotWithShape="1">
          <a:blip r:embed="rId3"/>
          <a:srcRect l="20652" t="39994" r="70978" b="18246"/>
          <a:stretch/>
        </p:blipFill>
        <p:spPr>
          <a:xfrm>
            <a:off x="7519096" y="33648"/>
            <a:ext cx="2433287" cy="6825848"/>
          </a:xfrm>
          <a:prstGeom prst="rect">
            <a:avLst/>
          </a:prstGeom>
        </p:spPr>
      </p:pic>
      <p:pic>
        <p:nvPicPr>
          <p:cNvPr id="2" name="Picture 1">
            <a:extLst>
              <a:ext uri="{FF2B5EF4-FFF2-40B4-BE49-F238E27FC236}">
                <a16:creationId xmlns:a16="http://schemas.microsoft.com/office/drawing/2014/main" id="{966E6A75-7FD4-4E49-AA8F-DBD1831385A2}"/>
              </a:ext>
            </a:extLst>
          </p:cNvPr>
          <p:cNvPicPr>
            <a:picLocks noChangeAspect="1"/>
          </p:cNvPicPr>
          <p:nvPr/>
        </p:nvPicPr>
        <p:blipFill>
          <a:blip r:embed="rId4"/>
          <a:stretch>
            <a:fillRect/>
          </a:stretch>
        </p:blipFill>
        <p:spPr>
          <a:xfrm>
            <a:off x="177400" y="2425627"/>
            <a:ext cx="3176387" cy="3176387"/>
          </a:xfrm>
          <a:prstGeom prst="rect">
            <a:avLst/>
          </a:prstGeom>
        </p:spPr>
      </p:pic>
    </p:spTree>
    <p:extLst>
      <p:ext uri="{BB962C8B-B14F-4D97-AF65-F5344CB8AC3E}">
        <p14:creationId xmlns:p14="http://schemas.microsoft.com/office/powerpoint/2010/main" val="142323537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4C8D17-D4BE-477C-A904-D6F00A484E38}"/>
              </a:ext>
            </a:extLst>
          </p:cNvPr>
          <p:cNvSpPr>
            <a:spLocks noGrp="1"/>
          </p:cNvSpPr>
          <p:nvPr>
            <p:ph type="title"/>
          </p:nvPr>
        </p:nvSpPr>
        <p:spPr>
          <a:xfrm>
            <a:off x="838200" y="913660"/>
            <a:ext cx="10515600" cy="1325563"/>
          </a:xfrm>
        </p:spPr>
        <p:txBody>
          <a:bodyPr>
            <a:normAutofit fontScale="90000"/>
          </a:bodyPr>
          <a:lstStyle/>
          <a:p>
            <a:br>
              <a:rPr lang="en-GB" sz="3600" u="sng" dirty="0">
                <a:latin typeface="CCW Cursive Writing 7" pitchFamily="66" charset="0"/>
              </a:rPr>
            </a:br>
            <a:br>
              <a:rPr lang="en-GB" sz="3600" u="sng" dirty="0">
                <a:latin typeface="CCW Cursive Writing 7" pitchFamily="66" charset="0"/>
              </a:rPr>
            </a:br>
            <a:r>
              <a:rPr lang="en-GB" sz="3600" u="sng" dirty="0">
                <a:latin typeface="CCW Cursive Writing 7" pitchFamily="66" charset="0"/>
              </a:rPr>
              <a:t>LO: To vary sentence starts (writing from a crayon- Shared write)</a:t>
            </a:r>
            <a:br>
              <a:rPr lang="en-GB" sz="4400" u="sng" dirty="0">
                <a:latin typeface="CCW Cursive Writing 7" pitchFamily="66" charset="0"/>
              </a:rPr>
            </a:br>
            <a:endParaRPr lang="en-GB" b="1" dirty="0"/>
          </a:p>
        </p:txBody>
      </p:sp>
      <p:pic>
        <p:nvPicPr>
          <p:cNvPr id="17" name="Picture 2" descr="http://www.behindthebookshelf.co.uk/behindthebookshelf/65830/day_crayons_quit.jpeg">
            <a:extLst>
              <a:ext uri="{FF2B5EF4-FFF2-40B4-BE49-F238E27FC236}">
                <a16:creationId xmlns:a16="http://schemas.microsoft.com/office/drawing/2014/main" id="{ED3A2849-78F9-4D07-8644-9DA7165BB794}"/>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324804" y="2994992"/>
            <a:ext cx="4541629" cy="35803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2160434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loud Callout 3"/>
          <p:cNvSpPr/>
          <p:nvPr/>
        </p:nvSpPr>
        <p:spPr>
          <a:xfrm>
            <a:off x="1824039" y="365126"/>
            <a:ext cx="8543925" cy="5148168"/>
          </a:xfrm>
          <a:prstGeom prst="cloudCallout">
            <a:avLst>
              <a:gd name="adj1" fmla="val -45228"/>
              <a:gd name="adj2" fmla="val 66679"/>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2325041" y="1447817"/>
            <a:ext cx="7864652" cy="1569660"/>
          </a:xfrm>
          <a:prstGeom prst="rect">
            <a:avLst/>
          </a:prstGeom>
          <a:noFill/>
        </p:spPr>
        <p:txBody>
          <a:bodyPr wrap="none" lIns="91440" tIns="45720" rIns="91440" bIns="45720">
            <a:spAutoFit/>
          </a:bodyPr>
          <a:lstStyle/>
          <a:p>
            <a:pPr algn="ctr"/>
            <a:r>
              <a:rPr lang="en-US" sz="4800" b="1" dirty="0">
                <a:ln w="10160">
                  <a:solidFill>
                    <a:schemeClr val="accent5"/>
                  </a:solidFill>
                  <a:prstDash val="solid"/>
                </a:ln>
                <a:solidFill>
                  <a:srgbClr val="FFFFFF"/>
                </a:solidFill>
                <a:effectLst>
                  <a:outerShdw blurRad="38100" dist="22860" dir="5400000" algn="tl" rotWithShape="0">
                    <a:srgbClr val="000000">
                      <a:alpha val="30000"/>
                    </a:srgbClr>
                  </a:outerShdw>
                </a:effectLst>
                <a:latin typeface="CCW Cursive Writing 7" pitchFamily="66" charset="0"/>
              </a:rPr>
              <a:t>What does</a:t>
            </a:r>
          </a:p>
          <a:p>
            <a:pPr algn="ctr"/>
            <a:r>
              <a:rPr lang="en-US" sz="4800" b="1" dirty="0">
                <a:ln w="10160">
                  <a:solidFill>
                    <a:schemeClr val="accent5"/>
                  </a:solidFill>
                  <a:prstDash val="solid"/>
                </a:ln>
                <a:solidFill>
                  <a:srgbClr val="FFFFFF"/>
                </a:solidFill>
                <a:effectLst>
                  <a:outerShdw blurRad="38100" dist="22860" dir="5400000" algn="tl" rotWithShape="0">
                    <a:srgbClr val="000000">
                      <a:alpha val="30000"/>
                    </a:srgbClr>
                  </a:outerShdw>
                </a:effectLst>
                <a:latin typeface="CCW Cursive Writing 7" pitchFamily="66" charset="0"/>
              </a:rPr>
              <a:t> informal mean?</a:t>
            </a:r>
          </a:p>
        </p:txBody>
      </p:sp>
    </p:spTree>
    <p:extLst>
      <p:ext uri="{BB962C8B-B14F-4D97-AF65-F5344CB8AC3E}">
        <p14:creationId xmlns:p14="http://schemas.microsoft.com/office/powerpoint/2010/main" val="372076243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p:cNvSpPr>
            <a:spLocks noGrp="1"/>
          </p:cNvSpPr>
          <p:nvPr>
            <p:ph type="body" idx="1"/>
          </p:nvPr>
        </p:nvSpPr>
        <p:spPr>
          <a:xfrm>
            <a:off x="1733888" y="344733"/>
            <a:ext cx="8862882" cy="823912"/>
          </a:xfrm>
          <a:ln>
            <a:solidFill>
              <a:schemeClr val="tx1"/>
            </a:solidFill>
          </a:ln>
        </p:spPr>
        <p:txBody>
          <a:bodyPr>
            <a:noAutofit/>
          </a:bodyPr>
          <a:lstStyle/>
          <a:p>
            <a:r>
              <a:rPr lang="en-GB" sz="2800" dirty="0">
                <a:latin typeface="CCW Cursive Writing 7" pitchFamily="66" charset="0"/>
              </a:rPr>
              <a:t>How do these letters begin and end?</a:t>
            </a:r>
          </a:p>
        </p:txBody>
      </p:sp>
      <p:sp>
        <p:nvSpPr>
          <p:cNvPr id="6" name="Content Placeholder 5"/>
          <p:cNvSpPr>
            <a:spLocks noGrp="1"/>
          </p:cNvSpPr>
          <p:nvPr>
            <p:ph sz="half" idx="2"/>
          </p:nvPr>
        </p:nvSpPr>
        <p:spPr>
          <a:xfrm>
            <a:off x="1733888" y="1407795"/>
            <a:ext cx="8862882" cy="5133682"/>
          </a:xfrm>
          <a:ln>
            <a:solidFill>
              <a:schemeClr val="tx1"/>
            </a:solidFill>
          </a:ln>
        </p:spPr>
        <p:txBody>
          <a:bodyPr/>
          <a:lstStyle/>
          <a:p>
            <a:pPr marL="0" indent="0">
              <a:buNone/>
            </a:pPr>
            <a:r>
              <a:rPr lang="en-GB" dirty="0">
                <a:solidFill>
                  <a:srgbClr val="FF0000"/>
                </a:solidFill>
                <a:latin typeface="CCW Cursive Writing 7" pitchFamily="66" charset="0"/>
              </a:rPr>
              <a:t>Examples:</a:t>
            </a:r>
          </a:p>
          <a:p>
            <a:pPr marL="0" indent="0">
              <a:buNone/>
            </a:pPr>
            <a:r>
              <a:rPr lang="en-GB" dirty="0">
                <a:solidFill>
                  <a:srgbClr val="FF0000"/>
                </a:solidFill>
                <a:latin typeface="CCW Cursive Writing 7" pitchFamily="66" charset="0"/>
              </a:rPr>
              <a:t>Hey listen here kid, </a:t>
            </a:r>
          </a:p>
          <a:p>
            <a:pPr marL="0" indent="0">
              <a:buNone/>
            </a:pPr>
            <a:endParaRPr lang="en-GB" dirty="0">
              <a:solidFill>
                <a:srgbClr val="FF0000"/>
              </a:solidFill>
              <a:latin typeface="CCW Cursive Writing 7" pitchFamily="66" charset="0"/>
            </a:endParaRPr>
          </a:p>
          <a:p>
            <a:pPr marL="0" indent="0">
              <a:buNone/>
            </a:pPr>
            <a:r>
              <a:rPr lang="en-GB" dirty="0">
                <a:solidFill>
                  <a:srgbClr val="FF0000"/>
                </a:solidFill>
                <a:latin typeface="CCW Cursive Writing 7" pitchFamily="66" charset="0"/>
              </a:rPr>
              <a:t>We need a chat! </a:t>
            </a:r>
          </a:p>
          <a:p>
            <a:pPr marL="0" indent="0">
              <a:buNone/>
            </a:pPr>
            <a:endParaRPr lang="en-GB" dirty="0">
              <a:solidFill>
                <a:srgbClr val="FF0000"/>
              </a:solidFill>
              <a:latin typeface="CCW Cursive Writing 7" pitchFamily="66" charset="0"/>
            </a:endParaRPr>
          </a:p>
          <a:p>
            <a:pPr marL="0" indent="0">
              <a:buNone/>
            </a:pPr>
            <a:endParaRPr lang="en-GB" dirty="0">
              <a:solidFill>
                <a:srgbClr val="FF0000"/>
              </a:solidFill>
              <a:latin typeface="CCW Cursive Writing 7" pitchFamily="66" charset="0"/>
            </a:endParaRPr>
          </a:p>
        </p:txBody>
      </p:sp>
    </p:spTree>
    <p:extLst>
      <p:ext uri="{BB962C8B-B14F-4D97-AF65-F5344CB8AC3E}">
        <p14:creationId xmlns:p14="http://schemas.microsoft.com/office/powerpoint/2010/main" val="386889725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http://www.meloleggo.it/wp-content/uploads/2015/03/CrayonsQuit_02.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43001" y="291699"/>
            <a:ext cx="10052859" cy="61863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2093497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http://4.bp.blogspot.com/-6rd2SGptoEk/U7K7ma7F8YI/AAAAAAAAFAw/9hRVb7Lzlfk/s1600/crayons+quit5.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413246" y="221618"/>
            <a:ext cx="9585886" cy="66363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5647968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123249" y="210689"/>
            <a:ext cx="6160661" cy="830997"/>
          </a:xfrm>
          <a:prstGeom prst="rect">
            <a:avLst/>
          </a:prstGeom>
          <a:noFill/>
        </p:spPr>
        <p:txBody>
          <a:bodyPr wrap="none" lIns="91440" tIns="45720" rIns="91440" bIns="45720">
            <a:spAutoFit/>
          </a:bodyPr>
          <a:lstStyle/>
          <a:p>
            <a:pPr algn="ctr"/>
            <a:r>
              <a:rPr lang="en-US" sz="4800"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latin typeface="CCW Cursive Writing 7" pitchFamily="66" charset="0"/>
              </a:rPr>
              <a:t>Over to you…</a:t>
            </a:r>
          </a:p>
        </p:txBody>
      </p:sp>
      <p:sp>
        <p:nvSpPr>
          <p:cNvPr id="3" name="TextBox 2"/>
          <p:cNvSpPr txBox="1"/>
          <p:nvPr/>
        </p:nvSpPr>
        <p:spPr>
          <a:xfrm>
            <a:off x="2030507" y="1398494"/>
            <a:ext cx="7987553" cy="3539430"/>
          </a:xfrm>
          <a:prstGeom prst="rect">
            <a:avLst/>
          </a:prstGeom>
          <a:solidFill>
            <a:srgbClr val="7030A0"/>
          </a:solidFill>
        </p:spPr>
        <p:txBody>
          <a:bodyPr wrap="square" rtlCol="0">
            <a:spAutoFit/>
          </a:bodyPr>
          <a:lstStyle/>
          <a:p>
            <a:pPr algn="ctr"/>
            <a:r>
              <a:rPr lang="en-GB" sz="2800" dirty="0">
                <a:solidFill>
                  <a:schemeClr val="bg1"/>
                </a:solidFill>
                <a:latin typeface="CCW Cursive Writing 7" pitchFamily="66" charset="0"/>
              </a:rPr>
              <a:t>You are to practise creating your very own informal openings and endings to the letters written by the crayons. </a:t>
            </a:r>
          </a:p>
          <a:p>
            <a:pPr algn="ctr"/>
            <a:endParaRPr lang="en-GB" sz="2800" dirty="0">
              <a:solidFill>
                <a:schemeClr val="bg1"/>
              </a:solidFill>
              <a:latin typeface="CCW Cursive Writing 7" pitchFamily="66" charset="0"/>
            </a:endParaRPr>
          </a:p>
          <a:p>
            <a:pPr algn="ctr"/>
            <a:r>
              <a:rPr lang="en-GB" sz="2800" dirty="0">
                <a:solidFill>
                  <a:schemeClr val="bg1"/>
                </a:solidFill>
                <a:latin typeface="CCW Cursive Writing 7" pitchFamily="66" charset="0"/>
              </a:rPr>
              <a:t>Refer to your table for ideas. </a:t>
            </a:r>
          </a:p>
          <a:p>
            <a:pPr algn="ctr"/>
            <a:endParaRPr lang="en-GB" sz="2800" dirty="0">
              <a:solidFill>
                <a:schemeClr val="bg1"/>
              </a:solidFill>
              <a:latin typeface="CCW Cursive Writing 7" pitchFamily="66" charset="0"/>
            </a:endParaRPr>
          </a:p>
          <a:p>
            <a:pPr algn="ctr"/>
            <a:r>
              <a:rPr lang="en-GB" sz="2800" dirty="0">
                <a:solidFill>
                  <a:schemeClr val="bg1"/>
                </a:solidFill>
                <a:latin typeface="CCW Cursive Writing 7" pitchFamily="66" charset="0"/>
              </a:rPr>
              <a:t>How have you addressed Duncan?</a:t>
            </a:r>
          </a:p>
          <a:p>
            <a:pPr algn="ctr"/>
            <a:r>
              <a:rPr lang="en-GB" sz="2800" dirty="0">
                <a:solidFill>
                  <a:schemeClr val="bg1"/>
                </a:solidFill>
                <a:latin typeface="CCW Cursive Writing 7" pitchFamily="66" charset="0"/>
              </a:rPr>
              <a:t>How have you signed your letter?</a:t>
            </a:r>
          </a:p>
        </p:txBody>
      </p:sp>
      <p:pic>
        <p:nvPicPr>
          <p:cNvPr id="2050" name="Picture 2" descr="Image result for pencil"/>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882831" y="4748329"/>
            <a:ext cx="1972120" cy="19721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0099924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hought Bubble: Cloud 2">
            <a:extLst>
              <a:ext uri="{FF2B5EF4-FFF2-40B4-BE49-F238E27FC236}">
                <a16:creationId xmlns:a16="http://schemas.microsoft.com/office/drawing/2014/main" id="{9CD6302E-577D-4F64-AE76-42AAEBD0F2C0}"/>
              </a:ext>
            </a:extLst>
          </p:cNvPr>
          <p:cNvSpPr/>
          <p:nvPr/>
        </p:nvSpPr>
        <p:spPr>
          <a:xfrm>
            <a:off x="755374" y="2014330"/>
            <a:ext cx="10217426" cy="3710609"/>
          </a:xfrm>
          <a:prstGeom prst="cloudCallout">
            <a:avLst/>
          </a:prstGeom>
          <a:solidFill>
            <a:schemeClr val="accent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 Placeholder 4"/>
          <p:cNvSpPr>
            <a:spLocks noGrp="1"/>
          </p:cNvSpPr>
          <p:nvPr>
            <p:ph type="body" idx="1"/>
          </p:nvPr>
        </p:nvSpPr>
        <p:spPr>
          <a:xfrm>
            <a:off x="755374" y="922802"/>
            <a:ext cx="9772067" cy="823912"/>
          </a:xfrm>
          <a:ln>
            <a:solidFill>
              <a:schemeClr val="tx1"/>
            </a:solidFill>
          </a:ln>
        </p:spPr>
        <p:txBody>
          <a:bodyPr>
            <a:normAutofit fontScale="70000" lnSpcReduction="20000"/>
          </a:bodyPr>
          <a:lstStyle/>
          <a:p>
            <a:r>
              <a:rPr lang="en-GB" sz="4400" dirty="0">
                <a:latin typeface="CCW Cursive Writing 7" pitchFamily="66" charset="0"/>
              </a:rPr>
              <a:t>Informal phrases and features</a:t>
            </a:r>
          </a:p>
        </p:txBody>
      </p:sp>
      <p:sp>
        <p:nvSpPr>
          <p:cNvPr id="2" name="Rectangle 1">
            <a:extLst>
              <a:ext uri="{FF2B5EF4-FFF2-40B4-BE49-F238E27FC236}">
                <a16:creationId xmlns:a16="http://schemas.microsoft.com/office/drawing/2014/main" id="{4B19A0CE-27EF-4A9E-B320-C2BC56502743}"/>
              </a:ext>
            </a:extLst>
          </p:cNvPr>
          <p:cNvSpPr/>
          <p:nvPr/>
        </p:nvSpPr>
        <p:spPr>
          <a:xfrm>
            <a:off x="1902452" y="2967335"/>
            <a:ext cx="8387104" cy="923330"/>
          </a:xfrm>
          <a:prstGeom prst="rect">
            <a:avLst/>
          </a:prstGeom>
          <a:noFill/>
        </p:spPr>
        <p:txBody>
          <a:bodyPr wrap="none" lIns="91440" tIns="45720" rIns="91440" bIns="45720">
            <a:spAutoFit/>
          </a:bodyPr>
          <a:lstStyle/>
          <a:p>
            <a:pPr algn="ctr"/>
            <a:r>
              <a:rPr lang="en-US" sz="5400" b="0" cap="none" spc="0" dirty="0">
                <a:ln w="0"/>
                <a:solidFill>
                  <a:schemeClr val="accent1"/>
                </a:solidFill>
                <a:effectLst>
                  <a:outerShdw blurRad="38100" dist="25400" dir="5400000" algn="ctr" rotWithShape="0">
                    <a:srgbClr val="6E747A">
                      <a:alpha val="43000"/>
                    </a:srgbClr>
                  </a:outerShdw>
                </a:effectLst>
              </a:rPr>
              <a:t>What ideas did you think of? </a:t>
            </a:r>
          </a:p>
        </p:txBody>
      </p:sp>
    </p:spTree>
    <p:extLst>
      <p:ext uri="{BB962C8B-B14F-4D97-AF65-F5344CB8AC3E}">
        <p14:creationId xmlns:p14="http://schemas.microsoft.com/office/powerpoint/2010/main" val="229345251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746365" y="1757875"/>
            <a:ext cx="8824852" cy="1569660"/>
          </a:xfrm>
          <a:prstGeom prst="rect">
            <a:avLst/>
          </a:prstGeom>
          <a:noFill/>
        </p:spPr>
        <p:txBody>
          <a:bodyPr wrap="none" lIns="91440" tIns="45720" rIns="91440" bIns="45720">
            <a:spAutoFit/>
          </a:bodyPr>
          <a:lstStyle/>
          <a:p>
            <a:pPr algn="ctr"/>
            <a:r>
              <a:rPr lang="en-US" sz="4800" b="1" dirty="0">
                <a:ln w="22225">
                  <a:solidFill>
                    <a:schemeClr val="accent2"/>
                  </a:solidFill>
                  <a:prstDash val="solid"/>
                </a:ln>
                <a:solidFill>
                  <a:schemeClr val="accent2">
                    <a:lumMod val="40000"/>
                    <a:lumOff val="60000"/>
                  </a:schemeClr>
                </a:solidFill>
                <a:latin typeface="CCW Cursive Writing 7" pitchFamily="66" charset="0"/>
              </a:rPr>
              <a:t>6 ways to </a:t>
            </a:r>
          </a:p>
          <a:p>
            <a:pPr algn="ctr"/>
            <a:r>
              <a:rPr lang="en-US" sz="4800" b="1" dirty="0">
                <a:ln w="22225">
                  <a:solidFill>
                    <a:schemeClr val="accent2"/>
                  </a:solidFill>
                  <a:prstDash val="solid"/>
                </a:ln>
                <a:solidFill>
                  <a:schemeClr val="accent2">
                    <a:lumMod val="40000"/>
                    <a:lumOff val="60000"/>
                  </a:schemeClr>
                </a:solidFill>
                <a:latin typeface="CCW Cursive Writing 7" pitchFamily="66" charset="0"/>
              </a:rPr>
              <a:t>start a sentence…</a:t>
            </a:r>
          </a:p>
        </p:txBody>
      </p:sp>
    </p:spTree>
    <p:extLst>
      <p:ext uri="{BB962C8B-B14F-4D97-AF65-F5344CB8AC3E}">
        <p14:creationId xmlns:p14="http://schemas.microsoft.com/office/powerpoint/2010/main" val="260489831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795777" y="133986"/>
            <a:ext cx="8972328" cy="830997"/>
          </a:xfrm>
          <a:prstGeom prst="rect">
            <a:avLst/>
          </a:prstGeom>
          <a:noFill/>
        </p:spPr>
        <p:txBody>
          <a:bodyPr wrap="none" lIns="91440" tIns="45720" rIns="91440" bIns="45720">
            <a:spAutoFit/>
          </a:bodyPr>
          <a:lstStyle/>
          <a:p>
            <a:pPr algn="ctr"/>
            <a:r>
              <a:rPr lang="en-US" sz="4800" b="1" dirty="0">
                <a:ln w="22225">
                  <a:solidFill>
                    <a:schemeClr val="accent2"/>
                  </a:solidFill>
                  <a:prstDash val="solid"/>
                </a:ln>
                <a:solidFill>
                  <a:schemeClr val="accent2">
                    <a:lumMod val="40000"/>
                    <a:lumOff val="60000"/>
                  </a:schemeClr>
                </a:solidFill>
                <a:latin typeface="CCW Cursive Writing 7" pitchFamily="66" charset="0"/>
              </a:rPr>
              <a:t>Start with a verb…</a:t>
            </a:r>
          </a:p>
        </p:txBody>
      </p:sp>
      <p:sp>
        <p:nvSpPr>
          <p:cNvPr id="3" name="TextBox 2"/>
          <p:cNvSpPr txBox="1"/>
          <p:nvPr/>
        </p:nvSpPr>
        <p:spPr>
          <a:xfrm>
            <a:off x="1938271" y="2369714"/>
            <a:ext cx="8894472" cy="2123658"/>
          </a:xfrm>
          <a:prstGeom prst="rect">
            <a:avLst/>
          </a:prstGeom>
          <a:noFill/>
        </p:spPr>
        <p:txBody>
          <a:bodyPr wrap="square" rtlCol="0">
            <a:spAutoFit/>
          </a:bodyPr>
          <a:lstStyle/>
          <a:p>
            <a:r>
              <a:rPr lang="en-GB" sz="4400" dirty="0">
                <a:solidFill>
                  <a:srgbClr val="FF0000"/>
                </a:solidFill>
                <a:latin typeface="CCW Cursive Writing 7" pitchFamily="66" charset="0"/>
              </a:rPr>
              <a:t>Stressing</a:t>
            </a:r>
            <a:r>
              <a:rPr lang="en-GB" sz="4400" dirty="0">
                <a:latin typeface="CCW Cursive Writing 7" pitchFamily="66" charset="0"/>
              </a:rPr>
              <a:t> about my workload</a:t>
            </a:r>
            <a:r>
              <a:rPr lang="en-GB" sz="4400" dirty="0">
                <a:solidFill>
                  <a:srgbClr val="FF0000"/>
                </a:solidFill>
                <a:latin typeface="CCW Cursive Writing 7" pitchFamily="66" charset="0"/>
              </a:rPr>
              <a:t>,</a:t>
            </a:r>
            <a:r>
              <a:rPr lang="en-GB" sz="4400" dirty="0">
                <a:latin typeface="CCW Cursive Writing 7" pitchFamily="66" charset="0"/>
              </a:rPr>
              <a:t> I feel it is too much.</a:t>
            </a:r>
          </a:p>
        </p:txBody>
      </p:sp>
    </p:spTree>
    <p:extLst>
      <p:ext uri="{BB962C8B-B14F-4D97-AF65-F5344CB8AC3E}">
        <p14:creationId xmlns:p14="http://schemas.microsoft.com/office/powerpoint/2010/main" val="397327064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737823" y="224136"/>
            <a:ext cx="8725466" cy="3046988"/>
          </a:xfrm>
          <a:prstGeom prst="rect">
            <a:avLst/>
          </a:prstGeom>
          <a:noFill/>
        </p:spPr>
        <p:txBody>
          <a:bodyPr wrap="none" lIns="91440" tIns="45720" rIns="91440" bIns="45720">
            <a:spAutoFit/>
          </a:bodyPr>
          <a:lstStyle/>
          <a:p>
            <a:pPr algn="ctr"/>
            <a:r>
              <a:rPr lang="en-US" sz="4800" b="1" dirty="0">
                <a:ln w="22225">
                  <a:solidFill>
                    <a:schemeClr val="accent2"/>
                  </a:solidFill>
                  <a:prstDash val="solid"/>
                </a:ln>
                <a:solidFill>
                  <a:schemeClr val="accent2">
                    <a:lumMod val="40000"/>
                    <a:lumOff val="60000"/>
                  </a:schemeClr>
                </a:solidFill>
                <a:latin typeface="CCW Cursive Writing 7" pitchFamily="66" charset="0"/>
              </a:rPr>
              <a:t>Start with </a:t>
            </a:r>
          </a:p>
          <a:p>
            <a:pPr algn="ctr"/>
            <a:r>
              <a:rPr lang="en-US" sz="4800" b="1" dirty="0">
                <a:ln w="22225">
                  <a:solidFill>
                    <a:schemeClr val="accent2"/>
                  </a:solidFill>
                  <a:prstDash val="solid"/>
                </a:ln>
                <a:solidFill>
                  <a:schemeClr val="accent2">
                    <a:lumMod val="40000"/>
                    <a:lumOff val="60000"/>
                  </a:schemeClr>
                </a:solidFill>
                <a:latin typeface="CCW Cursive Writing 7" pitchFamily="66" charset="0"/>
              </a:rPr>
              <a:t>an emotion word…</a:t>
            </a:r>
          </a:p>
          <a:p>
            <a:pPr algn="ctr"/>
            <a:r>
              <a:rPr lang="en-US" sz="4800" b="1" dirty="0" err="1">
                <a:ln w="22225">
                  <a:solidFill>
                    <a:schemeClr val="accent2"/>
                  </a:solidFill>
                  <a:prstDash val="solid"/>
                </a:ln>
                <a:solidFill>
                  <a:schemeClr val="accent2">
                    <a:lumMod val="40000"/>
                    <a:lumOff val="60000"/>
                  </a:schemeClr>
                </a:solidFill>
                <a:latin typeface="CCW Cursive Writing 7" pitchFamily="66" charset="0"/>
              </a:rPr>
              <a:t>ed</a:t>
            </a:r>
            <a:endParaRPr lang="en-US" sz="4800" b="1" dirty="0">
              <a:ln w="22225">
                <a:solidFill>
                  <a:schemeClr val="accent2"/>
                </a:solidFill>
                <a:prstDash val="solid"/>
              </a:ln>
              <a:solidFill>
                <a:schemeClr val="accent2">
                  <a:lumMod val="40000"/>
                  <a:lumOff val="60000"/>
                </a:schemeClr>
              </a:solidFill>
              <a:latin typeface="CCW Cursive Writing 7" pitchFamily="66" charset="0"/>
            </a:endParaRPr>
          </a:p>
          <a:p>
            <a:pPr algn="ctr"/>
            <a:r>
              <a:rPr lang="en-US" sz="4800" b="1" dirty="0">
                <a:ln w="22225">
                  <a:solidFill>
                    <a:schemeClr val="accent2"/>
                  </a:solidFill>
                  <a:prstDash val="solid"/>
                </a:ln>
                <a:solidFill>
                  <a:schemeClr val="accent2">
                    <a:lumMod val="40000"/>
                    <a:lumOff val="60000"/>
                  </a:schemeClr>
                </a:solidFill>
                <a:latin typeface="CCW Cursive Writing 7" pitchFamily="66" charset="0"/>
              </a:rPr>
              <a:t>3ed</a:t>
            </a:r>
          </a:p>
        </p:txBody>
      </p:sp>
      <p:sp>
        <p:nvSpPr>
          <p:cNvPr id="3" name="TextBox 2"/>
          <p:cNvSpPr txBox="1"/>
          <p:nvPr/>
        </p:nvSpPr>
        <p:spPr>
          <a:xfrm>
            <a:off x="1442399" y="4009789"/>
            <a:ext cx="9105393" cy="2554545"/>
          </a:xfrm>
          <a:prstGeom prst="rect">
            <a:avLst/>
          </a:prstGeom>
          <a:noFill/>
        </p:spPr>
        <p:txBody>
          <a:bodyPr wrap="square" rtlCol="0">
            <a:spAutoFit/>
          </a:bodyPr>
          <a:lstStyle/>
          <a:p>
            <a:r>
              <a:rPr lang="en-GB" sz="4000" dirty="0">
                <a:solidFill>
                  <a:srgbClr val="FF0000"/>
                </a:solidFill>
                <a:latin typeface="CCW Cursive Writing 7" pitchFamily="66" charset="0"/>
              </a:rPr>
              <a:t>Stressed, fatigued, and overworked, </a:t>
            </a:r>
            <a:r>
              <a:rPr lang="en-GB" sz="4000" dirty="0">
                <a:latin typeface="CCW Cursive Writing 7" pitchFamily="66" charset="0"/>
              </a:rPr>
              <a:t>I feel I am being unfairly treated.</a:t>
            </a:r>
          </a:p>
        </p:txBody>
      </p:sp>
    </p:spTree>
    <p:extLst>
      <p:ext uri="{BB962C8B-B14F-4D97-AF65-F5344CB8AC3E}">
        <p14:creationId xmlns:p14="http://schemas.microsoft.com/office/powerpoint/2010/main" val="15368784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031423" y="133984"/>
            <a:ext cx="8501045" cy="1754326"/>
          </a:xfrm>
          <a:prstGeom prst="rect">
            <a:avLst/>
          </a:prstGeom>
          <a:noFill/>
        </p:spPr>
        <p:txBody>
          <a:bodyPr wrap="none" lIns="91440" tIns="45720" rIns="91440" bIns="45720">
            <a:spAutoFit/>
          </a:bodyPr>
          <a:lstStyle/>
          <a:p>
            <a:pPr algn="ctr"/>
            <a:r>
              <a:rPr lang="en-US" sz="5400" b="1" dirty="0">
                <a:ln w="22225">
                  <a:solidFill>
                    <a:schemeClr val="accent2"/>
                  </a:solidFill>
                  <a:prstDash val="solid"/>
                </a:ln>
                <a:solidFill>
                  <a:schemeClr val="accent2">
                    <a:lumMod val="40000"/>
                    <a:lumOff val="60000"/>
                  </a:schemeClr>
                </a:solidFill>
                <a:latin typeface="CCW Cursive Writing 7" pitchFamily="66" charset="0"/>
              </a:rPr>
              <a:t>Start with </a:t>
            </a:r>
          </a:p>
          <a:p>
            <a:pPr algn="ctr"/>
            <a:r>
              <a:rPr lang="en-US" sz="5400" b="1" dirty="0">
                <a:ln w="22225">
                  <a:solidFill>
                    <a:schemeClr val="accent2"/>
                  </a:solidFill>
                  <a:prstDash val="solid"/>
                </a:ln>
                <a:solidFill>
                  <a:schemeClr val="accent2">
                    <a:lumMod val="40000"/>
                    <a:lumOff val="60000"/>
                  </a:schemeClr>
                </a:solidFill>
                <a:latin typeface="CCW Cursive Writing 7" pitchFamily="66" charset="0"/>
              </a:rPr>
              <a:t>a conjunction…</a:t>
            </a:r>
          </a:p>
        </p:txBody>
      </p:sp>
      <p:sp>
        <p:nvSpPr>
          <p:cNvPr id="3" name="TextBox 2"/>
          <p:cNvSpPr txBox="1"/>
          <p:nvPr/>
        </p:nvSpPr>
        <p:spPr>
          <a:xfrm>
            <a:off x="1834707" y="2846231"/>
            <a:ext cx="8894472" cy="3046988"/>
          </a:xfrm>
          <a:prstGeom prst="rect">
            <a:avLst/>
          </a:prstGeom>
          <a:noFill/>
        </p:spPr>
        <p:txBody>
          <a:bodyPr wrap="square" rtlCol="0">
            <a:spAutoFit/>
          </a:bodyPr>
          <a:lstStyle/>
          <a:p>
            <a:r>
              <a:rPr lang="en-GB" sz="4800" dirty="0">
                <a:solidFill>
                  <a:srgbClr val="FF0000"/>
                </a:solidFill>
                <a:latin typeface="CCW Cursive Writing 7" pitchFamily="66" charset="0"/>
              </a:rPr>
              <a:t>Although</a:t>
            </a:r>
            <a:r>
              <a:rPr lang="en-GB" sz="4800" dirty="0">
                <a:latin typeface="CCW Cursive Writing 7" pitchFamily="66" charset="0"/>
              </a:rPr>
              <a:t> I am your favourite colour</a:t>
            </a:r>
            <a:r>
              <a:rPr lang="en-GB" sz="4800" dirty="0">
                <a:solidFill>
                  <a:srgbClr val="FF0000"/>
                </a:solidFill>
                <a:latin typeface="CCW Cursive Writing 7" pitchFamily="66" charset="0"/>
              </a:rPr>
              <a:t>,</a:t>
            </a:r>
            <a:r>
              <a:rPr lang="en-GB" sz="4800" dirty="0">
                <a:latin typeface="CCW Cursive Writing 7" pitchFamily="66" charset="0"/>
              </a:rPr>
              <a:t> I need a well earned rest!</a:t>
            </a:r>
          </a:p>
        </p:txBody>
      </p:sp>
    </p:spTree>
    <p:extLst>
      <p:ext uri="{BB962C8B-B14F-4D97-AF65-F5344CB8AC3E}">
        <p14:creationId xmlns:p14="http://schemas.microsoft.com/office/powerpoint/2010/main" val="200923445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591396" y="133985"/>
            <a:ext cx="9381093" cy="707886"/>
          </a:xfrm>
          <a:prstGeom prst="rect">
            <a:avLst/>
          </a:prstGeom>
          <a:noFill/>
        </p:spPr>
        <p:txBody>
          <a:bodyPr wrap="none" lIns="91440" tIns="45720" rIns="91440" bIns="45720">
            <a:spAutoFit/>
          </a:bodyPr>
          <a:lstStyle/>
          <a:p>
            <a:pPr algn="ctr"/>
            <a:r>
              <a:rPr lang="en-US" sz="4000" b="1" dirty="0">
                <a:ln w="22225">
                  <a:solidFill>
                    <a:schemeClr val="accent2"/>
                  </a:solidFill>
                  <a:prstDash val="solid"/>
                </a:ln>
                <a:solidFill>
                  <a:schemeClr val="accent2">
                    <a:lumMod val="40000"/>
                    <a:lumOff val="60000"/>
                  </a:schemeClr>
                </a:solidFill>
                <a:latin typeface="CCW Cursive Writing 7" pitchFamily="66" charset="0"/>
              </a:rPr>
              <a:t>Start with an adverb …</a:t>
            </a:r>
          </a:p>
        </p:txBody>
      </p:sp>
      <p:sp>
        <p:nvSpPr>
          <p:cNvPr id="3" name="TextBox 2"/>
          <p:cNvSpPr txBox="1"/>
          <p:nvPr/>
        </p:nvSpPr>
        <p:spPr>
          <a:xfrm>
            <a:off x="1938271" y="2369713"/>
            <a:ext cx="8894472" cy="3046988"/>
          </a:xfrm>
          <a:prstGeom prst="rect">
            <a:avLst/>
          </a:prstGeom>
          <a:noFill/>
        </p:spPr>
        <p:txBody>
          <a:bodyPr wrap="square" rtlCol="0">
            <a:spAutoFit/>
          </a:bodyPr>
          <a:lstStyle/>
          <a:p>
            <a:r>
              <a:rPr lang="en-GB" sz="4800" dirty="0">
                <a:solidFill>
                  <a:srgbClr val="FF0000"/>
                </a:solidFill>
                <a:latin typeface="CCW Cursive Writing 7" pitchFamily="66" charset="0"/>
              </a:rPr>
              <a:t>Miserably, </a:t>
            </a:r>
            <a:r>
              <a:rPr lang="en-GB" sz="4800" dirty="0">
                <a:latin typeface="CCW Cursive Writing 7" pitchFamily="66" charset="0"/>
              </a:rPr>
              <a:t>I watch while you use yellow crayon to colour the sun.</a:t>
            </a:r>
          </a:p>
        </p:txBody>
      </p:sp>
    </p:spTree>
    <p:extLst>
      <p:ext uri="{BB962C8B-B14F-4D97-AF65-F5344CB8AC3E}">
        <p14:creationId xmlns:p14="http://schemas.microsoft.com/office/powerpoint/2010/main" val="209621798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516055" y="133986"/>
            <a:ext cx="9531776" cy="769441"/>
          </a:xfrm>
          <a:prstGeom prst="rect">
            <a:avLst/>
          </a:prstGeom>
          <a:noFill/>
        </p:spPr>
        <p:txBody>
          <a:bodyPr wrap="none" lIns="91440" tIns="45720" rIns="91440" bIns="45720">
            <a:spAutoFit/>
          </a:bodyPr>
          <a:lstStyle/>
          <a:p>
            <a:pPr algn="ctr"/>
            <a:r>
              <a:rPr lang="en-US" sz="4400" b="1" dirty="0">
                <a:ln w="22225">
                  <a:solidFill>
                    <a:schemeClr val="accent2"/>
                  </a:solidFill>
                  <a:prstDash val="solid"/>
                </a:ln>
                <a:solidFill>
                  <a:schemeClr val="accent2">
                    <a:lumMod val="40000"/>
                    <a:lumOff val="60000"/>
                  </a:schemeClr>
                </a:solidFill>
                <a:latin typeface="CCW Cursive Writing 7" pitchFamily="66" charset="0"/>
              </a:rPr>
              <a:t>Start with a simile …</a:t>
            </a:r>
          </a:p>
        </p:txBody>
      </p:sp>
      <p:sp>
        <p:nvSpPr>
          <p:cNvPr id="3" name="TextBox 2"/>
          <p:cNvSpPr txBox="1"/>
          <p:nvPr/>
        </p:nvSpPr>
        <p:spPr>
          <a:xfrm>
            <a:off x="1938271" y="2369714"/>
            <a:ext cx="8894472" cy="2554545"/>
          </a:xfrm>
          <a:prstGeom prst="rect">
            <a:avLst/>
          </a:prstGeom>
          <a:noFill/>
        </p:spPr>
        <p:txBody>
          <a:bodyPr wrap="square" rtlCol="0">
            <a:spAutoFit/>
          </a:bodyPr>
          <a:lstStyle/>
          <a:p>
            <a:r>
              <a:rPr lang="en-GB" sz="4000" dirty="0">
                <a:solidFill>
                  <a:srgbClr val="FF0000"/>
                </a:solidFill>
                <a:latin typeface="CCW Cursive Writing 7" pitchFamily="66" charset="0"/>
              </a:rPr>
              <a:t>As unclothed as a </a:t>
            </a:r>
            <a:r>
              <a:rPr lang="en-GB" sz="4000" dirty="0" err="1">
                <a:solidFill>
                  <a:srgbClr val="FF0000"/>
                </a:solidFill>
                <a:latin typeface="CCW Cursive Writing 7" pitchFamily="66" charset="0"/>
              </a:rPr>
              <a:t>newborn</a:t>
            </a:r>
            <a:r>
              <a:rPr lang="en-GB" sz="4000" dirty="0">
                <a:solidFill>
                  <a:srgbClr val="FF0000"/>
                </a:solidFill>
                <a:latin typeface="CCW Cursive Writing 7" pitchFamily="66" charset="0"/>
              </a:rPr>
              <a:t> baby, </a:t>
            </a:r>
            <a:r>
              <a:rPr lang="en-GB" sz="4000" dirty="0">
                <a:latin typeface="CCW Cursive Writing 7" pitchFamily="66" charset="0"/>
              </a:rPr>
              <a:t>I sit embarrassed in the crayon box.</a:t>
            </a:r>
          </a:p>
        </p:txBody>
      </p:sp>
    </p:spTree>
    <p:extLst>
      <p:ext uri="{BB962C8B-B14F-4D97-AF65-F5344CB8AC3E}">
        <p14:creationId xmlns:p14="http://schemas.microsoft.com/office/powerpoint/2010/main" val="325840111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344542" y="133985"/>
            <a:ext cx="9874818" cy="1200329"/>
          </a:xfrm>
          <a:prstGeom prst="rect">
            <a:avLst/>
          </a:prstGeom>
          <a:noFill/>
        </p:spPr>
        <p:txBody>
          <a:bodyPr wrap="none" lIns="91440" tIns="45720" rIns="91440" bIns="45720">
            <a:spAutoFit/>
          </a:bodyPr>
          <a:lstStyle/>
          <a:p>
            <a:pPr algn="ctr"/>
            <a:r>
              <a:rPr lang="en-US" sz="3600" b="1" dirty="0">
                <a:ln w="22225">
                  <a:solidFill>
                    <a:schemeClr val="accent2"/>
                  </a:solidFill>
                  <a:prstDash val="solid"/>
                </a:ln>
                <a:solidFill>
                  <a:schemeClr val="accent2">
                    <a:lumMod val="40000"/>
                    <a:lumOff val="60000"/>
                  </a:schemeClr>
                </a:solidFill>
                <a:latin typeface="CCW Cursive Writing 7" pitchFamily="66" charset="0"/>
              </a:rPr>
              <a:t>Start with a </a:t>
            </a:r>
          </a:p>
          <a:p>
            <a:pPr algn="ctr"/>
            <a:r>
              <a:rPr lang="en-US" sz="3600" b="1" dirty="0">
                <a:ln w="22225">
                  <a:solidFill>
                    <a:schemeClr val="accent2"/>
                  </a:solidFill>
                  <a:prstDash val="solid"/>
                </a:ln>
                <a:solidFill>
                  <a:schemeClr val="accent2">
                    <a:lumMod val="40000"/>
                    <a:lumOff val="60000"/>
                  </a:schemeClr>
                </a:solidFill>
                <a:latin typeface="CCW Cursive Writing 7" pitchFamily="66" charset="0"/>
              </a:rPr>
              <a:t>coordinating conjunction…</a:t>
            </a:r>
          </a:p>
        </p:txBody>
      </p:sp>
      <p:sp>
        <p:nvSpPr>
          <p:cNvPr id="3" name="TextBox 2"/>
          <p:cNvSpPr txBox="1"/>
          <p:nvPr/>
        </p:nvSpPr>
        <p:spPr>
          <a:xfrm>
            <a:off x="1938271" y="2369714"/>
            <a:ext cx="8894472" cy="2800767"/>
          </a:xfrm>
          <a:prstGeom prst="rect">
            <a:avLst/>
          </a:prstGeom>
          <a:noFill/>
        </p:spPr>
        <p:txBody>
          <a:bodyPr wrap="square" rtlCol="0">
            <a:spAutoFit/>
          </a:bodyPr>
          <a:lstStyle/>
          <a:p>
            <a:r>
              <a:rPr lang="en-GB" sz="4400" dirty="0">
                <a:solidFill>
                  <a:srgbClr val="FF0000"/>
                </a:solidFill>
                <a:latin typeface="CCW Cursive Writing 7" pitchFamily="66" charset="0"/>
              </a:rPr>
              <a:t>If </a:t>
            </a:r>
            <a:r>
              <a:rPr lang="en-GB" sz="4400" dirty="0">
                <a:latin typeface="CCW Cursive Writing 7" pitchFamily="66" charset="0"/>
              </a:rPr>
              <a:t>you used me more often</a:t>
            </a:r>
            <a:r>
              <a:rPr lang="en-GB" sz="4400" dirty="0">
                <a:solidFill>
                  <a:srgbClr val="FF0000"/>
                </a:solidFill>
                <a:latin typeface="CCW Cursive Writing 7" pitchFamily="66" charset="0"/>
              </a:rPr>
              <a:t>,</a:t>
            </a:r>
            <a:r>
              <a:rPr lang="en-GB" sz="4400" dirty="0">
                <a:latin typeface="CCW Cursive Writing 7" pitchFamily="66" charset="0"/>
              </a:rPr>
              <a:t> it would make me happier.</a:t>
            </a:r>
          </a:p>
        </p:txBody>
      </p:sp>
      <p:sp>
        <p:nvSpPr>
          <p:cNvPr id="4" name="Text Box 1"/>
          <p:cNvSpPr txBox="1"/>
          <p:nvPr/>
        </p:nvSpPr>
        <p:spPr>
          <a:xfrm>
            <a:off x="8379124" y="4584694"/>
            <a:ext cx="2840236" cy="585787"/>
          </a:xfrm>
          <a:prstGeom prst="rect">
            <a:avLst/>
          </a:prstGeom>
          <a:noFill/>
          <a:ln>
            <a:noFill/>
          </a:ln>
          <a:effectLst/>
        </p:spPr>
        <p:txBody>
          <a:bodyPr rot="0" spcFirstLastPara="0" vert="horz" wrap="square" lIns="91440" tIns="45720" rIns="91440" bIns="45720" numCol="1" spcCol="0" rtlCol="0" fromWordArt="0" anchor="t" anchorCtr="0" forceAA="0" compatLnSpc="1">
            <a:prstTxWarp prst="textNoShape">
              <a:avLst/>
            </a:prstTxWarp>
            <a:noAutofit/>
          </a:bodyPr>
          <a:lstStyle/>
          <a:p>
            <a:pPr algn="ctr">
              <a:lnSpc>
                <a:spcPct val="107000"/>
              </a:lnSpc>
              <a:spcAft>
                <a:spcPts val="800"/>
              </a:spcAft>
            </a:pPr>
            <a:r>
              <a:rPr lang="en-GB" sz="1600" b="1" dirty="0">
                <a:ln w="11113" cap="flat" cmpd="sng" algn="ctr">
                  <a:solidFill>
                    <a:srgbClr val="ED7D31"/>
                  </a:solidFill>
                  <a:prstDash val="solid"/>
                  <a:round/>
                </a:ln>
                <a:solidFill>
                  <a:srgbClr val="F7CAAC"/>
                </a:solidFill>
                <a:latin typeface="CCW Cursive Writing 7" pitchFamily="66" charset="0"/>
                <a:ea typeface="Calibri" panose="020F0502020204030204" pitchFamily="34" charset="0"/>
                <a:cs typeface="Times New Roman" panose="02020603050405020304" pitchFamily="18" charset="0"/>
              </a:rPr>
              <a:t>WABBITS</a:t>
            </a:r>
            <a:endParaRPr lang="en-GB" sz="800" dirty="0">
              <a:latin typeface="CCW Cursive Writing 7" pitchFamily="66" charset="0"/>
              <a:ea typeface="Calibri" panose="020F0502020204030204" pitchFamily="34" charset="0"/>
              <a:cs typeface="Times New Roman" panose="02020603050405020304" pitchFamily="18" charset="0"/>
            </a:endParaRPr>
          </a:p>
        </p:txBody>
      </p:sp>
      <p:pic>
        <p:nvPicPr>
          <p:cNvPr id="5" name="Picture 4" descr="http://i.telegraph.co.uk/multimedia/archive/01570/elmerfudd_1570606c.jp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274950" y="5315297"/>
            <a:ext cx="1450530" cy="1294457"/>
          </a:xfrm>
          <a:prstGeom prst="rect">
            <a:avLst/>
          </a:prstGeom>
          <a:noFill/>
          <a:ln>
            <a:noFill/>
          </a:ln>
        </p:spPr>
      </p:pic>
    </p:spTree>
    <p:extLst>
      <p:ext uri="{BB962C8B-B14F-4D97-AF65-F5344CB8AC3E}">
        <p14:creationId xmlns:p14="http://schemas.microsoft.com/office/powerpoint/2010/main" val="211769168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Image result for pencil image">
            <a:extLst>
              <a:ext uri="{FF2B5EF4-FFF2-40B4-BE49-F238E27FC236}">
                <a16:creationId xmlns:a16="http://schemas.microsoft.com/office/drawing/2014/main" id="{35EF0F25-AFD6-4D40-BDE8-CC1B3D87EDEA}"/>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b="11029"/>
          <a:stretch/>
        </p:blipFill>
        <p:spPr bwMode="auto">
          <a:xfrm>
            <a:off x="10140292" y="215815"/>
            <a:ext cx="2177830" cy="1824508"/>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a:extLst>
              <a:ext uri="{FF2B5EF4-FFF2-40B4-BE49-F238E27FC236}">
                <a16:creationId xmlns:a16="http://schemas.microsoft.com/office/drawing/2014/main" id="{1E09FA76-1B86-492D-BB2A-F7754AE28593}"/>
              </a:ext>
            </a:extLst>
          </p:cNvPr>
          <p:cNvSpPr/>
          <p:nvPr/>
        </p:nvSpPr>
        <p:spPr>
          <a:xfrm>
            <a:off x="0" y="325062"/>
            <a:ext cx="10699530" cy="2062103"/>
          </a:xfrm>
          <a:prstGeom prst="rect">
            <a:avLst/>
          </a:prstGeom>
          <a:noFill/>
        </p:spPr>
        <p:txBody>
          <a:bodyPr wrap="square" lIns="91440" tIns="45720" rIns="91440" bIns="45720">
            <a:spAutoFit/>
          </a:bodyPr>
          <a:lstStyle/>
          <a:p>
            <a:pPr algn="ctr"/>
            <a:r>
              <a:rPr lang="en-US" sz="3200" b="0" cap="none" spc="0" dirty="0">
                <a:ln w="0"/>
                <a:solidFill>
                  <a:schemeClr val="accent1"/>
                </a:solidFill>
                <a:effectLst>
                  <a:outerShdw blurRad="38100" dist="25400" dir="5400000" algn="ctr" rotWithShape="0">
                    <a:srgbClr val="6E747A">
                      <a:alpha val="43000"/>
                    </a:srgbClr>
                  </a:outerShdw>
                </a:effectLst>
              </a:rPr>
              <a:t>Over to you….paired work </a:t>
            </a:r>
          </a:p>
          <a:p>
            <a:pPr algn="ctr"/>
            <a:endParaRPr lang="en-US" sz="3200" dirty="0">
              <a:ln w="0"/>
              <a:solidFill>
                <a:schemeClr val="accent1"/>
              </a:solidFill>
              <a:effectLst>
                <a:outerShdw blurRad="38100" dist="25400" dir="5400000" algn="ctr" rotWithShape="0">
                  <a:srgbClr val="6E747A">
                    <a:alpha val="43000"/>
                  </a:srgbClr>
                </a:outerShdw>
              </a:effectLst>
            </a:endParaRPr>
          </a:p>
          <a:p>
            <a:pPr algn="ctr"/>
            <a:r>
              <a:rPr lang="en-US" sz="3200" b="0" cap="none" spc="0" dirty="0">
                <a:ln w="0"/>
                <a:solidFill>
                  <a:schemeClr val="accent1"/>
                </a:solidFill>
                <a:effectLst>
                  <a:outerShdw blurRad="38100" dist="25400" dir="5400000" algn="ctr" rotWithShape="0">
                    <a:srgbClr val="6E747A">
                      <a:alpha val="43000"/>
                    </a:srgbClr>
                  </a:outerShdw>
                </a:effectLst>
              </a:rPr>
              <a:t>Use the 6 sentence starts to write some sentences which the crayons might use…</a:t>
            </a:r>
            <a:r>
              <a:rPr lang="en-US" sz="3200" dirty="0">
                <a:ln w="0"/>
                <a:solidFill>
                  <a:schemeClr val="accent1"/>
                </a:solidFill>
                <a:effectLst>
                  <a:outerShdw blurRad="38100" dist="25400" dir="5400000" algn="ctr" rotWithShape="0">
                    <a:srgbClr val="6E747A">
                      <a:alpha val="43000"/>
                    </a:srgbClr>
                  </a:outerShdw>
                </a:effectLst>
              </a:rPr>
              <a:t> write them in your books!  </a:t>
            </a:r>
            <a:endParaRPr lang="en-US" sz="3200" b="0" cap="none" spc="0" dirty="0">
              <a:ln w="0"/>
              <a:solidFill>
                <a:schemeClr val="accent1"/>
              </a:solidFill>
              <a:effectLst>
                <a:outerShdw blurRad="38100" dist="25400" dir="5400000" algn="ctr" rotWithShape="0">
                  <a:srgbClr val="6E747A">
                    <a:alpha val="43000"/>
                  </a:srgbClr>
                </a:outerShdw>
              </a:effectLst>
            </a:endParaRPr>
          </a:p>
        </p:txBody>
      </p:sp>
      <p:pic>
        <p:nvPicPr>
          <p:cNvPr id="2" name="Picture 1">
            <a:extLst>
              <a:ext uri="{FF2B5EF4-FFF2-40B4-BE49-F238E27FC236}">
                <a16:creationId xmlns:a16="http://schemas.microsoft.com/office/drawing/2014/main" id="{996C2836-6D0C-4ABF-A1A9-0F5A9802FEC5}"/>
              </a:ext>
            </a:extLst>
          </p:cNvPr>
          <p:cNvPicPr>
            <a:picLocks noChangeAspect="1"/>
          </p:cNvPicPr>
          <p:nvPr/>
        </p:nvPicPr>
        <p:blipFill rotWithShape="1">
          <a:blip r:embed="rId3"/>
          <a:srcRect l="30690" t="19923" r="13189" b="32567"/>
          <a:stretch/>
        </p:blipFill>
        <p:spPr>
          <a:xfrm>
            <a:off x="704193" y="2894284"/>
            <a:ext cx="3310758" cy="1576552"/>
          </a:xfrm>
          <a:prstGeom prst="rect">
            <a:avLst/>
          </a:prstGeom>
        </p:spPr>
      </p:pic>
      <p:sp>
        <p:nvSpPr>
          <p:cNvPr id="4" name="TextBox 3">
            <a:extLst>
              <a:ext uri="{FF2B5EF4-FFF2-40B4-BE49-F238E27FC236}">
                <a16:creationId xmlns:a16="http://schemas.microsoft.com/office/drawing/2014/main" id="{5581DCAD-EEAC-490C-A7FF-297127FDAC21}"/>
              </a:ext>
            </a:extLst>
          </p:cNvPr>
          <p:cNvSpPr txBox="1"/>
          <p:nvPr/>
        </p:nvSpPr>
        <p:spPr>
          <a:xfrm>
            <a:off x="4619298" y="3682560"/>
            <a:ext cx="5520994" cy="369332"/>
          </a:xfrm>
          <a:prstGeom prst="rect">
            <a:avLst/>
          </a:prstGeom>
          <a:noFill/>
        </p:spPr>
        <p:txBody>
          <a:bodyPr wrap="square" rtlCol="0">
            <a:spAutoFit/>
          </a:bodyPr>
          <a:lstStyle/>
          <a:p>
            <a:r>
              <a:rPr lang="en-GB" dirty="0">
                <a:latin typeface="XCCW Joined 7a" panose="03050602040000000000" pitchFamily="66" charset="0"/>
              </a:rPr>
              <a:t>Write your own example next to it</a:t>
            </a:r>
            <a:r>
              <a:rPr lang="en-GB" dirty="0"/>
              <a:t>.</a:t>
            </a:r>
          </a:p>
        </p:txBody>
      </p:sp>
      <p:pic>
        <p:nvPicPr>
          <p:cNvPr id="5" name="Picture 4">
            <a:extLst>
              <a:ext uri="{FF2B5EF4-FFF2-40B4-BE49-F238E27FC236}">
                <a16:creationId xmlns:a16="http://schemas.microsoft.com/office/drawing/2014/main" id="{5544068E-B455-4112-AD61-CC2B1B5471FD}"/>
              </a:ext>
            </a:extLst>
          </p:cNvPr>
          <p:cNvPicPr>
            <a:picLocks noChangeAspect="1"/>
          </p:cNvPicPr>
          <p:nvPr/>
        </p:nvPicPr>
        <p:blipFill rotWithShape="1">
          <a:blip r:embed="rId4"/>
          <a:srcRect l="27328" t="20246" r="16828" b="11401"/>
          <a:stretch/>
        </p:blipFill>
        <p:spPr>
          <a:xfrm>
            <a:off x="704193" y="4692011"/>
            <a:ext cx="2848305" cy="1961038"/>
          </a:xfrm>
          <a:prstGeom prst="rect">
            <a:avLst/>
          </a:prstGeom>
        </p:spPr>
      </p:pic>
      <p:sp>
        <p:nvSpPr>
          <p:cNvPr id="7" name="TextBox 6">
            <a:extLst>
              <a:ext uri="{FF2B5EF4-FFF2-40B4-BE49-F238E27FC236}">
                <a16:creationId xmlns:a16="http://schemas.microsoft.com/office/drawing/2014/main" id="{2C8098B8-E007-4F3B-9A3C-6C0325221483}"/>
              </a:ext>
            </a:extLst>
          </p:cNvPr>
          <p:cNvSpPr txBox="1"/>
          <p:nvPr/>
        </p:nvSpPr>
        <p:spPr>
          <a:xfrm>
            <a:off x="4477409" y="5303198"/>
            <a:ext cx="5520994" cy="369332"/>
          </a:xfrm>
          <a:prstGeom prst="rect">
            <a:avLst/>
          </a:prstGeom>
          <a:noFill/>
        </p:spPr>
        <p:txBody>
          <a:bodyPr wrap="square" rtlCol="0">
            <a:spAutoFit/>
          </a:bodyPr>
          <a:lstStyle/>
          <a:p>
            <a:r>
              <a:rPr lang="en-GB" dirty="0">
                <a:latin typeface="XCCW Joined 7a" panose="03050602040000000000" pitchFamily="66" charset="0"/>
              </a:rPr>
              <a:t>Write your own example next to it</a:t>
            </a:r>
            <a:r>
              <a:rPr lang="en-GB" dirty="0"/>
              <a:t>.</a:t>
            </a:r>
          </a:p>
        </p:txBody>
      </p:sp>
    </p:spTree>
    <p:extLst>
      <p:ext uri="{BB962C8B-B14F-4D97-AF65-F5344CB8AC3E}">
        <p14:creationId xmlns:p14="http://schemas.microsoft.com/office/powerpoint/2010/main" val="204979358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446291B7-C421-42BA-9ED7-7112ADFA1260}"/>
              </a:ext>
            </a:extLst>
          </p:cNvPr>
          <p:cNvPicPr>
            <a:picLocks noChangeAspect="1"/>
          </p:cNvPicPr>
          <p:nvPr/>
        </p:nvPicPr>
        <p:blipFill>
          <a:blip r:embed="rId2"/>
          <a:stretch>
            <a:fillRect/>
          </a:stretch>
        </p:blipFill>
        <p:spPr>
          <a:xfrm>
            <a:off x="3177857" y="0"/>
            <a:ext cx="2767263" cy="6858000"/>
          </a:xfrm>
          <a:prstGeom prst="rect">
            <a:avLst/>
          </a:prstGeom>
        </p:spPr>
      </p:pic>
      <p:sp>
        <p:nvSpPr>
          <p:cNvPr id="3" name="Rectangle 2">
            <a:extLst>
              <a:ext uri="{FF2B5EF4-FFF2-40B4-BE49-F238E27FC236}">
                <a16:creationId xmlns:a16="http://schemas.microsoft.com/office/drawing/2014/main" id="{FB5793A4-32F3-40BE-8481-678F5543975B}"/>
              </a:ext>
            </a:extLst>
          </p:cNvPr>
          <p:cNvSpPr/>
          <p:nvPr/>
        </p:nvSpPr>
        <p:spPr>
          <a:xfrm rot="20439968">
            <a:off x="86373" y="707610"/>
            <a:ext cx="3235246" cy="923330"/>
          </a:xfrm>
          <a:prstGeom prst="rect">
            <a:avLst/>
          </a:prstGeom>
          <a:noFill/>
        </p:spPr>
        <p:txBody>
          <a:bodyPr wrap="none" lIns="91440" tIns="45720" rIns="91440" bIns="45720">
            <a:spAutoFit/>
          </a:bodyPr>
          <a:lstStyle/>
          <a:p>
            <a:pPr algn="ctr"/>
            <a:r>
              <a:rPr lang="en-US" sz="5400" b="0" cap="none" spc="0" dirty="0">
                <a:ln w="0"/>
                <a:solidFill>
                  <a:schemeClr val="accent1"/>
                </a:solidFill>
                <a:effectLst>
                  <a:outerShdw blurRad="38100" dist="25400" dir="5400000" algn="ctr" rotWithShape="0">
                    <a:srgbClr val="6E747A">
                      <a:alpha val="43000"/>
                    </a:srgbClr>
                  </a:outerShdw>
                </a:effectLst>
              </a:rPr>
              <a:t>Blue group</a:t>
            </a:r>
          </a:p>
        </p:txBody>
      </p:sp>
      <p:pic>
        <p:nvPicPr>
          <p:cNvPr id="4" name="Picture 3">
            <a:extLst>
              <a:ext uri="{FF2B5EF4-FFF2-40B4-BE49-F238E27FC236}">
                <a16:creationId xmlns:a16="http://schemas.microsoft.com/office/drawing/2014/main" id="{6243A220-D62A-4EB0-95EA-A22B3B414683}"/>
              </a:ext>
            </a:extLst>
          </p:cNvPr>
          <p:cNvPicPr>
            <a:picLocks noChangeAspect="1"/>
          </p:cNvPicPr>
          <p:nvPr/>
        </p:nvPicPr>
        <p:blipFill rotWithShape="1">
          <a:blip r:embed="rId3"/>
          <a:srcRect l="40086" t="22069" r="47069" b="8506"/>
          <a:stretch/>
        </p:blipFill>
        <p:spPr>
          <a:xfrm>
            <a:off x="6789682" y="0"/>
            <a:ext cx="2308542" cy="7018584"/>
          </a:xfrm>
          <a:prstGeom prst="rect">
            <a:avLst/>
          </a:prstGeom>
        </p:spPr>
      </p:pic>
      <p:sp>
        <p:nvSpPr>
          <p:cNvPr id="5" name="Rectangle 4">
            <a:extLst>
              <a:ext uri="{FF2B5EF4-FFF2-40B4-BE49-F238E27FC236}">
                <a16:creationId xmlns:a16="http://schemas.microsoft.com/office/drawing/2014/main" id="{1997F80B-6BA0-4EB1-80BA-6FD0C05983A9}"/>
              </a:ext>
            </a:extLst>
          </p:cNvPr>
          <p:cNvSpPr/>
          <p:nvPr/>
        </p:nvSpPr>
        <p:spPr>
          <a:xfrm rot="1346019">
            <a:off x="9225969" y="1644896"/>
            <a:ext cx="2905090" cy="646331"/>
          </a:xfrm>
          <a:prstGeom prst="rect">
            <a:avLst/>
          </a:prstGeom>
          <a:noFill/>
        </p:spPr>
        <p:txBody>
          <a:bodyPr wrap="none" lIns="91440" tIns="45720" rIns="91440" bIns="45720">
            <a:spAutoFit/>
            <a:scene3d>
              <a:camera prst="orthographicFront"/>
              <a:lightRig rig="soft" dir="t">
                <a:rot lat="0" lon="0" rev="15600000"/>
              </a:lightRig>
            </a:scene3d>
            <a:sp3d extrusionH="57150" prstMaterial="softEdge">
              <a:bevelT w="25400" h="38100"/>
            </a:sp3d>
          </a:bodyPr>
          <a:lstStyle/>
          <a:p>
            <a:pPr algn="ctr"/>
            <a:r>
              <a:rPr lang="en-US" sz="3600" b="1" cap="none" spc="0" dirty="0">
                <a:ln/>
                <a:solidFill>
                  <a:schemeClr val="accent4"/>
                </a:solidFill>
                <a:effectLst/>
              </a:rPr>
              <a:t>Orange group </a:t>
            </a:r>
          </a:p>
        </p:txBody>
      </p:sp>
    </p:spTree>
    <p:extLst>
      <p:ext uri="{BB962C8B-B14F-4D97-AF65-F5344CB8AC3E}">
        <p14:creationId xmlns:p14="http://schemas.microsoft.com/office/powerpoint/2010/main" val="275585386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42B8A2DF-721C-4B24-8DDA-7C5955F23660}"/>
              </a:ext>
            </a:extLst>
          </p:cNvPr>
          <p:cNvPicPr>
            <a:picLocks noChangeAspect="1"/>
          </p:cNvPicPr>
          <p:nvPr/>
        </p:nvPicPr>
        <p:blipFill rotWithShape="1">
          <a:blip r:embed="rId2"/>
          <a:srcRect l="47069" t="22223" r="40172" b="8505"/>
          <a:stretch/>
        </p:blipFill>
        <p:spPr>
          <a:xfrm>
            <a:off x="3977890" y="-1"/>
            <a:ext cx="2864344" cy="6999939"/>
          </a:xfrm>
          <a:prstGeom prst="rect">
            <a:avLst/>
          </a:prstGeom>
        </p:spPr>
      </p:pic>
      <p:sp>
        <p:nvSpPr>
          <p:cNvPr id="3" name="Rectangle 2">
            <a:extLst>
              <a:ext uri="{FF2B5EF4-FFF2-40B4-BE49-F238E27FC236}">
                <a16:creationId xmlns:a16="http://schemas.microsoft.com/office/drawing/2014/main" id="{84241E68-CA4E-4A3C-B0A9-A5917BE68807}"/>
              </a:ext>
            </a:extLst>
          </p:cNvPr>
          <p:cNvSpPr/>
          <p:nvPr/>
        </p:nvSpPr>
        <p:spPr>
          <a:xfrm rot="568057">
            <a:off x="7224257" y="1191522"/>
            <a:ext cx="3064365" cy="923330"/>
          </a:xfrm>
          <a:prstGeom prst="rect">
            <a:avLst/>
          </a:prstGeom>
          <a:noFill/>
        </p:spPr>
        <p:txBody>
          <a:bodyPr wrap="none" lIns="91440" tIns="45720" rIns="91440" bIns="45720">
            <a:spAutoFit/>
          </a:bodyPr>
          <a:lstStyle/>
          <a:p>
            <a:pPr algn="ctr"/>
            <a:r>
              <a:rPr lang="en-US" sz="5400" dirty="0">
                <a:ln w="0"/>
                <a:solidFill>
                  <a:srgbClr val="FF0000"/>
                </a:solidFill>
                <a:effectLst>
                  <a:outerShdw blurRad="38100" dist="25400" dir="5400000" algn="ctr" rotWithShape="0">
                    <a:srgbClr val="6E747A">
                      <a:alpha val="43000"/>
                    </a:srgbClr>
                  </a:outerShdw>
                </a:effectLst>
              </a:rPr>
              <a:t>Red group</a:t>
            </a:r>
            <a:endParaRPr lang="en-US" sz="5400" b="0" cap="none" spc="0" dirty="0">
              <a:ln w="0"/>
              <a:solidFill>
                <a:srgbClr val="FF0000"/>
              </a:solidFill>
              <a:effectLst>
                <a:outerShdw blurRad="38100" dist="25400" dir="5400000" algn="ctr" rotWithShape="0">
                  <a:srgbClr val="6E747A">
                    <a:alpha val="43000"/>
                  </a:srgbClr>
                </a:outerShdw>
              </a:effectLst>
            </a:endParaRPr>
          </a:p>
        </p:txBody>
      </p:sp>
      <p:pic>
        <p:nvPicPr>
          <p:cNvPr id="4" name="Picture 2" descr="Image result for pencil image">
            <a:extLst>
              <a:ext uri="{FF2B5EF4-FFF2-40B4-BE49-F238E27FC236}">
                <a16:creationId xmlns:a16="http://schemas.microsoft.com/office/drawing/2014/main" id="{F180C084-8C2D-436E-A213-070854A3077D}"/>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11029"/>
          <a:stretch/>
        </p:blipFill>
        <p:spPr bwMode="auto">
          <a:xfrm rot="20870996">
            <a:off x="759393" y="2286353"/>
            <a:ext cx="2177830" cy="18245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5655507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594056" y="988497"/>
            <a:ext cx="11256135" cy="1325563"/>
          </a:xfrm>
        </p:spPr>
        <p:txBody>
          <a:bodyPr>
            <a:noAutofit/>
          </a:bodyPr>
          <a:lstStyle/>
          <a:p>
            <a:br>
              <a:rPr lang="en-GB" sz="3200" u="sng" dirty="0">
                <a:latin typeface="CCW Cursive Writing 7" pitchFamily="66" charset="0"/>
              </a:rPr>
            </a:br>
            <a:br>
              <a:rPr lang="en-GB" sz="3200" u="sng" dirty="0">
                <a:latin typeface="CCW Cursive Writing 7" pitchFamily="66" charset="0"/>
              </a:rPr>
            </a:br>
            <a:br>
              <a:rPr lang="en-GB" sz="3200" u="sng" dirty="0">
                <a:latin typeface="CCW Cursive Writing 7" pitchFamily="66" charset="0"/>
              </a:rPr>
            </a:br>
            <a:br>
              <a:rPr lang="en-GB" sz="3200" u="sng" dirty="0">
                <a:latin typeface="CCW Cursive Writing 7" pitchFamily="66" charset="0"/>
              </a:rPr>
            </a:br>
            <a:r>
              <a:rPr lang="en-GB" sz="3200" u="sng" dirty="0">
                <a:latin typeface="XCCW Joined 7a" panose="03050602040000000000" pitchFamily="66" charset="0"/>
              </a:rPr>
              <a:t>Thursday 8th September</a:t>
            </a:r>
            <a:br>
              <a:rPr lang="en-GB" sz="3200" u="sng" dirty="0">
                <a:latin typeface="XCCW Joined 7a" panose="03050602040000000000" pitchFamily="66" charset="0"/>
              </a:rPr>
            </a:br>
            <a:br>
              <a:rPr lang="en-GB" sz="3200" u="sng" dirty="0">
                <a:latin typeface="XCCW Joined 7a" panose="03050602040000000000" pitchFamily="66" charset="0"/>
              </a:rPr>
            </a:br>
            <a:br>
              <a:rPr lang="en-GB" sz="3200" u="sng" dirty="0">
                <a:latin typeface="CCW Cursive Writing 7" pitchFamily="66" charset="0"/>
              </a:rPr>
            </a:br>
            <a:r>
              <a:rPr lang="en-GB" sz="3200" u="sng" dirty="0">
                <a:latin typeface="CCW Cursive Writing 7" pitchFamily="66" charset="0"/>
              </a:rPr>
              <a:t>SPAG- L.O. To use apostrophes for contractions.</a:t>
            </a:r>
            <a:br>
              <a:rPr lang="en-GB" sz="3200" u="sng" dirty="0">
                <a:latin typeface="CCW Cursive Writing 7" pitchFamily="66" charset="0"/>
              </a:rPr>
            </a:br>
            <a:r>
              <a:rPr lang="en-GB" sz="3200" u="sng" dirty="0">
                <a:latin typeface="CCW Cursive Writing 7" pitchFamily="66" charset="0"/>
              </a:rPr>
              <a:t> </a:t>
            </a:r>
            <a:br>
              <a:rPr lang="en-GB" sz="3200" u="sng" dirty="0">
                <a:latin typeface="CCW Cursive Writing 7" pitchFamily="66" charset="0"/>
              </a:rPr>
            </a:br>
            <a:br>
              <a:rPr lang="en-GB" sz="3200" u="sng" dirty="0">
                <a:latin typeface="CCW Cursive Writing 7" pitchFamily="66" charset="0"/>
              </a:rPr>
            </a:br>
            <a:endParaRPr lang="en-GB" sz="3200" u="sng" dirty="0">
              <a:latin typeface="CCW Cursive Writing 7" pitchFamily="66" charset="0"/>
            </a:endParaRPr>
          </a:p>
        </p:txBody>
      </p:sp>
    </p:spTree>
    <p:extLst>
      <p:ext uri="{BB962C8B-B14F-4D97-AF65-F5344CB8AC3E}">
        <p14:creationId xmlns:p14="http://schemas.microsoft.com/office/powerpoint/2010/main" val="209870007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146" name="Rectangle 2"/>
          <p:cNvSpPr>
            <a:spLocks noGrp="1" noRot="1" noChangeArrowheads="1"/>
          </p:cNvSpPr>
          <p:nvPr>
            <p:ph type="title"/>
          </p:nvPr>
        </p:nvSpPr>
        <p:spPr/>
        <p:txBody>
          <a:bodyPr>
            <a:normAutofit/>
          </a:bodyPr>
          <a:lstStyle/>
          <a:p>
            <a:pPr eaLnBrk="1" hangingPunct="1">
              <a:defRPr/>
            </a:pPr>
            <a:r>
              <a:rPr lang="en-GB" altLang="en-US" sz="3200" dirty="0">
                <a:latin typeface="CCW Cursive Writing 7" panose="03050602040000000000" pitchFamily="66" charset="0"/>
              </a:rPr>
              <a:t>Apostrophes can be used to show missing letters. </a:t>
            </a:r>
          </a:p>
        </p:txBody>
      </p:sp>
      <p:sp>
        <p:nvSpPr>
          <p:cNvPr id="6147" name="Rectangle 3"/>
          <p:cNvSpPr>
            <a:spLocks noGrp="1" noRot="1" noChangeArrowheads="1"/>
          </p:cNvSpPr>
          <p:nvPr>
            <p:ph type="body" idx="1"/>
          </p:nvPr>
        </p:nvSpPr>
        <p:spPr/>
        <p:txBody>
          <a:bodyPr>
            <a:normAutofit/>
          </a:bodyPr>
          <a:lstStyle/>
          <a:p>
            <a:pPr eaLnBrk="1" hangingPunct="1">
              <a:lnSpc>
                <a:spcPct val="90000"/>
              </a:lnSpc>
              <a:buFont typeface="Wingdings" panose="05000000000000000000" pitchFamily="2" charset="2"/>
              <a:buNone/>
              <a:defRPr/>
            </a:pPr>
            <a:r>
              <a:rPr lang="en-GB" altLang="en-US" sz="2000" dirty="0">
                <a:latin typeface="CCW Cursive Writing 7" panose="03050602040000000000" pitchFamily="66" charset="0"/>
              </a:rPr>
              <a:t>I can not come to the party.</a:t>
            </a:r>
          </a:p>
          <a:p>
            <a:pPr eaLnBrk="1" hangingPunct="1">
              <a:lnSpc>
                <a:spcPct val="90000"/>
              </a:lnSpc>
              <a:buFont typeface="Wingdings" panose="05000000000000000000" pitchFamily="2" charset="2"/>
              <a:buNone/>
              <a:defRPr/>
            </a:pPr>
            <a:endParaRPr lang="en-GB" altLang="en-US" sz="2000" dirty="0">
              <a:latin typeface="CCW Cursive Writing 7" panose="03050602040000000000" pitchFamily="66" charset="0"/>
            </a:endParaRPr>
          </a:p>
          <a:p>
            <a:pPr eaLnBrk="1" hangingPunct="1">
              <a:lnSpc>
                <a:spcPct val="90000"/>
              </a:lnSpc>
              <a:buFont typeface="Wingdings" panose="05000000000000000000" pitchFamily="2" charset="2"/>
              <a:buNone/>
              <a:defRPr/>
            </a:pPr>
            <a:r>
              <a:rPr lang="en-GB" altLang="en-US" sz="2000" dirty="0">
                <a:latin typeface="CCW Cursive Writing 7" panose="03050602040000000000" pitchFamily="66" charset="0"/>
              </a:rPr>
              <a:t>I can’t come to the party.</a:t>
            </a:r>
          </a:p>
          <a:p>
            <a:pPr eaLnBrk="1" hangingPunct="1">
              <a:lnSpc>
                <a:spcPct val="90000"/>
              </a:lnSpc>
              <a:buFont typeface="Wingdings" panose="05000000000000000000" pitchFamily="2" charset="2"/>
              <a:buNone/>
              <a:defRPr/>
            </a:pPr>
            <a:endParaRPr lang="en-GB" altLang="en-US" sz="2000" dirty="0">
              <a:latin typeface="CCW Cursive Writing 7" panose="03050602040000000000" pitchFamily="66" charset="0"/>
            </a:endParaRPr>
          </a:p>
          <a:p>
            <a:pPr eaLnBrk="1" hangingPunct="1">
              <a:lnSpc>
                <a:spcPct val="90000"/>
              </a:lnSpc>
              <a:buFont typeface="Wingdings" panose="05000000000000000000" pitchFamily="2" charset="2"/>
              <a:buNone/>
              <a:defRPr/>
            </a:pPr>
            <a:r>
              <a:rPr lang="en-GB" altLang="en-US" sz="2000" i="1" dirty="0">
                <a:latin typeface="CCW Cursive Writing 7" panose="03050602040000000000" pitchFamily="66" charset="0"/>
              </a:rPr>
              <a:t>Can not</a:t>
            </a:r>
            <a:r>
              <a:rPr lang="en-GB" altLang="en-US" sz="2000" dirty="0">
                <a:latin typeface="CCW Cursive Writing 7" panose="03050602040000000000" pitchFamily="66" charset="0"/>
              </a:rPr>
              <a:t> becomes </a:t>
            </a:r>
            <a:r>
              <a:rPr lang="en-GB" altLang="en-US" sz="2000" b="1" i="1" dirty="0">
                <a:latin typeface="CCW Cursive Writing 7" panose="03050602040000000000" pitchFamily="66" charset="0"/>
              </a:rPr>
              <a:t>can’t.</a:t>
            </a:r>
          </a:p>
          <a:p>
            <a:pPr eaLnBrk="1" hangingPunct="1">
              <a:lnSpc>
                <a:spcPct val="90000"/>
              </a:lnSpc>
              <a:buFont typeface="Wingdings" panose="05000000000000000000" pitchFamily="2" charset="2"/>
              <a:buNone/>
              <a:defRPr/>
            </a:pPr>
            <a:endParaRPr lang="en-GB" altLang="en-US" sz="2000" b="1" i="1" dirty="0">
              <a:latin typeface="CCW Cursive Writing 7" panose="03050602040000000000" pitchFamily="66" charset="0"/>
            </a:endParaRPr>
          </a:p>
          <a:p>
            <a:pPr eaLnBrk="1" hangingPunct="1">
              <a:lnSpc>
                <a:spcPct val="90000"/>
              </a:lnSpc>
              <a:buFont typeface="Wingdings" panose="05000000000000000000" pitchFamily="2" charset="2"/>
              <a:buNone/>
              <a:defRPr/>
            </a:pPr>
            <a:endParaRPr lang="en-GB" altLang="en-US" sz="2000" b="1" i="1" dirty="0">
              <a:latin typeface="CCW Cursive Writing 7" panose="03050602040000000000" pitchFamily="66" charset="0"/>
            </a:endParaRPr>
          </a:p>
          <a:p>
            <a:pPr eaLnBrk="1" hangingPunct="1">
              <a:lnSpc>
                <a:spcPct val="90000"/>
              </a:lnSpc>
              <a:buFont typeface="Wingdings" panose="05000000000000000000" pitchFamily="2" charset="2"/>
              <a:buNone/>
              <a:defRPr/>
            </a:pPr>
            <a:endParaRPr lang="en-GB" altLang="en-US" sz="2000" dirty="0">
              <a:latin typeface="CCW Cursive Writing 7" panose="03050602040000000000" pitchFamily="66" charset="0"/>
            </a:endParaRPr>
          </a:p>
          <a:p>
            <a:pPr eaLnBrk="1" hangingPunct="1">
              <a:lnSpc>
                <a:spcPct val="90000"/>
              </a:lnSpc>
              <a:buFont typeface="Wingdings" panose="05000000000000000000" pitchFamily="2" charset="2"/>
              <a:buNone/>
              <a:defRPr/>
            </a:pPr>
            <a:r>
              <a:rPr lang="en-GB" altLang="en-US" sz="2000" dirty="0">
                <a:latin typeface="CCW Cursive Writing 7" panose="03050602040000000000" pitchFamily="66" charset="0"/>
              </a:rPr>
              <a:t>The apostrophe shows that there are letters missing. </a:t>
            </a:r>
            <a:r>
              <a:rPr lang="en-GB" altLang="en-US" sz="2000" u="sng" dirty="0">
                <a:latin typeface="CCW Cursive Writing 7" panose="03050602040000000000" pitchFamily="66" charset="0"/>
              </a:rPr>
              <a:t>It goes where the missing letter is supposed to go. </a:t>
            </a:r>
          </a:p>
        </p:txBody>
      </p:sp>
      <p:sp>
        <p:nvSpPr>
          <p:cNvPr id="2" name="Rectangle 1"/>
          <p:cNvSpPr/>
          <p:nvPr/>
        </p:nvSpPr>
        <p:spPr>
          <a:xfrm>
            <a:off x="7763259" y="1318840"/>
            <a:ext cx="4069587" cy="3539430"/>
          </a:xfrm>
          <a:prstGeom prst="rect">
            <a:avLst/>
          </a:prstGeom>
          <a:noFill/>
        </p:spPr>
        <p:txBody>
          <a:bodyPr wrap="square" lIns="91440" tIns="45720" rIns="91440" bIns="45720">
            <a:spAutoFit/>
          </a:bodyPr>
          <a:lstStyle/>
          <a:p>
            <a:pPr algn="ctr"/>
            <a:r>
              <a:rPr lang="en-US" sz="2800" dirty="0">
                <a:ln w="0"/>
                <a:gradFill>
                  <a:gsLst>
                    <a:gs pos="0">
                      <a:srgbClr val="4BACC6">
                        <a:lumMod val="50000"/>
                      </a:srgbClr>
                    </a:gs>
                    <a:gs pos="50000">
                      <a:srgbClr val="4BACC6"/>
                    </a:gs>
                    <a:gs pos="100000">
                      <a:srgbClr val="4BACC6">
                        <a:lumMod val="60000"/>
                        <a:lumOff val="40000"/>
                      </a:srgbClr>
                    </a:gs>
                  </a:gsLst>
                  <a:lin ang="5400000"/>
                </a:gradFill>
                <a:effectLst>
                  <a:reflection blurRad="6350" stA="53000" endA="300" endPos="35500" dir="5400000" sy="-90000" algn="bl" rotWithShape="0"/>
                </a:effectLst>
                <a:latin typeface="CCW Cursive Writing 7" panose="03050602040000000000" pitchFamily="66" charset="0"/>
              </a:rPr>
              <a:t>When you use an apostrophe, you ‘OMIT’ </a:t>
            </a:r>
          </a:p>
          <a:p>
            <a:pPr algn="ctr"/>
            <a:r>
              <a:rPr lang="en-US" sz="2800" dirty="0">
                <a:ln w="0"/>
                <a:gradFill>
                  <a:gsLst>
                    <a:gs pos="0">
                      <a:srgbClr val="4BACC6">
                        <a:lumMod val="50000"/>
                      </a:srgbClr>
                    </a:gs>
                    <a:gs pos="50000">
                      <a:srgbClr val="4BACC6"/>
                    </a:gs>
                    <a:gs pos="100000">
                      <a:srgbClr val="4BACC6">
                        <a:lumMod val="60000"/>
                        <a:lumOff val="40000"/>
                      </a:srgbClr>
                    </a:gs>
                  </a:gsLst>
                  <a:lin ang="5400000"/>
                </a:gradFill>
                <a:effectLst>
                  <a:reflection blurRad="6350" stA="53000" endA="300" endPos="35500" dir="5400000" sy="-90000" algn="bl" rotWithShape="0"/>
                </a:effectLst>
                <a:latin typeface="CCW Cursive Writing 7" panose="03050602040000000000" pitchFamily="66" charset="0"/>
              </a:rPr>
              <a:t>(replace) a letter so it is called:</a:t>
            </a:r>
          </a:p>
          <a:p>
            <a:pPr algn="ctr"/>
            <a:r>
              <a:rPr lang="en-US" sz="2800" dirty="0">
                <a:ln w="0"/>
                <a:gradFill>
                  <a:gsLst>
                    <a:gs pos="0">
                      <a:srgbClr val="4BACC6">
                        <a:lumMod val="50000"/>
                      </a:srgbClr>
                    </a:gs>
                    <a:gs pos="50000">
                      <a:srgbClr val="4BACC6"/>
                    </a:gs>
                    <a:gs pos="100000">
                      <a:srgbClr val="4BACC6">
                        <a:lumMod val="60000"/>
                        <a:lumOff val="40000"/>
                      </a:srgbClr>
                    </a:gs>
                  </a:gsLst>
                  <a:lin ang="5400000"/>
                </a:gradFill>
                <a:effectLst>
                  <a:reflection blurRad="6350" stA="53000" endA="300" endPos="35500" dir="5400000" sy="-90000" algn="bl" rotWithShape="0"/>
                </a:effectLst>
                <a:latin typeface="CCW Cursive Writing 7" panose="03050602040000000000" pitchFamily="66" charset="0"/>
              </a:rPr>
              <a:t>Omission. </a:t>
            </a:r>
          </a:p>
        </p:txBody>
      </p:sp>
    </p:spTree>
    <p:extLst>
      <p:ext uri="{BB962C8B-B14F-4D97-AF65-F5344CB8AC3E}">
        <p14:creationId xmlns:p14="http://schemas.microsoft.com/office/powerpoint/2010/main" val="414174108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146"/>
                                        </p:tgtEl>
                                        <p:attrNameLst>
                                          <p:attrName>style.visibility</p:attrName>
                                        </p:attrNameLst>
                                      </p:cBhvr>
                                      <p:to>
                                        <p:strVal val="visible"/>
                                      </p:to>
                                    </p:set>
                                    <p:animEffect transition="in" filter="fade">
                                      <p:cBhvr>
                                        <p:cTn id="7" dur="2000"/>
                                        <p:tgtEl>
                                          <p:spTgt spid="614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147">
                                            <p:txEl>
                                              <p:pRg st="0" end="0"/>
                                            </p:txEl>
                                          </p:spTgt>
                                        </p:tgtEl>
                                        <p:attrNameLst>
                                          <p:attrName>style.visibility</p:attrName>
                                        </p:attrNameLst>
                                      </p:cBhvr>
                                      <p:to>
                                        <p:strVal val="visible"/>
                                      </p:to>
                                    </p:set>
                                    <p:animEffect transition="in" filter="fade">
                                      <p:cBhvr>
                                        <p:cTn id="12" dur="2000"/>
                                        <p:tgtEl>
                                          <p:spTgt spid="6147">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147">
                                            <p:txEl>
                                              <p:pRg st="2" end="2"/>
                                            </p:txEl>
                                          </p:spTgt>
                                        </p:tgtEl>
                                        <p:attrNameLst>
                                          <p:attrName>style.visibility</p:attrName>
                                        </p:attrNameLst>
                                      </p:cBhvr>
                                      <p:to>
                                        <p:strVal val="visible"/>
                                      </p:to>
                                    </p:set>
                                    <p:animEffect transition="in" filter="fade">
                                      <p:cBhvr>
                                        <p:cTn id="17" dur="2000"/>
                                        <p:tgtEl>
                                          <p:spTgt spid="6147">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6147">
                                            <p:txEl>
                                              <p:pRg st="4" end="4"/>
                                            </p:txEl>
                                          </p:spTgt>
                                        </p:tgtEl>
                                        <p:attrNameLst>
                                          <p:attrName>style.visibility</p:attrName>
                                        </p:attrNameLst>
                                      </p:cBhvr>
                                      <p:to>
                                        <p:strVal val="visible"/>
                                      </p:to>
                                    </p:set>
                                    <p:animEffect transition="in" filter="fade">
                                      <p:cBhvr>
                                        <p:cTn id="22" dur="2000"/>
                                        <p:tgtEl>
                                          <p:spTgt spid="6147">
                                            <p:txEl>
                                              <p:pRg st="4" end="4"/>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6147">
                                            <p:txEl>
                                              <p:pRg st="8" end="8"/>
                                            </p:txEl>
                                          </p:spTgt>
                                        </p:tgtEl>
                                        <p:attrNameLst>
                                          <p:attrName>style.visibility</p:attrName>
                                        </p:attrNameLst>
                                      </p:cBhvr>
                                      <p:to>
                                        <p:strVal val="visible"/>
                                      </p:to>
                                    </p:set>
                                    <p:animEffect transition="in" filter="fade">
                                      <p:cBhvr>
                                        <p:cTn id="27" dur="2000"/>
                                        <p:tgtEl>
                                          <p:spTgt spid="6147">
                                            <p:txEl>
                                              <p:pRg st="8" end="8"/>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2">
                                            <p:txEl>
                                              <p:pRg st="0" end="0"/>
                                            </p:txEl>
                                          </p:spTgt>
                                        </p:tgtEl>
                                        <p:attrNameLst>
                                          <p:attrName>style.visibility</p:attrName>
                                        </p:attrNameLst>
                                      </p:cBhvr>
                                      <p:to>
                                        <p:strVal val="visible"/>
                                      </p:to>
                                    </p:set>
                                    <p:animEffect transition="in" filter="fade">
                                      <p:cBhvr>
                                        <p:cTn id="32" dur="500"/>
                                        <p:tgtEl>
                                          <p:spTgt spid="2">
                                            <p:txEl>
                                              <p:pRg st="0" end="0"/>
                                            </p:txEl>
                                          </p:spTgt>
                                        </p:tgtEl>
                                      </p:cBhvr>
                                    </p:animEffect>
                                  </p:childTnLst>
                                </p:cTn>
                              </p:par>
                              <p:par>
                                <p:cTn id="33" presetID="10" presetClass="entr" presetSubtype="0" fill="hold" nodeType="withEffect">
                                  <p:stCondLst>
                                    <p:cond delay="0"/>
                                  </p:stCondLst>
                                  <p:childTnLst>
                                    <p:set>
                                      <p:cBhvr>
                                        <p:cTn id="34" dur="1" fill="hold">
                                          <p:stCondLst>
                                            <p:cond delay="0"/>
                                          </p:stCondLst>
                                        </p:cTn>
                                        <p:tgtEl>
                                          <p:spTgt spid="2">
                                            <p:txEl>
                                              <p:pRg st="1" end="1"/>
                                            </p:txEl>
                                          </p:spTgt>
                                        </p:tgtEl>
                                        <p:attrNameLst>
                                          <p:attrName>style.visibility</p:attrName>
                                        </p:attrNameLst>
                                      </p:cBhvr>
                                      <p:to>
                                        <p:strVal val="visible"/>
                                      </p:to>
                                    </p:set>
                                    <p:animEffect transition="in" filter="fade">
                                      <p:cBhvr>
                                        <p:cTn id="35" dur="500"/>
                                        <p:tgtEl>
                                          <p:spTgt spid="2">
                                            <p:txEl>
                                              <p:pRg st="1" end="1"/>
                                            </p:txEl>
                                          </p:spTgt>
                                        </p:tgtEl>
                                      </p:cBhvr>
                                    </p:animEffect>
                                  </p:childTnLst>
                                </p:cTn>
                              </p:par>
                              <p:par>
                                <p:cTn id="36" presetID="10" presetClass="entr" presetSubtype="0" fill="hold" nodeType="withEffect">
                                  <p:stCondLst>
                                    <p:cond delay="0"/>
                                  </p:stCondLst>
                                  <p:childTnLst>
                                    <p:set>
                                      <p:cBhvr>
                                        <p:cTn id="37" dur="1" fill="hold">
                                          <p:stCondLst>
                                            <p:cond delay="0"/>
                                          </p:stCondLst>
                                        </p:cTn>
                                        <p:tgtEl>
                                          <p:spTgt spid="2">
                                            <p:txEl>
                                              <p:pRg st="2" end="2"/>
                                            </p:txEl>
                                          </p:spTgt>
                                        </p:tgtEl>
                                        <p:attrNameLst>
                                          <p:attrName>style.visibility</p:attrName>
                                        </p:attrNameLst>
                                      </p:cBhvr>
                                      <p:to>
                                        <p:strVal val="visible"/>
                                      </p:to>
                                    </p:set>
                                    <p:animEffect transition="in" filter="fade">
                                      <p:cBhvr>
                                        <p:cTn id="38" dur="500"/>
                                        <p:tgtEl>
                                          <p:spTgt spid="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6" grpId="0"/>
      <p:bldP spid="6147" grpId="0" build="p"/>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8A76B597-85BB-4ABA-A928-FCCA8C07B5DD}"/>
              </a:ext>
            </a:extLst>
          </p:cNvPr>
          <p:cNvPicPr>
            <a:picLocks noChangeAspect="1"/>
          </p:cNvPicPr>
          <p:nvPr/>
        </p:nvPicPr>
        <p:blipFill rotWithShape="1">
          <a:blip r:embed="rId2"/>
          <a:srcRect l="26207" t="11188" r="41637" b="6513"/>
          <a:stretch/>
        </p:blipFill>
        <p:spPr>
          <a:xfrm>
            <a:off x="3121573" y="0"/>
            <a:ext cx="4750675" cy="6839446"/>
          </a:xfrm>
          <a:prstGeom prst="rect">
            <a:avLst/>
          </a:prstGeom>
        </p:spPr>
      </p:pic>
      <p:sp>
        <p:nvSpPr>
          <p:cNvPr id="3" name="Rectangle 2">
            <a:extLst>
              <a:ext uri="{FF2B5EF4-FFF2-40B4-BE49-F238E27FC236}">
                <a16:creationId xmlns:a16="http://schemas.microsoft.com/office/drawing/2014/main" id="{CD0264D6-FE2C-4E45-A560-B6837FC06A1F}"/>
              </a:ext>
            </a:extLst>
          </p:cNvPr>
          <p:cNvSpPr/>
          <p:nvPr/>
        </p:nvSpPr>
        <p:spPr>
          <a:xfrm rot="853405">
            <a:off x="7807120" y="754117"/>
            <a:ext cx="4229299" cy="923330"/>
          </a:xfrm>
          <a:prstGeom prst="rect">
            <a:avLst/>
          </a:prstGeom>
          <a:noFill/>
        </p:spPr>
        <p:txBody>
          <a:bodyPr wrap="none" lIns="91440" tIns="45720" rIns="91440" bIns="45720">
            <a:spAutoFit/>
          </a:bodyPr>
          <a:lstStyle/>
          <a:p>
            <a:pPr algn="ctr"/>
            <a:r>
              <a:rPr lang="en-US" sz="5400" b="1" cap="none" spc="0" dirty="0">
                <a:ln w="22225">
                  <a:solidFill>
                    <a:schemeClr val="accent2"/>
                  </a:solidFill>
                  <a:prstDash val="solid"/>
                </a:ln>
                <a:solidFill>
                  <a:schemeClr val="accent2">
                    <a:lumMod val="40000"/>
                    <a:lumOff val="60000"/>
                  </a:schemeClr>
                </a:solidFill>
                <a:effectLst/>
              </a:rPr>
              <a:t>Over to you….</a:t>
            </a:r>
          </a:p>
        </p:txBody>
      </p:sp>
      <p:sp>
        <p:nvSpPr>
          <p:cNvPr id="4" name="Rectangle 3">
            <a:extLst>
              <a:ext uri="{FF2B5EF4-FFF2-40B4-BE49-F238E27FC236}">
                <a16:creationId xmlns:a16="http://schemas.microsoft.com/office/drawing/2014/main" id="{3CFBAAB1-3F40-4CF3-9833-253B33F7D5BD}"/>
              </a:ext>
            </a:extLst>
          </p:cNvPr>
          <p:cNvSpPr/>
          <p:nvPr/>
        </p:nvSpPr>
        <p:spPr>
          <a:xfrm>
            <a:off x="7758511" y="3751799"/>
            <a:ext cx="3392339" cy="923330"/>
          </a:xfrm>
          <a:prstGeom prst="rect">
            <a:avLst/>
          </a:prstGeom>
          <a:noFill/>
        </p:spPr>
        <p:txBody>
          <a:bodyPr wrap="none" lIns="91440" tIns="45720" rIns="91440" bIns="45720">
            <a:spAutoFit/>
          </a:bodyPr>
          <a:lstStyle/>
          <a:p>
            <a:pPr algn="ctr"/>
            <a:r>
              <a:rPr lang="en-US" sz="5400" b="0" cap="none" spc="0" dirty="0">
                <a:ln w="0"/>
                <a:solidFill>
                  <a:schemeClr val="accent1"/>
                </a:solidFill>
                <a:effectLst>
                  <a:outerShdw blurRad="38100" dist="25400" dir="5400000" algn="ctr" rotWithShape="0">
                    <a:srgbClr val="6E747A">
                      <a:alpha val="43000"/>
                    </a:srgbClr>
                  </a:outerShdw>
                </a:effectLst>
              </a:rPr>
              <a:t>Blue group </a:t>
            </a:r>
          </a:p>
        </p:txBody>
      </p:sp>
      <p:sp>
        <p:nvSpPr>
          <p:cNvPr id="5" name="Rectangle 4">
            <a:extLst>
              <a:ext uri="{FF2B5EF4-FFF2-40B4-BE49-F238E27FC236}">
                <a16:creationId xmlns:a16="http://schemas.microsoft.com/office/drawing/2014/main" id="{AE77A63B-256C-4A01-A912-7B775A94CDDD}"/>
              </a:ext>
            </a:extLst>
          </p:cNvPr>
          <p:cNvSpPr/>
          <p:nvPr/>
        </p:nvSpPr>
        <p:spPr>
          <a:xfrm>
            <a:off x="-73572" y="5479308"/>
            <a:ext cx="3195145" cy="707886"/>
          </a:xfrm>
          <a:prstGeom prst="rect">
            <a:avLst/>
          </a:prstGeom>
          <a:noFill/>
        </p:spPr>
        <p:txBody>
          <a:bodyPr wrap="square" lIns="91440" tIns="45720" rIns="91440" bIns="45720">
            <a:spAutoFit/>
          </a:bodyPr>
          <a:lstStyle/>
          <a:p>
            <a:pPr algn="ctr"/>
            <a:r>
              <a:rPr lang="en-US" sz="4000" b="1" cap="none" spc="0"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ffectLst/>
              </a:rPr>
              <a:t>Orange group</a:t>
            </a:r>
          </a:p>
        </p:txBody>
      </p:sp>
      <p:sp>
        <p:nvSpPr>
          <p:cNvPr id="6" name="Rectangle 5">
            <a:extLst>
              <a:ext uri="{FF2B5EF4-FFF2-40B4-BE49-F238E27FC236}">
                <a16:creationId xmlns:a16="http://schemas.microsoft.com/office/drawing/2014/main" id="{31B09EED-860D-4F80-A1D0-15A660BF606B}"/>
              </a:ext>
            </a:extLst>
          </p:cNvPr>
          <p:cNvSpPr/>
          <p:nvPr/>
        </p:nvSpPr>
        <p:spPr>
          <a:xfrm>
            <a:off x="85951" y="1947831"/>
            <a:ext cx="3107196" cy="646331"/>
          </a:xfrm>
          <a:prstGeom prst="rect">
            <a:avLst/>
          </a:prstGeom>
          <a:noFill/>
        </p:spPr>
        <p:txBody>
          <a:bodyPr wrap="none" lIns="91440" tIns="45720" rIns="91440" bIns="45720">
            <a:spAutoFit/>
            <a:scene3d>
              <a:camera prst="orthographicFront"/>
              <a:lightRig rig="harsh" dir="t"/>
            </a:scene3d>
            <a:sp3d extrusionH="57150" prstMaterial="matte">
              <a:bevelT w="63500" h="12700" prst="angle"/>
              <a:contourClr>
                <a:schemeClr val="bg1">
                  <a:lumMod val="65000"/>
                </a:schemeClr>
              </a:contourClr>
            </a:sp3d>
          </a:bodyPr>
          <a:lstStyle/>
          <a:p>
            <a:pPr algn="ctr"/>
            <a:r>
              <a:rPr lang="en-US" sz="3600" b="1" cap="none" spc="0" dirty="0">
                <a:ln/>
                <a:solidFill>
                  <a:schemeClr val="accent3"/>
                </a:solidFill>
                <a:effectLst/>
              </a:rPr>
              <a:t>Yellow and Red</a:t>
            </a:r>
          </a:p>
        </p:txBody>
      </p:sp>
    </p:spTree>
    <p:extLst>
      <p:ext uri="{BB962C8B-B14F-4D97-AF65-F5344CB8AC3E}">
        <p14:creationId xmlns:p14="http://schemas.microsoft.com/office/powerpoint/2010/main" val="230410606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4C8D17-D4BE-477C-A904-D6F00A484E38}"/>
              </a:ext>
            </a:extLst>
          </p:cNvPr>
          <p:cNvSpPr>
            <a:spLocks noGrp="1"/>
          </p:cNvSpPr>
          <p:nvPr>
            <p:ph type="title"/>
          </p:nvPr>
        </p:nvSpPr>
        <p:spPr>
          <a:xfrm>
            <a:off x="838200" y="1302543"/>
            <a:ext cx="10515600" cy="1325563"/>
          </a:xfrm>
        </p:spPr>
        <p:txBody>
          <a:bodyPr>
            <a:normAutofit fontScale="90000"/>
          </a:bodyPr>
          <a:lstStyle/>
          <a:p>
            <a:br>
              <a:rPr lang="en-GB" sz="3100" u="sng" dirty="0">
                <a:latin typeface="CCW Cursive Writing 7" pitchFamily="66" charset="0"/>
              </a:rPr>
            </a:br>
            <a:br>
              <a:rPr lang="en-GB" sz="3100" u="sng" dirty="0">
                <a:latin typeface="CCW Cursive Writing 7" pitchFamily="66" charset="0"/>
              </a:rPr>
            </a:br>
            <a:r>
              <a:rPr lang="en-GB" sz="3100" u="sng" dirty="0">
                <a:latin typeface="CCW Cursive Writing 7" pitchFamily="66" charset="0"/>
              </a:rPr>
              <a:t>LO: To vary sentence starts to include in an informal letter to Mrs Cooper (paired write)</a:t>
            </a:r>
            <a:br>
              <a:rPr lang="en-GB" sz="4400" u="sng" dirty="0">
                <a:latin typeface="CCW Cursive Writing 7" pitchFamily="66" charset="0"/>
              </a:rPr>
            </a:br>
            <a:br>
              <a:rPr lang="en-GB" sz="4400" u="sng" dirty="0">
                <a:latin typeface="CCW Cursive Writing 7" pitchFamily="66" charset="0"/>
              </a:rPr>
            </a:br>
            <a:endParaRPr lang="en-GB" b="1" dirty="0"/>
          </a:p>
        </p:txBody>
      </p:sp>
      <p:pic>
        <p:nvPicPr>
          <p:cNvPr id="17" name="Picture 2" descr="http://www.behindthebookshelf.co.uk/behindthebookshelf/65830/day_crayons_quit.jpeg">
            <a:extLst>
              <a:ext uri="{FF2B5EF4-FFF2-40B4-BE49-F238E27FC236}">
                <a16:creationId xmlns:a16="http://schemas.microsoft.com/office/drawing/2014/main" id="{ED3A2849-78F9-4D07-8644-9DA7165BB794}"/>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324804" y="2994992"/>
            <a:ext cx="4541629" cy="35803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0229311"/>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loud Callout 3"/>
          <p:cNvSpPr/>
          <p:nvPr/>
        </p:nvSpPr>
        <p:spPr>
          <a:xfrm>
            <a:off x="1824037" y="443393"/>
            <a:ext cx="8543925" cy="5148168"/>
          </a:xfrm>
          <a:prstGeom prst="cloudCallout">
            <a:avLst>
              <a:gd name="adj1" fmla="val -45228"/>
              <a:gd name="adj2" fmla="val 66679"/>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2325041" y="1447817"/>
            <a:ext cx="7864652" cy="1569660"/>
          </a:xfrm>
          <a:prstGeom prst="rect">
            <a:avLst/>
          </a:prstGeom>
          <a:noFill/>
        </p:spPr>
        <p:txBody>
          <a:bodyPr wrap="none" lIns="91440" tIns="45720" rIns="91440" bIns="45720">
            <a:spAutoFit/>
          </a:bodyPr>
          <a:lstStyle/>
          <a:p>
            <a:pPr algn="ctr"/>
            <a:r>
              <a:rPr lang="en-US" sz="4800" b="1" dirty="0">
                <a:ln w="10160">
                  <a:solidFill>
                    <a:schemeClr val="accent5"/>
                  </a:solidFill>
                  <a:prstDash val="solid"/>
                </a:ln>
                <a:solidFill>
                  <a:srgbClr val="FFFFFF"/>
                </a:solidFill>
                <a:effectLst>
                  <a:outerShdw blurRad="38100" dist="22860" dir="5400000" algn="tl" rotWithShape="0">
                    <a:srgbClr val="000000">
                      <a:alpha val="30000"/>
                    </a:srgbClr>
                  </a:outerShdw>
                </a:effectLst>
                <a:latin typeface="CCW Cursive Writing 7" pitchFamily="66" charset="0"/>
              </a:rPr>
              <a:t>What does</a:t>
            </a:r>
          </a:p>
          <a:p>
            <a:pPr algn="ctr"/>
            <a:r>
              <a:rPr lang="en-US" sz="4800" b="1" dirty="0">
                <a:ln w="10160">
                  <a:solidFill>
                    <a:schemeClr val="accent5"/>
                  </a:solidFill>
                  <a:prstDash val="solid"/>
                </a:ln>
                <a:solidFill>
                  <a:srgbClr val="FFFFFF"/>
                </a:solidFill>
                <a:effectLst>
                  <a:outerShdw blurRad="38100" dist="22860" dir="5400000" algn="tl" rotWithShape="0">
                    <a:srgbClr val="000000">
                      <a:alpha val="30000"/>
                    </a:srgbClr>
                  </a:outerShdw>
                </a:effectLst>
                <a:latin typeface="CCW Cursive Writing 7" pitchFamily="66" charset="0"/>
              </a:rPr>
              <a:t> informal mean?</a:t>
            </a:r>
          </a:p>
        </p:txBody>
      </p:sp>
      <p:sp>
        <p:nvSpPr>
          <p:cNvPr id="2" name="Rectangle 1">
            <a:extLst>
              <a:ext uri="{FF2B5EF4-FFF2-40B4-BE49-F238E27FC236}">
                <a16:creationId xmlns:a16="http://schemas.microsoft.com/office/drawing/2014/main" id="{753469B2-3BE5-4A27-BB25-4C1FCECA5DC8}"/>
              </a:ext>
            </a:extLst>
          </p:cNvPr>
          <p:cNvSpPr/>
          <p:nvPr/>
        </p:nvSpPr>
        <p:spPr>
          <a:xfrm rot="20713958">
            <a:off x="513308" y="401031"/>
            <a:ext cx="2977996" cy="923330"/>
          </a:xfrm>
          <a:prstGeom prst="rect">
            <a:avLst/>
          </a:prstGeom>
          <a:noFill/>
        </p:spPr>
        <p:txBody>
          <a:bodyPr wrap="none" lIns="91440" tIns="45720" rIns="91440" bIns="45720">
            <a:spAutoFit/>
          </a:bodyPr>
          <a:lstStyle/>
          <a:p>
            <a:pPr algn="ctr"/>
            <a:r>
              <a:rPr lang="en-US" sz="5400" b="1" cap="none" spc="0" dirty="0">
                <a:ln w="22225">
                  <a:solidFill>
                    <a:schemeClr val="accent2"/>
                  </a:solidFill>
                  <a:prstDash val="solid"/>
                </a:ln>
                <a:solidFill>
                  <a:schemeClr val="accent2">
                    <a:lumMod val="40000"/>
                    <a:lumOff val="60000"/>
                  </a:schemeClr>
                </a:solidFill>
                <a:effectLst/>
              </a:rPr>
              <a:t>Revision! </a:t>
            </a:r>
          </a:p>
        </p:txBody>
      </p:sp>
    </p:spTree>
    <p:extLst>
      <p:ext uri="{BB962C8B-B14F-4D97-AF65-F5344CB8AC3E}">
        <p14:creationId xmlns:p14="http://schemas.microsoft.com/office/powerpoint/2010/main" val="501576749"/>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746365" y="1757875"/>
            <a:ext cx="8824852" cy="1569660"/>
          </a:xfrm>
          <a:prstGeom prst="rect">
            <a:avLst/>
          </a:prstGeom>
          <a:noFill/>
        </p:spPr>
        <p:txBody>
          <a:bodyPr wrap="none" lIns="91440" tIns="45720" rIns="91440" bIns="45720">
            <a:spAutoFit/>
          </a:bodyPr>
          <a:lstStyle/>
          <a:p>
            <a:pPr algn="ctr"/>
            <a:r>
              <a:rPr lang="en-US" sz="4800" b="1" dirty="0">
                <a:ln w="22225">
                  <a:solidFill>
                    <a:schemeClr val="accent2"/>
                  </a:solidFill>
                  <a:prstDash val="solid"/>
                </a:ln>
                <a:solidFill>
                  <a:schemeClr val="accent2">
                    <a:lumMod val="40000"/>
                    <a:lumOff val="60000"/>
                  </a:schemeClr>
                </a:solidFill>
                <a:latin typeface="CCW Cursive Writing 7" pitchFamily="66" charset="0"/>
              </a:rPr>
              <a:t>6 ways to </a:t>
            </a:r>
          </a:p>
          <a:p>
            <a:pPr algn="ctr"/>
            <a:r>
              <a:rPr lang="en-US" sz="4800" b="1" dirty="0">
                <a:ln w="22225">
                  <a:solidFill>
                    <a:schemeClr val="accent2"/>
                  </a:solidFill>
                  <a:prstDash val="solid"/>
                </a:ln>
                <a:solidFill>
                  <a:schemeClr val="accent2">
                    <a:lumMod val="40000"/>
                    <a:lumOff val="60000"/>
                  </a:schemeClr>
                </a:solidFill>
                <a:latin typeface="CCW Cursive Writing 7" pitchFamily="66" charset="0"/>
              </a:rPr>
              <a:t>start a sentence…</a:t>
            </a:r>
          </a:p>
        </p:txBody>
      </p:sp>
    </p:spTree>
    <p:extLst>
      <p:ext uri="{BB962C8B-B14F-4D97-AF65-F5344CB8AC3E}">
        <p14:creationId xmlns:p14="http://schemas.microsoft.com/office/powerpoint/2010/main" val="833146587"/>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http://www.vectorfree.com/media/vectors/rainbow-stars-background.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43000" y="0"/>
            <a:ext cx="9906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p:txBody>
          <a:bodyPr/>
          <a:lstStyle/>
          <a:p>
            <a:endParaRPr lang="en-GB">
              <a:latin typeface="Jarman" pitchFamily="2" charset="0"/>
            </a:endParaRPr>
          </a:p>
        </p:txBody>
      </p:sp>
      <p:sp>
        <p:nvSpPr>
          <p:cNvPr id="4" name="Rectangle 3"/>
          <p:cNvSpPr/>
          <p:nvPr/>
        </p:nvSpPr>
        <p:spPr>
          <a:xfrm>
            <a:off x="1127334" y="2465065"/>
            <a:ext cx="9937336" cy="1323439"/>
          </a:xfrm>
          <a:prstGeom prst="rect">
            <a:avLst/>
          </a:prstGeom>
          <a:noFill/>
        </p:spPr>
        <p:txBody>
          <a:bodyPr wrap="none" lIns="91440" tIns="45720" rIns="91440" bIns="45720">
            <a:spAutoFit/>
          </a:bodyPr>
          <a:lstStyle/>
          <a:p>
            <a:pPr algn="ctr"/>
            <a:r>
              <a:rPr lang="en-US" sz="8000" dirty="0">
                <a:ln w="0"/>
                <a:solidFill>
                  <a:srgbClr val="00B0F0"/>
                </a:solidFill>
                <a:effectLst>
                  <a:outerShdw blurRad="38100" dist="19050" dir="2700000" algn="tl" rotWithShape="0">
                    <a:prstClr val="black">
                      <a:alpha val="40000"/>
                    </a:prstClr>
                  </a:outerShdw>
                </a:effectLst>
                <a:latin typeface="CCW Cursive Writing 7" pitchFamily="66" charset="0"/>
              </a:rPr>
              <a:t>Slow writing</a:t>
            </a:r>
          </a:p>
        </p:txBody>
      </p:sp>
      <p:sp>
        <p:nvSpPr>
          <p:cNvPr id="5" name="5-Point Star 4"/>
          <p:cNvSpPr/>
          <p:nvPr/>
        </p:nvSpPr>
        <p:spPr>
          <a:xfrm>
            <a:off x="8236599" y="1825625"/>
            <a:ext cx="490463" cy="914400"/>
          </a:xfrm>
          <a:prstGeom prst="star5">
            <a:avLst/>
          </a:prstGeom>
          <a:solidFill>
            <a:srgbClr val="FFFF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latin typeface="Jarman" pitchFamily="2" charset="0"/>
            </a:endParaRPr>
          </a:p>
        </p:txBody>
      </p:sp>
      <p:sp>
        <p:nvSpPr>
          <p:cNvPr id="6" name="5-Point Star 5"/>
          <p:cNvSpPr/>
          <p:nvPr/>
        </p:nvSpPr>
        <p:spPr>
          <a:xfrm>
            <a:off x="7954176" y="2007003"/>
            <a:ext cx="229113" cy="551644"/>
          </a:xfrm>
          <a:prstGeom prst="star5">
            <a:avLst/>
          </a:prstGeom>
          <a:solidFill>
            <a:srgbClr val="FFFF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latin typeface="Jarman" pitchFamily="2" charset="0"/>
            </a:endParaRPr>
          </a:p>
        </p:txBody>
      </p:sp>
      <p:pic>
        <p:nvPicPr>
          <p:cNvPr id="2050" name="Picture 2" descr="animated pencil"/>
          <p:cNvPicPr>
            <a:picLocks noGrp="1" noChangeAspect="1" noChangeArrowheads="1" noCrop="1"/>
          </p:cNvPicPr>
          <p:nvPr>
            <p:ph idx="1"/>
          </p:nvPr>
        </p:nvPicPr>
        <p:blipFill>
          <a:blip r:embed="rId3" cstate="print">
            <a:extLst>
              <a:ext uri="{28A0092B-C50C-407E-A947-70E740481C1C}">
                <a14:useLocalDpi xmlns:a14="http://schemas.microsoft.com/office/drawing/2010/main" val="0"/>
              </a:ext>
            </a:extLst>
          </a:blip>
          <a:srcRect/>
          <a:stretch>
            <a:fillRect/>
          </a:stretch>
        </p:blipFill>
        <p:spPr bwMode="auto">
          <a:xfrm>
            <a:off x="7332309" y="5139106"/>
            <a:ext cx="1149523" cy="11811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089034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6" presetClass="emph" presetSubtype="0" fill="hold" nodeType="clickEffect">
                                  <p:stCondLst>
                                    <p:cond delay="0"/>
                                  </p:stCondLst>
                                  <p:iterate type="lt">
                                    <p:tmPct val="10000"/>
                                  </p:iterate>
                                  <p:childTnLst>
                                    <p:animScale>
                                      <p:cBhvr>
                                        <p:cTn id="6" dur="250" autoRev="1" fill="hold">
                                          <p:stCondLst>
                                            <p:cond delay="0"/>
                                          </p:stCondLst>
                                        </p:cTn>
                                        <p:tgtEl>
                                          <p:spTgt spid="4">
                                            <p:txEl>
                                              <p:pRg st="0" end="0"/>
                                            </p:txEl>
                                          </p:spTgt>
                                        </p:tgtEl>
                                      </p:cBhvr>
                                      <p:to x="80000" y="100000"/>
                                    </p:animScale>
                                    <p:anim by="(#ppt_w*0.10)" calcmode="lin" valueType="num">
                                      <p:cBhvr>
                                        <p:cTn id="7" dur="250" autoRev="1" fill="hold">
                                          <p:stCondLst>
                                            <p:cond delay="0"/>
                                          </p:stCondLst>
                                        </p:cTn>
                                        <p:tgtEl>
                                          <p:spTgt spid="4">
                                            <p:txEl>
                                              <p:pRg st="0" end="0"/>
                                            </p:txEl>
                                          </p:spTgt>
                                        </p:tgtEl>
                                        <p:attrNameLst>
                                          <p:attrName>ppt_x</p:attrName>
                                        </p:attrNameLst>
                                      </p:cBhvr>
                                    </p:anim>
                                    <p:anim by="(-#ppt_w*0.10)" calcmode="lin" valueType="num">
                                      <p:cBhvr>
                                        <p:cTn id="8" dur="250" autoRev="1" fill="hold">
                                          <p:stCondLst>
                                            <p:cond delay="0"/>
                                          </p:stCondLst>
                                        </p:cTn>
                                        <p:tgtEl>
                                          <p:spTgt spid="4">
                                            <p:txEl>
                                              <p:pRg st="0" end="0"/>
                                            </p:txEl>
                                          </p:spTgt>
                                        </p:tgtEl>
                                        <p:attrNameLst>
                                          <p:attrName>ppt_y</p:attrName>
                                        </p:attrNameLst>
                                      </p:cBhvr>
                                    </p:anim>
                                    <p:animRot by="-480000">
                                      <p:cBhvr>
                                        <p:cTn id="9" dur="250" autoRev="1" fill="hold">
                                          <p:stCondLst>
                                            <p:cond delay="0"/>
                                          </p:stCondLst>
                                        </p:cTn>
                                        <p:tgtEl>
                                          <p:spTgt spid="4">
                                            <p:txEl>
                                              <p:pRg st="0" end="0"/>
                                            </p:txEl>
                                          </p:spTgt>
                                        </p:tgtEl>
                                        <p:attrNameLst>
                                          <p:attrName>r</p:attrName>
                                        </p:attrNameLst>
                                      </p:cBhvr>
                                    </p:animRot>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500"/>
                                        <p:tgtEl>
                                          <p:spTgt spid="5"/>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6" descr="http://www.vectorfree.com/media/vectors/rainbow-stars-background.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201901" y="0"/>
            <a:ext cx="10086665" cy="6983076"/>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2240393" y="745933"/>
            <a:ext cx="7711214" cy="954107"/>
          </a:xfrm>
          <a:prstGeom prst="rect">
            <a:avLst/>
          </a:prstGeom>
          <a:solidFill>
            <a:schemeClr val="bg1">
              <a:lumMod val="95000"/>
            </a:schemeClr>
          </a:solidFill>
          <a:ln w="38100">
            <a:solidFill>
              <a:schemeClr val="tx1">
                <a:lumMod val="50000"/>
                <a:lumOff val="50000"/>
              </a:schemeClr>
            </a:solidFill>
          </a:ln>
        </p:spPr>
        <p:txBody>
          <a:bodyPr wrap="none" lIns="91440" tIns="45720" rIns="91440" bIns="45720">
            <a:spAutoFit/>
          </a:bodyPr>
          <a:lstStyle/>
          <a:p>
            <a:r>
              <a:rPr lang="en-US" sz="2800" dirty="0">
                <a:ln w="0"/>
                <a:solidFill>
                  <a:srgbClr val="00B050"/>
                </a:solidFill>
                <a:effectLst>
                  <a:reflection blurRad="6350" stA="53000" endA="300" endPos="35500" dir="5400000" sy="-90000" algn="bl" rotWithShape="0"/>
                </a:effectLst>
                <a:latin typeface="Jarman" pitchFamily="2" charset="0"/>
              </a:rPr>
              <a:t>Sentence 1: </a:t>
            </a:r>
          </a:p>
          <a:p>
            <a:r>
              <a:rPr lang="en-US" sz="2800" dirty="0">
                <a:ln w="0"/>
                <a:solidFill>
                  <a:srgbClr val="00B050"/>
                </a:solidFill>
                <a:effectLst>
                  <a:reflection blurRad="6350" stA="53000" endA="300" endPos="35500" dir="5400000" sy="-90000" algn="bl" rotWithShape="0"/>
                </a:effectLst>
                <a:latin typeface="Jarman" pitchFamily="2" charset="0"/>
              </a:rPr>
              <a:t>Must start with an adverb followed by an ‘</a:t>
            </a:r>
            <a:r>
              <a:rPr lang="en-US" sz="2800" dirty="0" err="1">
                <a:ln w="0"/>
                <a:solidFill>
                  <a:srgbClr val="00B050"/>
                </a:solidFill>
                <a:effectLst>
                  <a:reflection blurRad="6350" stA="53000" endA="300" endPos="35500" dir="5400000" sy="-90000" algn="bl" rotWithShape="0"/>
                </a:effectLst>
                <a:latin typeface="Jarman" pitchFamily="2" charset="0"/>
              </a:rPr>
              <a:t>ing</a:t>
            </a:r>
            <a:r>
              <a:rPr lang="en-US" sz="2800" dirty="0">
                <a:ln w="0"/>
                <a:solidFill>
                  <a:srgbClr val="00B050"/>
                </a:solidFill>
                <a:effectLst>
                  <a:reflection blurRad="6350" stA="53000" endA="300" endPos="35500" dir="5400000" sy="-90000" algn="bl" rotWithShape="0"/>
                </a:effectLst>
                <a:latin typeface="Jarman" pitchFamily="2" charset="0"/>
              </a:rPr>
              <a:t>’ verb.</a:t>
            </a:r>
          </a:p>
        </p:txBody>
      </p:sp>
      <p:sp>
        <p:nvSpPr>
          <p:cNvPr id="7" name="5-Point Star 6"/>
          <p:cNvSpPr/>
          <p:nvPr/>
        </p:nvSpPr>
        <p:spPr>
          <a:xfrm>
            <a:off x="9706375" y="130947"/>
            <a:ext cx="490463" cy="914400"/>
          </a:xfrm>
          <a:prstGeom prst="star5">
            <a:avLst/>
          </a:prstGeom>
          <a:solidFill>
            <a:srgbClr val="FFFF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endParaRPr>
          </a:p>
        </p:txBody>
      </p:sp>
      <p:sp>
        <p:nvSpPr>
          <p:cNvPr id="8" name="5-Point Star 7"/>
          <p:cNvSpPr/>
          <p:nvPr/>
        </p:nvSpPr>
        <p:spPr>
          <a:xfrm>
            <a:off x="1761000" y="312325"/>
            <a:ext cx="229113" cy="551644"/>
          </a:xfrm>
          <a:prstGeom prst="star5">
            <a:avLst/>
          </a:prstGeom>
          <a:solidFill>
            <a:srgbClr val="FFFF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endParaRPr>
          </a:p>
        </p:txBody>
      </p:sp>
      <p:pic>
        <p:nvPicPr>
          <p:cNvPr id="9" name="Picture 4" descr="http://thumb15.shutterstock.com/thumb_large/662758/662758,1319467104,6/stock-vector-funny-red-pen-cartoon-writing-87285619.jpg"/>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r="10150"/>
          <a:stretch/>
        </p:blipFill>
        <p:spPr bwMode="auto">
          <a:xfrm>
            <a:off x="9951606" y="2062239"/>
            <a:ext cx="1038493" cy="2085329"/>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25 Creative Writing Prompts | Writing Forward">
            <a:extLst>
              <a:ext uri="{FF2B5EF4-FFF2-40B4-BE49-F238E27FC236}">
                <a16:creationId xmlns:a16="http://schemas.microsoft.com/office/drawing/2014/main" id="{A90BF888-F348-4DD9-97D4-7F958587A08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961201" y="2232580"/>
            <a:ext cx="5819230" cy="38794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026365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500"/>
                                        <p:tgtEl>
                                          <p:spTgt spid="8"/>
                                        </p:tgtEl>
                                      </p:cBhvr>
                                    </p:animEffect>
                                  </p:childTnLst>
                                </p:cTn>
                              </p:par>
                            </p:childTnLst>
                          </p:cTn>
                        </p:par>
                      </p:childTnLst>
                    </p:cTn>
                  </p:par>
                  <p:par>
                    <p:cTn id="11" fill="hold">
                      <p:stCondLst>
                        <p:cond delay="indefinite"/>
                      </p:stCondLst>
                      <p:childTnLst>
                        <p:par>
                          <p:cTn id="12" fill="hold">
                            <p:stCondLst>
                              <p:cond delay="0"/>
                            </p:stCondLst>
                            <p:childTnLst>
                              <p:par>
                                <p:cTn id="13" presetID="14" presetClass="entr" presetSubtype="10" fill="hold" nodeType="clickEffect">
                                  <p:stCondLst>
                                    <p:cond delay="0"/>
                                  </p:stCondLst>
                                  <p:childTnLst>
                                    <p:set>
                                      <p:cBhvr>
                                        <p:cTn id="14" dur="1" fill="hold">
                                          <p:stCondLst>
                                            <p:cond delay="0"/>
                                          </p:stCondLst>
                                        </p:cTn>
                                        <p:tgtEl>
                                          <p:spTgt spid="4">
                                            <p:txEl>
                                              <p:pRg st="0" end="0"/>
                                            </p:txEl>
                                          </p:spTgt>
                                        </p:tgtEl>
                                        <p:attrNameLst>
                                          <p:attrName>style.visibility</p:attrName>
                                        </p:attrNameLst>
                                      </p:cBhvr>
                                      <p:to>
                                        <p:strVal val="visible"/>
                                      </p:to>
                                    </p:set>
                                    <p:animEffect transition="in" filter="randombar(horizontal)">
                                      <p:cBhvr>
                                        <p:cTn id="15" dur="500"/>
                                        <p:tgtEl>
                                          <p:spTgt spid="4">
                                            <p:txEl>
                                              <p:pRg st="0" end="0"/>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4" presetClass="entr" presetSubtype="10" fill="hold" nodeType="clickEffect">
                                  <p:stCondLst>
                                    <p:cond delay="0"/>
                                  </p:stCondLst>
                                  <p:childTnLst>
                                    <p:set>
                                      <p:cBhvr>
                                        <p:cTn id="19" dur="1" fill="hold">
                                          <p:stCondLst>
                                            <p:cond delay="0"/>
                                          </p:stCondLst>
                                        </p:cTn>
                                        <p:tgtEl>
                                          <p:spTgt spid="4">
                                            <p:txEl>
                                              <p:pRg st="1" end="1"/>
                                            </p:txEl>
                                          </p:spTgt>
                                        </p:tgtEl>
                                        <p:attrNameLst>
                                          <p:attrName>style.visibility</p:attrName>
                                        </p:attrNameLst>
                                      </p:cBhvr>
                                      <p:to>
                                        <p:strVal val="visible"/>
                                      </p:to>
                                    </p:set>
                                    <p:animEffect transition="in" filter="randombar(horizontal)">
                                      <p:cBhvr>
                                        <p:cTn id="20" dur="5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http://www.vectorfree.com/media/vectors/rainbow-stars-background.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43000" y="0"/>
            <a:ext cx="9906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1338838" y="3226586"/>
            <a:ext cx="5058251" cy="3477875"/>
          </a:xfrm>
          <a:prstGeom prst="rect">
            <a:avLst/>
          </a:prstGeom>
          <a:solidFill>
            <a:schemeClr val="bg1">
              <a:lumMod val="95000"/>
            </a:schemeClr>
          </a:solidFill>
          <a:ln w="38100">
            <a:solidFill>
              <a:schemeClr val="tx1">
                <a:lumMod val="50000"/>
                <a:lumOff val="50000"/>
              </a:schemeClr>
            </a:solidFill>
          </a:ln>
        </p:spPr>
        <p:txBody>
          <a:bodyPr wrap="square">
            <a:spAutoFit/>
          </a:bodyPr>
          <a:lstStyle/>
          <a:p>
            <a:r>
              <a:rPr lang="en-US" sz="4400" dirty="0">
                <a:ln w="0"/>
                <a:solidFill>
                  <a:srgbClr val="00B050"/>
                </a:solidFill>
                <a:effectLst>
                  <a:reflection blurRad="6350" stA="53000" endA="300" endPos="35500" dir="5400000" sy="-90000" algn="bl" rotWithShape="0"/>
                </a:effectLst>
                <a:latin typeface="Jarman" pitchFamily="2" charset="0"/>
              </a:rPr>
              <a:t>Sentence 2: </a:t>
            </a:r>
          </a:p>
          <a:p>
            <a:r>
              <a:rPr lang="en-US" sz="4400" dirty="0">
                <a:ln w="0"/>
                <a:solidFill>
                  <a:srgbClr val="00B050"/>
                </a:solidFill>
                <a:effectLst>
                  <a:reflection blurRad="6350" stA="53000" endA="300" endPos="35500" dir="5400000" sy="-90000" algn="bl" rotWithShape="0"/>
                </a:effectLst>
                <a:latin typeface="Jarman" pitchFamily="2" charset="0"/>
              </a:rPr>
              <a:t>Must begin with ‘</a:t>
            </a:r>
            <a:r>
              <a:rPr lang="en-US" sz="4400" dirty="0" err="1">
                <a:ln w="0"/>
                <a:solidFill>
                  <a:srgbClr val="00B050"/>
                </a:solidFill>
                <a:effectLst>
                  <a:reflection blurRad="6350" stA="53000" endA="300" endPos="35500" dir="5400000" sy="-90000" algn="bl" rotWithShape="0"/>
                </a:effectLst>
                <a:latin typeface="Jarman" pitchFamily="2" charset="0"/>
              </a:rPr>
              <a:t>ed</a:t>
            </a:r>
            <a:r>
              <a:rPr lang="en-US" sz="4400" dirty="0">
                <a:ln w="0"/>
                <a:solidFill>
                  <a:srgbClr val="00B050"/>
                </a:solidFill>
                <a:effectLst>
                  <a:reflection blurRad="6350" stA="53000" endA="300" endPos="35500" dir="5400000" sy="-90000" algn="bl" rotWithShape="0"/>
                </a:effectLst>
                <a:latin typeface="Jarman" pitchFamily="2" charset="0"/>
              </a:rPr>
              <a:t>’ and the power of three.</a:t>
            </a:r>
          </a:p>
          <a:p>
            <a:r>
              <a:rPr lang="en-US" sz="4400" dirty="0">
                <a:ln w="0"/>
                <a:solidFill>
                  <a:srgbClr val="00B050"/>
                </a:solidFill>
                <a:effectLst>
                  <a:reflection blurRad="6350" stA="53000" endA="300" endPos="35500" dir="5400000" sy="-90000" algn="bl" rotWithShape="0"/>
                </a:effectLst>
                <a:latin typeface="Jarman" pitchFamily="2" charset="0"/>
              </a:rPr>
              <a:t> EMOTION WORDS</a:t>
            </a:r>
          </a:p>
        </p:txBody>
      </p:sp>
      <p:sp>
        <p:nvSpPr>
          <p:cNvPr id="3" name="5-Point Star 2"/>
          <p:cNvSpPr/>
          <p:nvPr/>
        </p:nvSpPr>
        <p:spPr>
          <a:xfrm>
            <a:off x="1701187" y="2505237"/>
            <a:ext cx="490463" cy="914400"/>
          </a:xfrm>
          <a:prstGeom prst="star5">
            <a:avLst/>
          </a:prstGeom>
          <a:solidFill>
            <a:srgbClr val="FFFF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endParaRPr>
          </a:p>
        </p:txBody>
      </p:sp>
      <p:sp>
        <p:nvSpPr>
          <p:cNvPr id="4" name="5-Point Star 3"/>
          <p:cNvSpPr/>
          <p:nvPr/>
        </p:nvSpPr>
        <p:spPr>
          <a:xfrm>
            <a:off x="4729523" y="3073047"/>
            <a:ext cx="229113" cy="551644"/>
          </a:xfrm>
          <a:prstGeom prst="star5">
            <a:avLst/>
          </a:prstGeom>
          <a:solidFill>
            <a:srgbClr val="FFFF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endParaRPr>
          </a:p>
        </p:txBody>
      </p:sp>
      <p:pic>
        <p:nvPicPr>
          <p:cNvPr id="1028" name="Picture 4" descr="http://thumb15.shutterstock.com/thumb_large/662758/662758,1319467104,6/stock-vector-funny-red-pen-cartoon-writing-87285619.jpg"/>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r="10150"/>
          <a:stretch/>
        </p:blipFill>
        <p:spPr bwMode="auto">
          <a:xfrm>
            <a:off x="8011802" y="4311453"/>
            <a:ext cx="1038493" cy="2085329"/>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5867550" y="987161"/>
            <a:ext cx="341760" cy="923330"/>
          </a:xfrm>
          <a:prstGeom prst="rect">
            <a:avLst/>
          </a:prstGeom>
          <a:noFill/>
        </p:spPr>
        <p:txBody>
          <a:bodyPr wrap="none" lIns="91440" tIns="45720" rIns="91440" bIns="45720">
            <a:spAutoFit/>
          </a:bodyPr>
          <a:lstStyle/>
          <a:p>
            <a:pPr algn="ctr"/>
            <a:r>
              <a:rPr lang="en-US" sz="5400" dirty="0">
                <a:ln w="0"/>
                <a:solidFill>
                  <a:prstClr val="black"/>
                </a:solidFill>
                <a:effectLst>
                  <a:outerShdw blurRad="38100" dist="19050" dir="2700000" algn="tl" rotWithShape="0">
                    <a:prstClr val="black">
                      <a:alpha val="40000"/>
                    </a:prstClr>
                  </a:outerShdw>
                </a:effectLst>
                <a:latin typeface="Jarman" pitchFamily="2" charset="0"/>
              </a:rPr>
              <a:t> </a:t>
            </a:r>
          </a:p>
        </p:txBody>
      </p:sp>
      <p:pic>
        <p:nvPicPr>
          <p:cNvPr id="2050" name="Picture 2" descr="Writing Prompts – Denise Cassano Illustration">
            <a:extLst>
              <a:ext uri="{FF2B5EF4-FFF2-40B4-BE49-F238E27FC236}">
                <a16:creationId xmlns:a16="http://schemas.microsoft.com/office/drawing/2014/main" id="{F495375F-EE18-4E53-8920-417263818A7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46990" y="307521"/>
            <a:ext cx="5405093" cy="32059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11918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14" presetClass="entr" presetSubtype="10" fill="hold" nodeType="clickEffect">
                                  <p:stCondLst>
                                    <p:cond delay="0"/>
                                  </p:stCondLst>
                                  <p:childTnLst>
                                    <p:set>
                                      <p:cBhvr>
                                        <p:cTn id="14" dur="1" fill="hold">
                                          <p:stCondLst>
                                            <p:cond delay="0"/>
                                          </p:stCondLst>
                                        </p:cTn>
                                        <p:tgtEl>
                                          <p:spTgt spid="2">
                                            <p:txEl>
                                              <p:pRg st="0" end="0"/>
                                            </p:txEl>
                                          </p:spTgt>
                                        </p:tgtEl>
                                        <p:attrNameLst>
                                          <p:attrName>style.visibility</p:attrName>
                                        </p:attrNameLst>
                                      </p:cBhvr>
                                      <p:to>
                                        <p:strVal val="visible"/>
                                      </p:to>
                                    </p:set>
                                    <p:animEffect transition="in" filter="randombar(horizontal)">
                                      <p:cBhvr>
                                        <p:cTn id="15" dur="500"/>
                                        <p:tgtEl>
                                          <p:spTgt spid="2">
                                            <p:txEl>
                                              <p:pRg st="0" end="0"/>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4" presetClass="entr" presetSubtype="10" fill="hold" nodeType="clickEffect">
                                  <p:stCondLst>
                                    <p:cond delay="0"/>
                                  </p:stCondLst>
                                  <p:childTnLst>
                                    <p:set>
                                      <p:cBhvr>
                                        <p:cTn id="19" dur="1" fill="hold">
                                          <p:stCondLst>
                                            <p:cond delay="0"/>
                                          </p:stCondLst>
                                        </p:cTn>
                                        <p:tgtEl>
                                          <p:spTgt spid="2">
                                            <p:txEl>
                                              <p:pRg st="1" end="1"/>
                                            </p:txEl>
                                          </p:spTgt>
                                        </p:tgtEl>
                                        <p:attrNameLst>
                                          <p:attrName>style.visibility</p:attrName>
                                        </p:attrNameLst>
                                      </p:cBhvr>
                                      <p:to>
                                        <p:strVal val="visible"/>
                                      </p:to>
                                    </p:set>
                                    <p:animEffect transition="in" filter="randombar(horizontal)">
                                      <p:cBhvr>
                                        <p:cTn id="20" dur="500"/>
                                        <p:tgtEl>
                                          <p:spTgt spid="2">
                                            <p:txEl>
                                              <p:pRg st="1" end="1"/>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14" presetClass="entr" presetSubtype="10" fill="hold" nodeType="clickEffect">
                                  <p:stCondLst>
                                    <p:cond delay="0"/>
                                  </p:stCondLst>
                                  <p:childTnLst>
                                    <p:set>
                                      <p:cBhvr>
                                        <p:cTn id="24" dur="1" fill="hold">
                                          <p:stCondLst>
                                            <p:cond delay="0"/>
                                          </p:stCondLst>
                                        </p:cTn>
                                        <p:tgtEl>
                                          <p:spTgt spid="2">
                                            <p:txEl>
                                              <p:pRg st="2" end="2"/>
                                            </p:txEl>
                                          </p:spTgt>
                                        </p:tgtEl>
                                        <p:attrNameLst>
                                          <p:attrName>style.visibility</p:attrName>
                                        </p:attrNameLst>
                                      </p:cBhvr>
                                      <p:to>
                                        <p:strVal val="visible"/>
                                      </p:to>
                                    </p:set>
                                    <p:animEffect transition="in" filter="randombar(horizontal)">
                                      <p:cBhvr>
                                        <p:cTn id="25" dur="500"/>
                                        <p:tgtEl>
                                          <p:spTgt spid="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6" descr="http://www.vectorfree.com/media/vectors/rainbow-stars-background.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38199" y="0"/>
            <a:ext cx="9906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1124280" y="4275100"/>
            <a:ext cx="5345359" cy="2308324"/>
          </a:xfrm>
          <a:prstGeom prst="rect">
            <a:avLst/>
          </a:prstGeom>
          <a:solidFill>
            <a:schemeClr val="bg1">
              <a:lumMod val="95000"/>
            </a:schemeClr>
          </a:solidFill>
          <a:ln w="38100">
            <a:solidFill>
              <a:schemeClr val="tx1">
                <a:lumMod val="50000"/>
                <a:lumOff val="50000"/>
              </a:schemeClr>
            </a:solidFill>
          </a:ln>
        </p:spPr>
        <p:txBody>
          <a:bodyPr wrap="square">
            <a:spAutoFit/>
          </a:bodyPr>
          <a:lstStyle/>
          <a:p>
            <a:r>
              <a:rPr lang="en-US" sz="4800" dirty="0">
                <a:ln w="0"/>
                <a:solidFill>
                  <a:srgbClr val="00B050"/>
                </a:solidFill>
                <a:effectLst>
                  <a:reflection blurRad="6350" stA="53000" endA="300" endPos="35500" dir="5400000" sy="-90000" algn="bl" rotWithShape="0"/>
                </a:effectLst>
                <a:latin typeface="Jarman" pitchFamily="2" charset="0"/>
              </a:rPr>
              <a:t>Sentence 3: </a:t>
            </a:r>
          </a:p>
          <a:p>
            <a:r>
              <a:rPr lang="en-US" sz="4800" dirty="0">
                <a:ln w="0"/>
                <a:solidFill>
                  <a:srgbClr val="00B050"/>
                </a:solidFill>
                <a:effectLst>
                  <a:reflection blurRad="6350" stA="53000" endA="300" endPos="35500" dir="5400000" sy="-90000" algn="bl" rotWithShape="0"/>
                </a:effectLst>
                <a:latin typeface="Jarman" pitchFamily="2" charset="0"/>
              </a:rPr>
              <a:t>Must begin with a simile. </a:t>
            </a:r>
          </a:p>
        </p:txBody>
      </p:sp>
      <p:sp>
        <p:nvSpPr>
          <p:cNvPr id="5" name="5-Point Star 4"/>
          <p:cNvSpPr/>
          <p:nvPr/>
        </p:nvSpPr>
        <p:spPr>
          <a:xfrm>
            <a:off x="4704821" y="5812219"/>
            <a:ext cx="235041" cy="687121"/>
          </a:xfrm>
          <a:prstGeom prst="star5">
            <a:avLst/>
          </a:prstGeom>
          <a:solidFill>
            <a:srgbClr val="FFFF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endParaRPr>
          </a:p>
        </p:txBody>
      </p:sp>
      <p:sp>
        <p:nvSpPr>
          <p:cNvPr id="6" name="5-Point Star 5"/>
          <p:cNvSpPr/>
          <p:nvPr/>
        </p:nvSpPr>
        <p:spPr>
          <a:xfrm>
            <a:off x="5573778" y="4392028"/>
            <a:ext cx="229113" cy="551644"/>
          </a:xfrm>
          <a:prstGeom prst="star5">
            <a:avLst/>
          </a:prstGeom>
          <a:solidFill>
            <a:srgbClr val="FFFF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endParaRPr>
          </a:p>
        </p:txBody>
      </p:sp>
      <p:pic>
        <p:nvPicPr>
          <p:cNvPr id="7" name="Picture 4" descr="http://thumb15.shutterstock.com/thumb_large/662758/662758,1319467104,6/stock-vector-funny-red-pen-cartoon-writing-87285619.jpg"/>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r="10150"/>
          <a:stretch/>
        </p:blipFill>
        <p:spPr bwMode="auto">
          <a:xfrm rot="854702">
            <a:off x="8355686" y="4402383"/>
            <a:ext cx="1038493" cy="2085329"/>
          </a:xfrm>
          <a:prstGeom prst="rect">
            <a:avLst/>
          </a:prstGeom>
          <a:noFill/>
          <a:extLst>
            <a:ext uri="{909E8E84-426E-40DD-AFC4-6F175D3DCCD1}">
              <a14:hiddenFill xmlns:a14="http://schemas.microsoft.com/office/drawing/2010/main">
                <a:solidFill>
                  <a:srgbClr val="FFFFFF"/>
                </a:solidFill>
              </a14:hiddenFill>
            </a:ext>
          </a:extLst>
        </p:spPr>
      </p:pic>
      <p:pic>
        <p:nvPicPr>
          <p:cNvPr id="3074" name="Picture 2" descr="Tell this story. | Picture writing prompts, Writing prompts for kids,  Writing prompts">
            <a:extLst>
              <a:ext uri="{FF2B5EF4-FFF2-40B4-BE49-F238E27FC236}">
                <a16:creationId xmlns:a16="http://schemas.microsoft.com/office/drawing/2014/main" id="{CFE7390C-A1A5-49AC-A9A0-AB55E153623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094720" y="358660"/>
            <a:ext cx="5345358" cy="34677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640328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childTnLst>
                                </p:cTn>
                              </p:par>
                            </p:childTnLst>
                          </p:cTn>
                        </p:par>
                      </p:childTnLst>
                    </p:cTn>
                  </p:par>
                  <p:par>
                    <p:cTn id="11" fill="hold">
                      <p:stCondLst>
                        <p:cond delay="indefinite"/>
                      </p:stCondLst>
                      <p:childTnLst>
                        <p:par>
                          <p:cTn id="12" fill="hold">
                            <p:stCondLst>
                              <p:cond delay="0"/>
                            </p:stCondLst>
                            <p:childTnLst>
                              <p:par>
                                <p:cTn id="13" presetID="14" presetClass="entr" presetSubtype="10" fill="hold" nodeType="clickEffect">
                                  <p:stCondLst>
                                    <p:cond delay="0"/>
                                  </p:stCondLst>
                                  <p:childTnLst>
                                    <p:set>
                                      <p:cBhvr>
                                        <p:cTn id="14" dur="1" fill="hold">
                                          <p:stCondLst>
                                            <p:cond delay="0"/>
                                          </p:stCondLst>
                                        </p:cTn>
                                        <p:tgtEl>
                                          <p:spTgt spid="4">
                                            <p:txEl>
                                              <p:pRg st="0" end="0"/>
                                            </p:txEl>
                                          </p:spTgt>
                                        </p:tgtEl>
                                        <p:attrNameLst>
                                          <p:attrName>style.visibility</p:attrName>
                                        </p:attrNameLst>
                                      </p:cBhvr>
                                      <p:to>
                                        <p:strVal val="visible"/>
                                      </p:to>
                                    </p:set>
                                    <p:animEffect transition="in" filter="randombar(horizontal)">
                                      <p:cBhvr>
                                        <p:cTn id="15" dur="500"/>
                                        <p:tgtEl>
                                          <p:spTgt spid="4">
                                            <p:txEl>
                                              <p:pRg st="0" end="0"/>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4" presetClass="entr" presetSubtype="10" fill="hold" nodeType="clickEffect">
                                  <p:stCondLst>
                                    <p:cond delay="0"/>
                                  </p:stCondLst>
                                  <p:childTnLst>
                                    <p:set>
                                      <p:cBhvr>
                                        <p:cTn id="19" dur="1" fill="hold">
                                          <p:stCondLst>
                                            <p:cond delay="0"/>
                                          </p:stCondLst>
                                        </p:cTn>
                                        <p:tgtEl>
                                          <p:spTgt spid="4">
                                            <p:txEl>
                                              <p:pRg st="1" end="1"/>
                                            </p:txEl>
                                          </p:spTgt>
                                        </p:tgtEl>
                                        <p:attrNameLst>
                                          <p:attrName>style.visibility</p:attrName>
                                        </p:attrNameLst>
                                      </p:cBhvr>
                                      <p:to>
                                        <p:strVal val="visible"/>
                                      </p:to>
                                    </p:set>
                                    <p:animEffect transition="in" filter="randombar(horizontal)">
                                      <p:cBhvr>
                                        <p:cTn id="20" dur="5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795777" y="133986"/>
            <a:ext cx="8972328" cy="830997"/>
          </a:xfrm>
          <a:prstGeom prst="rect">
            <a:avLst/>
          </a:prstGeom>
          <a:noFill/>
        </p:spPr>
        <p:txBody>
          <a:bodyPr wrap="none" lIns="91440" tIns="45720" rIns="91440" bIns="45720">
            <a:spAutoFit/>
          </a:bodyPr>
          <a:lstStyle/>
          <a:p>
            <a:pPr algn="ctr"/>
            <a:r>
              <a:rPr lang="en-US" sz="4800" b="1" dirty="0">
                <a:ln w="22225">
                  <a:solidFill>
                    <a:schemeClr val="accent2"/>
                  </a:solidFill>
                  <a:prstDash val="solid"/>
                </a:ln>
                <a:solidFill>
                  <a:schemeClr val="accent2">
                    <a:lumMod val="40000"/>
                    <a:lumOff val="60000"/>
                  </a:schemeClr>
                </a:solidFill>
                <a:latin typeface="CCW Cursive Writing 7" pitchFamily="66" charset="0"/>
              </a:rPr>
              <a:t>Start with a verb…</a:t>
            </a:r>
          </a:p>
        </p:txBody>
      </p:sp>
      <p:sp>
        <p:nvSpPr>
          <p:cNvPr id="3" name="TextBox 2"/>
          <p:cNvSpPr txBox="1"/>
          <p:nvPr/>
        </p:nvSpPr>
        <p:spPr>
          <a:xfrm>
            <a:off x="1938271" y="2369714"/>
            <a:ext cx="8894472" cy="2123658"/>
          </a:xfrm>
          <a:prstGeom prst="rect">
            <a:avLst/>
          </a:prstGeom>
          <a:noFill/>
        </p:spPr>
        <p:txBody>
          <a:bodyPr wrap="square" rtlCol="0">
            <a:spAutoFit/>
          </a:bodyPr>
          <a:lstStyle/>
          <a:p>
            <a:r>
              <a:rPr lang="en-GB" sz="4400" dirty="0">
                <a:solidFill>
                  <a:srgbClr val="FF0000"/>
                </a:solidFill>
                <a:latin typeface="CCW Cursive Writing 7" pitchFamily="66" charset="0"/>
              </a:rPr>
              <a:t>Stressing</a:t>
            </a:r>
            <a:r>
              <a:rPr lang="en-GB" sz="4400" dirty="0">
                <a:latin typeface="CCW Cursive Writing 7" pitchFamily="66" charset="0"/>
              </a:rPr>
              <a:t> about my workload</a:t>
            </a:r>
            <a:r>
              <a:rPr lang="en-GB" sz="4400" dirty="0">
                <a:solidFill>
                  <a:srgbClr val="FF0000"/>
                </a:solidFill>
                <a:latin typeface="CCW Cursive Writing 7" pitchFamily="66" charset="0"/>
              </a:rPr>
              <a:t>,</a:t>
            </a:r>
            <a:r>
              <a:rPr lang="en-GB" sz="4400" dirty="0">
                <a:latin typeface="CCW Cursive Writing 7" pitchFamily="66" charset="0"/>
              </a:rPr>
              <a:t> I feel it is too much.</a:t>
            </a:r>
          </a:p>
        </p:txBody>
      </p:sp>
    </p:spTree>
    <p:extLst>
      <p:ext uri="{BB962C8B-B14F-4D97-AF65-F5344CB8AC3E}">
        <p14:creationId xmlns:p14="http://schemas.microsoft.com/office/powerpoint/2010/main" val="451686156"/>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737823" y="224136"/>
            <a:ext cx="8725466" cy="3046988"/>
          </a:xfrm>
          <a:prstGeom prst="rect">
            <a:avLst/>
          </a:prstGeom>
          <a:noFill/>
        </p:spPr>
        <p:txBody>
          <a:bodyPr wrap="none" lIns="91440" tIns="45720" rIns="91440" bIns="45720">
            <a:spAutoFit/>
          </a:bodyPr>
          <a:lstStyle/>
          <a:p>
            <a:pPr algn="ctr"/>
            <a:r>
              <a:rPr lang="en-US" sz="4800" b="1" dirty="0">
                <a:ln w="22225">
                  <a:solidFill>
                    <a:schemeClr val="accent2"/>
                  </a:solidFill>
                  <a:prstDash val="solid"/>
                </a:ln>
                <a:solidFill>
                  <a:schemeClr val="accent2">
                    <a:lumMod val="40000"/>
                    <a:lumOff val="60000"/>
                  </a:schemeClr>
                </a:solidFill>
                <a:latin typeface="CCW Cursive Writing 7" pitchFamily="66" charset="0"/>
              </a:rPr>
              <a:t>Start with </a:t>
            </a:r>
          </a:p>
          <a:p>
            <a:pPr algn="ctr"/>
            <a:r>
              <a:rPr lang="en-US" sz="4800" b="1" dirty="0">
                <a:ln w="22225">
                  <a:solidFill>
                    <a:schemeClr val="accent2"/>
                  </a:solidFill>
                  <a:prstDash val="solid"/>
                </a:ln>
                <a:solidFill>
                  <a:schemeClr val="accent2">
                    <a:lumMod val="40000"/>
                    <a:lumOff val="60000"/>
                  </a:schemeClr>
                </a:solidFill>
                <a:latin typeface="CCW Cursive Writing 7" pitchFamily="66" charset="0"/>
              </a:rPr>
              <a:t>an emotion word…</a:t>
            </a:r>
          </a:p>
          <a:p>
            <a:pPr algn="ctr"/>
            <a:r>
              <a:rPr lang="en-US" sz="4800" b="1" dirty="0" err="1">
                <a:ln w="22225">
                  <a:solidFill>
                    <a:schemeClr val="accent2"/>
                  </a:solidFill>
                  <a:prstDash val="solid"/>
                </a:ln>
                <a:solidFill>
                  <a:schemeClr val="accent2">
                    <a:lumMod val="40000"/>
                    <a:lumOff val="60000"/>
                  </a:schemeClr>
                </a:solidFill>
                <a:latin typeface="CCW Cursive Writing 7" pitchFamily="66" charset="0"/>
              </a:rPr>
              <a:t>ed</a:t>
            </a:r>
            <a:endParaRPr lang="en-US" sz="4800" b="1" dirty="0">
              <a:ln w="22225">
                <a:solidFill>
                  <a:schemeClr val="accent2"/>
                </a:solidFill>
                <a:prstDash val="solid"/>
              </a:ln>
              <a:solidFill>
                <a:schemeClr val="accent2">
                  <a:lumMod val="40000"/>
                  <a:lumOff val="60000"/>
                </a:schemeClr>
              </a:solidFill>
              <a:latin typeface="CCW Cursive Writing 7" pitchFamily="66" charset="0"/>
            </a:endParaRPr>
          </a:p>
          <a:p>
            <a:pPr algn="ctr"/>
            <a:r>
              <a:rPr lang="en-US" sz="4800" b="1" dirty="0">
                <a:ln w="22225">
                  <a:solidFill>
                    <a:schemeClr val="accent2"/>
                  </a:solidFill>
                  <a:prstDash val="solid"/>
                </a:ln>
                <a:solidFill>
                  <a:schemeClr val="accent2">
                    <a:lumMod val="40000"/>
                    <a:lumOff val="60000"/>
                  </a:schemeClr>
                </a:solidFill>
                <a:latin typeface="CCW Cursive Writing 7" pitchFamily="66" charset="0"/>
              </a:rPr>
              <a:t>3ed</a:t>
            </a:r>
          </a:p>
        </p:txBody>
      </p:sp>
      <p:sp>
        <p:nvSpPr>
          <p:cNvPr id="3" name="TextBox 2"/>
          <p:cNvSpPr txBox="1"/>
          <p:nvPr/>
        </p:nvSpPr>
        <p:spPr>
          <a:xfrm>
            <a:off x="1442399" y="4009789"/>
            <a:ext cx="9105393" cy="2554545"/>
          </a:xfrm>
          <a:prstGeom prst="rect">
            <a:avLst/>
          </a:prstGeom>
          <a:noFill/>
        </p:spPr>
        <p:txBody>
          <a:bodyPr wrap="square" rtlCol="0">
            <a:spAutoFit/>
          </a:bodyPr>
          <a:lstStyle/>
          <a:p>
            <a:r>
              <a:rPr lang="en-GB" sz="4000" dirty="0">
                <a:solidFill>
                  <a:srgbClr val="FF0000"/>
                </a:solidFill>
                <a:latin typeface="CCW Cursive Writing 7" pitchFamily="66" charset="0"/>
              </a:rPr>
              <a:t>Stressed, fatigued, and overworked, </a:t>
            </a:r>
            <a:r>
              <a:rPr lang="en-GB" sz="4000" dirty="0">
                <a:latin typeface="CCW Cursive Writing 7" pitchFamily="66" charset="0"/>
              </a:rPr>
              <a:t>I feel I am being unfairly treated.</a:t>
            </a:r>
          </a:p>
        </p:txBody>
      </p:sp>
    </p:spTree>
    <p:extLst>
      <p:ext uri="{BB962C8B-B14F-4D97-AF65-F5344CB8AC3E}">
        <p14:creationId xmlns:p14="http://schemas.microsoft.com/office/powerpoint/2010/main" val="331242569"/>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031423" y="133984"/>
            <a:ext cx="8501045" cy="1754326"/>
          </a:xfrm>
          <a:prstGeom prst="rect">
            <a:avLst/>
          </a:prstGeom>
          <a:noFill/>
        </p:spPr>
        <p:txBody>
          <a:bodyPr wrap="none" lIns="91440" tIns="45720" rIns="91440" bIns="45720">
            <a:spAutoFit/>
          </a:bodyPr>
          <a:lstStyle/>
          <a:p>
            <a:pPr algn="ctr"/>
            <a:r>
              <a:rPr lang="en-US" sz="5400" b="1" dirty="0">
                <a:ln w="22225">
                  <a:solidFill>
                    <a:schemeClr val="accent2"/>
                  </a:solidFill>
                  <a:prstDash val="solid"/>
                </a:ln>
                <a:solidFill>
                  <a:schemeClr val="accent2">
                    <a:lumMod val="40000"/>
                    <a:lumOff val="60000"/>
                  </a:schemeClr>
                </a:solidFill>
                <a:latin typeface="CCW Cursive Writing 7" pitchFamily="66" charset="0"/>
              </a:rPr>
              <a:t>Start with </a:t>
            </a:r>
          </a:p>
          <a:p>
            <a:pPr algn="ctr"/>
            <a:r>
              <a:rPr lang="en-US" sz="5400" b="1" dirty="0">
                <a:ln w="22225">
                  <a:solidFill>
                    <a:schemeClr val="accent2"/>
                  </a:solidFill>
                  <a:prstDash val="solid"/>
                </a:ln>
                <a:solidFill>
                  <a:schemeClr val="accent2">
                    <a:lumMod val="40000"/>
                    <a:lumOff val="60000"/>
                  </a:schemeClr>
                </a:solidFill>
                <a:latin typeface="CCW Cursive Writing 7" pitchFamily="66" charset="0"/>
              </a:rPr>
              <a:t>a conjunction…</a:t>
            </a:r>
          </a:p>
        </p:txBody>
      </p:sp>
      <p:sp>
        <p:nvSpPr>
          <p:cNvPr id="3" name="TextBox 2"/>
          <p:cNvSpPr txBox="1"/>
          <p:nvPr/>
        </p:nvSpPr>
        <p:spPr>
          <a:xfrm>
            <a:off x="1834707" y="2846231"/>
            <a:ext cx="8894472" cy="3046988"/>
          </a:xfrm>
          <a:prstGeom prst="rect">
            <a:avLst/>
          </a:prstGeom>
          <a:noFill/>
        </p:spPr>
        <p:txBody>
          <a:bodyPr wrap="square" rtlCol="0">
            <a:spAutoFit/>
          </a:bodyPr>
          <a:lstStyle/>
          <a:p>
            <a:r>
              <a:rPr lang="en-GB" sz="4800" dirty="0">
                <a:solidFill>
                  <a:srgbClr val="FF0000"/>
                </a:solidFill>
                <a:latin typeface="CCW Cursive Writing 7" pitchFamily="66" charset="0"/>
              </a:rPr>
              <a:t>Although</a:t>
            </a:r>
            <a:r>
              <a:rPr lang="en-GB" sz="4800" dirty="0">
                <a:latin typeface="CCW Cursive Writing 7" pitchFamily="66" charset="0"/>
              </a:rPr>
              <a:t> I am your favourite colour</a:t>
            </a:r>
            <a:r>
              <a:rPr lang="en-GB" sz="4800" dirty="0">
                <a:solidFill>
                  <a:srgbClr val="FF0000"/>
                </a:solidFill>
                <a:latin typeface="CCW Cursive Writing 7" pitchFamily="66" charset="0"/>
              </a:rPr>
              <a:t>,</a:t>
            </a:r>
            <a:r>
              <a:rPr lang="en-GB" sz="4800" dirty="0">
                <a:latin typeface="CCW Cursive Writing 7" pitchFamily="66" charset="0"/>
              </a:rPr>
              <a:t> I need a well earned rest!</a:t>
            </a:r>
          </a:p>
        </p:txBody>
      </p:sp>
    </p:spTree>
    <p:extLst>
      <p:ext uri="{BB962C8B-B14F-4D97-AF65-F5344CB8AC3E}">
        <p14:creationId xmlns:p14="http://schemas.microsoft.com/office/powerpoint/2010/main" val="338859017"/>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591396" y="133985"/>
            <a:ext cx="9381093" cy="707886"/>
          </a:xfrm>
          <a:prstGeom prst="rect">
            <a:avLst/>
          </a:prstGeom>
          <a:noFill/>
        </p:spPr>
        <p:txBody>
          <a:bodyPr wrap="none" lIns="91440" tIns="45720" rIns="91440" bIns="45720">
            <a:spAutoFit/>
          </a:bodyPr>
          <a:lstStyle/>
          <a:p>
            <a:pPr algn="ctr"/>
            <a:r>
              <a:rPr lang="en-US" sz="4000" b="1" dirty="0">
                <a:ln w="22225">
                  <a:solidFill>
                    <a:schemeClr val="accent2"/>
                  </a:solidFill>
                  <a:prstDash val="solid"/>
                </a:ln>
                <a:solidFill>
                  <a:schemeClr val="accent2">
                    <a:lumMod val="40000"/>
                    <a:lumOff val="60000"/>
                  </a:schemeClr>
                </a:solidFill>
                <a:latin typeface="CCW Cursive Writing 7" pitchFamily="66" charset="0"/>
              </a:rPr>
              <a:t>Start with an adverb …</a:t>
            </a:r>
          </a:p>
        </p:txBody>
      </p:sp>
      <p:sp>
        <p:nvSpPr>
          <p:cNvPr id="3" name="TextBox 2"/>
          <p:cNvSpPr txBox="1"/>
          <p:nvPr/>
        </p:nvSpPr>
        <p:spPr>
          <a:xfrm>
            <a:off x="1938271" y="2369713"/>
            <a:ext cx="8894472" cy="3046988"/>
          </a:xfrm>
          <a:prstGeom prst="rect">
            <a:avLst/>
          </a:prstGeom>
          <a:noFill/>
        </p:spPr>
        <p:txBody>
          <a:bodyPr wrap="square" rtlCol="0">
            <a:spAutoFit/>
          </a:bodyPr>
          <a:lstStyle/>
          <a:p>
            <a:r>
              <a:rPr lang="en-GB" sz="4800" dirty="0">
                <a:solidFill>
                  <a:srgbClr val="FF0000"/>
                </a:solidFill>
                <a:latin typeface="CCW Cursive Writing 7" pitchFamily="66" charset="0"/>
              </a:rPr>
              <a:t>Miserably, </a:t>
            </a:r>
            <a:r>
              <a:rPr lang="en-GB" sz="4800" dirty="0">
                <a:latin typeface="CCW Cursive Writing 7" pitchFamily="66" charset="0"/>
              </a:rPr>
              <a:t>I watch while you use yellow crayon to colour the sun.</a:t>
            </a:r>
          </a:p>
        </p:txBody>
      </p:sp>
    </p:spTree>
    <p:extLst>
      <p:ext uri="{BB962C8B-B14F-4D97-AF65-F5344CB8AC3E}">
        <p14:creationId xmlns:p14="http://schemas.microsoft.com/office/powerpoint/2010/main" val="3714217233"/>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516055" y="133986"/>
            <a:ext cx="9531776" cy="769441"/>
          </a:xfrm>
          <a:prstGeom prst="rect">
            <a:avLst/>
          </a:prstGeom>
          <a:noFill/>
        </p:spPr>
        <p:txBody>
          <a:bodyPr wrap="none" lIns="91440" tIns="45720" rIns="91440" bIns="45720">
            <a:spAutoFit/>
          </a:bodyPr>
          <a:lstStyle/>
          <a:p>
            <a:pPr algn="ctr"/>
            <a:r>
              <a:rPr lang="en-US" sz="4400" b="1" dirty="0">
                <a:ln w="22225">
                  <a:solidFill>
                    <a:schemeClr val="accent2"/>
                  </a:solidFill>
                  <a:prstDash val="solid"/>
                </a:ln>
                <a:solidFill>
                  <a:schemeClr val="accent2">
                    <a:lumMod val="40000"/>
                    <a:lumOff val="60000"/>
                  </a:schemeClr>
                </a:solidFill>
                <a:latin typeface="CCW Cursive Writing 7" pitchFamily="66" charset="0"/>
              </a:rPr>
              <a:t>Start with a simile …</a:t>
            </a:r>
          </a:p>
        </p:txBody>
      </p:sp>
      <p:sp>
        <p:nvSpPr>
          <p:cNvPr id="3" name="TextBox 2"/>
          <p:cNvSpPr txBox="1"/>
          <p:nvPr/>
        </p:nvSpPr>
        <p:spPr>
          <a:xfrm>
            <a:off x="1938271" y="2369714"/>
            <a:ext cx="8894472" cy="2554545"/>
          </a:xfrm>
          <a:prstGeom prst="rect">
            <a:avLst/>
          </a:prstGeom>
          <a:noFill/>
        </p:spPr>
        <p:txBody>
          <a:bodyPr wrap="square" rtlCol="0">
            <a:spAutoFit/>
          </a:bodyPr>
          <a:lstStyle/>
          <a:p>
            <a:r>
              <a:rPr lang="en-GB" sz="4000" dirty="0">
                <a:solidFill>
                  <a:srgbClr val="FF0000"/>
                </a:solidFill>
                <a:latin typeface="CCW Cursive Writing 7" pitchFamily="66" charset="0"/>
              </a:rPr>
              <a:t>As unclothed as a </a:t>
            </a:r>
            <a:r>
              <a:rPr lang="en-GB" sz="4000" dirty="0" err="1">
                <a:solidFill>
                  <a:srgbClr val="FF0000"/>
                </a:solidFill>
                <a:latin typeface="CCW Cursive Writing 7" pitchFamily="66" charset="0"/>
              </a:rPr>
              <a:t>newborn</a:t>
            </a:r>
            <a:r>
              <a:rPr lang="en-GB" sz="4000" dirty="0">
                <a:solidFill>
                  <a:srgbClr val="FF0000"/>
                </a:solidFill>
                <a:latin typeface="CCW Cursive Writing 7" pitchFamily="66" charset="0"/>
              </a:rPr>
              <a:t> baby, </a:t>
            </a:r>
            <a:r>
              <a:rPr lang="en-GB" sz="4000" dirty="0">
                <a:latin typeface="CCW Cursive Writing 7" pitchFamily="66" charset="0"/>
              </a:rPr>
              <a:t>I sit embarrassed in the crayon box.</a:t>
            </a:r>
          </a:p>
        </p:txBody>
      </p:sp>
    </p:spTree>
    <p:extLst>
      <p:ext uri="{BB962C8B-B14F-4D97-AF65-F5344CB8AC3E}">
        <p14:creationId xmlns:p14="http://schemas.microsoft.com/office/powerpoint/2010/main" val="2941179610"/>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344542" y="133985"/>
            <a:ext cx="9874818" cy="1200329"/>
          </a:xfrm>
          <a:prstGeom prst="rect">
            <a:avLst/>
          </a:prstGeom>
          <a:noFill/>
        </p:spPr>
        <p:txBody>
          <a:bodyPr wrap="none" lIns="91440" tIns="45720" rIns="91440" bIns="45720">
            <a:spAutoFit/>
          </a:bodyPr>
          <a:lstStyle/>
          <a:p>
            <a:pPr algn="ctr"/>
            <a:r>
              <a:rPr lang="en-US" sz="3600" b="1" dirty="0">
                <a:ln w="22225">
                  <a:solidFill>
                    <a:schemeClr val="accent2"/>
                  </a:solidFill>
                  <a:prstDash val="solid"/>
                </a:ln>
                <a:solidFill>
                  <a:schemeClr val="accent2">
                    <a:lumMod val="40000"/>
                    <a:lumOff val="60000"/>
                  </a:schemeClr>
                </a:solidFill>
                <a:latin typeface="CCW Cursive Writing 7" pitchFamily="66" charset="0"/>
              </a:rPr>
              <a:t>Start with a </a:t>
            </a:r>
          </a:p>
          <a:p>
            <a:pPr algn="ctr"/>
            <a:r>
              <a:rPr lang="en-US" sz="3600" b="1" dirty="0">
                <a:ln w="22225">
                  <a:solidFill>
                    <a:schemeClr val="accent2"/>
                  </a:solidFill>
                  <a:prstDash val="solid"/>
                </a:ln>
                <a:solidFill>
                  <a:schemeClr val="accent2">
                    <a:lumMod val="40000"/>
                    <a:lumOff val="60000"/>
                  </a:schemeClr>
                </a:solidFill>
                <a:latin typeface="CCW Cursive Writing 7" pitchFamily="66" charset="0"/>
              </a:rPr>
              <a:t>coordinating conjunction…</a:t>
            </a:r>
          </a:p>
        </p:txBody>
      </p:sp>
      <p:sp>
        <p:nvSpPr>
          <p:cNvPr id="3" name="TextBox 2"/>
          <p:cNvSpPr txBox="1"/>
          <p:nvPr/>
        </p:nvSpPr>
        <p:spPr>
          <a:xfrm>
            <a:off x="1938271" y="2369714"/>
            <a:ext cx="8894472" cy="2800767"/>
          </a:xfrm>
          <a:prstGeom prst="rect">
            <a:avLst/>
          </a:prstGeom>
          <a:noFill/>
        </p:spPr>
        <p:txBody>
          <a:bodyPr wrap="square" rtlCol="0">
            <a:spAutoFit/>
          </a:bodyPr>
          <a:lstStyle/>
          <a:p>
            <a:r>
              <a:rPr lang="en-GB" sz="4400" dirty="0">
                <a:solidFill>
                  <a:srgbClr val="FF0000"/>
                </a:solidFill>
                <a:latin typeface="CCW Cursive Writing 7" pitchFamily="66" charset="0"/>
              </a:rPr>
              <a:t>If </a:t>
            </a:r>
            <a:r>
              <a:rPr lang="en-GB" sz="4400" dirty="0">
                <a:latin typeface="CCW Cursive Writing 7" pitchFamily="66" charset="0"/>
              </a:rPr>
              <a:t>you used me more often</a:t>
            </a:r>
            <a:r>
              <a:rPr lang="en-GB" sz="4400" dirty="0">
                <a:solidFill>
                  <a:srgbClr val="FF0000"/>
                </a:solidFill>
                <a:latin typeface="CCW Cursive Writing 7" pitchFamily="66" charset="0"/>
              </a:rPr>
              <a:t>,</a:t>
            </a:r>
            <a:r>
              <a:rPr lang="en-GB" sz="4400" dirty="0">
                <a:latin typeface="CCW Cursive Writing 7" pitchFamily="66" charset="0"/>
              </a:rPr>
              <a:t> it would make me happier.</a:t>
            </a:r>
          </a:p>
        </p:txBody>
      </p:sp>
      <p:sp>
        <p:nvSpPr>
          <p:cNvPr id="4" name="Text Box 1"/>
          <p:cNvSpPr txBox="1"/>
          <p:nvPr/>
        </p:nvSpPr>
        <p:spPr>
          <a:xfrm>
            <a:off x="8379124" y="4584694"/>
            <a:ext cx="2840236" cy="585787"/>
          </a:xfrm>
          <a:prstGeom prst="rect">
            <a:avLst/>
          </a:prstGeom>
          <a:noFill/>
          <a:ln>
            <a:noFill/>
          </a:ln>
          <a:effectLst/>
        </p:spPr>
        <p:txBody>
          <a:bodyPr rot="0" spcFirstLastPara="0" vert="horz" wrap="square" lIns="91440" tIns="45720" rIns="91440" bIns="45720" numCol="1" spcCol="0" rtlCol="0" fromWordArt="0" anchor="t" anchorCtr="0" forceAA="0" compatLnSpc="1">
            <a:prstTxWarp prst="textNoShape">
              <a:avLst/>
            </a:prstTxWarp>
            <a:noAutofit/>
          </a:bodyPr>
          <a:lstStyle/>
          <a:p>
            <a:pPr algn="ctr">
              <a:lnSpc>
                <a:spcPct val="107000"/>
              </a:lnSpc>
              <a:spcAft>
                <a:spcPts val="800"/>
              </a:spcAft>
            </a:pPr>
            <a:r>
              <a:rPr lang="en-GB" sz="1600" b="1" dirty="0">
                <a:ln w="11113" cap="flat" cmpd="sng" algn="ctr">
                  <a:solidFill>
                    <a:srgbClr val="ED7D31"/>
                  </a:solidFill>
                  <a:prstDash val="solid"/>
                  <a:round/>
                </a:ln>
                <a:solidFill>
                  <a:srgbClr val="F7CAAC"/>
                </a:solidFill>
                <a:latin typeface="CCW Cursive Writing 7" pitchFamily="66" charset="0"/>
                <a:ea typeface="Calibri" panose="020F0502020204030204" pitchFamily="34" charset="0"/>
                <a:cs typeface="Times New Roman" panose="02020603050405020304" pitchFamily="18" charset="0"/>
              </a:rPr>
              <a:t>WABBITS</a:t>
            </a:r>
            <a:endParaRPr lang="en-GB" sz="800" dirty="0">
              <a:latin typeface="CCW Cursive Writing 7" pitchFamily="66" charset="0"/>
              <a:ea typeface="Calibri" panose="020F0502020204030204" pitchFamily="34" charset="0"/>
              <a:cs typeface="Times New Roman" panose="02020603050405020304" pitchFamily="18" charset="0"/>
            </a:endParaRPr>
          </a:p>
        </p:txBody>
      </p:sp>
      <p:pic>
        <p:nvPicPr>
          <p:cNvPr id="5" name="Picture 4" descr="http://i.telegraph.co.uk/multimedia/archive/01570/elmerfudd_1570606c.jp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274950" y="5315297"/>
            <a:ext cx="1450530" cy="1294457"/>
          </a:xfrm>
          <a:prstGeom prst="rect">
            <a:avLst/>
          </a:prstGeom>
          <a:noFill/>
          <a:ln>
            <a:noFill/>
          </a:ln>
        </p:spPr>
      </p:pic>
    </p:spTree>
    <p:extLst>
      <p:ext uri="{BB962C8B-B14F-4D97-AF65-F5344CB8AC3E}">
        <p14:creationId xmlns:p14="http://schemas.microsoft.com/office/powerpoint/2010/main" val="2535326407"/>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80B143-F8A3-4B1E-9F5F-4E9321746B9B}"/>
              </a:ext>
            </a:extLst>
          </p:cNvPr>
          <p:cNvSpPr>
            <a:spLocks noGrp="1"/>
          </p:cNvSpPr>
          <p:nvPr>
            <p:ph type="title"/>
          </p:nvPr>
        </p:nvSpPr>
        <p:spPr>
          <a:xfrm>
            <a:off x="659526" y="3733800"/>
            <a:ext cx="10515600" cy="1325563"/>
          </a:xfrm>
        </p:spPr>
        <p:txBody>
          <a:bodyPr>
            <a:normAutofit fontScale="90000"/>
          </a:bodyPr>
          <a:lstStyle/>
          <a:p>
            <a:r>
              <a:rPr lang="en-GB" sz="1800" dirty="0">
                <a:latin typeface="XCCW Joined 7a" panose="03050602040000000000" pitchFamily="66" charset="0"/>
              </a:rPr>
              <a:t>Dear Year 6, </a:t>
            </a:r>
            <a:br>
              <a:rPr lang="en-GB" sz="1800" dirty="0">
                <a:latin typeface="XCCW Joined 7a" panose="03050602040000000000" pitchFamily="66" charset="0"/>
              </a:rPr>
            </a:br>
            <a:r>
              <a:rPr lang="en-GB" sz="1800" dirty="0">
                <a:latin typeface="XCCW Joined 7a" panose="03050602040000000000" pitchFamily="66" charset="0"/>
              </a:rPr>
              <a:t>Right- we have a problem! I’m utterly fed up with our current situation. As you know, we teachers have a lot of children to care for and educate over the years (29 actually!) and I think it’s time you all pulled your weight! Since I have been teaching in this class, I have been worried. Stressing about your behaviour, I am frustrated and anxious. Because of you, all my hair is turning grey!</a:t>
            </a:r>
            <a:br>
              <a:rPr lang="en-GB" sz="1800" dirty="0">
                <a:latin typeface="XCCW Joined 7a" panose="03050602040000000000" pitchFamily="66" charset="0"/>
              </a:rPr>
            </a:br>
            <a:br>
              <a:rPr lang="en-GB" sz="1800" dirty="0">
                <a:latin typeface="XCCW Joined 7a" panose="03050602040000000000" pitchFamily="66" charset="0"/>
              </a:rPr>
            </a:br>
            <a:r>
              <a:rPr lang="en-GB" sz="1800" dirty="0">
                <a:latin typeface="XCCW Joined 7a" panose="03050602040000000000" pitchFamily="66" charset="0"/>
              </a:rPr>
              <a:t>Like a whirlwind, you tear around this classroom wreaking havoc each morning. I’ve had enough. Is it too much to ask for you all to ensure our classroom is kept tidy ?! I am also wanting you all to be aware that I will no longer write PINK feedback in your books, if you continue to disregard my comments. How would you feel if you worked hard on your piece of work only for me to ignore it? Therefore, I think it has gotten to the point where you as Year 6 pupils can decide whether to put 100% effort into your learning or not! </a:t>
            </a:r>
            <a:br>
              <a:rPr lang="en-GB" sz="1800" dirty="0">
                <a:latin typeface="XCCW Joined 7a" panose="03050602040000000000" pitchFamily="66" charset="0"/>
              </a:rPr>
            </a:br>
            <a:br>
              <a:rPr lang="en-GB" sz="1800" dirty="0">
                <a:latin typeface="XCCW Joined 7a" panose="03050602040000000000" pitchFamily="66" charset="0"/>
              </a:rPr>
            </a:br>
            <a:r>
              <a:rPr lang="en-GB" sz="1800" dirty="0">
                <a:latin typeface="XCCW Joined 7a" panose="03050602040000000000" pitchFamily="66" charset="0"/>
              </a:rPr>
              <a:t>In front of you, I smile but I collapse in my chair at the end of the day! I work hard to plan your lessons and this is how you repay me! Frustrated, exasperated, irritated and miserable, I hate shouting but I’ve just about had it! </a:t>
            </a:r>
            <a:br>
              <a:rPr lang="en-GB" sz="1800" dirty="0">
                <a:latin typeface="XCCW Joined 7a" panose="03050602040000000000" pitchFamily="66" charset="0"/>
              </a:rPr>
            </a:br>
            <a:br>
              <a:rPr lang="en-GB" sz="1800" dirty="0">
                <a:latin typeface="XCCW Joined 7a" panose="03050602040000000000" pitchFamily="66" charset="0"/>
              </a:rPr>
            </a:br>
            <a:r>
              <a:rPr lang="en-GB" sz="1800" dirty="0">
                <a:latin typeface="XCCW Joined 7a" panose="03050602040000000000" pitchFamily="66" charset="0"/>
              </a:rPr>
              <a:t>Tired, annoyed and overwhelmed with exhaustion, I have had enough! Although I love teaching, I’m done! I feel disappointed and upset. If people keep ignoring me, if you keep talking while I’m talking, if you don’t stop daydreaming, then I will quit! I hope you take my thoughts seriously and I look forward to your response. </a:t>
            </a:r>
            <a:br>
              <a:rPr lang="en-GB" sz="1800" dirty="0">
                <a:latin typeface="XCCW Joined 7a" panose="03050602040000000000" pitchFamily="66" charset="0"/>
              </a:rPr>
            </a:br>
            <a:br>
              <a:rPr lang="en-GB" sz="1800" dirty="0">
                <a:latin typeface="XCCW Joined 7a" panose="03050602040000000000" pitchFamily="66" charset="0"/>
              </a:rPr>
            </a:br>
            <a:r>
              <a:rPr lang="en-GB" sz="1800" dirty="0">
                <a:latin typeface="XCCW Joined 7a" panose="03050602040000000000" pitchFamily="66" charset="0"/>
              </a:rPr>
              <a:t>Your fed-up teacher,</a:t>
            </a:r>
            <a:br>
              <a:rPr lang="en-GB" sz="1800" dirty="0">
                <a:latin typeface="XCCW Joined 7a" panose="03050602040000000000" pitchFamily="66" charset="0"/>
              </a:rPr>
            </a:br>
            <a:br>
              <a:rPr lang="en-GB" sz="1800" dirty="0">
                <a:latin typeface="XCCW Joined 7a" panose="03050602040000000000" pitchFamily="66" charset="0"/>
              </a:rPr>
            </a:br>
            <a:r>
              <a:rPr lang="en-GB" sz="1800" dirty="0">
                <a:latin typeface="XCCW Joined 7a" panose="03050602040000000000" pitchFamily="66" charset="0"/>
              </a:rPr>
              <a:t>Mrs Cooper </a:t>
            </a:r>
            <a:br>
              <a:rPr lang="en-GB" sz="1800" dirty="0">
                <a:latin typeface="XCCW Joined 7a" panose="03050602040000000000" pitchFamily="66" charset="0"/>
              </a:rPr>
            </a:br>
            <a:br>
              <a:rPr lang="en-GB" dirty="0"/>
            </a:br>
            <a:endParaRPr lang="en-GB" dirty="0"/>
          </a:p>
        </p:txBody>
      </p:sp>
      <p:sp>
        <p:nvSpPr>
          <p:cNvPr id="3" name="Rectangle 2">
            <a:extLst>
              <a:ext uri="{FF2B5EF4-FFF2-40B4-BE49-F238E27FC236}">
                <a16:creationId xmlns:a16="http://schemas.microsoft.com/office/drawing/2014/main" id="{362F7DC2-86D0-4059-9282-91F862741DC8}"/>
              </a:ext>
            </a:extLst>
          </p:cNvPr>
          <p:cNvSpPr/>
          <p:nvPr/>
        </p:nvSpPr>
        <p:spPr>
          <a:xfrm>
            <a:off x="823147" y="297707"/>
            <a:ext cx="9403419" cy="523220"/>
          </a:xfrm>
          <a:prstGeom prst="rect">
            <a:avLst/>
          </a:prstGeom>
          <a:noFill/>
        </p:spPr>
        <p:txBody>
          <a:bodyPr wrap="square" lIns="91440" tIns="45720" rIns="91440" bIns="45720">
            <a:spAutoFit/>
          </a:bodyPr>
          <a:lstStyle/>
          <a:p>
            <a:pPr algn="ctr"/>
            <a:r>
              <a:rPr lang="en-US" sz="2800" b="1" cap="none" spc="0"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ffectLst/>
              </a:rPr>
              <a:t>Spot the different sentence starts!</a:t>
            </a:r>
          </a:p>
        </p:txBody>
      </p:sp>
    </p:spTree>
    <p:extLst>
      <p:ext uri="{BB962C8B-B14F-4D97-AF65-F5344CB8AC3E}">
        <p14:creationId xmlns:p14="http://schemas.microsoft.com/office/powerpoint/2010/main" val="1566039710"/>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1E09FA76-1B86-492D-BB2A-F7754AE28593}"/>
              </a:ext>
            </a:extLst>
          </p:cNvPr>
          <p:cNvSpPr/>
          <p:nvPr/>
        </p:nvSpPr>
        <p:spPr>
          <a:xfrm>
            <a:off x="903891" y="325062"/>
            <a:ext cx="10082122" cy="3416320"/>
          </a:xfrm>
          <a:prstGeom prst="rect">
            <a:avLst/>
          </a:prstGeom>
          <a:noFill/>
        </p:spPr>
        <p:txBody>
          <a:bodyPr wrap="square" lIns="91440" tIns="45720" rIns="91440" bIns="45720">
            <a:spAutoFit/>
          </a:bodyPr>
          <a:lstStyle/>
          <a:p>
            <a:pPr algn="ctr"/>
            <a:r>
              <a:rPr lang="en-US" sz="3600" b="0" cap="none" spc="0" dirty="0">
                <a:ln w="0"/>
                <a:solidFill>
                  <a:schemeClr val="accent1"/>
                </a:solidFill>
                <a:effectLst>
                  <a:outerShdw blurRad="38100" dist="25400" dir="5400000" algn="ctr" rotWithShape="0">
                    <a:srgbClr val="6E747A">
                      <a:alpha val="43000"/>
                    </a:srgbClr>
                  </a:outerShdw>
                </a:effectLst>
              </a:rPr>
              <a:t>Over to you….paired work </a:t>
            </a:r>
          </a:p>
          <a:p>
            <a:pPr algn="ctr"/>
            <a:endParaRPr lang="en-US" sz="3600" dirty="0">
              <a:ln w="0"/>
              <a:solidFill>
                <a:schemeClr val="accent1"/>
              </a:solidFill>
              <a:effectLst>
                <a:outerShdw blurRad="38100" dist="25400" dir="5400000" algn="ctr" rotWithShape="0">
                  <a:srgbClr val="6E747A">
                    <a:alpha val="43000"/>
                  </a:srgbClr>
                </a:outerShdw>
              </a:effectLst>
            </a:endParaRPr>
          </a:p>
          <a:p>
            <a:pPr algn="ctr"/>
            <a:r>
              <a:rPr lang="en-US" sz="3600" b="0" cap="none" spc="0" dirty="0">
                <a:ln w="0"/>
                <a:solidFill>
                  <a:schemeClr val="accent1"/>
                </a:solidFill>
                <a:effectLst>
                  <a:outerShdw blurRad="38100" dist="25400" dir="5400000" algn="ctr" rotWithShape="0">
                    <a:srgbClr val="6E747A">
                      <a:alpha val="43000"/>
                    </a:srgbClr>
                  </a:outerShdw>
                </a:effectLst>
              </a:rPr>
              <a:t>Use the 6 sentence starts to write sentences which </a:t>
            </a:r>
          </a:p>
          <a:p>
            <a:pPr algn="ctr"/>
            <a:r>
              <a:rPr lang="en-US" sz="3600" b="0" cap="none" spc="0" dirty="0">
                <a:ln w="0"/>
                <a:solidFill>
                  <a:schemeClr val="accent1"/>
                </a:solidFill>
                <a:effectLst>
                  <a:outerShdw blurRad="38100" dist="25400" dir="5400000" algn="ctr" rotWithShape="0">
                    <a:srgbClr val="6E747A">
                      <a:alpha val="43000"/>
                    </a:srgbClr>
                  </a:outerShdw>
                </a:effectLst>
              </a:rPr>
              <a:t>you could use in letter back to me (your</a:t>
            </a:r>
          </a:p>
          <a:p>
            <a:pPr algn="ctr"/>
            <a:r>
              <a:rPr lang="en-US" sz="3600" b="0" cap="none" spc="0" dirty="0">
                <a:ln w="0"/>
                <a:solidFill>
                  <a:schemeClr val="accent1"/>
                </a:solidFill>
                <a:effectLst>
                  <a:outerShdw blurRad="38100" dist="25400" dir="5400000" algn="ctr" rotWithShape="0">
                    <a:srgbClr val="6E747A">
                      <a:alpha val="43000"/>
                    </a:srgbClr>
                  </a:outerShdw>
                </a:effectLst>
              </a:rPr>
              <a:t> stressed out teacher!)</a:t>
            </a:r>
          </a:p>
          <a:p>
            <a:pPr algn="ctr"/>
            <a:r>
              <a:rPr lang="en-US" sz="3600" dirty="0">
                <a:ln w="0"/>
                <a:solidFill>
                  <a:schemeClr val="accent1"/>
                </a:solidFill>
                <a:effectLst>
                  <a:outerShdw blurRad="38100" dist="25400" dir="5400000" algn="ctr" rotWithShape="0">
                    <a:srgbClr val="6E747A">
                      <a:alpha val="43000"/>
                    </a:srgbClr>
                  </a:outerShdw>
                </a:effectLst>
              </a:rPr>
              <a:t>Remember! Keep the tone informal! </a:t>
            </a:r>
            <a:endParaRPr lang="en-US" sz="3600" b="0" cap="none" spc="0" dirty="0">
              <a:ln w="0"/>
              <a:solidFill>
                <a:schemeClr val="accent1"/>
              </a:solidFill>
              <a:effectLst>
                <a:outerShdw blurRad="38100" dist="25400" dir="5400000" algn="ctr" rotWithShape="0">
                  <a:srgbClr val="6E747A">
                    <a:alpha val="43000"/>
                  </a:srgbClr>
                </a:outerShdw>
              </a:effectLst>
            </a:endParaRPr>
          </a:p>
        </p:txBody>
      </p:sp>
      <p:pic>
        <p:nvPicPr>
          <p:cNvPr id="2050" name="Picture 2" descr="Image result for pencil image">
            <a:extLst>
              <a:ext uri="{FF2B5EF4-FFF2-40B4-BE49-F238E27FC236}">
                <a16:creationId xmlns:a16="http://schemas.microsoft.com/office/drawing/2014/main" id="{35EF0F25-AFD6-4D40-BDE8-CC1B3D87EDEA}"/>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b="11029"/>
          <a:stretch/>
        </p:blipFill>
        <p:spPr bwMode="auto">
          <a:xfrm>
            <a:off x="4310973" y="3741382"/>
            <a:ext cx="3293081" cy="27588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6445129"/>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nvGraphicFramePr>
        <p:xfrm>
          <a:off x="1529977" y="286368"/>
          <a:ext cx="9308352" cy="6410266"/>
        </p:xfrm>
        <a:graphic>
          <a:graphicData uri="http://schemas.openxmlformats.org/drawingml/2006/table">
            <a:tbl>
              <a:tblPr firstRow="1" bandRow="1">
                <a:tableStyleId>{5940675A-B579-460E-94D1-54222C63F5DA}</a:tableStyleId>
              </a:tblPr>
              <a:tblGrid>
                <a:gridCol w="4654176">
                  <a:extLst>
                    <a:ext uri="{9D8B030D-6E8A-4147-A177-3AD203B41FA5}">
                      <a16:colId xmlns:a16="http://schemas.microsoft.com/office/drawing/2014/main" val="20000"/>
                    </a:ext>
                  </a:extLst>
                </a:gridCol>
                <a:gridCol w="4654176">
                  <a:extLst>
                    <a:ext uri="{9D8B030D-6E8A-4147-A177-3AD203B41FA5}">
                      <a16:colId xmlns:a16="http://schemas.microsoft.com/office/drawing/2014/main" val="20001"/>
                    </a:ext>
                  </a:extLst>
                </a:gridCol>
              </a:tblGrid>
              <a:tr h="3205133">
                <a:tc>
                  <a:txBody>
                    <a:bodyPr/>
                    <a:lstStyle/>
                    <a:p>
                      <a:pPr algn="ctr"/>
                      <a:r>
                        <a:rPr lang="en-GB" sz="3200" u="sng" dirty="0">
                          <a:latin typeface="CCW Cursive Writing 7" pitchFamily="66" charset="0"/>
                        </a:rPr>
                        <a:t>Ed words</a:t>
                      </a:r>
                    </a:p>
                  </a:txBody>
                  <a:tcPr/>
                </a:tc>
                <a:tc>
                  <a:txBody>
                    <a:bodyPr/>
                    <a:lstStyle/>
                    <a:p>
                      <a:pPr algn="ctr"/>
                      <a:r>
                        <a:rPr lang="en-GB" sz="3200" u="sng" dirty="0" err="1">
                          <a:latin typeface="CCW Cursive Writing 7" pitchFamily="66" charset="0"/>
                        </a:rPr>
                        <a:t>Ing</a:t>
                      </a:r>
                      <a:r>
                        <a:rPr lang="en-GB" sz="3200" u="sng" dirty="0">
                          <a:latin typeface="CCW Cursive Writing 7" pitchFamily="66" charset="0"/>
                        </a:rPr>
                        <a:t> verbs</a:t>
                      </a:r>
                    </a:p>
                  </a:txBody>
                  <a:tcPr/>
                </a:tc>
                <a:extLst>
                  <a:ext uri="{0D108BD9-81ED-4DB2-BD59-A6C34878D82A}">
                    <a16:rowId xmlns:a16="http://schemas.microsoft.com/office/drawing/2014/main" val="10000"/>
                  </a:ext>
                </a:extLst>
              </a:tr>
              <a:tr h="3205133">
                <a:tc>
                  <a:txBody>
                    <a:bodyPr/>
                    <a:lstStyle/>
                    <a:p>
                      <a:pPr algn="ctr"/>
                      <a:r>
                        <a:rPr lang="en-GB" sz="3200" u="sng" dirty="0">
                          <a:latin typeface="CCW Cursive Writing 7" pitchFamily="66" charset="0"/>
                        </a:rPr>
                        <a:t>Adverbs (</a:t>
                      </a:r>
                      <a:r>
                        <a:rPr lang="en-GB" sz="3200" u="sng" dirty="0" err="1">
                          <a:latin typeface="CCW Cursive Writing 7" pitchFamily="66" charset="0"/>
                        </a:rPr>
                        <a:t>ly</a:t>
                      </a:r>
                      <a:r>
                        <a:rPr lang="en-GB" sz="3200" u="sng" dirty="0">
                          <a:latin typeface="CCW Cursive Writing 7" pitchFamily="66" charset="0"/>
                        </a:rPr>
                        <a:t>)</a:t>
                      </a:r>
                    </a:p>
                  </a:txBody>
                  <a:tcPr/>
                </a:tc>
                <a:tc>
                  <a:txBody>
                    <a:bodyPr/>
                    <a:lstStyle/>
                    <a:p>
                      <a:pPr algn="ctr"/>
                      <a:r>
                        <a:rPr lang="en-GB" sz="3200" u="sng" dirty="0">
                          <a:latin typeface="CCW Cursive Writing 7" pitchFamily="66" charset="0"/>
                        </a:rPr>
                        <a:t>conjunctions</a:t>
                      </a:r>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3894102795"/>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1691698952"/>
              </p:ext>
            </p:extLst>
          </p:nvPr>
        </p:nvGraphicFramePr>
        <p:xfrm>
          <a:off x="1529977" y="286368"/>
          <a:ext cx="9308352" cy="6410266"/>
        </p:xfrm>
        <a:graphic>
          <a:graphicData uri="http://schemas.openxmlformats.org/drawingml/2006/table">
            <a:tbl>
              <a:tblPr firstRow="1" bandRow="1">
                <a:tableStyleId>{5940675A-B579-460E-94D1-54222C63F5DA}</a:tableStyleId>
              </a:tblPr>
              <a:tblGrid>
                <a:gridCol w="4654176">
                  <a:extLst>
                    <a:ext uri="{9D8B030D-6E8A-4147-A177-3AD203B41FA5}">
                      <a16:colId xmlns:a16="http://schemas.microsoft.com/office/drawing/2014/main" val="20000"/>
                    </a:ext>
                  </a:extLst>
                </a:gridCol>
                <a:gridCol w="4654176">
                  <a:extLst>
                    <a:ext uri="{9D8B030D-6E8A-4147-A177-3AD203B41FA5}">
                      <a16:colId xmlns:a16="http://schemas.microsoft.com/office/drawing/2014/main" val="20001"/>
                    </a:ext>
                  </a:extLst>
                </a:gridCol>
              </a:tblGrid>
              <a:tr h="3205133">
                <a:tc>
                  <a:txBody>
                    <a:bodyPr/>
                    <a:lstStyle/>
                    <a:p>
                      <a:pPr algn="ctr"/>
                      <a:r>
                        <a:rPr lang="en-GB" sz="3200" u="sng" dirty="0">
                          <a:latin typeface="CCW Cursive Writing 7" pitchFamily="66" charset="0"/>
                        </a:rPr>
                        <a:t>simile</a:t>
                      </a:r>
                    </a:p>
                  </a:txBody>
                  <a:tcPr/>
                </a:tc>
                <a:tc>
                  <a:txBody>
                    <a:bodyPr/>
                    <a:lstStyle/>
                    <a:p>
                      <a:pPr algn="ctr"/>
                      <a:r>
                        <a:rPr lang="en-GB" sz="3200" u="sng" dirty="0" err="1">
                          <a:latin typeface="CCW Cursive Writing 7" pitchFamily="66" charset="0"/>
                        </a:rPr>
                        <a:t>Ing</a:t>
                      </a:r>
                      <a:r>
                        <a:rPr lang="en-GB" sz="3200" u="sng" dirty="0">
                          <a:latin typeface="CCW Cursive Writing 7" pitchFamily="66" charset="0"/>
                        </a:rPr>
                        <a:t> verbs</a:t>
                      </a:r>
                    </a:p>
                  </a:txBody>
                  <a:tcPr/>
                </a:tc>
                <a:extLst>
                  <a:ext uri="{0D108BD9-81ED-4DB2-BD59-A6C34878D82A}">
                    <a16:rowId xmlns:a16="http://schemas.microsoft.com/office/drawing/2014/main" val="10000"/>
                  </a:ext>
                </a:extLst>
              </a:tr>
              <a:tr h="3205133">
                <a:tc>
                  <a:txBody>
                    <a:bodyPr/>
                    <a:lstStyle/>
                    <a:p>
                      <a:pPr algn="ctr"/>
                      <a:r>
                        <a:rPr lang="en-GB" sz="3200" u="sng" dirty="0">
                          <a:latin typeface="CCW Cursive Writing 7" pitchFamily="66" charset="0"/>
                        </a:rPr>
                        <a:t>Adverbs (</a:t>
                      </a:r>
                      <a:r>
                        <a:rPr lang="en-GB" sz="3200" u="sng" dirty="0" err="1">
                          <a:latin typeface="CCW Cursive Writing 7" pitchFamily="66" charset="0"/>
                        </a:rPr>
                        <a:t>ly</a:t>
                      </a:r>
                      <a:r>
                        <a:rPr lang="en-GB" sz="3200" u="sng" dirty="0">
                          <a:latin typeface="CCW Cursive Writing 7" pitchFamily="66" charset="0"/>
                        </a:rPr>
                        <a:t>)</a:t>
                      </a:r>
                    </a:p>
                  </a:txBody>
                  <a:tcPr/>
                </a:tc>
                <a:tc>
                  <a:txBody>
                    <a:bodyPr/>
                    <a:lstStyle/>
                    <a:p>
                      <a:pPr algn="ctr"/>
                      <a:r>
                        <a:rPr lang="en-GB" sz="3200" u="sng" dirty="0">
                          <a:latin typeface="CCW Cursive Writing 7" pitchFamily="66" charset="0"/>
                        </a:rPr>
                        <a:t>Coordinating conjunctions</a:t>
                      </a:r>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1792050095"/>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4C8D17-D4BE-477C-A904-D6F00A484E38}"/>
              </a:ext>
            </a:extLst>
          </p:cNvPr>
          <p:cNvSpPr>
            <a:spLocks noGrp="1"/>
          </p:cNvSpPr>
          <p:nvPr>
            <p:ph type="title"/>
          </p:nvPr>
        </p:nvSpPr>
        <p:spPr>
          <a:xfrm>
            <a:off x="838200" y="1302543"/>
            <a:ext cx="10515600" cy="1325563"/>
          </a:xfrm>
        </p:spPr>
        <p:txBody>
          <a:bodyPr>
            <a:normAutofit fontScale="90000"/>
          </a:bodyPr>
          <a:lstStyle/>
          <a:p>
            <a:r>
              <a:rPr lang="en-GB" sz="3100" u="sng" dirty="0">
                <a:latin typeface="CCW Cursive Writing 7" pitchFamily="66" charset="0"/>
              </a:rPr>
              <a:t>Friday 11th September 2019</a:t>
            </a:r>
            <a:br>
              <a:rPr lang="en-GB" sz="3100" u="sng" dirty="0">
                <a:latin typeface="CCW Cursive Writing 7" pitchFamily="66" charset="0"/>
              </a:rPr>
            </a:br>
            <a:br>
              <a:rPr lang="en-GB" sz="3100" u="sng" dirty="0">
                <a:latin typeface="CCW Cursive Writing 7" pitchFamily="66" charset="0"/>
              </a:rPr>
            </a:br>
            <a:r>
              <a:rPr lang="en-GB" sz="3100" u="sng" dirty="0">
                <a:latin typeface="CCW Cursive Writing 7" pitchFamily="66" charset="0"/>
              </a:rPr>
              <a:t>LO: To vary sentence starts to write an informal letter to Mrs Cooper (paired write)</a:t>
            </a:r>
            <a:br>
              <a:rPr lang="en-GB" sz="4400" u="sng" dirty="0">
                <a:latin typeface="CCW Cursive Writing 7" pitchFamily="66" charset="0"/>
              </a:rPr>
            </a:br>
            <a:br>
              <a:rPr lang="en-GB" sz="4400" u="sng" dirty="0">
                <a:latin typeface="CCW Cursive Writing 7" pitchFamily="66" charset="0"/>
              </a:rPr>
            </a:br>
            <a:endParaRPr lang="en-GB" b="1" dirty="0"/>
          </a:p>
        </p:txBody>
      </p:sp>
      <p:pic>
        <p:nvPicPr>
          <p:cNvPr id="17" name="Picture 2" descr="http://www.behindthebookshelf.co.uk/behindthebookshelf/65830/day_crayons_quit.jpeg">
            <a:extLst>
              <a:ext uri="{FF2B5EF4-FFF2-40B4-BE49-F238E27FC236}">
                <a16:creationId xmlns:a16="http://schemas.microsoft.com/office/drawing/2014/main" id="{ED3A2849-78F9-4D07-8644-9DA7165BB794}"/>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324804" y="2994992"/>
            <a:ext cx="4541629" cy="35803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29217244"/>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80B143-F8A3-4B1E-9F5F-4E9321746B9B}"/>
              </a:ext>
            </a:extLst>
          </p:cNvPr>
          <p:cNvSpPr>
            <a:spLocks noGrp="1"/>
          </p:cNvSpPr>
          <p:nvPr>
            <p:ph type="title"/>
          </p:nvPr>
        </p:nvSpPr>
        <p:spPr>
          <a:xfrm>
            <a:off x="838200" y="3555124"/>
            <a:ext cx="10515600" cy="1325563"/>
          </a:xfrm>
        </p:spPr>
        <p:txBody>
          <a:bodyPr>
            <a:normAutofit fontScale="90000"/>
          </a:bodyPr>
          <a:lstStyle/>
          <a:p>
            <a:r>
              <a:rPr lang="en-GB" sz="1800" dirty="0">
                <a:latin typeface="XCCW Joined 7a" panose="03050602040000000000" pitchFamily="66" charset="0"/>
              </a:rPr>
              <a:t>Dear Year 6, </a:t>
            </a:r>
            <a:br>
              <a:rPr lang="en-GB" sz="1800" dirty="0">
                <a:latin typeface="XCCW Joined 7a" panose="03050602040000000000" pitchFamily="66" charset="0"/>
              </a:rPr>
            </a:br>
            <a:r>
              <a:rPr lang="en-GB" sz="1800" dirty="0">
                <a:latin typeface="XCCW Joined 7a" panose="03050602040000000000" pitchFamily="66" charset="0"/>
              </a:rPr>
              <a:t>Right- we have a problem! I’m utterly fed up with our current situation. As you know, we teachers have a lot of children to care for and educate over the years (29 actually!) and I think it’s time you all pulled your weight! Since I have been teaching in this class, I have been worried. Stressing about your behaviour, I am frustrated and anxious. Because of you, all my hair is turning grey!</a:t>
            </a:r>
            <a:br>
              <a:rPr lang="en-GB" sz="1800" dirty="0">
                <a:latin typeface="XCCW Joined 7a" panose="03050602040000000000" pitchFamily="66" charset="0"/>
              </a:rPr>
            </a:br>
            <a:br>
              <a:rPr lang="en-GB" sz="1800" dirty="0">
                <a:latin typeface="XCCW Joined 7a" panose="03050602040000000000" pitchFamily="66" charset="0"/>
              </a:rPr>
            </a:br>
            <a:r>
              <a:rPr lang="en-GB" sz="1800" dirty="0">
                <a:latin typeface="XCCW Joined 7a" panose="03050602040000000000" pitchFamily="66" charset="0"/>
              </a:rPr>
              <a:t>Like a whirlwind, you tear around this classroom wreaking havoc each morning. I’ve had enough. Is it too much to ask for you all to ensure our classroom is kept tidy ?! I am also wanting you all to be aware that I will no longer write PINK feedback in your books, if you continue to disregard my comments. How would you feel if you worked hard on your piece of work only for me to ignore it? Therefore, I think it has gotten to the point where you as Year 6 pupils can decide whether to put 100% effort into your learning or not! </a:t>
            </a:r>
            <a:br>
              <a:rPr lang="en-GB" sz="1800" dirty="0">
                <a:latin typeface="XCCW Joined 7a" panose="03050602040000000000" pitchFamily="66" charset="0"/>
              </a:rPr>
            </a:br>
            <a:br>
              <a:rPr lang="en-GB" sz="1800" dirty="0">
                <a:latin typeface="XCCW Joined 7a" panose="03050602040000000000" pitchFamily="66" charset="0"/>
              </a:rPr>
            </a:br>
            <a:r>
              <a:rPr lang="en-GB" sz="1800" dirty="0">
                <a:latin typeface="XCCW Joined 7a" panose="03050602040000000000" pitchFamily="66" charset="0"/>
              </a:rPr>
              <a:t>In front of you, I smile but I collapse in my chair at the end of the day! I work hard to plan your lessons and this is how you repay me! Frustrated, exasperated, irritated and miserable, I hate shouting but I’ve just about had it! </a:t>
            </a:r>
            <a:br>
              <a:rPr lang="en-GB" sz="1800" dirty="0">
                <a:latin typeface="XCCW Joined 7a" panose="03050602040000000000" pitchFamily="66" charset="0"/>
              </a:rPr>
            </a:br>
            <a:br>
              <a:rPr lang="en-GB" sz="1800" dirty="0">
                <a:latin typeface="XCCW Joined 7a" panose="03050602040000000000" pitchFamily="66" charset="0"/>
              </a:rPr>
            </a:br>
            <a:r>
              <a:rPr lang="en-GB" sz="1800" dirty="0">
                <a:latin typeface="XCCW Joined 7a" panose="03050602040000000000" pitchFamily="66" charset="0"/>
              </a:rPr>
              <a:t>Tired, annoyed and overwhelmed with exhaustion, I have had enough! Although I love teaching, I’m done! I feel disappointed and upset. If people keep ignoring me, if you keep talking while I’m talking, if you don’t stop daydreaming, then I will quit! I hope you take my thoughts seriously and I look forward to your response. </a:t>
            </a:r>
            <a:br>
              <a:rPr lang="en-GB" sz="1800" dirty="0">
                <a:latin typeface="XCCW Joined 7a" panose="03050602040000000000" pitchFamily="66" charset="0"/>
              </a:rPr>
            </a:br>
            <a:br>
              <a:rPr lang="en-GB" sz="1800" dirty="0">
                <a:latin typeface="XCCW Joined 7a" panose="03050602040000000000" pitchFamily="66" charset="0"/>
              </a:rPr>
            </a:br>
            <a:r>
              <a:rPr lang="en-GB" sz="1800" dirty="0">
                <a:latin typeface="XCCW Joined 7a" panose="03050602040000000000" pitchFamily="66" charset="0"/>
              </a:rPr>
              <a:t>Your fed-up teacher,</a:t>
            </a:r>
            <a:br>
              <a:rPr lang="en-GB" sz="1800" dirty="0">
                <a:latin typeface="XCCW Joined 7a" panose="03050602040000000000" pitchFamily="66" charset="0"/>
              </a:rPr>
            </a:br>
            <a:br>
              <a:rPr lang="en-GB" sz="1800" dirty="0">
                <a:latin typeface="XCCW Joined 7a" panose="03050602040000000000" pitchFamily="66" charset="0"/>
              </a:rPr>
            </a:br>
            <a:r>
              <a:rPr lang="en-GB" sz="1800" dirty="0">
                <a:latin typeface="XCCW Joined 7a" panose="03050602040000000000" pitchFamily="66" charset="0"/>
              </a:rPr>
              <a:t>Mrs Cooper </a:t>
            </a:r>
            <a:br>
              <a:rPr lang="en-GB" sz="1800" dirty="0">
                <a:latin typeface="XCCW Joined 7a" panose="03050602040000000000" pitchFamily="66" charset="0"/>
              </a:rPr>
            </a:br>
            <a:br>
              <a:rPr lang="en-GB" dirty="0"/>
            </a:br>
            <a:endParaRPr lang="en-GB" dirty="0"/>
          </a:p>
        </p:txBody>
      </p:sp>
    </p:spTree>
    <p:extLst>
      <p:ext uri="{BB962C8B-B14F-4D97-AF65-F5344CB8AC3E}">
        <p14:creationId xmlns:p14="http://schemas.microsoft.com/office/powerpoint/2010/main" val="1993584431"/>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18C9A0-1323-4D08-AE85-A478C8357BA9}"/>
              </a:ext>
            </a:extLst>
          </p:cNvPr>
          <p:cNvSpPr>
            <a:spLocks noGrp="1"/>
          </p:cNvSpPr>
          <p:nvPr>
            <p:ph type="title"/>
          </p:nvPr>
        </p:nvSpPr>
        <p:spPr>
          <a:xfrm>
            <a:off x="90152" y="365125"/>
            <a:ext cx="11938716" cy="1325563"/>
          </a:xfrm>
        </p:spPr>
        <p:txBody>
          <a:bodyPr>
            <a:normAutofit/>
          </a:bodyPr>
          <a:lstStyle/>
          <a:p>
            <a:r>
              <a:rPr lang="en-GB" sz="3600" dirty="0">
                <a:latin typeface="CCW Cursive Writing 7" panose="03050602040000000000" pitchFamily="66" charset="0"/>
              </a:rPr>
              <a:t>An informal letter should be…</a:t>
            </a:r>
          </a:p>
        </p:txBody>
      </p:sp>
      <p:sp>
        <p:nvSpPr>
          <p:cNvPr id="3" name="Content Placeholder 2">
            <a:extLst>
              <a:ext uri="{FF2B5EF4-FFF2-40B4-BE49-F238E27FC236}">
                <a16:creationId xmlns:a16="http://schemas.microsoft.com/office/drawing/2014/main" id="{AF37DD36-54E1-4B43-9F3A-10DD84AED825}"/>
              </a:ext>
            </a:extLst>
          </p:cNvPr>
          <p:cNvSpPr>
            <a:spLocks noGrp="1"/>
          </p:cNvSpPr>
          <p:nvPr>
            <p:ph idx="1"/>
          </p:nvPr>
        </p:nvSpPr>
        <p:spPr>
          <a:xfrm>
            <a:off x="838200" y="1825625"/>
            <a:ext cx="10515600" cy="4858510"/>
          </a:xfrm>
        </p:spPr>
        <p:txBody>
          <a:bodyPr>
            <a:normAutofit lnSpcReduction="10000"/>
          </a:bodyPr>
          <a:lstStyle/>
          <a:p>
            <a:pPr>
              <a:buFont typeface="Wingdings" panose="05000000000000000000" pitchFamily="2" charset="2"/>
              <a:buChar char="ü"/>
            </a:pPr>
            <a:r>
              <a:rPr lang="en-GB" dirty="0">
                <a:latin typeface="CCW Cursive Writing 7" panose="03050602040000000000" pitchFamily="66" charset="0"/>
              </a:rPr>
              <a:t>Lively and informal as though you are chatting </a:t>
            </a:r>
          </a:p>
          <a:p>
            <a:pPr>
              <a:buFont typeface="Wingdings" panose="05000000000000000000" pitchFamily="2" charset="2"/>
              <a:buChar char="ü"/>
            </a:pPr>
            <a:r>
              <a:rPr lang="en-GB" dirty="0">
                <a:latin typeface="CCW Cursive Writing 7" panose="03050602040000000000" pitchFamily="66" charset="0"/>
              </a:rPr>
              <a:t>You could include rhetorical questions</a:t>
            </a:r>
          </a:p>
          <a:p>
            <a:pPr>
              <a:buFont typeface="Wingdings" panose="05000000000000000000" pitchFamily="2" charset="2"/>
              <a:buChar char="ü"/>
            </a:pPr>
            <a:r>
              <a:rPr lang="en-GB" dirty="0">
                <a:latin typeface="CCW Cursive Writing 7" panose="03050602040000000000" pitchFamily="66" charset="0"/>
              </a:rPr>
              <a:t>Use contractions for words </a:t>
            </a:r>
          </a:p>
          <a:p>
            <a:pPr>
              <a:buFont typeface="Wingdings" panose="05000000000000000000" pitchFamily="2" charset="2"/>
              <a:buChar char="ü"/>
            </a:pPr>
            <a:r>
              <a:rPr lang="en-GB" dirty="0">
                <a:latin typeface="CCW Cursive Writing 7" panose="03050602040000000000" pitchFamily="66" charset="0"/>
              </a:rPr>
              <a:t>Phrases or expressions: ‘you’ll never believe it..’ ‘it was the craziest thing I’d seen..’ </a:t>
            </a:r>
          </a:p>
          <a:p>
            <a:pPr>
              <a:buFont typeface="Wingdings" panose="05000000000000000000" pitchFamily="2" charset="2"/>
              <a:buChar char="ü"/>
            </a:pPr>
            <a:r>
              <a:rPr lang="en-GB" dirty="0">
                <a:latin typeface="CCW Cursive Writing 7" panose="03050602040000000000" pitchFamily="66" charset="0"/>
              </a:rPr>
              <a:t>Sign off with ‘best wishes’ or ‘Regards’ or ‘love’ </a:t>
            </a:r>
          </a:p>
          <a:p>
            <a:pPr>
              <a:buFont typeface="Wingdings" panose="05000000000000000000" pitchFamily="2" charset="2"/>
              <a:buChar char="ü"/>
            </a:pPr>
            <a:r>
              <a:rPr lang="en-GB" dirty="0">
                <a:latin typeface="CCW Cursive Writing 7" panose="03050602040000000000" pitchFamily="66" charset="0"/>
              </a:rPr>
              <a:t>You may need an after thought known as a ‘P.S.’</a:t>
            </a:r>
          </a:p>
          <a:p>
            <a:endParaRPr lang="en-GB" dirty="0">
              <a:latin typeface="CCW Cursive Writing 7" panose="03050602040000000000" pitchFamily="66" charset="0"/>
            </a:endParaRPr>
          </a:p>
        </p:txBody>
      </p:sp>
    </p:spTree>
    <p:extLst>
      <p:ext uri="{BB962C8B-B14F-4D97-AF65-F5344CB8AC3E}">
        <p14:creationId xmlns:p14="http://schemas.microsoft.com/office/powerpoint/2010/main" val="3681933881"/>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694158" y="1757875"/>
            <a:ext cx="6929269" cy="2308324"/>
          </a:xfrm>
          <a:prstGeom prst="rect">
            <a:avLst/>
          </a:prstGeom>
          <a:noFill/>
        </p:spPr>
        <p:txBody>
          <a:bodyPr wrap="none" lIns="91440" tIns="45720" rIns="91440" bIns="45720">
            <a:spAutoFit/>
          </a:bodyPr>
          <a:lstStyle/>
          <a:p>
            <a:pPr algn="ctr"/>
            <a:r>
              <a:rPr lang="en-US" sz="7200" b="1" dirty="0">
                <a:ln w="22225">
                  <a:solidFill>
                    <a:schemeClr val="accent2"/>
                  </a:solidFill>
                  <a:prstDash val="solid"/>
                </a:ln>
                <a:solidFill>
                  <a:schemeClr val="accent2">
                    <a:lumMod val="40000"/>
                    <a:lumOff val="60000"/>
                  </a:schemeClr>
                </a:solidFill>
                <a:latin typeface="Jarman" panose="00000400000000000000" pitchFamily="2" charset="0"/>
              </a:rPr>
              <a:t>6 ways to </a:t>
            </a:r>
          </a:p>
          <a:p>
            <a:pPr algn="ctr"/>
            <a:r>
              <a:rPr lang="en-US" sz="7200" b="1" dirty="0">
                <a:ln w="22225">
                  <a:solidFill>
                    <a:schemeClr val="accent2"/>
                  </a:solidFill>
                  <a:prstDash val="solid"/>
                </a:ln>
                <a:solidFill>
                  <a:schemeClr val="accent2">
                    <a:lumMod val="40000"/>
                    <a:lumOff val="60000"/>
                  </a:schemeClr>
                </a:solidFill>
                <a:latin typeface="Jarman" panose="00000400000000000000" pitchFamily="2" charset="0"/>
              </a:rPr>
              <a:t>start a sentence…</a:t>
            </a:r>
          </a:p>
        </p:txBody>
      </p:sp>
    </p:spTree>
    <p:extLst>
      <p:ext uri="{BB962C8B-B14F-4D97-AF65-F5344CB8AC3E}">
        <p14:creationId xmlns:p14="http://schemas.microsoft.com/office/powerpoint/2010/main" val="2882450358"/>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795777" y="133986"/>
            <a:ext cx="8972328" cy="830997"/>
          </a:xfrm>
          <a:prstGeom prst="rect">
            <a:avLst/>
          </a:prstGeom>
          <a:noFill/>
        </p:spPr>
        <p:txBody>
          <a:bodyPr wrap="none" lIns="91440" tIns="45720" rIns="91440" bIns="45720">
            <a:spAutoFit/>
          </a:bodyPr>
          <a:lstStyle/>
          <a:p>
            <a:pPr algn="ctr"/>
            <a:r>
              <a:rPr lang="en-US" sz="4800" b="1" dirty="0">
                <a:ln w="22225">
                  <a:solidFill>
                    <a:schemeClr val="accent2"/>
                  </a:solidFill>
                  <a:prstDash val="solid"/>
                </a:ln>
                <a:solidFill>
                  <a:schemeClr val="accent2">
                    <a:lumMod val="40000"/>
                    <a:lumOff val="60000"/>
                  </a:schemeClr>
                </a:solidFill>
                <a:latin typeface="CCW Cursive Writing 7" pitchFamily="66" charset="0"/>
              </a:rPr>
              <a:t>Start with a verb…</a:t>
            </a:r>
          </a:p>
        </p:txBody>
      </p:sp>
      <p:sp>
        <p:nvSpPr>
          <p:cNvPr id="3" name="TextBox 2"/>
          <p:cNvSpPr txBox="1"/>
          <p:nvPr/>
        </p:nvSpPr>
        <p:spPr>
          <a:xfrm>
            <a:off x="1938271" y="2369713"/>
            <a:ext cx="8894472" cy="2123658"/>
          </a:xfrm>
          <a:prstGeom prst="rect">
            <a:avLst/>
          </a:prstGeom>
          <a:noFill/>
        </p:spPr>
        <p:txBody>
          <a:bodyPr wrap="square" rtlCol="0">
            <a:spAutoFit/>
          </a:bodyPr>
          <a:lstStyle/>
          <a:p>
            <a:r>
              <a:rPr lang="en-GB" sz="4400" dirty="0">
                <a:latin typeface="CCW Cursive Writing 7" pitchFamily="66" charset="0"/>
              </a:rPr>
              <a:t>________</a:t>
            </a:r>
            <a:r>
              <a:rPr lang="en-GB" sz="4400" dirty="0" err="1">
                <a:latin typeface="CCW Cursive Writing 7" pitchFamily="66" charset="0"/>
              </a:rPr>
              <a:t>ing</a:t>
            </a:r>
            <a:r>
              <a:rPr lang="en-GB" sz="4400" dirty="0">
                <a:latin typeface="CCW Cursive Writing 7" pitchFamily="66" charset="0"/>
              </a:rPr>
              <a:t> about my workload, I feel it is too much.</a:t>
            </a:r>
          </a:p>
        </p:txBody>
      </p:sp>
    </p:spTree>
    <p:extLst>
      <p:ext uri="{BB962C8B-B14F-4D97-AF65-F5344CB8AC3E}">
        <p14:creationId xmlns:p14="http://schemas.microsoft.com/office/powerpoint/2010/main" val="3312113171"/>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204025" y="224136"/>
            <a:ext cx="9793065" cy="3416320"/>
          </a:xfrm>
          <a:prstGeom prst="rect">
            <a:avLst/>
          </a:prstGeom>
          <a:noFill/>
        </p:spPr>
        <p:txBody>
          <a:bodyPr wrap="none" lIns="91440" tIns="45720" rIns="91440" bIns="45720">
            <a:spAutoFit/>
          </a:bodyPr>
          <a:lstStyle/>
          <a:p>
            <a:pPr algn="ctr"/>
            <a:r>
              <a:rPr lang="en-US" sz="5400" b="1" dirty="0">
                <a:ln w="22225">
                  <a:solidFill>
                    <a:schemeClr val="accent2"/>
                  </a:solidFill>
                  <a:prstDash val="solid"/>
                </a:ln>
                <a:solidFill>
                  <a:schemeClr val="accent2">
                    <a:lumMod val="40000"/>
                    <a:lumOff val="60000"/>
                  </a:schemeClr>
                </a:solidFill>
                <a:latin typeface="CCW Cursive Writing 7" pitchFamily="66" charset="0"/>
              </a:rPr>
              <a:t>Start with </a:t>
            </a:r>
          </a:p>
          <a:p>
            <a:pPr algn="ctr"/>
            <a:r>
              <a:rPr lang="en-US" sz="5400" b="1" dirty="0">
                <a:ln w="22225">
                  <a:solidFill>
                    <a:schemeClr val="accent2"/>
                  </a:solidFill>
                  <a:prstDash val="solid"/>
                </a:ln>
                <a:solidFill>
                  <a:schemeClr val="accent2">
                    <a:lumMod val="40000"/>
                    <a:lumOff val="60000"/>
                  </a:schemeClr>
                </a:solidFill>
                <a:latin typeface="CCW Cursive Writing 7" pitchFamily="66" charset="0"/>
              </a:rPr>
              <a:t>an emotion word…</a:t>
            </a:r>
          </a:p>
          <a:p>
            <a:pPr algn="ctr"/>
            <a:r>
              <a:rPr lang="en-US" sz="5400" b="1" dirty="0" err="1">
                <a:ln w="22225">
                  <a:solidFill>
                    <a:schemeClr val="accent2"/>
                  </a:solidFill>
                  <a:prstDash val="solid"/>
                </a:ln>
                <a:solidFill>
                  <a:schemeClr val="accent2">
                    <a:lumMod val="40000"/>
                    <a:lumOff val="60000"/>
                  </a:schemeClr>
                </a:solidFill>
                <a:latin typeface="CCW Cursive Writing 7" pitchFamily="66" charset="0"/>
              </a:rPr>
              <a:t>ed</a:t>
            </a:r>
            <a:endParaRPr lang="en-US" sz="5400" b="1" dirty="0">
              <a:ln w="22225">
                <a:solidFill>
                  <a:schemeClr val="accent2"/>
                </a:solidFill>
                <a:prstDash val="solid"/>
              </a:ln>
              <a:solidFill>
                <a:schemeClr val="accent2">
                  <a:lumMod val="40000"/>
                  <a:lumOff val="60000"/>
                </a:schemeClr>
              </a:solidFill>
              <a:latin typeface="CCW Cursive Writing 7" pitchFamily="66" charset="0"/>
            </a:endParaRPr>
          </a:p>
          <a:p>
            <a:pPr algn="ctr"/>
            <a:r>
              <a:rPr lang="en-US" sz="5400" b="1" dirty="0">
                <a:ln w="22225">
                  <a:solidFill>
                    <a:schemeClr val="accent2"/>
                  </a:solidFill>
                  <a:prstDash val="solid"/>
                </a:ln>
                <a:solidFill>
                  <a:schemeClr val="accent2">
                    <a:lumMod val="40000"/>
                    <a:lumOff val="60000"/>
                  </a:schemeClr>
                </a:solidFill>
                <a:latin typeface="CCW Cursive Writing 7" pitchFamily="66" charset="0"/>
              </a:rPr>
              <a:t>3ed</a:t>
            </a:r>
          </a:p>
        </p:txBody>
      </p:sp>
      <p:sp>
        <p:nvSpPr>
          <p:cNvPr id="3" name="TextBox 2"/>
          <p:cNvSpPr txBox="1"/>
          <p:nvPr/>
        </p:nvSpPr>
        <p:spPr>
          <a:xfrm>
            <a:off x="1442399" y="4009788"/>
            <a:ext cx="9105393" cy="2123658"/>
          </a:xfrm>
          <a:prstGeom prst="rect">
            <a:avLst/>
          </a:prstGeom>
          <a:noFill/>
        </p:spPr>
        <p:txBody>
          <a:bodyPr wrap="square" rtlCol="0">
            <a:spAutoFit/>
          </a:bodyPr>
          <a:lstStyle/>
          <a:p>
            <a:r>
              <a:rPr lang="en-GB" sz="4400" dirty="0">
                <a:latin typeface="CCW Cursive Writing 7" pitchFamily="66" charset="0"/>
              </a:rPr>
              <a:t>________</a:t>
            </a:r>
            <a:r>
              <a:rPr lang="en-GB" sz="4400" dirty="0" err="1">
                <a:latin typeface="CCW Cursive Writing 7" pitchFamily="66" charset="0"/>
              </a:rPr>
              <a:t>ed</a:t>
            </a:r>
            <a:r>
              <a:rPr lang="en-GB" sz="4400" dirty="0">
                <a:latin typeface="CCW Cursive Writing 7" pitchFamily="66" charset="0"/>
              </a:rPr>
              <a:t>, _______</a:t>
            </a:r>
            <a:r>
              <a:rPr lang="en-GB" sz="4400" dirty="0" err="1">
                <a:latin typeface="CCW Cursive Writing 7" pitchFamily="66" charset="0"/>
              </a:rPr>
              <a:t>ed</a:t>
            </a:r>
            <a:r>
              <a:rPr lang="en-GB" sz="4400" dirty="0">
                <a:latin typeface="CCW Cursive Writing 7" pitchFamily="66" charset="0"/>
              </a:rPr>
              <a:t> and _______</a:t>
            </a:r>
            <a:r>
              <a:rPr lang="en-GB" sz="4400" dirty="0" err="1">
                <a:latin typeface="CCW Cursive Writing 7" pitchFamily="66" charset="0"/>
              </a:rPr>
              <a:t>ed</a:t>
            </a:r>
            <a:r>
              <a:rPr lang="en-GB" sz="4400" dirty="0">
                <a:latin typeface="CCW Cursive Writing 7" pitchFamily="66" charset="0"/>
              </a:rPr>
              <a:t>,__________________________________________.</a:t>
            </a:r>
          </a:p>
        </p:txBody>
      </p:sp>
    </p:spTree>
    <p:extLst>
      <p:ext uri="{BB962C8B-B14F-4D97-AF65-F5344CB8AC3E}">
        <p14:creationId xmlns:p14="http://schemas.microsoft.com/office/powerpoint/2010/main" val="3291827106"/>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198408" y="133984"/>
            <a:ext cx="6167074" cy="2308324"/>
          </a:xfrm>
          <a:prstGeom prst="rect">
            <a:avLst/>
          </a:prstGeom>
          <a:noFill/>
        </p:spPr>
        <p:txBody>
          <a:bodyPr wrap="none" lIns="91440" tIns="45720" rIns="91440" bIns="45720">
            <a:spAutoFit/>
          </a:bodyPr>
          <a:lstStyle/>
          <a:p>
            <a:pPr algn="ctr"/>
            <a:r>
              <a:rPr lang="en-US" sz="7200" b="1" dirty="0">
                <a:ln w="22225">
                  <a:solidFill>
                    <a:schemeClr val="accent2"/>
                  </a:solidFill>
                  <a:prstDash val="solid"/>
                </a:ln>
                <a:solidFill>
                  <a:schemeClr val="accent2">
                    <a:lumMod val="40000"/>
                    <a:lumOff val="60000"/>
                  </a:schemeClr>
                </a:solidFill>
                <a:latin typeface="Jarman" panose="00000400000000000000" pitchFamily="2" charset="0"/>
              </a:rPr>
              <a:t>Start with </a:t>
            </a:r>
          </a:p>
          <a:p>
            <a:pPr algn="ctr"/>
            <a:r>
              <a:rPr lang="en-US" sz="7200" b="1" dirty="0">
                <a:ln w="22225">
                  <a:solidFill>
                    <a:schemeClr val="accent2"/>
                  </a:solidFill>
                  <a:prstDash val="solid"/>
                </a:ln>
                <a:solidFill>
                  <a:schemeClr val="accent2">
                    <a:lumMod val="40000"/>
                    <a:lumOff val="60000"/>
                  </a:schemeClr>
                </a:solidFill>
                <a:latin typeface="Jarman" panose="00000400000000000000" pitchFamily="2" charset="0"/>
              </a:rPr>
              <a:t>a conjunction…</a:t>
            </a:r>
          </a:p>
        </p:txBody>
      </p:sp>
      <p:sp>
        <p:nvSpPr>
          <p:cNvPr id="3" name="TextBox 2"/>
          <p:cNvSpPr txBox="1"/>
          <p:nvPr/>
        </p:nvSpPr>
        <p:spPr>
          <a:xfrm>
            <a:off x="1834707" y="2846231"/>
            <a:ext cx="8894472" cy="1446550"/>
          </a:xfrm>
          <a:prstGeom prst="rect">
            <a:avLst/>
          </a:prstGeom>
          <a:noFill/>
        </p:spPr>
        <p:txBody>
          <a:bodyPr wrap="square" rtlCol="0">
            <a:spAutoFit/>
          </a:bodyPr>
          <a:lstStyle/>
          <a:p>
            <a:r>
              <a:rPr lang="en-GB" sz="4400" dirty="0">
                <a:latin typeface="CCW Cursive Writing 7" pitchFamily="66" charset="0"/>
              </a:rPr>
              <a:t>Although_________________,_______________________________.</a:t>
            </a:r>
          </a:p>
        </p:txBody>
      </p:sp>
    </p:spTree>
    <p:extLst>
      <p:ext uri="{BB962C8B-B14F-4D97-AF65-F5344CB8AC3E}">
        <p14:creationId xmlns:p14="http://schemas.microsoft.com/office/powerpoint/2010/main" val="4149764248"/>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591396" y="133985"/>
            <a:ext cx="9381093" cy="707886"/>
          </a:xfrm>
          <a:prstGeom prst="rect">
            <a:avLst/>
          </a:prstGeom>
          <a:noFill/>
        </p:spPr>
        <p:txBody>
          <a:bodyPr wrap="none" lIns="91440" tIns="45720" rIns="91440" bIns="45720">
            <a:spAutoFit/>
          </a:bodyPr>
          <a:lstStyle/>
          <a:p>
            <a:pPr algn="ctr"/>
            <a:r>
              <a:rPr lang="en-US" sz="4000" b="1" dirty="0">
                <a:ln w="22225">
                  <a:solidFill>
                    <a:schemeClr val="accent2"/>
                  </a:solidFill>
                  <a:prstDash val="solid"/>
                </a:ln>
                <a:solidFill>
                  <a:schemeClr val="accent2">
                    <a:lumMod val="40000"/>
                    <a:lumOff val="60000"/>
                  </a:schemeClr>
                </a:solidFill>
                <a:latin typeface="CCW Cursive Writing 7" pitchFamily="66" charset="0"/>
              </a:rPr>
              <a:t>Start with an adverb …</a:t>
            </a:r>
          </a:p>
        </p:txBody>
      </p:sp>
      <p:sp>
        <p:nvSpPr>
          <p:cNvPr id="3" name="TextBox 2"/>
          <p:cNvSpPr txBox="1"/>
          <p:nvPr/>
        </p:nvSpPr>
        <p:spPr>
          <a:xfrm>
            <a:off x="1938271" y="2369714"/>
            <a:ext cx="8894472" cy="1200329"/>
          </a:xfrm>
          <a:prstGeom prst="rect">
            <a:avLst/>
          </a:prstGeom>
          <a:noFill/>
        </p:spPr>
        <p:txBody>
          <a:bodyPr wrap="square" rtlCol="0">
            <a:spAutoFit/>
          </a:bodyPr>
          <a:lstStyle/>
          <a:p>
            <a:r>
              <a:rPr lang="en-GB" sz="3600" dirty="0">
                <a:latin typeface="CCW Cursive Writing 7" pitchFamily="66" charset="0"/>
              </a:rPr>
              <a:t>________</a:t>
            </a:r>
            <a:r>
              <a:rPr lang="en-GB" sz="3600" dirty="0" err="1">
                <a:latin typeface="CCW Cursive Writing 7" pitchFamily="66" charset="0"/>
              </a:rPr>
              <a:t>ly</a:t>
            </a:r>
            <a:r>
              <a:rPr lang="en-GB" sz="3600" dirty="0">
                <a:latin typeface="CCW Cursive Writing 7" pitchFamily="66" charset="0"/>
              </a:rPr>
              <a:t>,_________________________________________.</a:t>
            </a:r>
          </a:p>
        </p:txBody>
      </p:sp>
    </p:spTree>
    <p:extLst>
      <p:ext uri="{BB962C8B-B14F-4D97-AF65-F5344CB8AC3E}">
        <p14:creationId xmlns:p14="http://schemas.microsoft.com/office/powerpoint/2010/main" val="1251792781"/>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516055" y="133986"/>
            <a:ext cx="9531776" cy="769441"/>
          </a:xfrm>
          <a:prstGeom prst="rect">
            <a:avLst/>
          </a:prstGeom>
          <a:noFill/>
        </p:spPr>
        <p:txBody>
          <a:bodyPr wrap="none" lIns="91440" tIns="45720" rIns="91440" bIns="45720">
            <a:spAutoFit/>
          </a:bodyPr>
          <a:lstStyle/>
          <a:p>
            <a:pPr algn="ctr"/>
            <a:r>
              <a:rPr lang="en-US" sz="4400" b="1" dirty="0">
                <a:ln w="22225">
                  <a:solidFill>
                    <a:schemeClr val="accent2"/>
                  </a:solidFill>
                  <a:prstDash val="solid"/>
                </a:ln>
                <a:solidFill>
                  <a:schemeClr val="accent2">
                    <a:lumMod val="40000"/>
                    <a:lumOff val="60000"/>
                  </a:schemeClr>
                </a:solidFill>
                <a:latin typeface="CCW Cursive Writing 7" pitchFamily="66" charset="0"/>
              </a:rPr>
              <a:t>Start with a simile …</a:t>
            </a:r>
          </a:p>
        </p:txBody>
      </p:sp>
      <p:sp>
        <p:nvSpPr>
          <p:cNvPr id="3" name="TextBox 2"/>
          <p:cNvSpPr txBox="1"/>
          <p:nvPr/>
        </p:nvSpPr>
        <p:spPr>
          <a:xfrm>
            <a:off x="1938271" y="2369713"/>
            <a:ext cx="8894472" cy="1938992"/>
          </a:xfrm>
          <a:prstGeom prst="rect">
            <a:avLst/>
          </a:prstGeom>
          <a:noFill/>
        </p:spPr>
        <p:txBody>
          <a:bodyPr wrap="square" rtlCol="0">
            <a:spAutoFit/>
          </a:bodyPr>
          <a:lstStyle/>
          <a:p>
            <a:r>
              <a:rPr lang="en-GB" sz="4000" dirty="0">
                <a:latin typeface="CCW Cursive Writing 7" pitchFamily="66" charset="0"/>
              </a:rPr>
              <a:t>As __________________ as a _________________________, ________</a:t>
            </a:r>
          </a:p>
          <a:p>
            <a:r>
              <a:rPr lang="en-GB" sz="4000" dirty="0">
                <a:latin typeface="CCW Cursive Writing 7" pitchFamily="66" charset="0"/>
              </a:rPr>
              <a:t>__________________________.</a:t>
            </a:r>
          </a:p>
        </p:txBody>
      </p:sp>
    </p:spTree>
    <p:extLst>
      <p:ext uri="{BB962C8B-B14F-4D97-AF65-F5344CB8AC3E}">
        <p14:creationId xmlns:p14="http://schemas.microsoft.com/office/powerpoint/2010/main" val="2383283834"/>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34154" y="133984"/>
            <a:ext cx="7295588" cy="1077218"/>
          </a:xfrm>
          <a:prstGeom prst="rect">
            <a:avLst/>
          </a:prstGeom>
          <a:noFill/>
        </p:spPr>
        <p:txBody>
          <a:bodyPr wrap="none" lIns="91440" tIns="45720" rIns="91440" bIns="45720">
            <a:spAutoFit/>
          </a:bodyPr>
          <a:lstStyle/>
          <a:p>
            <a:pPr algn="ctr"/>
            <a:r>
              <a:rPr lang="en-US" sz="3200" b="1" dirty="0">
                <a:ln w="22225">
                  <a:solidFill>
                    <a:schemeClr val="accent2"/>
                  </a:solidFill>
                  <a:prstDash val="solid"/>
                </a:ln>
                <a:solidFill>
                  <a:schemeClr val="accent2">
                    <a:lumMod val="40000"/>
                    <a:lumOff val="60000"/>
                  </a:schemeClr>
                </a:solidFill>
                <a:latin typeface="CCW Cursive Writing 7" pitchFamily="66" charset="0"/>
              </a:rPr>
              <a:t>Start with a </a:t>
            </a:r>
          </a:p>
          <a:p>
            <a:pPr algn="ctr"/>
            <a:r>
              <a:rPr lang="en-US" sz="3200" b="1" dirty="0">
                <a:ln w="22225">
                  <a:solidFill>
                    <a:schemeClr val="accent2"/>
                  </a:solidFill>
                  <a:prstDash val="solid"/>
                </a:ln>
                <a:solidFill>
                  <a:schemeClr val="accent2">
                    <a:lumMod val="40000"/>
                    <a:lumOff val="60000"/>
                  </a:schemeClr>
                </a:solidFill>
                <a:latin typeface="CCW Cursive Writing 7" pitchFamily="66" charset="0"/>
              </a:rPr>
              <a:t>complex conjunction…</a:t>
            </a:r>
          </a:p>
        </p:txBody>
      </p:sp>
      <p:sp>
        <p:nvSpPr>
          <p:cNvPr id="3" name="TextBox 2"/>
          <p:cNvSpPr txBox="1"/>
          <p:nvPr/>
        </p:nvSpPr>
        <p:spPr>
          <a:xfrm>
            <a:off x="1938271" y="2369713"/>
            <a:ext cx="8894472" cy="1938992"/>
          </a:xfrm>
          <a:prstGeom prst="rect">
            <a:avLst/>
          </a:prstGeom>
          <a:noFill/>
        </p:spPr>
        <p:txBody>
          <a:bodyPr wrap="square" rtlCol="0">
            <a:spAutoFit/>
          </a:bodyPr>
          <a:lstStyle/>
          <a:p>
            <a:r>
              <a:rPr lang="en-GB" sz="4000" dirty="0">
                <a:latin typeface="CCW Cursive Writing 7" pitchFamily="66" charset="0"/>
              </a:rPr>
              <a:t>If you used me more often, it would make me happier.</a:t>
            </a:r>
          </a:p>
        </p:txBody>
      </p:sp>
      <p:sp>
        <p:nvSpPr>
          <p:cNvPr id="4" name="Text Box 1"/>
          <p:cNvSpPr txBox="1"/>
          <p:nvPr/>
        </p:nvSpPr>
        <p:spPr>
          <a:xfrm>
            <a:off x="689066" y="4493373"/>
            <a:ext cx="2840236" cy="1171575"/>
          </a:xfrm>
          <a:prstGeom prst="rect">
            <a:avLst/>
          </a:prstGeom>
          <a:noFill/>
          <a:ln>
            <a:noFill/>
          </a:ln>
          <a:effectLst/>
        </p:spPr>
        <p:txBody>
          <a:bodyPr rot="0" spcFirstLastPara="0" vert="horz" wrap="square" lIns="91440" tIns="45720" rIns="91440" bIns="45720" numCol="1" spcCol="0" rtlCol="0" fromWordArt="0" anchor="t" anchorCtr="0" forceAA="0" compatLnSpc="1">
            <a:prstTxWarp prst="textNoShape">
              <a:avLst/>
            </a:prstTxWarp>
            <a:noAutofit/>
          </a:bodyPr>
          <a:lstStyle/>
          <a:p>
            <a:pPr algn="ctr">
              <a:lnSpc>
                <a:spcPct val="107000"/>
              </a:lnSpc>
              <a:spcAft>
                <a:spcPts val="800"/>
              </a:spcAft>
            </a:pPr>
            <a:r>
              <a:rPr lang="en-GB" sz="1400" b="1">
                <a:ln w="11113" cap="flat" cmpd="sng" algn="ctr">
                  <a:solidFill>
                    <a:srgbClr val="ED7D31"/>
                  </a:solidFill>
                  <a:prstDash val="solid"/>
                  <a:round/>
                </a:ln>
                <a:solidFill>
                  <a:srgbClr val="F7CAAC"/>
                </a:solidFill>
                <a:latin typeface="CCW Cursive Writing 7" pitchFamily="66" charset="0"/>
                <a:ea typeface="Calibri" panose="020F0502020204030204" pitchFamily="34" charset="0"/>
                <a:cs typeface="Times New Roman" panose="02020603050405020304" pitchFamily="18" charset="0"/>
              </a:rPr>
              <a:t>WABBITS</a:t>
            </a:r>
            <a:endParaRPr lang="en-GB" sz="700">
              <a:latin typeface="CCW Cursive Writing 7" pitchFamily="66" charset="0"/>
              <a:ea typeface="Calibri" panose="020F0502020204030204" pitchFamily="34" charset="0"/>
              <a:cs typeface="Times New Roman" panose="02020603050405020304" pitchFamily="18" charset="0"/>
            </a:endParaRPr>
          </a:p>
        </p:txBody>
      </p:sp>
      <p:pic>
        <p:nvPicPr>
          <p:cNvPr id="5" name="Picture 4" descr="http://i.telegraph.co.uk/multimedia/archive/01570/elmerfudd_1570606c.jp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345796" y="5158543"/>
            <a:ext cx="1450530" cy="1294457"/>
          </a:xfrm>
          <a:prstGeom prst="rect">
            <a:avLst/>
          </a:prstGeom>
          <a:noFill/>
          <a:ln>
            <a:noFill/>
          </a:ln>
        </p:spPr>
      </p:pic>
    </p:spTree>
    <p:extLst>
      <p:ext uri="{BB962C8B-B14F-4D97-AF65-F5344CB8AC3E}">
        <p14:creationId xmlns:p14="http://schemas.microsoft.com/office/powerpoint/2010/main" val="3653199691"/>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nvGraphicFramePr>
        <p:xfrm>
          <a:off x="1421608" y="359055"/>
          <a:ext cx="9426180" cy="6393745"/>
        </p:xfrm>
        <a:graphic>
          <a:graphicData uri="http://schemas.openxmlformats.org/drawingml/2006/table">
            <a:tbl>
              <a:tblPr firstRow="1" bandRow="1">
                <a:tableStyleId>{5940675A-B579-460E-94D1-54222C63F5DA}</a:tableStyleId>
              </a:tblPr>
              <a:tblGrid>
                <a:gridCol w="1571030">
                  <a:extLst>
                    <a:ext uri="{9D8B030D-6E8A-4147-A177-3AD203B41FA5}">
                      <a16:colId xmlns:a16="http://schemas.microsoft.com/office/drawing/2014/main" val="20000"/>
                    </a:ext>
                  </a:extLst>
                </a:gridCol>
                <a:gridCol w="1571030">
                  <a:extLst>
                    <a:ext uri="{9D8B030D-6E8A-4147-A177-3AD203B41FA5}">
                      <a16:colId xmlns:a16="http://schemas.microsoft.com/office/drawing/2014/main" val="20001"/>
                    </a:ext>
                  </a:extLst>
                </a:gridCol>
                <a:gridCol w="1571030">
                  <a:extLst>
                    <a:ext uri="{9D8B030D-6E8A-4147-A177-3AD203B41FA5}">
                      <a16:colId xmlns:a16="http://schemas.microsoft.com/office/drawing/2014/main" val="20002"/>
                    </a:ext>
                  </a:extLst>
                </a:gridCol>
                <a:gridCol w="1571030">
                  <a:extLst>
                    <a:ext uri="{9D8B030D-6E8A-4147-A177-3AD203B41FA5}">
                      <a16:colId xmlns:a16="http://schemas.microsoft.com/office/drawing/2014/main" val="20003"/>
                    </a:ext>
                  </a:extLst>
                </a:gridCol>
                <a:gridCol w="1571030">
                  <a:extLst>
                    <a:ext uri="{9D8B030D-6E8A-4147-A177-3AD203B41FA5}">
                      <a16:colId xmlns:a16="http://schemas.microsoft.com/office/drawing/2014/main" val="20004"/>
                    </a:ext>
                  </a:extLst>
                </a:gridCol>
                <a:gridCol w="1571030">
                  <a:extLst>
                    <a:ext uri="{9D8B030D-6E8A-4147-A177-3AD203B41FA5}">
                      <a16:colId xmlns:a16="http://schemas.microsoft.com/office/drawing/2014/main" val="20005"/>
                    </a:ext>
                  </a:extLst>
                </a:gridCol>
              </a:tblGrid>
              <a:tr h="1120830">
                <a:tc>
                  <a:txBody>
                    <a:bodyPr/>
                    <a:lstStyle/>
                    <a:p>
                      <a:pPr algn="ctr"/>
                      <a:r>
                        <a:rPr lang="en-GB" sz="1050" dirty="0" err="1">
                          <a:latin typeface="CCW Cursive Writing 7" pitchFamily="66" charset="0"/>
                        </a:rPr>
                        <a:t>ed</a:t>
                      </a:r>
                      <a:r>
                        <a:rPr lang="en-GB" sz="1050" dirty="0">
                          <a:latin typeface="CCW Cursive Writing 7" pitchFamily="66" charset="0"/>
                        </a:rPr>
                        <a:t> opener</a:t>
                      </a:r>
                    </a:p>
                  </a:txBody>
                  <a:tcPr marL="60365" marR="60365"/>
                </a:tc>
                <a:tc>
                  <a:txBody>
                    <a:bodyPr/>
                    <a:lstStyle/>
                    <a:p>
                      <a:pPr algn="ctr"/>
                      <a:r>
                        <a:rPr lang="en-GB" sz="1050" dirty="0">
                          <a:latin typeface="CCW Cursive Writing 7" pitchFamily="66" charset="0"/>
                        </a:rPr>
                        <a:t>Word bank</a:t>
                      </a:r>
                    </a:p>
                  </a:txBody>
                  <a:tcPr marL="60365" marR="60365"/>
                </a:tc>
                <a:tc>
                  <a:txBody>
                    <a:bodyPr/>
                    <a:lstStyle/>
                    <a:p>
                      <a:pPr algn="ctr"/>
                      <a:r>
                        <a:rPr lang="en-GB" sz="1050" dirty="0">
                          <a:latin typeface="CCW Cursive Writing 7" pitchFamily="66" charset="0"/>
                        </a:rPr>
                        <a:t>Exhausted, __________</a:t>
                      </a:r>
                      <a:r>
                        <a:rPr lang="en-GB" sz="1050" dirty="0" err="1">
                          <a:latin typeface="CCW Cursive Writing 7" pitchFamily="66" charset="0"/>
                        </a:rPr>
                        <a:t>ed</a:t>
                      </a:r>
                      <a:r>
                        <a:rPr lang="en-GB" sz="1050" baseline="0" dirty="0">
                          <a:latin typeface="CCW Cursive Writing 7" pitchFamily="66" charset="0"/>
                        </a:rPr>
                        <a:t> and ____________,</a:t>
                      </a:r>
                      <a:endParaRPr lang="en-GB" sz="1050" dirty="0">
                        <a:latin typeface="CCW Cursive Writing 7" pitchFamily="66" charset="0"/>
                      </a:endParaRPr>
                    </a:p>
                  </a:txBody>
                  <a:tcPr marL="60365" marR="60365"/>
                </a:tc>
                <a:tc>
                  <a:txBody>
                    <a:bodyPr/>
                    <a:lstStyle/>
                    <a:p>
                      <a:pPr algn="ctr"/>
                      <a:r>
                        <a:rPr lang="en-GB" sz="1050" dirty="0">
                          <a:latin typeface="CCW Cursive Writing 7" pitchFamily="66" charset="0"/>
                        </a:rPr>
                        <a:t>Your choice</a:t>
                      </a:r>
                    </a:p>
                  </a:txBody>
                  <a:tcPr marL="60365" marR="60365"/>
                </a:tc>
                <a:tc>
                  <a:txBody>
                    <a:bodyPr/>
                    <a:lstStyle/>
                    <a:p>
                      <a:pPr algn="ctr"/>
                      <a:r>
                        <a:rPr lang="en-GB" sz="1050" dirty="0">
                          <a:latin typeface="CCW Cursive Writing 7" pitchFamily="66" charset="0"/>
                        </a:rPr>
                        <a:t>Who, which, where</a:t>
                      </a:r>
                    </a:p>
                  </a:txBody>
                  <a:tcPr marL="60365" marR="60365"/>
                </a:tc>
                <a:tc>
                  <a:txBody>
                    <a:bodyPr/>
                    <a:lstStyle/>
                    <a:p>
                      <a:pPr algn="ctr"/>
                      <a:r>
                        <a:rPr lang="en-GB" sz="1050" dirty="0">
                          <a:latin typeface="CCW Cursive Writing 7" pitchFamily="66" charset="0"/>
                        </a:rPr>
                        <a:t>Semi</a:t>
                      </a:r>
                      <a:r>
                        <a:rPr lang="en-GB" sz="1050" baseline="0" dirty="0">
                          <a:latin typeface="CCW Cursive Writing 7" pitchFamily="66" charset="0"/>
                        </a:rPr>
                        <a:t> colon</a:t>
                      </a:r>
                      <a:endParaRPr lang="en-GB" sz="1050" dirty="0">
                        <a:latin typeface="CCW Cursive Writing 7" pitchFamily="66" charset="0"/>
                      </a:endParaRPr>
                    </a:p>
                  </a:txBody>
                  <a:tcPr marL="60365" marR="60365"/>
                </a:tc>
                <a:extLst>
                  <a:ext uri="{0D108BD9-81ED-4DB2-BD59-A6C34878D82A}">
                    <a16:rowId xmlns:a16="http://schemas.microsoft.com/office/drawing/2014/main" val="10000"/>
                  </a:ext>
                </a:extLst>
              </a:tr>
              <a:tr h="1054583">
                <a:tc>
                  <a:txBody>
                    <a:bodyPr/>
                    <a:lstStyle/>
                    <a:p>
                      <a:pPr algn="ctr"/>
                      <a:r>
                        <a:rPr lang="en-GB" sz="1050" dirty="0" err="1">
                          <a:latin typeface="CCW Cursive Writing 7" pitchFamily="66" charset="0"/>
                        </a:rPr>
                        <a:t>ing</a:t>
                      </a:r>
                      <a:r>
                        <a:rPr lang="en-GB" sz="1050" dirty="0">
                          <a:latin typeface="CCW Cursive Writing 7" pitchFamily="66" charset="0"/>
                        </a:rPr>
                        <a:t>_______</a:t>
                      </a:r>
                      <a:r>
                        <a:rPr lang="en-GB" sz="1050" dirty="0" err="1">
                          <a:latin typeface="CCW Cursive Writing 7" pitchFamily="66" charset="0"/>
                        </a:rPr>
                        <a:t>ly</a:t>
                      </a:r>
                      <a:r>
                        <a:rPr lang="en-GB" sz="1050" dirty="0">
                          <a:latin typeface="CCW Cursive Writing 7" pitchFamily="66" charset="0"/>
                        </a:rPr>
                        <a:t>,</a:t>
                      </a:r>
                    </a:p>
                  </a:txBody>
                  <a:tcPr marL="60365" marR="60365"/>
                </a:tc>
                <a:tc>
                  <a:txBody>
                    <a:bodyPr/>
                    <a:lstStyle/>
                    <a:p>
                      <a:pPr algn="ctr"/>
                      <a:r>
                        <a:rPr lang="en-GB" sz="1050" dirty="0">
                          <a:latin typeface="CCW Cursive Writing 7" pitchFamily="66" charset="0"/>
                        </a:rPr>
                        <a:t>simile</a:t>
                      </a:r>
                    </a:p>
                  </a:txBody>
                  <a:tcPr marL="60365" marR="60365"/>
                </a:tc>
                <a:tc>
                  <a:txBody>
                    <a:bodyPr/>
                    <a:lstStyle/>
                    <a:p>
                      <a:pPr algn="ctr"/>
                      <a:r>
                        <a:rPr lang="en-GB" sz="1050" dirty="0">
                          <a:latin typeface="CCW Cursive Writing 7" pitchFamily="66" charset="0"/>
                        </a:rPr>
                        <a:t>Expanded</a:t>
                      </a:r>
                      <a:r>
                        <a:rPr lang="en-GB" sz="1050" baseline="0" dirty="0">
                          <a:latin typeface="CCW Cursive Writing 7" pitchFamily="66" charset="0"/>
                        </a:rPr>
                        <a:t> noun phrase</a:t>
                      </a:r>
                      <a:endParaRPr lang="en-GB" sz="1050" dirty="0">
                        <a:latin typeface="CCW Cursive Writing 7" pitchFamily="66" charset="0"/>
                      </a:endParaRPr>
                    </a:p>
                  </a:txBody>
                  <a:tcPr marL="60365" marR="60365"/>
                </a:tc>
                <a:tc>
                  <a:txBody>
                    <a:bodyPr/>
                    <a:lstStyle/>
                    <a:p>
                      <a:pPr algn="ctr"/>
                      <a:r>
                        <a:rPr lang="en-GB" sz="1050" dirty="0">
                          <a:latin typeface="CCW Cursive Writing 7" pitchFamily="66" charset="0"/>
                        </a:rPr>
                        <a:t>Ed power of three</a:t>
                      </a:r>
                    </a:p>
                  </a:txBody>
                  <a:tcPr marL="60365" marR="60365"/>
                </a:tc>
                <a:tc>
                  <a:txBody>
                    <a:bodyPr/>
                    <a:lstStyle/>
                    <a:p>
                      <a:pPr algn="ctr"/>
                      <a:r>
                        <a:rPr lang="en-GB" sz="1050" b="1" dirty="0">
                          <a:latin typeface="CCW Cursive Writing 7" pitchFamily="66" charset="0"/>
                        </a:rPr>
                        <a:t>upset</a:t>
                      </a:r>
                    </a:p>
                  </a:txBody>
                  <a:tcPr marL="60365" marR="60365"/>
                </a:tc>
                <a:tc>
                  <a:txBody>
                    <a:bodyPr/>
                    <a:lstStyle/>
                    <a:p>
                      <a:pPr algn="ctr"/>
                      <a:r>
                        <a:rPr lang="en-GB" sz="1000" b="0" dirty="0">
                          <a:latin typeface="CCW Cursive Writing 7" pitchFamily="66" charset="0"/>
                        </a:rPr>
                        <a:t>Subordinating</a:t>
                      </a:r>
                      <a:r>
                        <a:rPr lang="en-GB" sz="1000" b="0" baseline="0" dirty="0">
                          <a:latin typeface="CCW Cursive Writing 7" pitchFamily="66" charset="0"/>
                        </a:rPr>
                        <a:t> </a:t>
                      </a:r>
                      <a:r>
                        <a:rPr lang="en-GB" sz="1000" b="0" dirty="0">
                          <a:latin typeface="CCW Cursive Writing 7" pitchFamily="66" charset="0"/>
                        </a:rPr>
                        <a:t>conjunction</a:t>
                      </a:r>
                    </a:p>
                  </a:txBody>
                  <a:tcPr marL="60365" marR="60365"/>
                </a:tc>
                <a:extLst>
                  <a:ext uri="{0D108BD9-81ED-4DB2-BD59-A6C34878D82A}">
                    <a16:rowId xmlns:a16="http://schemas.microsoft.com/office/drawing/2014/main" val="10001"/>
                  </a:ext>
                </a:extLst>
              </a:tr>
              <a:tr h="1054583">
                <a:tc>
                  <a:txBody>
                    <a:bodyPr/>
                    <a:lstStyle/>
                    <a:p>
                      <a:pPr algn="ctr"/>
                      <a:r>
                        <a:rPr lang="en-GB" sz="1050" dirty="0">
                          <a:latin typeface="CCW Cursive Writing 7" pitchFamily="66" charset="0"/>
                        </a:rPr>
                        <a:t>Mag pie </a:t>
                      </a:r>
                    </a:p>
                  </a:txBody>
                  <a:tcPr marL="60365" marR="60365"/>
                </a:tc>
                <a:tc>
                  <a:txBody>
                    <a:bodyPr/>
                    <a:lstStyle/>
                    <a:p>
                      <a:pPr algn="ctr"/>
                      <a:r>
                        <a:rPr lang="en-GB" sz="1400" b="1" dirty="0">
                          <a:latin typeface="CCW Cursive Writing 7" pitchFamily="66" charset="0"/>
                        </a:rPr>
                        <a:t>angry</a:t>
                      </a:r>
                    </a:p>
                  </a:txBody>
                  <a:tcPr marL="60365" marR="60365"/>
                </a:tc>
                <a:tc>
                  <a:txBody>
                    <a:bodyPr/>
                    <a:lstStyle/>
                    <a:p>
                      <a:pPr algn="ctr"/>
                      <a:r>
                        <a:rPr lang="en-GB" sz="1050" b="1" dirty="0">
                          <a:latin typeface="CCW Cursive Writing 7" pitchFamily="66" charset="0"/>
                        </a:rPr>
                        <a:t>preposition</a:t>
                      </a:r>
                    </a:p>
                  </a:txBody>
                  <a:tcPr marL="60365" marR="60365"/>
                </a:tc>
                <a:tc>
                  <a:txBody>
                    <a:bodyPr/>
                    <a:lstStyle/>
                    <a:p>
                      <a:pPr algn="ctr"/>
                      <a:r>
                        <a:rPr lang="en-GB" sz="1050" dirty="0">
                          <a:latin typeface="CCW Cursive Writing 7" pitchFamily="66" charset="0"/>
                        </a:rPr>
                        <a:t>Mag pie</a:t>
                      </a:r>
                    </a:p>
                  </a:txBody>
                  <a:tcPr marL="60365" marR="60365"/>
                </a:tc>
                <a:tc>
                  <a:txBody>
                    <a:bodyPr/>
                    <a:lstStyle/>
                    <a:p>
                      <a:pPr algn="ctr"/>
                      <a:r>
                        <a:rPr lang="en-GB" sz="1050" dirty="0">
                          <a:latin typeface="CCW Cursive Writing 7" pitchFamily="66" charset="0"/>
                        </a:rPr>
                        <a:t>overjoyed</a:t>
                      </a:r>
                    </a:p>
                  </a:txBody>
                  <a:tcPr marL="60365" marR="60365"/>
                </a:tc>
                <a:tc>
                  <a:txBody>
                    <a:bodyPr/>
                    <a:lstStyle/>
                    <a:p>
                      <a:pPr algn="ctr"/>
                      <a:r>
                        <a:rPr lang="en-GB" sz="1050" dirty="0">
                          <a:latin typeface="CCW Cursive Writing 7" pitchFamily="66" charset="0"/>
                        </a:rPr>
                        <a:t>Your choice</a:t>
                      </a:r>
                    </a:p>
                  </a:txBody>
                  <a:tcPr marL="60365" marR="60365"/>
                </a:tc>
                <a:extLst>
                  <a:ext uri="{0D108BD9-81ED-4DB2-BD59-A6C34878D82A}">
                    <a16:rowId xmlns:a16="http://schemas.microsoft.com/office/drawing/2014/main" val="10002"/>
                  </a:ext>
                </a:extLst>
              </a:tr>
              <a:tr h="1054583">
                <a:tc>
                  <a:txBody>
                    <a:bodyPr/>
                    <a:lstStyle/>
                    <a:p>
                      <a:pPr algn="ctr"/>
                      <a:r>
                        <a:rPr lang="en-GB" sz="1050" dirty="0" err="1">
                          <a:latin typeface="CCW Cursive Writing 7" pitchFamily="66" charset="0"/>
                        </a:rPr>
                        <a:t>ly</a:t>
                      </a:r>
                      <a:r>
                        <a:rPr lang="en-GB" sz="1050" baseline="0" dirty="0">
                          <a:latin typeface="CCW Cursive Writing 7" pitchFamily="66" charset="0"/>
                        </a:rPr>
                        <a:t>, </a:t>
                      </a:r>
                      <a:r>
                        <a:rPr lang="en-GB" sz="1050" baseline="0" dirty="0" err="1">
                          <a:latin typeface="CCW Cursive Writing 7" pitchFamily="66" charset="0"/>
                        </a:rPr>
                        <a:t>ing</a:t>
                      </a:r>
                      <a:r>
                        <a:rPr lang="en-GB" sz="1050" baseline="0" dirty="0">
                          <a:latin typeface="CCW Cursive Writing 7" pitchFamily="66" charset="0"/>
                        </a:rPr>
                        <a:t> opener</a:t>
                      </a:r>
                      <a:endParaRPr lang="en-GB" sz="1050" dirty="0">
                        <a:latin typeface="CCW Cursive Writing 7" pitchFamily="66" charset="0"/>
                      </a:endParaRPr>
                    </a:p>
                  </a:txBody>
                  <a:tcPr marL="60365" marR="60365"/>
                </a:tc>
                <a:tc>
                  <a:txBody>
                    <a:bodyPr/>
                    <a:lstStyle/>
                    <a:p>
                      <a:pPr algn="ctr"/>
                      <a:r>
                        <a:rPr lang="en-GB" sz="1050" b="1" dirty="0">
                          <a:latin typeface="CCW Cursive Writing 7" pitchFamily="66" charset="0"/>
                        </a:rPr>
                        <a:t>Who, which,</a:t>
                      </a:r>
                      <a:r>
                        <a:rPr lang="en-GB" sz="1050" b="1" baseline="0" dirty="0">
                          <a:latin typeface="CCW Cursive Writing 7" pitchFamily="66" charset="0"/>
                        </a:rPr>
                        <a:t> where</a:t>
                      </a:r>
                      <a:endParaRPr lang="en-GB" sz="1050" b="1" dirty="0">
                        <a:latin typeface="CCW Cursive Writing 7" pitchFamily="66" charset="0"/>
                      </a:endParaRPr>
                    </a:p>
                  </a:txBody>
                  <a:tcPr marL="60365" marR="60365"/>
                </a:tc>
                <a:tc>
                  <a:txBody>
                    <a:bodyPr/>
                    <a:lstStyle/>
                    <a:p>
                      <a:pPr algn="ctr"/>
                      <a:r>
                        <a:rPr lang="en-GB" sz="1050" dirty="0" err="1">
                          <a:latin typeface="CCW Cursive Writing 7" pitchFamily="66" charset="0"/>
                        </a:rPr>
                        <a:t>Ing</a:t>
                      </a:r>
                      <a:r>
                        <a:rPr lang="en-GB" sz="1050" dirty="0">
                          <a:latin typeface="CCW Cursive Writing 7" pitchFamily="66" charset="0"/>
                        </a:rPr>
                        <a:t> verb</a:t>
                      </a:r>
                    </a:p>
                  </a:txBody>
                  <a:tcPr marL="60365" marR="60365"/>
                </a:tc>
                <a:tc>
                  <a:txBody>
                    <a:bodyPr/>
                    <a:lstStyle/>
                    <a:p>
                      <a:pPr algn="ctr"/>
                      <a:r>
                        <a:rPr lang="en-GB" sz="1050" dirty="0">
                          <a:latin typeface="CCW Cursive Writing 7" pitchFamily="66" charset="0"/>
                        </a:rPr>
                        <a:t>conjunction</a:t>
                      </a:r>
                    </a:p>
                  </a:txBody>
                  <a:tcPr marL="60365" marR="60365"/>
                </a:tc>
                <a:tc>
                  <a:txBody>
                    <a:bodyPr/>
                    <a:lstStyle/>
                    <a:p>
                      <a:pPr algn="ctr"/>
                      <a:r>
                        <a:rPr lang="en-GB" sz="1050" b="1" dirty="0">
                          <a:latin typeface="CCW Cursive Writing 7" pitchFamily="66" charset="0"/>
                        </a:rPr>
                        <a:t>Your choice</a:t>
                      </a:r>
                    </a:p>
                  </a:txBody>
                  <a:tcPr marL="60365" marR="60365"/>
                </a:tc>
                <a:tc>
                  <a:txBody>
                    <a:bodyPr/>
                    <a:lstStyle/>
                    <a:p>
                      <a:pPr algn="ctr"/>
                      <a:r>
                        <a:rPr lang="en-GB" sz="1050" dirty="0">
                          <a:latin typeface="CCW Cursive Writing 7" pitchFamily="66" charset="0"/>
                        </a:rPr>
                        <a:t>Despite,</a:t>
                      </a:r>
                    </a:p>
                  </a:txBody>
                  <a:tcPr marL="60365" marR="60365"/>
                </a:tc>
                <a:extLst>
                  <a:ext uri="{0D108BD9-81ED-4DB2-BD59-A6C34878D82A}">
                    <a16:rowId xmlns:a16="http://schemas.microsoft.com/office/drawing/2014/main" val="10003"/>
                  </a:ext>
                </a:extLst>
              </a:tr>
              <a:tr h="1054583">
                <a:tc>
                  <a:txBody>
                    <a:bodyPr/>
                    <a:lstStyle/>
                    <a:p>
                      <a:pPr algn="ctr"/>
                      <a:r>
                        <a:rPr lang="en-GB" sz="1050" dirty="0">
                          <a:latin typeface="CCW Cursive Writing 7" pitchFamily="66" charset="0"/>
                        </a:rPr>
                        <a:t>brackets</a:t>
                      </a:r>
                    </a:p>
                  </a:txBody>
                  <a:tcPr marL="60365" marR="60365"/>
                </a:tc>
                <a:tc>
                  <a:txBody>
                    <a:bodyPr/>
                    <a:lstStyle/>
                    <a:p>
                      <a:pPr algn="ctr"/>
                      <a:r>
                        <a:rPr lang="en-GB" sz="1050" dirty="0">
                          <a:latin typeface="CCW Cursive Writing 7" pitchFamily="66" charset="0"/>
                        </a:rPr>
                        <a:t>simile</a:t>
                      </a:r>
                    </a:p>
                  </a:txBody>
                  <a:tcPr marL="60365" marR="60365"/>
                </a:tc>
                <a:tc>
                  <a:txBody>
                    <a:bodyPr/>
                    <a:lstStyle/>
                    <a:p>
                      <a:pPr algn="ctr"/>
                      <a:r>
                        <a:rPr lang="en-GB" sz="1200" b="1" dirty="0">
                          <a:latin typeface="CCW Cursive Writing 7" pitchFamily="66" charset="0"/>
                        </a:rPr>
                        <a:t>conjunction</a:t>
                      </a:r>
                    </a:p>
                  </a:txBody>
                  <a:tcPr marL="60365" marR="60365"/>
                </a:tc>
                <a:tc>
                  <a:txBody>
                    <a:bodyPr/>
                    <a:lstStyle/>
                    <a:p>
                      <a:pPr algn="ctr"/>
                      <a:r>
                        <a:rPr lang="en-GB" sz="1050" dirty="0">
                          <a:latin typeface="CCW Cursive Writing 7" pitchFamily="66" charset="0"/>
                        </a:rPr>
                        <a:t>Word bank</a:t>
                      </a:r>
                    </a:p>
                  </a:txBody>
                  <a:tcPr marL="60365" marR="60365"/>
                </a:tc>
                <a:tc>
                  <a:txBody>
                    <a:bodyPr/>
                    <a:lstStyle/>
                    <a:p>
                      <a:pPr algn="ctr"/>
                      <a:r>
                        <a:rPr lang="en-GB" sz="1050" dirty="0">
                          <a:latin typeface="CCW Cursive Writing 7" pitchFamily="66" charset="0"/>
                        </a:rPr>
                        <a:t>Terrified, overwhelmed with ______and __________,</a:t>
                      </a:r>
                    </a:p>
                  </a:txBody>
                  <a:tcPr marL="60365" marR="60365"/>
                </a:tc>
                <a:tc>
                  <a:txBody>
                    <a:bodyPr/>
                    <a:lstStyle/>
                    <a:p>
                      <a:pPr algn="ctr"/>
                      <a:r>
                        <a:rPr lang="en-GB" sz="1050" dirty="0" err="1">
                          <a:latin typeface="CCW Cursive Writing 7" pitchFamily="66" charset="0"/>
                        </a:rPr>
                        <a:t>ing</a:t>
                      </a:r>
                      <a:r>
                        <a:rPr lang="en-GB" sz="1050" dirty="0">
                          <a:latin typeface="CCW Cursive Writing 7" pitchFamily="66" charset="0"/>
                        </a:rPr>
                        <a:t> opener</a:t>
                      </a:r>
                    </a:p>
                  </a:txBody>
                  <a:tcPr marL="60365" marR="60365"/>
                </a:tc>
                <a:extLst>
                  <a:ext uri="{0D108BD9-81ED-4DB2-BD59-A6C34878D82A}">
                    <a16:rowId xmlns:a16="http://schemas.microsoft.com/office/drawing/2014/main" val="10004"/>
                  </a:ext>
                </a:extLst>
              </a:tr>
              <a:tr h="1054583">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050" dirty="0">
                          <a:latin typeface="CCW Cursive Writing 7" pitchFamily="66" charset="0"/>
                        </a:rPr>
                        <a:t>Mag pie</a:t>
                      </a:r>
                    </a:p>
                    <a:p>
                      <a:pPr algn="ctr"/>
                      <a:endParaRPr lang="en-GB" sz="1050" dirty="0">
                        <a:latin typeface="CCW Cursive Writing 7" pitchFamily="66" charset="0"/>
                      </a:endParaRPr>
                    </a:p>
                  </a:txBody>
                  <a:tcPr marL="60365" marR="60365"/>
                </a:tc>
                <a:tc>
                  <a:txBody>
                    <a:bodyPr/>
                    <a:lstStyle/>
                    <a:p>
                      <a:pPr algn="ctr"/>
                      <a:r>
                        <a:rPr lang="en-GB" sz="1050" dirty="0">
                          <a:latin typeface="CCW Cursive Writing 7" pitchFamily="66" charset="0"/>
                        </a:rPr>
                        <a:t>Semi colon</a:t>
                      </a:r>
                    </a:p>
                  </a:txBody>
                  <a:tcPr marL="60365" marR="60365"/>
                </a:tc>
                <a:tc>
                  <a:txBody>
                    <a:bodyPr/>
                    <a:lstStyle/>
                    <a:p>
                      <a:pPr algn="ctr"/>
                      <a:r>
                        <a:rPr lang="en-GB" sz="1050" dirty="0">
                          <a:latin typeface="CCW Cursive Writing 7" pitchFamily="66" charset="0"/>
                        </a:rPr>
                        <a:t>Expanded</a:t>
                      </a:r>
                      <a:r>
                        <a:rPr lang="en-GB" sz="1050" baseline="0" dirty="0">
                          <a:latin typeface="CCW Cursive Writing 7" pitchFamily="66" charset="0"/>
                        </a:rPr>
                        <a:t> noun phrase</a:t>
                      </a:r>
                      <a:endParaRPr lang="en-GB" sz="1050" dirty="0">
                        <a:latin typeface="CCW Cursive Writing 7" pitchFamily="66" charset="0"/>
                      </a:endParaRPr>
                    </a:p>
                  </a:txBody>
                  <a:tcPr marL="60365" marR="60365"/>
                </a:tc>
                <a:tc>
                  <a:txBody>
                    <a:bodyPr/>
                    <a:lstStyle/>
                    <a:p>
                      <a:pPr algn="ctr"/>
                      <a:r>
                        <a:rPr lang="en-GB" sz="1050" dirty="0">
                          <a:latin typeface="CCW Cursive Writing 7" pitchFamily="66" charset="0"/>
                        </a:rPr>
                        <a:t>simile,</a:t>
                      </a:r>
                    </a:p>
                  </a:txBody>
                  <a:tcPr marL="60365" marR="60365"/>
                </a:tc>
                <a:tc>
                  <a:txBody>
                    <a:bodyPr/>
                    <a:lstStyle/>
                    <a:p>
                      <a:pPr algn="ctr"/>
                      <a:r>
                        <a:rPr lang="en-GB" sz="1050" dirty="0">
                          <a:latin typeface="CCW Cursive Writing 7" pitchFamily="66" charset="0"/>
                        </a:rPr>
                        <a:t>although</a:t>
                      </a:r>
                    </a:p>
                  </a:txBody>
                  <a:tcPr marL="60365" marR="60365"/>
                </a:tc>
                <a:tc>
                  <a:txBody>
                    <a:bodyPr/>
                    <a:lstStyle/>
                    <a:p>
                      <a:pPr algn="ctr"/>
                      <a:r>
                        <a:rPr lang="en-GB" sz="1050" dirty="0">
                          <a:latin typeface="CCW Cursive Writing 7" pitchFamily="66" charset="0"/>
                        </a:rPr>
                        <a:t>Your choice</a:t>
                      </a:r>
                    </a:p>
                  </a:txBody>
                  <a:tcPr marL="60365" marR="60365"/>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3800748830"/>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1889353" y="1397093"/>
            <a:ext cx="8543925" cy="1325563"/>
          </a:xfrm>
        </p:spPr>
        <p:txBody>
          <a:bodyPr>
            <a:noAutofit/>
          </a:bodyPr>
          <a:lstStyle/>
          <a:p>
            <a:r>
              <a:rPr lang="en-GB" sz="2800" u="sng" dirty="0">
                <a:latin typeface="CCW Cursive Writing 7" pitchFamily="66" charset="0"/>
              </a:rPr>
              <a:t>Monday 1</a:t>
            </a:r>
            <a:r>
              <a:rPr lang="en-GB" sz="2800" u="sng" baseline="30000" dirty="0">
                <a:latin typeface="CCW Cursive Writing 7" pitchFamily="66" charset="0"/>
              </a:rPr>
              <a:t>th</a:t>
            </a:r>
            <a:r>
              <a:rPr lang="en-GB" sz="2800" u="sng" dirty="0">
                <a:latin typeface="CCW Cursive Writing 7" pitchFamily="66" charset="0"/>
              </a:rPr>
              <a:t> September 2019</a:t>
            </a:r>
            <a:br>
              <a:rPr lang="en-GB" sz="3600" u="sng" dirty="0">
                <a:latin typeface="CCW Cursive Writing 7" pitchFamily="66" charset="0"/>
              </a:rPr>
            </a:br>
            <a:r>
              <a:rPr lang="en-GB" sz="2800" u="sng" dirty="0">
                <a:latin typeface="CCW Cursive Writing 7" pitchFamily="66" charset="0"/>
              </a:rPr>
              <a:t> </a:t>
            </a:r>
            <a:br>
              <a:rPr lang="en-GB" sz="2800" u="sng" dirty="0">
                <a:latin typeface="CCW Cursive Writing 7" pitchFamily="66" charset="0"/>
              </a:rPr>
            </a:br>
            <a:r>
              <a:rPr lang="en-GB" sz="2800" u="sng" dirty="0">
                <a:latin typeface="CCW Cursive Writing 7" pitchFamily="66" charset="0"/>
              </a:rPr>
              <a:t>L.O: create a shared write for a formal letter.</a:t>
            </a:r>
          </a:p>
        </p:txBody>
      </p:sp>
    </p:spTree>
    <p:extLst>
      <p:ext uri="{BB962C8B-B14F-4D97-AF65-F5344CB8AC3E}">
        <p14:creationId xmlns:p14="http://schemas.microsoft.com/office/powerpoint/2010/main" val="573429357"/>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hought Bubble: Cloud 2">
            <a:extLst>
              <a:ext uri="{FF2B5EF4-FFF2-40B4-BE49-F238E27FC236}">
                <a16:creationId xmlns:a16="http://schemas.microsoft.com/office/drawing/2014/main" id="{5BAA45AB-3F3D-498A-94BD-FAF37A221133}"/>
              </a:ext>
            </a:extLst>
          </p:cNvPr>
          <p:cNvSpPr/>
          <p:nvPr/>
        </p:nvSpPr>
        <p:spPr>
          <a:xfrm>
            <a:off x="94129" y="1008529"/>
            <a:ext cx="11846859" cy="4464424"/>
          </a:xfrm>
          <a:prstGeom prst="cloudCallout">
            <a:avLst>
              <a:gd name="adj1" fmla="val -42513"/>
              <a:gd name="adj2" fmla="val 70331"/>
            </a:avLst>
          </a:prstGeom>
        </p:spPr>
        <p:style>
          <a:lnRef idx="0">
            <a:schemeClr val="accent5"/>
          </a:lnRef>
          <a:fillRef idx="3">
            <a:schemeClr val="accent5"/>
          </a:fillRef>
          <a:effectRef idx="3">
            <a:schemeClr val="accent5"/>
          </a:effectRef>
          <a:fontRef idx="minor">
            <a:schemeClr val="lt1"/>
          </a:fontRef>
        </p:style>
        <p:txBody>
          <a:bodyPr rtlCol="0" anchor="ctr"/>
          <a:lstStyle/>
          <a:p>
            <a:pPr algn="ctr"/>
            <a:endParaRPr lang="en-GB" dirty="0"/>
          </a:p>
        </p:txBody>
      </p:sp>
      <p:sp>
        <p:nvSpPr>
          <p:cNvPr id="2" name="Rectangle 1">
            <a:extLst>
              <a:ext uri="{FF2B5EF4-FFF2-40B4-BE49-F238E27FC236}">
                <a16:creationId xmlns:a16="http://schemas.microsoft.com/office/drawing/2014/main" id="{0FB69E74-568A-4E7B-89DE-29DD30009612}"/>
              </a:ext>
            </a:extLst>
          </p:cNvPr>
          <p:cNvSpPr/>
          <p:nvPr/>
        </p:nvSpPr>
        <p:spPr>
          <a:xfrm>
            <a:off x="263318" y="2967335"/>
            <a:ext cx="11665373" cy="707886"/>
          </a:xfrm>
          <a:prstGeom prst="rect">
            <a:avLst/>
          </a:prstGeom>
          <a:noFill/>
        </p:spPr>
        <p:txBody>
          <a:bodyPr wrap="none" lIns="91440" tIns="45720" rIns="91440" bIns="45720">
            <a:spAutoFit/>
          </a:bodyPr>
          <a:lstStyle/>
          <a:p>
            <a:pPr algn="ctr"/>
            <a:r>
              <a:rPr lang="en-US" sz="4000" b="0" cap="none" spc="0" dirty="0">
                <a:ln w="0"/>
                <a:solidFill>
                  <a:schemeClr val="bg1"/>
                </a:solidFill>
                <a:effectLst>
                  <a:outerShdw blurRad="38100" dist="25400" dir="5400000" algn="ctr" rotWithShape="0">
                    <a:srgbClr val="6E747A">
                      <a:alpha val="43000"/>
                    </a:srgbClr>
                  </a:outerShdw>
                </a:effectLst>
                <a:latin typeface="CCW Cursive Writing 7" panose="03050602040000000000" pitchFamily="66" charset="0"/>
              </a:rPr>
              <a:t>So what is formal language?</a:t>
            </a:r>
          </a:p>
        </p:txBody>
      </p:sp>
    </p:spTree>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CCW Cursive Writing 7" pitchFamily="66" charset="0"/>
              </a:rPr>
              <a:t>Choose a letter…</a:t>
            </a:r>
          </a:p>
        </p:txBody>
      </p:sp>
      <p:sp>
        <p:nvSpPr>
          <p:cNvPr id="3" name="Content Placeholder 2"/>
          <p:cNvSpPr>
            <a:spLocks noGrp="1"/>
          </p:cNvSpPr>
          <p:nvPr>
            <p:ph idx="1"/>
          </p:nvPr>
        </p:nvSpPr>
        <p:spPr/>
        <p:txBody>
          <a:bodyPr/>
          <a:lstStyle/>
          <a:p>
            <a:endParaRPr lang="en-GB"/>
          </a:p>
        </p:txBody>
      </p:sp>
      <p:pic>
        <p:nvPicPr>
          <p:cNvPr id="33794" name="Picture 2" descr="16101018"/>
          <p:cNvPicPr>
            <a:picLocks noChangeAspect="1" noChangeArrowheads="1"/>
          </p:cNvPicPr>
          <p:nvPr/>
        </p:nvPicPr>
        <p:blipFill>
          <a:blip r:embed="rId2" cstate="print"/>
          <a:srcRect/>
          <a:stretch>
            <a:fillRect/>
          </a:stretch>
        </p:blipFill>
        <p:spPr bwMode="auto">
          <a:xfrm>
            <a:off x="3741329" y="1539458"/>
            <a:ext cx="5121819" cy="5154033"/>
          </a:xfrm>
          <a:prstGeom prst="rect">
            <a:avLst/>
          </a:prstGeom>
          <a:noFill/>
        </p:spPr>
      </p:pic>
    </p:spTree>
    <p:extLst>
      <p:ext uri="{BB962C8B-B14F-4D97-AF65-F5344CB8AC3E}">
        <p14:creationId xmlns:p14="http://schemas.microsoft.com/office/powerpoint/2010/main" val="1981511758"/>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p:cNvSpPr>
            <a:spLocks noGrp="1"/>
          </p:cNvSpPr>
          <p:nvPr>
            <p:ph type="body" idx="1"/>
          </p:nvPr>
        </p:nvSpPr>
        <p:spPr>
          <a:xfrm>
            <a:off x="1733890" y="344733"/>
            <a:ext cx="3134629" cy="823912"/>
          </a:xfrm>
          <a:ln>
            <a:solidFill>
              <a:schemeClr val="tx1"/>
            </a:solidFill>
          </a:ln>
        </p:spPr>
        <p:txBody>
          <a:bodyPr>
            <a:normAutofit fontScale="77500" lnSpcReduction="20000"/>
          </a:bodyPr>
          <a:lstStyle/>
          <a:p>
            <a:r>
              <a:rPr lang="en-GB" sz="4400" dirty="0">
                <a:latin typeface="CCW Cursive Writing 7" pitchFamily="66" charset="0"/>
              </a:rPr>
              <a:t>Informal</a:t>
            </a:r>
          </a:p>
        </p:txBody>
      </p:sp>
      <p:sp>
        <p:nvSpPr>
          <p:cNvPr id="6" name="Content Placeholder 5"/>
          <p:cNvSpPr>
            <a:spLocks noGrp="1"/>
          </p:cNvSpPr>
          <p:nvPr>
            <p:ph sz="half" idx="2"/>
          </p:nvPr>
        </p:nvSpPr>
        <p:spPr>
          <a:xfrm>
            <a:off x="1733889" y="1407795"/>
            <a:ext cx="3371513" cy="5133682"/>
          </a:xfrm>
          <a:ln>
            <a:solidFill>
              <a:schemeClr val="tx1"/>
            </a:solidFill>
          </a:ln>
        </p:spPr>
        <p:txBody>
          <a:bodyPr/>
          <a:lstStyle/>
          <a:p>
            <a:pPr marL="0" indent="0">
              <a:buNone/>
            </a:pPr>
            <a:endParaRPr lang="en-GB" dirty="0">
              <a:latin typeface="CCW Cursive Writing 7" pitchFamily="66" charset="0"/>
            </a:endParaRPr>
          </a:p>
        </p:txBody>
      </p:sp>
      <p:sp>
        <p:nvSpPr>
          <p:cNvPr id="7" name="Text Placeholder 4"/>
          <p:cNvSpPr txBox="1">
            <a:spLocks/>
          </p:cNvSpPr>
          <p:nvPr/>
        </p:nvSpPr>
        <p:spPr>
          <a:xfrm>
            <a:off x="6487693" y="344733"/>
            <a:ext cx="3134629" cy="823912"/>
          </a:xfrm>
          <a:prstGeom prst="rect">
            <a:avLst/>
          </a:prstGeom>
          <a:ln>
            <a:solidFill>
              <a:schemeClr val="tx1"/>
            </a:solidFill>
          </a:ln>
        </p:spPr>
        <p:txBody>
          <a:bodyPr vert="horz" lIns="91440" tIns="45720" rIns="91440" bIns="45720" rtlCol="0" anchor="b">
            <a:normAutofit/>
          </a:bodyPr>
          <a:lstStyle>
            <a:lvl1pPr marL="0" indent="0" algn="l" defTabSz="914400" rtl="0" eaLnBrk="1" latinLnBrk="0" hangingPunct="1">
              <a:lnSpc>
                <a:spcPct val="90000"/>
              </a:lnSpc>
              <a:spcBef>
                <a:spcPts val="1000"/>
              </a:spcBef>
              <a:buFont typeface="Arial" panose="020B0604020202020204" pitchFamily="34" charset="0"/>
              <a:buNone/>
              <a:defRPr sz="2400" b="1"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000" b="1"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b="1"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9pPr>
          </a:lstStyle>
          <a:p>
            <a:r>
              <a:rPr lang="en-GB" sz="4400" dirty="0">
                <a:latin typeface="CCW Cursive Writing 7" pitchFamily="66" charset="0"/>
              </a:rPr>
              <a:t>Formal</a:t>
            </a:r>
          </a:p>
        </p:txBody>
      </p:sp>
      <p:sp>
        <p:nvSpPr>
          <p:cNvPr id="8" name="Content Placeholder 5"/>
          <p:cNvSpPr>
            <a:spLocks noGrp="1"/>
          </p:cNvSpPr>
          <p:nvPr>
            <p:ph sz="half" idx="2"/>
          </p:nvPr>
        </p:nvSpPr>
        <p:spPr>
          <a:xfrm>
            <a:off x="6487692" y="1407795"/>
            <a:ext cx="3371513" cy="5133682"/>
          </a:xfrm>
          <a:ln>
            <a:solidFill>
              <a:schemeClr val="tx1"/>
            </a:solidFill>
          </a:ln>
        </p:spPr>
        <p:txBody>
          <a:bodyPr/>
          <a:lstStyle/>
          <a:p>
            <a:pPr marL="0" indent="0">
              <a:buNone/>
            </a:pPr>
            <a:endParaRPr lang="en-GB" dirty="0">
              <a:latin typeface="CCW Cursive Writing 7" pitchFamily="66" charset="0"/>
            </a:endParaRPr>
          </a:p>
        </p:txBody>
      </p:sp>
    </p:spTree>
    <p:extLst>
      <p:ext uri="{BB962C8B-B14F-4D97-AF65-F5344CB8AC3E}">
        <p14:creationId xmlns:p14="http://schemas.microsoft.com/office/powerpoint/2010/main" val="773340547"/>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746365" y="1757875"/>
            <a:ext cx="8824852" cy="1569660"/>
          </a:xfrm>
          <a:prstGeom prst="rect">
            <a:avLst/>
          </a:prstGeom>
          <a:noFill/>
        </p:spPr>
        <p:txBody>
          <a:bodyPr wrap="none" lIns="91440" tIns="45720" rIns="91440" bIns="45720">
            <a:spAutoFit/>
          </a:bodyPr>
          <a:lstStyle/>
          <a:p>
            <a:pPr algn="ctr"/>
            <a:r>
              <a:rPr lang="en-US" sz="4800" b="1" dirty="0">
                <a:ln w="22225">
                  <a:solidFill>
                    <a:schemeClr val="accent2"/>
                  </a:solidFill>
                  <a:prstDash val="solid"/>
                </a:ln>
                <a:solidFill>
                  <a:schemeClr val="accent2">
                    <a:lumMod val="40000"/>
                    <a:lumOff val="60000"/>
                  </a:schemeClr>
                </a:solidFill>
                <a:latin typeface="CCW Cursive Writing 7" pitchFamily="66" charset="0"/>
              </a:rPr>
              <a:t>6 ways to </a:t>
            </a:r>
          </a:p>
          <a:p>
            <a:pPr algn="ctr"/>
            <a:r>
              <a:rPr lang="en-US" sz="4800" b="1" dirty="0">
                <a:ln w="22225">
                  <a:solidFill>
                    <a:schemeClr val="accent2"/>
                  </a:solidFill>
                  <a:prstDash val="solid"/>
                </a:ln>
                <a:solidFill>
                  <a:schemeClr val="accent2">
                    <a:lumMod val="40000"/>
                    <a:lumOff val="60000"/>
                  </a:schemeClr>
                </a:solidFill>
                <a:latin typeface="CCW Cursive Writing 7" pitchFamily="66" charset="0"/>
              </a:rPr>
              <a:t>start a sentence…</a:t>
            </a:r>
          </a:p>
        </p:txBody>
      </p:sp>
    </p:spTree>
    <p:extLst>
      <p:ext uri="{BB962C8B-B14F-4D97-AF65-F5344CB8AC3E}">
        <p14:creationId xmlns:p14="http://schemas.microsoft.com/office/powerpoint/2010/main" val="1046352019"/>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795777" y="133986"/>
            <a:ext cx="8972328" cy="830997"/>
          </a:xfrm>
          <a:prstGeom prst="rect">
            <a:avLst/>
          </a:prstGeom>
          <a:noFill/>
        </p:spPr>
        <p:txBody>
          <a:bodyPr wrap="none" lIns="91440" tIns="45720" rIns="91440" bIns="45720">
            <a:spAutoFit/>
          </a:bodyPr>
          <a:lstStyle/>
          <a:p>
            <a:pPr algn="ctr"/>
            <a:r>
              <a:rPr lang="en-US" sz="4800" b="1" dirty="0">
                <a:ln w="22225">
                  <a:solidFill>
                    <a:schemeClr val="accent2"/>
                  </a:solidFill>
                  <a:prstDash val="solid"/>
                </a:ln>
                <a:solidFill>
                  <a:schemeClr val="accent2">
                    <a:lumMod val="40000"/>
                    <a:lumOff val="60000"/>
                  </a:schemeClr>
                </a:solidFill>
                <a:latin typeface="CCW Cursive Writing 7" pitchFamily="66" charset="0"/>
              </a:rPr>
              <a:t>Start with a verb…</a:t>
            </a:r>
          </a:p>
        </p:txBody>
      </p:sp>
      <p:sp>
        <p:nvSpPr>
          <p:cNvPr id="3" name="TextBox 2"/>
          <p:cNvSpPr txBox="1"/>
          <p:nvPr/>
        </p:nvSpPr>
        <p:spPr>
          <a:xfrm>
            <a:off x="785610" y="2369714"/>
            <a:ext cx="10869769" cy="1754326"/>
          </a:xfrm>
          <a:prstGeom prst="rect">
            <a:avLst/>
          </a:prstGeom>
          <a:noFill/>
        </p:spPr>
        <p:txBody>
          <a:bodyPr wrap="square" rtlCol="0">
            <a:spAutoFit/>
          </a:bodyPr>
          <a:lstStyle/>
          <a:p>
            <a:r>
              <a:rPr lang="en-GB" sz="3600" dirty="0">
                <a:solidFill>
                  <a:srgbClr val="FF0000"/>
                </a:solidFill>
                <a:latin typeface="CCW Cursive Writing 7" pitchFamily="66" charset="0"/>
              </a:rPr>
              <a:t>Contemplating</a:t>
            </a:r>
            <a:r>
              <a:rPr lang="en-GB" sz="3600" dirty="0">
                <a:latin typeface="CCW Cursive Writing 7" pitchFamily="66" charset="0"/>
              </a:rPr>
              <a:t> about my workload</a:t>
            </a:r>
            <a:r>
              <a:rPr lang="en-GB" sz="3600" dirty="0">
                <a:solidFill>
                  <a:srgbClr val="FF0000"/>
                </a:solidFill>
                <a:latin typeface="CCW Cursive Writing 7" pitchFamily="66" charset="0"/>
              </a:rPr>
              <a:t>,</a:t>
            </a:r>
            <a:r>
              <a:rPr lang="en-GB" sz="3600" dirty="0">
                <a:latin typeface="CCW Cursive Writing 7" pitchFamily="66" charset="0"/>
              </a:rPr>
              <a:t> I wish to express my dissatisfaction.</a:t>
            </a:r>
          </a:p>
        </p:txBody>
      </p:sp>
    </p:spTree>
    <p:extLst>
      <p:ext uri="{BB962C8B-B14F-4D97-AF65-F5344CB8AC3E}">
        <p14:creationId xmlns:p14="http://schemas.microsoft.com/office/powerpoint/2010/main" val="742131094"/>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737823" y="224136"/>
            <a:ext cx="8725466" cy="3046988"/>
          </a:xfrm>
          <a:prstGeom prst="rect">
            <a:avLst/>
          </a:prstGeom>
          <a:noFill/>
        </p:spPr>
        <p:txBody>
          <a:bodyPr wrap="none" lIns="91440" tIns="45720" rIns="91440" bIns="45720">
            <a:spAutoFit/>
          </a:bodyPr>
          <a:lstStyle/>
          <a:p>
            <a:pPr algn="ctr"/>
            <a:r>
              <a:rPr lang="en-US" sz="4800" b="1" dirty="0">
                <a:ln w="22225">
                  <a:solidFill>
                    <a:schemeClr val="accent2"/>
                  </a:solidFill>
                  <a:prstDash val="solid"/>
                </a:ln>
                <a:solidFill>
                  <a:schemeClr val="accent2">
                    <a:lumMod val="40000"/>
                    <a:lumOff val="60000"/>
                  </a:schemeClr>
                </a:solidFill>
                <a:latin typeface="CCW Cursive Writing 7" pitchFamily="66" charset="0"/>
              </a:rPr>
              <a:t>Start with </a:t>
            </a:r>
          </a:p>
          <a:p>
            <a:pPr algn="ctr"/>
            <a:r>
              <a:rPr lang="en-US" sz="4800" b="1" dirty="0">
                <a:ln w="22225">
                  <a:solidFill>
                    <a:schemeClr val="accent2"/>
                  </a:solidFill>
                  <a:prstDash val="solid"/>
                </a:ln>
                <a:solidFill>
                  <a:schemeClr val="accent2">
                    <a:lumMod val="40000"/>
                    <a:lumOff val="60000"/>
                  </a:schemeClr>
                </a:solidFill>
                <a:latin typeface="CCW Cursive Writing 7" pitchFamily="66" charset="0"/>
              </a:rPr>
              <a:t>an emotion word…</a:t>
            </a:r>
          </a:p>
          <a:p>
            <a:pPr algn="ctr"/>
            <a:r>
              <a:rPr lang="en-US" sz="4800" b="1" dirty="0" err="1">
                <a:ln w="22225">
                  <a:solidFill>
                    <a:schemeClr val="accent2"/>
                  </a:solidFill>
                  <a:prstDash val="solid"/>
                </a:ln>
                <a:solidFill>
                  <a:schemeClr val="accent2">
                    <a:lumMod val="40000"/>
                    <a:lumOff val="60000"/>
                  </a:schemeClr>
                </a:solidFill>
                <a:latin typeface="CCW Cursive Writing 7" pitchFamily="66" charset="0"/>
              </a:rPr>
              <a:t>ed</a:t>
            </a:r>
            <a:endParaRPr lang="en-US" sz="4800" b="1" dirty="0">
              <a:ln w="22225">
                <a:solidFill>
                  <a:schemeClr val="accent2"/>
                </a:solidFill>
                <a:prstDash val="solid"/>
              </a:ln>
              <a:solidFill>
                <a:schemeClr val="accent2">
                  <a:lumMod val="40000"/>
                  <a:lumOff val="60000"/>
                </a:schemeClr>
              </a:solidFill>
              <a:latin typeface="CCW Cursive Writing 7" pitchFamily="66" charset="0"/>
            </a:endParaRPr>
          </a:p>
          <a:p>
            <a:pPr algn="ctr"/>
            <a:r>
              <a:rPr lang="en-US" sz="4800" b="1" dirty="0">
                <a:ln w="22225">
                  <a:solidFill>
                    <a:schemeClr val="accent2"/>
                  </a:solidFill>
                  <a:prstDash val="solid"/>
                </a:ln>
                <a:solidFill>
                  <a:schemeClr val="accent2">
                    <a:lumMod val="40000"/>
                    <a:lumOff val="60000"/>
                  </a:schemeClr>
                </a:solidFill>
                <a:latin typeface="CCW Cursive Writing 7" pitchFamily="66" charset="0"/>
              </a:rPr>
              <a:t>3ed</a:t>
            </a:r>
          </a:p>
        </p:txBody>
      </p:sp>
      <p:sp>
        <p:nvSpPr>
          <p:cNvPr id="3" name="TextBox 2"/>
          <p:cNvSpPr txBox="1"/>
          <p:nvPr/>
        </p:nvSpPr>
        <p:spPr>
          <a:xfrm>
            <a:off x="0" y="4009789"/>
            <a:ext cx="11822805" cy="2062103"/>
          </a:xfrm>
          <a:prstGeom prst="rect">
            <a:avLst/>
          </a:prstGeom>
          <a:noFill/>
        </p:spPr>
        <p:txBody>
          <a:bodyPr wrap="square" rtlCol="0">
            <a:spAutoFit/>
          </a:bodyPr>
          <a:lstStyle/>
          <a:p>
            <a:r>
              <a:rPr lang="en-GB" sz="3200" dirty="0">
                <a:solidFill>
                  <a:srgbClr val="FF0000"/>
                </a:solidFill>
                <a:latin typeface="CCW Cursive Writing 7" pitchFamily="66" charset="0"/>
              </a:rPr>
              <a:t>Underappreciated, fatigued, and overworked, </a:t>
            </a:r>
            <a:r>
              <a:rPr lang="en-GB" sz="3200" dirty="0">
                <a:latin typeface="CCW Cursive Writing 7" pitchFamily="66" charset="0"/>
              </a:rPr>
              <a:t>I did not envisage this volume of work as part of my job when I started. </a:t>
            </a:r>
          </a:p>
        </p:txBody>
      </p:sp>
    </p:spTree>
    <p:extLst>
      <p:ext uri="{BB962C8B-B14F-4D97-AF65-F5344CB8AC3E}">
        <p14:creationId xmlns:p14="http://schemas.microsoft.com/office/powerpoint/2010/main" val="378875140"/>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031423" y="133984"/>
            <a:ext cx="8501045" cy="1754326"/>
          </a:xfrm>
          <a:prstGeom prst="rect">
            <a:avLst/>
          </a:prstGeom>
          <a:noFill/>
        </p:spPr>
        <p:txBody>
          <a:bodyPr wrap="none" lIns="91440" tIns="45720" rIns="91440" bIns="45720">
            <a:spAutoFit/>
          </a:bodyPr>
          <a:lstStyle/>
          <a:p>
            <a:pPr algn="ctr"/>
            <a:r>
              <a:rPr lang="en-US" sz="5400" b="1" dirty="0">
                <a:ln w="22225">
                  <a:solidFill>
                    <a:schemeClr val="accent2"/>
                  </a:solidFill>
                  <a:prstDash val="solid"/>
                </a:ln>
                <a:solidFill>
                  <a:schemeClr val="accent2">
                    <a:lumMod val="40000"/>
                    <a:lumOff val="60000"/>
                  </a:schemeClr>
                </a:solidFill>
                <a:latin typeface="CCW Cursive Writing 7" pitchFamily="66" charset="0"/>
              </a:rPr>
              <a:t>Start with </a:t>
            </a:r>
          </a:p>
          <a:p>
            <a:pPr algn="ctr"/>
            <a:r>
              <a:rPr lang="en-US" sz="5400" b="1" dirty="0">
                <a:ln w="22225">
                  <a:solidFill>
                    <a:schemeClr val="accent2"/>
                  </a:solidFill>
                  <a:prstDash val="solid"/>
                </a:ln>
                <a:solidFill>
                  <a:schemeClr val="accent2">
                    <a:lumMod val="40000"/>
                    <a:lumOff val="60000"/>
                  </a:schemeClr>
                </a:solidFill>
                <a:latin typeface="CCW Cursive Writing 7" pitchFamily="66" charset="0"/>
              </a:rPr>
              <a:t>a conjunction…</a:t>
            </a:r>
          </a:p>
        </p:txBody>
      </p:sp>
      <p:sp>
        <p:nvSpPr>
          <p:cNvPr id="3" name="TextBox 2"/>
          <p:cNvSpPr txBox="1"/>
          <p:nvPr/>
        </p:nvSpPr>
        <p:spPr>
          <a:xfrm>
            <a:off x="244699" y="2846231"/>
            <a:ext cx="10484480" cy="3170099"/>
          </a:xfrm>
          <a:prstGeom prst="rect">
            <a:avLst/>
          </a:prstGeom>
          <a:noFill/>
        </p:spPr>
        <p:txBody>
          <a:bodyPr wrap="square" rtlCol="0">
            <a:spAutoFit/>
          </a:bodyPr>
          <a:lstStyle/>
          <a:p>
            <a:r>
              <a:rPr lang="en-GB" sz="4000" dirty="0">
                <a:solidFill>
                  <a:srgbClr val="FF0000"/>
                </a:solidFill>
                <a:latin typeface="CCW Cursive Writing 7" pitchFamily="66" charset="0"/>
              </a:rPr>
              <a:t>Despite </a:t>
            </a:r>
            <a:r>
              <a:rPr lang="en-GB" sz="4000" dirty="0">
                <a:latin typeface="CCW Cursive Writing 7" pitchFamily="66" charset="0"/>
              </a:rPr>
              <a:t>the fact that I am your favourite colour</a:t>
            </a:r>
            <a:r>
              <a:rPr lang="en-GB" sz="4000" dirty="0">
                <a:solidFill>
                  <a:srgbClr val="FF0000"/>
                </a:solidFill>
                <a:latin typeface="CCW Cursive Writing 7" pitchFamily="66" charset="0"/>
              </a:rPr>
              <a:t>,</a:t>
            </a:r>
            <a:r>
              <a:rPr lang="en-GB" sz="4000" dirty="0">
                <a:latin typeface="CCW Cursive Writing 7" pitchFamily="66" charset="0"/>
              </a:rPr>
              <a:t> I can assure you that I am in need of some respite. </a:t>
            </a:r>
          </a:p>
        </p:txBody>
      </p:sp>
    </p:spTree>
    <p:extLst>
      <p:ext uri="{BB962C8B-B14F-4D97-AF65-F5344CB8AC3E}">
        <p14:creationId xmlns:p14="http://schemas.microsoft.com/office/powerpoint/2010/main" val="312232179"/>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972110" y="133985"/>
            <a:ext cx="8619667" cy="707886"/>
          </a:xfrm>
          <a:prstGeom prst="rect">
            <a:avLst/>
          </a:prstGeom>
          <a:noFill/>
        </p:spPr>
        <p:txBody>
          <a:bodyPr wrap="none" lIns="91440" tIns="45720" rIns="91440" bIns="45720">
            <a:spAutoFit/>
          </a:bodyPr>
          <a:lstStyle/>
          <a:p>
            <a:pPr algn="ctr"/>
            <a:r>
              <a:rPr lang="en-US" sz="4000" b="1" dirty="0">
                <a:ln w="22225">
                  <a:solidFill>
                    <a:schemeClr val="accent2"/>
                  </a:solidFill>
                  <a:prstDash val="solid"/>
                </a:ln>
                <a:solidFill>
                  <a:schemeClr val="accent2">
                    <a:lumMod val="40000"/>
                    <a:lumOff val="60000"/>
                  </a:schemeClr>
                </a:solidFill>
                <a:latin typeface="CCW Cursive Writing 7" pitchFamily="66" charset="0"/>
              </a:rPr>
              <a:t>Start with a WABBIT …</a:t>
            </a:r>
          </a:p>
        </p:txBody>
      </p:sp>
      <p:sp>
        <p:nvSpPr>
          <p:cNvPr id="4" name="TextBox 3">
            <a:extLst>
              <a:ext uri="{FF2B5EF4-FFF2-40B4-BE49-F238E27FC236}">
                <a16:creationId xmlns:a16="http://schemas.microsoft.com/office/drawing/2014/main" id="{EDA9A38F-6FF9-41A3-913F-3B903515DB0A}"/>
              </a:ext>
            </a:extLst>
          </p:cNvPr>
          <p:cNvSpPr txBox="1"/>
          <p:nvPr/>
        </p:nvSpPr>
        <p:spPr>
          <a:xfrm>
            <a:off x="663261" y="1442436"/>
            <a:ext cx="11301211" cy="3170099"/>
          </a:xfrm>
          <a:prstGeom prst="rect">
            <a:avLst/>
          </a:prstGeom>
          <a:noFill/>
        </p:spPr>
        <p:txBody>
          <a:bodyPr wrap="square" rtlCol="0">
            <a:spAutoFit/>
          </a:bodyPr>
          <a:lstStyle/>
          <a:p>
            <a:r>
              <a:rPr lang="en-GB" sz="4000" dirty="0">
                <a:solidFill>
                  <a:srgbClr val="FF0000"/>
                </a:solidFill>
                <a:latin typeface="CCW Cursive Writing 7" pitchFamily="66" charset="0"/>
              </a:rPr>
              <a:t>Whilst I am aware that I am not the only colour that is popular</a:t>
            </a:r>
            <a:r>
              <a:rPr lang="en-GB" sz="4000" dirty="0">
                <a:latin typeface="CCW Cursive Writing 7" pitchFamily="66" charset="0"/>
              </a:rPr>
              <a:t>, I cannot stress enough the importance of me receiving time off. </a:t>
            </a:r>
          </a:p>
        </p:txBody>
      </p:sp>
      <p:sp>
        <p:nvSpPr>
          <p:cNvPr id="5" name="Text Box 1">
            <a:extLst>
              <a:ext uri="{FF2B5EF4-FFF2-40B4-BE49-F238E27FC236}">
                <a16:creationId xmlns:a16="http://schemas.microsoft.com/office/drawing/2014/main" id="{674C2554-70A8-4CE5-BC07-D8CDA648909A}"/>
              </a:ext>
            </a:extLst>
          </p:cNvPr>
          <p:cNvSpPr txBox="1"/>
          <p:nvPr/>
        </p:nvSpPr>
        <p:spPr>
          <a:xfrm>
            <a:off x="8379124" y="4584694"/>
            <a:ext cx="2840236" cy="585787"/>
          </a:xfrm>
          <a:prstGeom prst="rect">
            <a:avLst/>
          </a:prstGeom>
          <a:noFill/>
          <a:ln>
            <a:noFill/>
          </a:ln>
          <a:effectLst/>
        </p:spPr>
        <p:txBody>
          <a:bodyPr rot="0" spcFirstLastPara="0" vert="horz" wrap="square" lIns="91440" tIns="45720" rIns="91440" bIns="45720" numCol="1" spcCol="0" rtlCol="0" fromWordArt="0" anchor="t" anchorCtr="0" forceAA="0" compatLnSpc="1">
            <a:prstTxWarp prst="textNoShape">
              <a:avLst/>
            </a:prstTxWarp>
            <a:noAutofit/>
          </a:bodyPr>
          <a:lstStyle/>
          <a:p>
            <a:pPr algn="ctr">
              <a:lnSpc>
                <a:spcPct val="107000"/>
              </a:lnSpc>
              <a:spcAft>
                <a:spcPts val="800"/>
              </a:spcAft>
            </a:pPr>
            <a:r>
              <a:rPr lang="en-GB" sz="1600" b="1" dirty="0">
                <a:ln w="11113" cap="flat" cmpd="sng" algn="ctr">
                  <a:solidFill>
                    <a:srgbClr val="ED7D31"/>
                  </a:solidFill>
                  <a:prstDash val="solid"/>
                  <a:round/>
                </a:ln>
                <a:solidFill>
                  <a:srgbClr val="F7CAAC"/>
                </a:solidFill>
                <a:latin typeface="CCW Cursive Writing 7" pitchFamily="66" charset="0"/>
                <a:ea typeface="Calibri" panose="020F0502020204030204" pitchFamily="34" charset="0"/>
                <a:cs typeface="Times New Roman" panose="02020603050405020304" pitchFamily="18" charset="0"/>
              </a:rPr>
              <a:t>WABBITS</a:t>
            </a:r>
            <a:endParaRPr lang="en-GB" sz="800" dirty="0">
              <a:latin typeface="CCW Cursive Writing 7" pitchFamily="66" charset="0"/>
              <a:ea typeface="Calibri" panose="020F0502020204030204" pitchFamily="34" charset="0"/>
              <a:cs typeface="Times New Roman" panose="02020603050405020304" pitchFamily="18" charset="0"/>
            </a:endParaRPr>
          </a:p>
        </p:txBody>
      </p:sp>
      <p:pic>
        <p:nvPicPr>
          <p:cNvPr id="6" name="Picture 5" descr="http://i.telegraph.co.uk/multimedia/archive/01570/elmerfudd_1570606c.jpg">
            <a:extLst>
              <a:ext uri="{FF2B5EF4-FFF2-40B4-BE49-F238E27FC236}">
                <a16:creationId xmlns:a16="http://schemas.microsoft.com/office/drawing/2014/main" id="{ADB3B2C8-BF37-48E0-8CEC-934F1E76E75F}"/>
              </a:ext>
            </a:extLst>
          </p:cNvPr>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274950" y="5315297"/>
            <a:ext cx="1450530" cy="1294457"/>
          </a:xfrm>
          <a:prstGeom prst="rect">
            <a:avLst/>
          </a:prstGeom>
          <a:noFill/>
          <a:ln>
            <a:noFill/>
          </a:ln>
        </p:spPr>
      </p:pic>
    </p:spTree>
    <p:extLst>
      <p:ext uri="{BB962C8B-B14F-4D97-AF65-F5344CB8AC3E}">
        <p14:creationId xmlns:p14="http://schemas.microsoft.com/office/powerpoint/2010/main" val="2166104641"/>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344542" y="133985"/>
            <a:ext cx="9874818" cy="1200329"/>
          </a:xfrm>
          <a:prstGeom prst="rect">
            <a:avLst/>
          </a:prstGeom>
          <a:noFill/>
        </p:spPr>
        <p:txBody>
          <a:bodyPr wrap="none" lIns="91440" tIns="45720" rIns="91440" bIns="45720">
            <a:spAutoFit/>
          </a:bodyPr>
          <a:lstStyle/>
          <a:p>
            <a:pPr algn="ctr"/>
            <a:r>
              <a:rPr lang="en-US" sz="3600" b="1" dirty="0">
                <a:ln w="22225">
                  <a:solidFill>
                    <a:schemeClr val="accent2"/>
                  </a:solidFill>
                  <a:prstDash val="solid"/>
                </a:ln>
                <a:solidFill>
                  <a:schemeClr val="accent2">
                    <a:lumMod val="40000"/>
                    <a:lumOff val="60000"/>
                  </a:schemeClr>
                </a:solidFill>
                <a:latin typeface="CCW Cursive Writing 7" pitchFamily="66" charset="0"/>
              </a:rPr>
              <a:t>Start with a </a:t>
            </a:r>
          </a:p>
          <a:p>
            <a:pPr algn="ctr"/>
            <a:r>
              <a:rPr lang="en-US" sz="3600" b="1" dirty="0">
                <a:ln w="22225">
                  <a:solidFill>
                    <a:schemeClr val="accent2"/>
                  </a:solidFill>
                  <a:prstDash val="solid"/>
                </a:ln>
                <a:solidFill>
                  <a:schemeClr val="accent2">
                    <a:lumMod val="40000"/>
                    <a:lumOff val="60000"/>
                  </a:schemeClr>
                </a:solidFill>
                <a:latin typeface="CCW Cursive Writing 7" pitchFamily="66" charset="0"/>
              </a:rPr>
              <a:t>coordinating conjunction…</a:t>
            </a:r>
          </a:p>
        </p:txBody>
      </p:sp>
      <p:sp>
        <p:nvSpPr>
          <p:cNvPr id="3" name="TextBox 2"/>
          <p:cNvSpPr txBox="1"/>
          <p:nvPr/>
        </p:nvSpPr>
        <p:spPr>
          <a:xfrm>
            <a:off x="425003" y="2369714"/>
            <a:ext cx="10407740" cy="2800767"/>
          </a:xfrm>
          <a:prstGeom prst="rect">
            <a:avLst/>
          </a:prstGeom>
          <a:noFill/>
        </p:spPr>
        <p:txBody>
          <a:bodyPr wrap="square" rtlCol="0">
            <a:spAutoFit/>
          </a:bodyPr>
          <a:lstStyle/>
          <a:p>
            <a:r>
              <a:rPr lang="en-GB" sz="4400" dirty="0">
                <a:solidFill>
                  <a:srgbClr val="FF0000"/>
                </a:solidFill>
                <a:latin typeface="CCW Cursive Writing 7" pitchFamily="66" charset="0"/>
              </a:rPr>
              <a:t>If </a:t>
            </a:r>
            <a:r>
              <a:rPr lang="en-GB" sz="4400" dirty="0">
                <a:latin typeface="CCW Cursive Writing 7" pitchFamily="66" charset="0"/>
              </a:rPr>
              <a:t>one were to consider my request</a:t>
            </a:r>
            <a:r>
              <a:rPr lang="en-GB" sz="4400" dirty="0">
                <a:solidFill>
                  <a:srgbClr val="FF0000"/>
                </a:solidFill>
                <a:latin typeface="CCW Cursive Writing 7" pitchFamily="66" charset="0"/>
              </a:rPr>
              <a:t>,</a:t>
            </a:r>
            <a:r>
              <a:rPr lang="en-GB" sz="4400" dirty="0">
                <a:latin typeface="CCW Cursive Writing 7" pitchFamily="66" charset="0"/>
              </a:rPr>
              <a:t> it would make improve my wellbeing.</a:t>
            </a:r>
          </a:p>
        </p:txBody>
      </p:sp>
      <p:sp>
        <p:nvSpPr>
          <p:cNvPr id="4" name="Text Box 1"/>
          <p:cNvSpPr txBox="1"/>
          <p:nvPr/>
        </p:nvSpPr>
        <p:spPr>
          <a:xfrm>
            <a:off x="8379124" y="4584694"/>
            <a:ext cx="2840236" cy="585787"/>
          </a:xfrm>
          <a:prstGeom prst="rect">
            <a:avLst/>
          </a:prstGeom>
          <a:noFill/>
          <a:ln>
            <a:noFill/>
          </a:ln>
          <a:effectLst/>
        </p:spPr>
        <p:txBody>
          <a:bodyPr rot="0" spcFirstLastPara="0" vert="horz" wrap="square" lIns="91440" tIns="45720" rIns="91440" bIns="45720" numCol="1" spcCol="0" rtlCol="0" fromWordArt="0" anchor="t" anchorCtr="0" forceAA="0" compatLnSpc="1">
            <a:prstTxWarp prst="textNoShape">
              <a:avLst/>
            </a:prstTxWarp>
            <a:noAutofit/>
          </a:bodyPr>
          <a:lstStyle/>
          <a:p>
            <a:pPr algn="ctr">
              <a:lnSpc>
                <a:spcPct val="107000"/>
              </a:lnSpc>
              <a:spcAft>
                <a:spcPts val="800"/>
              </a:spcAft>
            </a:pPr>
            <a:r>
              <a:rPr lang="en-GB" sz="1600" b="1" dirty="0">
                <a:ln w="11113" cap="flat" cmpd="sng" algn="ctr">
                  <a:solidFill>
                    <a:srgbClr val="ED7D31"/>
                  </a:solidFill>
                  <a:prstDash val="solid"/>
                  <a:round/>
                </a:ln>
                <a:solidFill>
                  <a:srgbClr val="F7CAAC"/>
                </a:solidFill>
                <a:latin typeface="CCW Cursive Writing 7" pitchFamily="66" charset="0"/>
                <a:ea typeface="Calibri" panose="020F0502020204030204" pitchFamily="34" charset="0"/>
                <a:cs typeface="Times New Roman" panose="02020603050405020304" pitchFamily="18" charset="0"/>
              </a:rPr>
              <a:t>WABBITS</a:t>
            </a:r>
            <a:endParaRPr lang="en-GB" sz="800" dirty="0">
              <a:latin typeface="CCW Cursive Writing 7" pitchFamily="66" charset="0"/>
              <a:ea typeface="Calibri" panose="020F0502020204030204" pitchFamily="34" charset="0"/>
              <a:cs typeface="Times New Roman" panose="02020603050405020304" pitchFamily="18" charset="0"/>
            </a:endParaRPr>
          </a:p>
        </p:txBody>
      </p:sp>
      <p:pic>
        <p:nvPicPr>
          <p:cNvPr id="5" name="Picture 4" descr="http://i.telegraph.co.uk/multimedia/archive/01570/elmerfudd_1570606c.jp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274950" y="5315297"/>
            <a:ext cx="1450530" cy="1294457"/>
          </a:xfrm>
          <a:prstGeom prst="rect">
            <a:avLst/>
          </a:prstGeom>
          <a:noFill/>
          <a:ln>
            <a:noFill/>
          </a:ln>
        </p:spPr>
      </p:pic>
    </p:spTree>
    <p:extLst>
      <p:ext uri="{BB962C8B-B14F-4D97-AF65-F5344CB8AC3E}">
        <p14:creationId xmlns:p14="http://schemas.microsoft.com/office/powerpoint/2010/main" val="917273294"/>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58279" y="49290"/>
            <a:ext cx="3211693" cy="969809"/>
          </a:xfrm>
        </p:spPr>
        <p:txBody>
          <a:bodyPr>
            <a:normAutofit/>
          </a:bodyPr>
          <a:lstStyle/>
          <a:p>
            <a:r>
              <a:rPr lang="en-GB" sz="3600" dirty="0">
                <a:latin typeface="CCW Cursive Writing 7" pitchFamily="66" charset="0"/>
              </a:rPr>
              <a:t>WAGOLL</a:t>
            </a:r>
          </a:p>
        </p:txBody>
      </p:sp>
      <p:sp>
        <p:nvSpPr>
          <p:cNvPr id="3" name="Content Placeholder 2"/>
          <p:cNvSpPr>
            <a:spLocks noGrp="1"/>
          </p:cNvSpPr>
          <p:nvPr>
            <p:ph idx="1"/>
          </p:nvPr>
        </p:nvSpPr>
        <p:spPr>
          <a:xfrm>
            <a:off x="1654221" y="169818"/>
            <a:ext cx="8543925" cy="6688182"/>
          </a:xfrm>
        </p:spPr>
        <p:txBody>
          <a:bodyPr>
            <a:normAutofit fontScale="62500" lnSpcReduction="20000"/>
          </a:bodyPr>
          <a:lstStyle/>
          <a:p>
            <a:pPr marL="0" indent="0" algn="r">
              <a:buNone/>
            </a:pPr>
            <a:r>
              <a:rPr lang="en-GB" sz="1800" dirty="0">
                <a:solidFill>
                  <a:srgbClr val="FF0000"/>
                </a:solidFill>
                <a:latin typeface="CCW Cursive Writing 7" pitchFamily="66" charset="0"/>
              </a:rPr>
              <a:t>The Crayon Box</a:t>
            </a:r>
          </a:p>
          <a:p>
            <a:pPr marL="0" indent="0" algn="r">
              <a:buNone/>
            </a:pPr>
            <a:r>
              <a:rPr lang="en-GB" sz="1800" dirty="0">
                <a:solidFill>
                  <a:srgbClr val="FF0000"/>
                </a:solidFill>
                <a:latin typeface="CCW Cursive Writing 7" pitchFamily="66" charset="0"/>
              </a:rPr>
              <a:t>Duncan’s Room</a:t>
            </a:r>
          </a:p>
          <a:p>
            <a:pPr marL="0" indent="0" algn="r">
              <a:buNone/>
            </a:pPr>
            <a:r>
              <a:rPr lang="en-GB" sz="1800" dirty="0">
                <a:solidFill>
                  <a:srgbClr val="FF0000"/>
                </a:solidFill>
                <a:latin typeface="CCW Cursive Writing 7" pitchFamily="66" charset="0"/>
              </a:rPr>
              <a:t>Southport</a:t>
            </a:r>
          </a:p>
          <a:p>
            <a:pPr marL="0" indent="0" algn="r">
              <a:buNone/>
            </a:pPr>
            <a:r>
              <a:rPr lang="en-GB" sz="1800" dirty="0">
                <a:solidFill>
                  <a:srgbClr val="FF0000"/>
                </a:solidFill>
                <a:latin typeface="CCW Cursive Writing 7" pitchFamily="66" charset="0"/>
              </a:rPr>
              <a:t>Merseyside</a:t>
            </a:r>
          </a:p>
          <a:p>
            <a:pPr marL="0" indent="0" algn="r">
              <a:buNone/>
            </a:pPr>
            <a:r>
              <a:rPr lang="en-GB" sz="1800" dirty="0">
                <a:solidFill>
                  <a:srgbClr val="FF0000"/>
                </a:solidFill>
                <a:latin typeface="CCW Cursive Writing 7" pitchFamily="66" charset="0"/>
              </a:rPr>
              <a:t> </a:t>
            </a:r>
          </a:p>
          <a:p>
            <a:pPr marL="0" indent="0" algn="r">
              <a:buNone/>
            </a:pPr>
            <a:r>
              <a:rPr lang="en-GB" sz="1800" dirty="0">
                <a:solidFill>
                  <a:srgbClr val="FF0000"/>
                </a:solidFill>
                <a:latin typeface="CCW Cursive Writing 7" pitchFamily="66" charset="0"/>
              </a:rPr>
              <a:t>Monday 17</a:t>
            </a:r>
            <a:r>
              <a:rPr lang="en-GB" sz="1800" baseline="30000" dirty="0">
                <a:solidFill>
                  <a:srgbClr val="FF0000"/>
                </a:solidFill>
                <a:latin typeface="CCW Cursive Writing 7" pitchFamily="66" charset="0"/>
              </a:rPr>
              <a:t>th</a:t>
            </a:r>
            <a:r>
              <a:rPr lang="en-GB" sz="1800" dirty="0">
                <a:solidFill>
                  <a:srgbClr val="FF0000"/>
                </a:solidFill>
                <a:latin typeface="CCW Cursive Writing 7" pitchFamily="66" charset="0"/>
              </a:rPr>
              <a:t> September 2018</a:t>
            </a:r>
          </a:p>
          <a:p>
            <a:pPr marL="0" indent="0">
              <a:buNone/>
            </a:pPr>
            <a:r>
              <a:rPr lang="en-GB" sz="1800" dirty="0">
                <a:solidFill>
                  <a:srgbClr val="FF0000"/>
                </a:solidFill>
                <a:latin typeface="CCW Cursive Writing 7" pitchFamily="66" charset="0"/>
              </a:rPr>
              <a:t>Master Duncan Jones</a:t>
            </a:r>
          </a:p>
          <a:p>
            <a:pPr marL="0" indent="0">
              <a:buNone/>
            </a:pPr>
            <a:r>
              <a:rPr lang="en-GB" sz="1800" dirty="0">
                <a:solidFill>
                  <a:srgbClr val="FF0000"/>
                </a:solidFill>
                <a:latin typeface="CCW Cursive Writing 7" pitchFamily="66" charset="0"/>
              </a:rPr>
              <a:t>15 Privet Drive </a:t>
            </a:r>
          </a:p>
          <a:p>
            <a:pPr marL="0" indent="0">
              <a:buNone/>
            </a:pPr>
            <a:r>
              <a:rPr lang="en-GB" sz="1800" dirty="0">
                <a:solidFill>
                  <a:srgbClr val="FF0000"/>
                </a:solidFill>
                <a:latin typeface="CCW Cursive Writing 7" pitchFamily="66" charset="0"/>
              </a:rPr>
              <a:t>Southport</a:t>
            </a:r>
          </a:p>
          <a:p>
            <a:pPr marL="0" indent="0">
              <a:buNone/>
            </a:pPr>
            <a:r>
              <a:rPr lang="en-GB" sz="1800" dirty="0">
                <a:solidFill>
                  <a:srgbClr val="FF0000"/>
                </a:solidFill>
                <a:latin typeface="CCW Cursive Writing 7" pitchFamily="66" charset="0"/>
              </a:rPr>
              <a:t>Merseyside</a:t>
            </a:r>
          </a:p>
          <a:p>
            <a:pPr marL="0" indent="0">
              <a:buNone/>
            </a:pPr>
            <a:r>
              <a:rPr lang="en-GB" sz="1800" dirty="0">
                <a:solidFill>
                  <a:srgbClr val="FF0000"/>
                </a:solidFill>
                <a:latin typeface="CCW Cursive Writing 7" pitchFamily="66" charset="0"/>
              </a:rPr>
              <a:t>PR8 6SS </a:t>
            </a:r>
          </a:p>
          <a:p>
            <a:pPr marL="0" indent="0">
              <a:buNone/>
            </a:pPr>
            <a:r>
              <a:rPr lang="en-GB" sz="1800" dirty="0">
                <a:solidFill>
                  <a:srgbClr val="FF0000"/>
                </a:solidFill>
                <a:latin typeface="CCW Cursive Writing 7" pitchFamily="66" charset="0"/>
              </a:rPr>
              <a:t>Dear Master Duncan, </a:t>
            </a:r>
          </a:p>
          <a:p>
            <a:pPr marL="0" indent="0">
              <a:buNone/>
            </a:pPr>
            <a:r>
              <a:rPr lang="en-GB" sz="1800" dirty="0">
                <a:latin typeface="CCW Cursive Writing 7" pitchFamily="66" charset="0"/>
              </a:rPr>
              <a:t>It is with regret that I write this letter of complaint; however, I cannot continue to carry out my vital role to the best of my ability if certain demands continue. </a:t>
            </a:r>
          </a:p>
          <a:p>
            <a:pPr marL="0" indent="0">
              <a:buNone/>
            </a:pPr>
            <a:endParaRPr lang="en-GB" sz="1800" dirty="0">
              <a:latin typeface="CCW Cursive Writing 7" pitchFamily="66" charset="0"/>
            </a:endParaRPr>
          </a:p>
          <a:p>
            <a:pPr marL="0" indent="0">
              <a:buNone/>
            </a:pPr>
            <a:r>
              <a:rPr lang="en-GB" sz="1800" dirty="0">
                <a:latin typeface="CCW Cursive Writing 7" pitchFamily="66" charset="0"/>
              </a:rPr>
              <a:t>As you are aware, </a:t>
            </a:r>
            <a:r>
              <a:rPr lang="en-GB" sz="1800" dirty="0">
                <a:solidFill>
                  <a:srgbClr val="FF0000"/>
                </a:solidFill>
                <a:latin typeface="CCW Cursive Writing 7" pitchFamily="66" charset="0"/>
              </a:rPr>
              <a:t>I am </a:t>
            </a:r>
            <a:r>
              <a:rPr lang="en-GB" sz="1800" dirty="0">
                <a:latin typeface="CCW Cursive Writing 7" pitchFamily="66" charset="0"/>
              </a:rPr>
              <a:t>your favourite and most trusted crayon and I am proud to carry out the work that you demand of me.  </a:t>
            </a:r>
            <a:r>
              <a:rPr lang="en-GB" sz="1800" dirty="0">
                <a:solidFill>
                  <a:srgbClr val="FF0000"/>
                </a:solidFill>
                <a:latin typeface="CCW Cursive Writing 7" pitchFamily="66" charset="0"/>
              </a:rPr>
              <a:t>Although I understand that you enjoy colouring and need my utmost attention in all your drawings, I am now in need of some respite. Stressed, tired, and overworked, I feel I am being unfairly treated.</a:t>
            </a:r>
            <a:r>
              <a:rPr lang="en-GB" sz="1800" dirty="0">
                <a:latin typeface="CCW Cursive Writing 7" pitchFamily="66" charset="0"/>
              </a:rPr>
              <a:t> Many of my colleagues receive a rest between jobs, yet I am expected to work constantly with no well-earned rest. </a:t>
            </a:r>
          </a:p>
          <a:p>
            <a:pPr marL="0" indent="0">
              <a:buNone/>
            </a:pPr>
            <a:r>
              <a:rPr lang="en-GB" sz="1800" dirty="0">
                <a:solidFill>
                  <a:srgbClr val="FF0000"/>
                </a:solidFill>
                <a:latin typeface="CCW Cursive Writing 7" pitchFamily="66" charset="0"/>
              </a:rPr>
              <a:t>Unfortunately, </a:t>
            </a:r>
            <a:r>
              <a:rPr lang="en-GB" sz="1800" dirty="0">
                <a:latin typeface="CCW Cursive Writing 7" pitchFamily="66" charset="0"/>
              </a:rPr>
              <a:t>if you do not provide me with some well eared time off, then I will be forced to retire. </a:t>
            </a:r>
          </a:p>
          <a:p>
            <a:pPr marL="0" indent="0">
              <a:buNone/>
            </a:pPr>
            <a:r>
              <a:rPr lang="en-GB" sz="1800" dirty="0">
                <a:latin typeface="CCW Cursive Writing 7" pitchFamily="66" charset="0"/>
              </a:rPr>
              <a:t>I trust you understand my concerns, </a:t>
            </a:r>
          </a:p>
          <a:p>
            <a:pPr marL="0" indent="0">
              <a:buNone/>
            </a:pPr>
            <a:endParaRPr lang="en-GB" sz="1800" dirty="0">
              <a:solidFill>
                <a:srgbClr val="FF0000"/>
              </a:solidFill>
              <a:latin typeface="CCW Cursive Writing 7" pitchFamily="66" charset="0"/>
            </a:endParaRPr>
          </a:p>
          <a:p>
            <a:pPr marL="0" indent="0">
              <a:buNone/>
            </a:pPr>
            <a:r>
              <a:rPr lang="en-GB" sz="1800" dirty="0">
                <a:solidFill>
                  <a:srgbClr val="FF0000"/>
                </a:solidFill>
                <a:latin typeface="CCW Cursive Writing 7" pitchFamily="66" charset="0"/>
              </a:rPr>
              <a:t>Yours sincerely,</a:t>
            </a:r>
          </a:p>
          <a:p>
            <a:pPr marL="0" indent="0">
              <a:buNone/>
            </a:pPr>
            <a:endParaRPr lang="en-GB" sz="1800" dirty="0">
              <a:latin typeface="CCW Cursive Writing 7" pitchFamily="66" charset="0"/>
            </a:endParaRPr>
          </a:p>
          <a:p>
            <a:pPr marL="0" indent="0">
              <a:buNone/>
            </a:pPr>
            <a:r>
              <a:rPr lang="en-GB" sz="1800" dirty="0">
                <a:solidFill>
                  <a:srgbClr val="FF0000"/>
                </a:solidFill>
                <a:latin typeface="CCW Cursive Writing 7" pitchFamily="66" charset="0"/>
              </a:rPr>
              <a:t>R</a:t>
            </a:r>
            <a:r>
              <a:rPr lang="en-GB" sz="1800" dirty="0">
                <a:latin typeface="CCW Cursive Writing 7" pitchFamily="66" charset="0"/>
              </a:rPr>
              <a:t>ed </a:t>
            </a:r>
            <a:r>
              <a:rPr lang="en-GB" sz="1800" dirty="0">
                <a:solidFill>
                  <a:srgbClr val="FF0000"/>
                </a:solidFill>
                <a:latin typeface="CCW Cursive Writing 7" pitchFamily="66" charset="0"/>
              </a:rPr>
              <a:t>C</a:t>
            </a:r>
            <a:r>
              <a:rPr lang="en-GB" sz="1800" dirty="0">
                <a:latin typeface="CCW Cursive Writing 7" pitchFamily="66" charset="0"/>
              </a:rPr>
              <a:t>rayon.  </a:t>
            </a:r>
          </a:p>
          <a:p>
            <a:pPr marL="0" indent="0">
              <a:buNone/>
            </a:pPr>
            <a:r>
              <a:rPr lang="en-GB" sz="1800" dirty="0">
                <a:latin typeface="CCW Cursive Writing 7" pitchFamily="66" charset="0"/>
              </a:rPr>
              <a:t> </a:t>
            </a:r>
          </a:p>
          <a:p>
            <a:pPr marL="0" indent="0">
              <a:buNone/>
            </a:pPr>
            <a:endParaRPr lang="en-GB" sz="1800" dirty="0">
              <a:latin typeface="CCW Cursive Writing 7" pitchFamily="66" charset="0"/>
            </a:endParaRPr>
          </a:p>
        </p:txBody>
      </p:sp>
      <p:pic>
        <p:nvPicPr>
          <p:cNvPr id="2050" name="Picture 2" descr="Image result for red crayon day the crayons quit"/>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066356" y="5306648"/>
            <a:ext cx="1016362" cy="12509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90796675"/>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solidFill>
            <a:schemeClr val="accent4">
              <a:lumMod val="20000"/>
              <a:lumOff val="80000"/>
            </a:schemeClr>
          </a:solidFill>
        </p:spPr>
        <p:txBody>
          <a:bodyPr>
            <a:normAutofit fontScale="92500" lnSpcReduction="20000"/>
          </a:bodyPr>
          <a:lstStyle/>
          <a:p>
            <a:pPr marL="0" indent="0">
              <a:buNone/>
            </a:pPr>
            <a:r>
              <a:rPr lang="en-GB" dirty="0">
                <a:solidFill>
                  <a:srgbClr val="7030A0"/>
                </a:solidFill>
                <a:latin typeface="CCW Cursive Writing 7" pitchFamily="66" charset="0"/>
              </a:rPr>
              <a:t>Recently, Yellow Crayon and I have been discussing who the rightful colour of the sun is. </a:t>
            </a:r>
          </a:p>
          <a:p>
            <a:pPr marL="0" indent="0">
              <a:buNone/>
            </a:pPr>
            <a:endParaRPr lang="en-GB" dirty="0">
              <a:solidFill>
                <a:srgbClr val="7030A0"/>
              </a:solidFill>
              <a:latin typeface="CCW Cursive Writing 7" pitchFamily="66" charset="0"/>
            </a:endParaRPr>
          </a:p>
          <a:p>
            <a:pPr marL="0" indent="0">
              <a:buNone/>
            </a:pPr>
            <a:r>
              <a:rPr lang="en-GB" dirty="0">
                <a:solidFill>
                  <a:srgbClr val="7030A0"/>
                </a:solidFill>
                <a:latin typeface="CCW Cursive Writing 7" pitchFamily="66" charset="0"/>
              </a:rPr>
              <a:t>Over the past two weeks, you have been using me to a noticeable extent. </a:t>
            </a:r>
          </a:p>
          <a:p>
            <a:pPr marL="0" indent="0">
              <a:buNone/>
            </a:pPr>
            <a:endParaRPr lang="en-GB" dirty="0">
              <a:solidFill>
                <a:srgbClr val="7030A0"/>
              </a:solidFill>
              <a:latin typeface="CCW Cursive Writing 7" pitchFamily="66" charset="0"/>
            </a:endParaRPr>
          </a:p>
          <a:p>
            <a:pPr marL="0" indent="0">
              <a:buNone/>
            </a:pPr>
            <a:r>
              <a:rPr lang="en-GB" dirty="0">
                <a:solidFill>
                  <a:srgbClr val="7030A0"/>
                </a:solidFill>
                <a:latin typeface="CCW Cursive Writing 7" pitchFamily="66" charset="0"/>
              </a:rPr>
              <a:t>Sadly, I can no longer continue operating for you, unless you reduce my workload. I believe there are a number of ways to rectify this problem, such as…</a:t>
            </a:r>
          </a:p>
        </p:txBody>
      </p:sp>
      <p:sp>
        <p:nvSpPr>
          <p:cNvPr id="4" name="Rectangle 3"/>
          <p:cNvSpPr/>
          <p:nvPr/>
        </p:nvSpPr>
        <p:spPr>
          <a:xfrm>
            <a:off x="4147390" y="566242"/>
            <a:ext cx="3897222" cy="923330"/>
          </a:xfrm>
          <a:prstGeom prst="rect">
            <a:avLst/>
          </a:prstGeom>
          <a:noFill/>
        </p:spPr>
        <p:txBody>
          <a:bodyPr wrap="none" lIns="91440" tIns="45720" rIns="91440" bIns="45720">
            <a:spAutoFit/>
            <a:scene3d>
              <a:camera prst="orthographicFront"/>
              <a:lightRig rig="soft" dir="t">
                <a:rot lat="0" lon="0" rev="15600000"/>
              </a:lightRig>
            </a:scene3d>
            <a:sp3d extrusionH="57150" prstMaterial="softEdge">
              <a:bevelT w="25400" h="38100"/>
            </a:sp3d>
          </a:bodyPr>
          <a:lstStyle/>
          <a:p>
            <a:pPr algn="ctr"/>
            <a:r>
              <a:rPr lang="en-US" sz="5400" b="1" dirty="0">
                <a:ln/>
                <a:solidFill>
                  <a:schemeClr val="accent4"/>
                </a:solidFill>
                <a:latin typeface="CCW Cursive Writing 7" pitchFamily="66" charset="0"/>
              </a:rPr>
              <a:t>Magpie</a:t>
            </a:r>
          </a:p>
        </p:txBody>
      </p:sp>
      <p:sp>
        <p:nvSpPr>
          <p:cNvPr id="5" name="5-Point Star 4"/>
          <p:cNvSpPr/>
          <p:nvPr/>
        </p:nvSpPr>
        <p:spPr>
          <a:xfrm>
            <a:off x="3811214" y="342708"/>
            <a:ext cx="672353" cy="484094"/>
          </a:xfrm>
          <a:prstGeom prst="star5">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CCW Cursive Writing 7" pitchFamily="66" charset="0"/>
            </a:endParaRPr>
          </a:p>
        </p:txBody>
      </p:sp>
      <p:sp>
        <p:nvSpPr>
          <p:cNvPr id="6" name="5-Point Star 5"/>
          <p:cNvSpPr/>
          <p:nvPr/>
        </p:nvSpPr>
        <p:spPr>
          <a:xfrm>
            <a:off x="7708436" y="973503"/>
            <a:ext cx="672353" cy="484094"/>
          </a:xfrm>
          <a:prstGeom prst="star5">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CCW Cursive Writing 7" pitchFamily="66" charset="0"/>
            </a:endParaRPr>
          </a:p>
        </p:txBody>
      </p:sp>
    </p:spTree>
    <p:extLst>
      <p:ext uri="{BB962C8B-B14F-4D97-AF65-F5344CB8AC3E}">
        <p14:creationId xmlns:p14="http://schemas.microsoft.com/office/powerpoint/2010/main" val="3999350564"/>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824039" y="1825625"/>
            <a:ext cx="8543925" cy="2531222"/>
          </a:xfrm>
          <a:solidFill>
            <a:schemeClr val="accent4">
              <a:lumMod val="20000"/>
              <a:lumOff val="80000"/>
            </a:schemeClr>
          </a:solidFill>
        </p:spPr>
        <p:txBody>
          <a:bodyPr/>
          <a:lstStyle/>
          <a:p>
            <a:pPr marL="0" indent="0">
              <a:buNone/>
            </a:pPr>
            <a:r>
              <a:rPr lang="en-GB" dirty="0">
                <a:solidFill>
                  <a:srgbClr val="7030A0"/>
                </a:solidFill>
                <a:latin typeface="CCW Cursive Writing 7" pitchFamily="66" charset="0"/>
              </a:rPr>
              <a:t>This is due to you selecting my colour far too often.</a:t>
            </a:r>
          </a:p>
          <a:p>
            <a:pPr marL="0" indent="0">
              <a:buNone/>
            </a:pPr>
            <a:r>
              <a:rPr lang="en-GB" dirty="0">
                <a:solidFill>
                  <a:srgbClr val="7030A0"/>
                </a:solidFill>
                <a:latin typeface="CCW Cursive Writing 7" pitchFamily="66" charset="0"/>
              </a:rPr>
              <a:t> </a:t>
            </a:r>
          </a:p>
          <a:p>
            <a:pPr marL="0" indent="0">
              <a:buNone/>
            </a:pPr>
            <a:r>
              <a:rPr lang="en-GB" dirty="0">
                <a:solidFill>
                  <a:srgbClr val="7030A0"/>
                </a:solidFill>
                <a:latin typeface="CCW Cursive Writing 7" pitchFamily="66" charset="0"/>
              </a:rPr>
              <a:t>Due to this, I feel exhausted and overworked. </a:t>
            </a:r>
          </a:p>
        </p:txBody>
      </p:sp>
      <p:sp>
        <p:nvSpPr>
          <p:cNvPr id="4" name="Rectangle 3"/>
          <p:cNvSpPr/>
          <p:nvPr/>
        </p:nvSpPr>
        <p:spPr>
          <a:xfrm>
            <a:off x="4147390" y="566242"/>
            <a:ext cx="3897222" cy="923330"/>
          </a:xfrm>
          <a:prstGeom prst="rect">
            <a:avLst/>
          </a:prstGeom>
          <a:noFill/>
        </p:spPr>
        <p:txBody>
          <a:bodyPr wrap="none" lIns="91440" tIns="45720" rIns="91440" bIns="45720">
            <a:spAutoFit/>
            <a:scene3d>
              <a:camera prst="orthographicFront"/>
              <a:lightRig rig="soft" dir="t">
                <a:rot lat="0" lon="0" rev="15600000"/>
              </a:lightRig>
            </a:scene3d>
            <a:sp3d extrusionH="57150" prstMaterial="softEdge">
              <a:bevelT w="25400" h="38100"/>
            </a:sp3d>
          </a:bodyPr>
          <a:lstStyle/>
          <a:p>
            <a:pPr algn="ctr"/>
            <a:r>
              <a:rPr lang="en-US" sz="5400" b="1" dirty="0">
                <a:ln/>
                <a:solidFill>
                  <a:schemeClr val="accent4"/>
                </a:solidFill>
                <a:latin typeface="CCW Cursive Writing 7" pitchFamily="66" charset="0"/>
              </a:rPr>
              <a:t>Magpie</a:t>
            </a:r>
          </a:p>
        </p:txBody>
      </p:sp>
      <p:sp>
        <p:nvSpPr>
          <p:cNvPr id="5" name="5-Point Star 4"/>
          <p:cNvSpPr/>
          <p:nvPr/>
        </p:nvSpPr>
        <p:spPr>
          <a:xfrm>
            <a:off x="4168589" y="389965"/>
            <a:ext cx="672353" cy="484094"/>
          </a:xfrm>
          <a:prstGeom prst="star5">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CCW Cursive Writing 7" pitchFamily="66" charset="0"/>
            </a:endParaRPr>
          </a:p>
        </p:txBody>
      </p:sp>
      <p:sp>
        <p:nvSpPr>
          <p:cNvPr id="6" name="5-Point Star 5"/>
          <p:cNvSpPr/>
          <p:nvPr/>
        </p:nvSpPr>
        <p:spPr>
          <a:xfrm>
            <a:off x="7548284" y="931458"/>
            <a:ext cx="672353" cy="484094"/>
          </a:xfrm>
          <a:prstGeom prst="star5">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CCW Cursive Writing 7" pitchFamily="66" charset="0"/>
            </a:endParaRPr>
          </a:p>
        </p:txBody>
      </p:sp>
    </p:spTree>
    <p:extLst>
      <p:ext uri="{BB962C8B-B14F-4D97-AF65-F5344CB8AC3E}">
        <p14:creationId xmlns:p14="http://schemas.microsoft.com/office/powerpoint/2010/main" val="1498566472"/>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91138" name="Picture 2"/>
          <p:cNvPicPr>
            <a:picLocks noChangeAspect="1" noChangeArrowheads="1"/>
          </p:cNvPicPr>
          <p:nvPr/>
        </p:nvPicPr>
        <p:blipFill>
          <a:blip r:embed="rId2" cstate="print"/>
          <a:srcRect l="6145" t="19286" r="57318" b="9821"/>
          <a:stretch>
            <a:fillRect/>
          </a:stretch>
        </p:blipFill>
        <p:spPr bwMode="auto">
          <a:xfrm>
            <a:off x="1143000" y="33538"/>
            <a:ext cx="4689566" cy="6824462"/>
          </a:xfrm>
          <a:prstGeom prst="rect">
            <a:avLst/>
          </a:prstGeom>
          <a:noFill/>
          <a:ln w="9525">
            <a:noFill/>
            <a:miter lim="800000"/>
            <a:headEnd/>
            <a:tailEnd/>
          </a:ln>
        </p:spPr>
      </p:pic>
      <p:pic>
        <p:nvPicPr>
          <p:cNvPr id="5" name="Picture 2"/>
          <p:cNvPicPr>
            <a:picLocks noChangeAspect="1" noChangeArrowheads="1"/>
          </p:cNvPicPr>
          <p:nvPr/>
        </p:nvPicPr>
        <p:blipFill>
          <a:blip r:embed="rId2" cstate="print"/>
          <a:srcRect l="6179" t="19286" r="57263" b="9821"/>
          <a:stretch>
            <a:fillRect/>
          </a:stretch>
        </p:blipFill>
        <p:spPr bwMode="auto">
          <a:xfrm>
            <a:off x="6146075" y="33538"/>
            <a:ext cx="4692255" cy="6824462"/>
          </a:xfrm>
          <a:prstGeom prst="rect">
            <a:avLst/>
          </a:prstGeom>
          <a:noFill/>
          <a:ln w="9525">
            <a:noFill/>
            <a:miter lim="800000"/>
            <a:headEnd/>
            <a:tailEnd/>
          </a:ln>
        </p:spPr>
      </p:pic>
    </p:spTree>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http://images.clipartpanda.com/kids-hand-writing-clip-art-hand_with_pencil_5C.gif"/>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386954" y="3430147"/>
            <a:ext cx="3108562" cy="3227687"/>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1138294" y="415204"/>
            <a:ext cx="9959778" cy="646331"/>
          </a:xfrm>
          <a:prstGeom prst="rect">
            <a:avLst/>
          </a:prstGeom>
          <a:noFill/>
        </p:spPr>
        <p:txBody>
          <a:bodyPr wrap="none" lIns="91440" tIns="45720" rIns="91440" bIns="45720">
            <a:spAutoFit/>
            <a:scene3d>
              <a:camera prst="orthographicFront"/>
              <a:lightRig rig="soft" dir="t">
                <a:rot lat="0" lon="0" rev="15600000"/>
              </a:lightRig>
            </a:scene3d>
            <a:sp3d extrusionH="57150" prstMaterial="softEdge">
              <a:bevelT w="25400" h="38100"/>
            </a:sp3d>
          </a:bodyPr>
          <a:lstStyle/>
          <a:p>
            <a:pPr algn="ctr"/>
            <a:r>
              <a:rPr lang="en-US" sz="3600" b="1" dirty="0">
                <a:ln/>
                <a:solidFill>
                  <a:schemeClr val="accent4"/>
                </a:solidFill>
                <a:latin typeface="CCW Cursive Writing 7" pitchFamily="66" charset="0"/>
              </a:rPr>
              <a:t>What makes a great letter??</a:t>
            </a:r>
          </a:p>
        </p:txBody>
      </p:sp>
      <p:sp>
        <p:nvSpPr>
          <p:cNvPr id="3" name="Cloud Callout 2"/>
          <p:cNvSpPr/>
          <p:nvPr/>
        </p:nvSpPr>
        <p:spPr>
          <a:xfrm>
            <a:off x="3926292" y="1665029"/>
            <a:ext cx="6265175" cy="3957851"/>
          </a:xfrm>
          <a:prstGeom prst="cloudCallout">
            <a:avLst>
              <a:gd name="adj1" fmla="val -48798"/>
              <a:gd name="adj2" fmla="val 63190"/>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303088520"/>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CCW Cursive Writing 7" pitchFamily="66" charset="0"/>
              </a:rPr>
              <a:t>Over to you…</a:t>
            </a:r>
          </a:p>
        </p:txBody>
      </p:sp>
      <p:sp>
        <p:nvSpPr>
          <p:cNvPr id="3" name="Content Placeholder 2"/>
          <p:cNvSpPr>
            <a:spLocks noGrp="1"/>
          </p:cNvSpPr>
          <p:nvPr>
            <p:ph idx="1"/>
          </p:nvPr>
        </p:nvSpPr>
        <p:spPr/>
        <p:txBody>
          <a:bodyPr>
            <a:normAutofit/>
          </a:bodyPr>
          <a:lstStyle/>
          <a:p>
            <a:pPr algn="ctr"/>
            <a:r>
              <a:rPr lang="en-GB" sz="3600" dirty="0">
                <a:solidFill>
                  <a:srgbClr val="7030A0"/>
                </a:solidFill>
                <a:latin typeface="CCW Cursive Writing 7" pitchFamily="66" charset="0"/>
              </a:rPr>
              <a:t>Choose a letter written by a crayon and rewrite it FORMALLY.</a:t>
            </a:r>
          </a:p>
        </p:txBody>
      </p:sp>
    </p:spTree>
    <p:extLst>
      <p:ext uri="{BB962C8B-B14F-4D97-AF65-F5344CB8AC3E}">
        <p14:creationId xmlns:p14="http://schemas.microsoft.com/office/powerpoint/2010/main" val="777587431"/>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1744542" y="989745"/>
            <a:ext cx="8543925" cy="1325563"/>
          </a:xfrm>
        </p:spPr>
        <p:txBody>
          <a:bodyPr>
            <a:noAutofit/>
          </a:bodyPr>
          <a:lstStyle/>
          <a:p>
            <a:r>
              <a:rPr lang="en-GB" sz="2800" u="sng" dirty="0">
                <a:latin typeface="CCW Cursive Writing 7" pitchFamily="66" charset="0"/>
              </a:rPr>
              <a:t>Tuesday 19</a:t>
            </a:r>
            <a:r>
              <a:rPr lang="en-GB" sz="2800" u="sng" baseline="30000" dirty="0">
                <a:latin typeface="CCW Cursive Writing 7" pitchFamily="66" charset="0"/>
              </a:rPr>
              <a:t>th</a:t>
            </a:r>
            <a:r>
              <a:rPr lang="en-GB" sz="2800" u="sng" dirty="0">
                <a:latin typeface="CCW Cursive Writing 7" pitchFamily="66" charset="0"/>
              </a:rPr>
              <a:t> September 2018</a:t>
            </a:r>
            <a:br>
              <a:rPr lang="en-GB" sz="2800" u="sng" dirty="0">
                <a:latin typeface="CCW Cursive Writing 7" pitchFamily="66" charset="0"/>
              </a:rPr>
            </a:br>
            <a:br>
              <a:rPr lang="en-GB" sz="2800" u="sng" dirty="0">
                <a:latin typeface="CCW Cursive Writing 7" pitchFamily="66" charset="0"/>
              </a:rPr>
            </a:br>
            <a:r>
              <a:rPr lang="en-GB" sz="2800" u="sng" dirty="0">
                <a:latin typeface="CCW Cursive Writing 7" pitchFamily="66" charset="0"/>
              </a:rPr>
              <a:t>L.O. understand and use subjunctive form.</a:t>
            </a:r>
            <a:br>
              <a:rPr lang="en-GB" sz="2800" u="sng" dirty="0">
                <a:latin typeface="CCW Cursive Writing 7" pitchFamily="66" charset="0"/>
              </a:rPr>
            </a:br>
            <a:r>
              <a:rPr lang="en-GB" sz="2800" u="sng" dirty="0">
                <a:latin typeface="CCW Cursive Writing 7" pitchFamily="66" charset="0"/>
              </a:rPr>
              <a:t> </a:t>
            </a:r>
            <a:br>
              <a:rPr lang="en-GB" sz="2800" u="sng" dirty="0">
                <a:latin typeface="CCW Cursive Writing 7" pitchFamily="66" charset="0"/>
              </a:rPr>
            </a:br>
            <a:r>
              <a:rPr lang="en-GB" sz="2800" u="sng" dirty="0">
                <a:latin typeface="CCW Cursive Writing 7" pitchFamily="66" charset="0"/>
              </a:rPr>
              <a:t>L.O. finish, edit and up-level a formal letter</a:t>
            </a:r>
          </a:p>
        </p:txBody>
      </p:sp>
    </p:spTree>
    <p:extLst>
      <p:ext uri="{BB962C8B-B14F-4D97-AF65-F5344CB8AC3E}">
        <p14:creationId xmlns:p14="http://schemas.microsoft.com/office/powerpoint/2010/main" val="2336073024"/>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14678" y="1124744"/>
            <a:ext cx="8915400" cy="1143000"/>
          </a:xfrm>
        </p:spPr>
        <p:txBody>
          <a:bodyPr>
            <a:normAutofit fontScale="90000"/>
          </a:bodyPr>
          <a:lstStyle/>
          <a:p>
            <a:r>
              <a:rPr lang="en-GB" dirty="0">
                <a:latin typeface="CCW Cursive Writing 7" pitchFamily="66" charset="0"/>
              </a:rPr>
              <a:t>When looking for the subjunctive, speak like the Queen!</a:t>
            </a:r>
          </a:p>
        </p:txBody>
      </p:sp>
      <p:pic>
        <p:nvPicPr>
          <p:cNvPr id="3074" name="Picture 2" descr="See the source imag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734182" y="3212977"/>
            <a:ext cx="2832070" cy="33014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39075555"/>
      </p:ext>
    </p:extLst>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1408043" y="655095"/>
            <a:ext cx="9104244" cy="3970318"/>
          </a:xfrm>
          <a:prstGeom prst="rect">
            <a:avLst/>
          </a:prstGeom>
          <a:solidFill>
            <a:srgbClr val="7030A0"/>
          </a:solidFill>
        </p:spPr>
        <p:txBody>
          <a:bodyPr wrap="square" rtlCol="0">
            <a:spAutoFit/>
          </a:bodyPr>
          <a:lstStyle/>
          <a:p>
            <a:pPr algn="ctr"/>
            <a:r>
              <a:rPr lang="en-GB" sz="2800" dirty="0">
                <a:solidFill>
                  <a:schemeClr val="bg1"/>
                </a:solidFill>
                <a:latin typeface="CCW Cursive Writing 7" pitchFamily="66" charset="0"/>
              </a:rPr>
              <a:t>They can be used for:</a:t>
            </a:r>
          </a:p>
          <a:p>
            <a:r>
              <a:rPr lang="en-GB" sz="2800" dirty="0">
                <a:solidFill>
                  <a:schemeClr val="bg1"/>
                </a:solidFill>
                <a:latin typeface="CCW Cursive Writing 7" pitchFamily="66" charset="0"/>
              </a:rPr>
              <a:t> </a:t>
            </a:r>
          </a:p>
          <a:p>
            <a:pPr marL="285750" indent="-285750">
              <a:buFont typeface="Wingdings" panose="05000000000000000000" pitchFamily="2" charset="2"/>
              <a:buChar char="ü"/>
            </a:pPr>
            <a:r>
              <a:rPr lang="en-GB" sz="2800" dirty="0">
                <a:solidFill>
                  <a:schemeClr val="bg1"/>
                </a:solidFill>
                <a:latin typeface="CCW Cursive Writing 7" pitchFamily="66" charset="0"/>
              </a:rPr>
              <a:t>Showing conditions that are not true.</a:t>
            </a:r>
          </a:p>
          <a:p>
            <a:pPr marL="285750" indent="-285750">
              <a:buFont typeface="Wingdings" panose="05000000000000000000" pitchFamily="2" charset="2"/>
              <a:buChar char="ü"/>
            </a:pPr>
            <a:r>
              <a:rPr lang="en-GB" sz="2800" dirty="0">
                <a:solidFill>
                  <a:schemeClr val="bg1"/>
                </a:solidFill>
                <a:latin typeface="CCW Cursive Writing 7" pitchFamily="66" charset="0"/>
              </a:rPr>
              <a:t>Making a command more formal.</a:t>
            </a:r>
          </a:p>
          <a:p>
            <a:pPr marL="285750" indent="-285750">
              <a:buFont typeface="Wingdings" panose="05000000000000000000" pitchFamily="2" charset="2"/>
              <a:buChar char="ü"/>
            </a:pPr>
            <a:r>
              <a:rPr lang="en-GB" sz="2800" dirty="0">
                <a:solidFill>
                  <a:schemeClr val="bg1"/>
                </a:solidFill>
                <a:latin typeface="CCW Cursive Writing 7" pitchFamily="66" charset="0"/>
              </a:rPr>
              <a:t>Making a request/wish more formal.</a:t>
            </a:r>
          </a:p>
          <a:p>
            <a:pPr marL="285750" indent="-285750">
              <a:buFont typeface="Wingdings" panose="05000000000000000000" pitchFamily="2" charset="2"/>
              <a:buChar char="ü"/>
            </a:pPr>
            <a:endParaRPr lang="en-GB" sz="2800" dirty="0">
              <a:solidFill>
                <a:schemeClr val="bg1"/>
              </a:solidFill>
              <a:latin typeface="CCW Cursive Writing 7" pitchFamily="66" charset="0"/>
            </a:endParaRPr>
          </a:p>
        </p:txBody>
      </p:sp>
      <p:sp>
        <p:nvSpPr>
          <p:cNvPr id="6" name="Rectangle 5"/>
          <p:cNvSpPr/>
          <p:nvPr/>
        </p:nvSpPr>
        <p:spPr>
          <a:xfrm>
            <a:off x="2227555" y="5445294"/>
            <a:ext cx="7866256" cy="523220"/>
          </a:xfrm>
          <a:prstGeom prst="rect">
            <a:avLst/>
          </a:prstGeom>
          <a:noFill/>
        </p:spPr>
        <p:txBody>
          <a:bodyPr wrap="none" lIns="91440" tIns="45720" rIns="91440" bIns="45720">
            <a:spAutoFit/>
          </a:bodyPr>
          <a:lstStyle/>
          <a:p>
            <a:pPr algn="ctr"/>
            <a:r>
              <a:rPr lang="en-US" sz="2800"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latin typeface="CCW Cursive Writing 7" pitchFamily="66" charset="0"/>
              </a:rPr>
              <a:t>Let’s see examples of them!</a:t>
            </a:r>
          </a:p>
        </p:txBody>
      </p:sp>
      <p:pic>
        <p:nvPicPr>
          <p:cNvPr id="2050" name="Picture 2" descr="http://upload.wikimedia.org/wikipedia/commons/thumb/3/3a/Magnifying_glass_01.svg/603px-Magnifying_glass_01.svg.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923548" y="3703733"/>
            <a:ext cx="1932147" cy="236225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1595990"/>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1"/>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256747" y="200097"/>
            <a:ext cx="8173631" cy="12602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Box 4"/>
          <p:cNvSpPr txBox="1"/>
          <p:nvPr/>
        </p:nvSpPr>
        <p:spPr>
          <a:xfrm>
            <a:off x="1697440" y="1247886"/>
            <a:ext cx="8893222" cy="830997"/>
          </a:xfrm>
          <a:prstGeom prst="rect">
            <a:avLst/>
          </a:prstGeom>
          <a:noFill/>
        </p:spPr>
        <p:txBody>
          <a:bodyPr wrap="square" rtlCol="0">
            <a:spAutoFit/>
          </a:bodyPr>
          <a:lstStyle/>
          <a:p>
            <a:pPr algn="ctr"/>
            <a:r>
              <a:rPr lang="en-GB" sz="2400" dirty="0">
                <a:latin typeface="Jarman" pitchFamily="2" charset="0"/>
              </a:rPr>
              <a:t>This can be done by changing the verb ‘was’ to ‘were’ to sound more formal.</a:t>
            </a:r>
          </a:p>
        </p:txBody>
      </p:sp>
      <p:pic>
        <p:nvPicPr>
          <p:cNvPr id="6" name="Picture 3"/>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435270" y="1970737"/>
            <a:ext cx="7661518" cy="31156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4"/>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65204" y="5086351"/>
            <a:ext cx="8201650" cy="10548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7"/>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324218" y="6141180"/>
            <a:ext cx="4104669" cy="7168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706053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own Arrow 3"/>
          <p:cNvSpPr/>
          <p:nvPr/>
        </p:nvSpPr>
        <p:spPr>
          <a:xfrm>
            <a:off x="6137537" y="3078846"/>
            <a:ext cx="339229" cy="546100"/>
          </a:xfrm>
          <a:prstGeom prst="downArrow">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srgbClr val="0070C0"/>
              </a:solidFill>
              <a:latin typeface="Jarman" pitchFamily="2" charset="0"/>
            </a:endParaRPr>
          </a:p>
        </p:txBody>
      </p:sp>
      <p:pic>
        <p:nvPicPr>
          <p:cNvPr id="5" name="Picture 1"/>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997835" y="38102"/>
            <a:ext cx="6469856" cy="860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2"/>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53999" y="748791"/>
            <a:ext cx="7980439" cy="10116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6"/>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250607" y="1898908"/>
            <a:ext cx="5773863" cy="11668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7"/>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128903" y="3760258"/>
            <a:ext cx="5895566" cy="11701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8"/>
          <p:cNvPicPr>
            <a:picLocks noChangeAspect="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250605" y="5338765"/>
            <a:ext cx="5987224" cy="9942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3558009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2" presetClass="entr" presetSubtype="1"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ipe(up)">
                                      <p:cBhvr>
                                        <p:cTn id="11" dur="500"/>
                                        <p:tgtEl>
                                          <p:spTgt spid="4"/>
                                        </p:tgtEl>
                                      </p:cBhvr>
                                    </p:animEffec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nodeType="clickEffect">
                                  <p:stCondLst>
                                    <p:cond delay="0"/>
                                  </p:stCondLst>
                                  <p:childTnLst>
                                    <p:set>
                                      <p:cBhvr>
                                        <p:cTn id="15" dur="1" fill="hold">
                                          <p:stCondLst>
                                            <p:cond delay="0"/>
                                          </p:stCondLst>
                                        </p:cTn>
                                        <p:tgtEl>
                                          <p:spTgt spid="8"/>
                                        </p:tgtEl>
                                        <p:attrNameLst>
                                          <p:attrName>style.visibility</p:attrName>
                                        </p:attrNameLst>
                                      </p:cBhvr>
                                      <p:to>
                                        <p:strVal val="visible"/>
                                      </p:to>
                                    </p:set>
                                  </p:childTnLst>
                                </p:cTn>
                              </p:par>
                            </p:childTnLst>
                          </p:cTn>
                        </p:par>
                        <p:par>
                          <p:cTn id="16" fill="hold">
                            <p:stCondLst>
                              <p:cond delay="0"/>
                            </p:stCondLst>
                            <p:childTnLst>
                              <p:par>
                                <p:cTn id="17" presetID="1" presetClass="entr" presetSubtype="0" fill="hold" nodeType="afterEffect">
                                  <p:stCondLst>
                                    <p:cond delay="0"/>
                                  </p:stCondLst>
                                  <p:childTnLst>
                                    <p:set>
                                      <p:cBhvr>
                                        <p:cTn id="18"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2050"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35873" t="26679" r="8534" b="9515"/>
          <a:stretch/>
        </p:blipFill>
        <p:spPr bwMode="auto">
          <a:xfrm>
            <a:off x="1852683" y="200162"/>
            <a:ext cx="8383138" cy="665783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483312327"/>
      </p:ext>
    </p:extLst>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1026"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35664" t="28358" r="9372" b="45709"/>
          <a:stretch/>
        </p:blipFill>
        <p:spPr bwMode="auto">
          <a:xfrm>
            <a:off x="1630907" y="1787857"/>
            <a:ext cx="8283338" cy="270436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684346873"/>
      </p:ext>
    </p:extLst>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solidFill>
                  <a:srgbClr val="FF0066"/>
                </a:solidFill>
                <a:latin typeface="CCW Cursive Writing 7" pitchFamily="66" charset="0"/>
              </a:rPr>
              <a:t>Up-level</a:t>
            </a:r>
          </a:p>
        </p:txBody>
      </p:sp>
      <p:sp>
        <p:nvSpPr>
          <p:cNvPr id="3" name="Content Placeholder 2"/>
          <p:cNvSpPr>
            <a:spLocks noGrp="1"/>
          </p:cNvSpPr>
          <p:nvPr>
            <p:ph idx="1"/>
          </p:nvPr>
        </p:nvSpPr>
        <p:spPr/>
        <p:txBody>
          <a:bodyPr/>
          <a:lstStyle/>
          <a:p>
            <a:r>
              <a:rPr lang="en-GB" dirty="0">
                <a:latin typeface="CCW Cursive Writing 7" pitchFamily="66" charset="0"/>
              </a:rPr>
              <a:t>I will end up in blue crayons state- short and stubby. </a:t>
            </a:r>
          </a:p>
          <a:p>
            <a:endParaRPr lang="en-GB" dirty="0">
              <a:latin typeface="CCW Cursive Writing 7" pitchFamily="66" charset="0"/>
            </a:endParaRPr>
          </a:p>
          <a:p>
            <a:r>
              <a:rPr lang="en-GB" dirty="0">
                <a:latin typeface="CCW Cursive Writing 7" pitchFamily="66" charset="0"/>
              </a:rPr>
              <a:t>Yours sincerely, Red crayon. </a:t>
            </a:r>
          </a:p>
          <a:p>
            <a:endParaRPr lang="en-GB" dirty="0">
              <a:latin typeface="CCW Cursive Writing 7" pitchFamily="66" charset="0"/>
            </a:endParaRPr>
          </a:p>
          <a:p>
            <a:r>
              <a:rPr lang="en-GB" dirty="0">
                <a:latin typeface="CCW Cursive Writing 7" pitchFamily="66" charset="0"/>
              </a:rPr>
              <a:t>It break my heart</a:t>
            </a:r>
          </a:p>
          <a:p>
            <a:endParaRPr lang="en-GB" dirty="0">
              <a:latin typeface="CCW Cursive Writing 7" pitchFamily="66" charset="0"/>
            </a:endParaRPr>
          </a:p>
          <a:p>
            <a:r>
              <a:rPr lang="en-GB" dirty="0">
                <a:latin typeface="CCW Cursive Writing 7" pitchFamily="66" charset="0"/>
              </a:rPr>
              <a:t>I just hope</a:t>
            </a:r>
          </a:p>
        </p:txBody>
      </p:sp>
    </p:spTree>
    <p:extLst>
      <p:ext uri="{BB962C8B-B14F-4D97-AF65-F5344CB8AC3E}">
        <p14:creationId xmlns:p14="http://schemas.microsoft.com/office/powerpoint/2010/main" val="4048234822"/>
      </p:ext>
    </p:extLst>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4" descr="http://www.girlonarockinghorse.com/wp-content/uploads/2012/07/i-love-shiny-things.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511267" y="351643"/>
            <a:ext cx="5309833" cy="4529497"/>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2596793" y="4982234"/>
            <a:ext cx="7138780" cy="769441"/>
          </a:xfrm>
          <a:prstGeom prst="rect">
            <a:avLst/>
          </a:prstGeom>
          <a:noFill/>
        </p:spPr>
        <p:txBody>
          <a:bodyPr wrap="square" rtlCol="0">
            <a:spAutoFit/>
          </a:bodyPr>
          <a:lstStyle/>
          <a:p>
            <a:pPr algn="ctr"/>
            <a:r>
              <a:rPr lang="en-GB" sz="4400" dirty="0"/>
              <a:t>Magpie time!</a:t>
            </a:r>
          </a:p>
        </p:txBody>
      </p:sp>
    </p:spTree>
    <p:extLst>
      <p:ext uri="{BB962C8B-B14F-4D97-AF65-F5344CB8AC3E}">
        <p14:creationId xmlns:p14="http://schemas.microsoft.com/office/powerpoint/2010/main" val="3221059829"/>
      </p:ext>
    </p:extLst>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solidFill>
            <a:schemeClr val="accent4">
              <a:lumMod val="20000"/>
              <a:lumOff val="80000"/>
            </a:schemeClr>
          </a:solidFill>
        </p:spPr>
        <p:txBody>
          <a:bodyPr>
            <a:normAutofit fontScale="92500" lnSpcReduction="20000"/>
          </a:bodyPr>
          <a:lstStyle/>
          <a:p>
            <a:pPr marL="0" indent="0">
              <a:buNone/>
            </a:pPr>
            <a:r>
              <a:rPr lang="en-GB" dirty="0">
                <a:solidFill>
                  <a:srgbClr val="7030A0"/>
                </a:solidFill>
                <a:latin typeface="CCW Cursive Writing 7" pitchFamily="66" charset="0"/>
              </a:rPr>
              <a:t>Recently, Yellow Crayon and I have been discussing who the rightful colour of the sun is. </a:t>
            </a:r>
          </a:p>
          <a:p>
            <a:pPr marL="0" indent="0">
              <a:buNone/>
            </a:pPr>
            <a:endParaRPr lang="en-GB" dirty="0">
              <a:solidFill>
                <a:srgbClr val="7030A0"/>
              </a:solidFill>
              <a:latin typeface="CCW Cursive Writing 7" pitchFamily="66" charset="0"/>
            </a:endParaRPr>
          </a:p>
          <a:p>
            <a:pPr marL="0" indent="0">
              <a:buNone/>
            </a:pPr>
            <a:r>
              <a:rPr lang="en-GB" dirty="0">
                <a:solidFill>
                  <a:srgbClr val="7030A0"/>
                </a:solidFill>
                <a:latin typeface="CCW Cursive Writing 7" pitchFamily="66" charset="0"/>
              </a:rPr>
              <a:t>Over the past two weeks, you have been using one to a noticeable extent. </a:t>
            </a:r>
          </a:p>
          <a:p>
            <a:pPr marL="0" indent="0">
              <a:buNone/>
            </a:pPr>
            <a:endParaRPr lang="en-GB" dirty="0">
              <a:solidFill>
                <a:srgbClr val="7030A0"/>
              </a:solidFill>
              <a:latin typeface="CCW Cursive Writing 7" pitchFamily="66" charset="0"/>
            </a:endParaRPr>
          </a:p>
          <a:p>
            <a:pPr marL="0" indent="0">
              <a:buNone/>
            </a:pPr>
            <a:r>
              <a:rPr lang="en-GB" dirty="0">
                <a:solidFill>
                  <a:srgbClr val="7030A0"/>
                </a:solidFill>
                <a:latin typeface="CCW Cursive Writing 7" pitchFamily="66" charset="0"/>
              </a:rPr>
              <a:t>Sadly, one can no longer continue operating for you, unless you reduce my workload. One believes there are a number of ways to rectify this problem, such as…</a:t>
            </a:r>
          </a:p>
        </p:txBody>
      </p:sp>
      <p:sp>
        <p:nvSpPr>
          <p:cNvPr id="4" name="Rectangle 3"/>
          <p:cNvSpPr/>
          <p:nvPr/>
        </p:nvSpPr>
        <p:spPr>
          <a:xfrm>
            <a:off x="4147390" y="566242"/>
            <a:ext cx="3897222" cy="923330"/>
          </a:xfrm>
          <a:prstGeom prst="rect">
            <a:avLst/>
          </a:prstGeom>
          <a:noFill/>
        </p:spPr>
        <p:txBody>
          <a:bodyPr wrap="none" lIns="91440" tIns="45720" rIns="91440" bIns="45720">
            <a:spAutoFit/>
            <a:scene3d>
              <a:camera prst="orthographicFront"/>
              <a:lightRig rig="soft" dir="t">
                <a:rot lat="0" lon="0" rev="15600000"/>
              </a:lightRig>
            </a:scene3d>
            <a:sp3d extrusionH="57150" prstMaterial="softEdge">
              <a:bevelT w="25400" h="38100"/>
            </a:sp3d>
          </a:bodyPr>
          <a:lstStyle/>
          <a:p>
            <a:pPr algn="ctr"/>
            <a:r>
              <a:rPr lang="en-US" sz="5400" b="1" dirty="0">
                <a:ln/>
                <a:solidFill>
                  <a:schemeClr val="accent4"/>
                </a:solidFill>
                <a:latin typeface="CCW Cursive Writing 7" pitchFamily="66" charset="0"/>
              </a:rPr>
              <a:t>Magpie</a:t>
            </a:r>
          </a:p>
        </p:txBody>
      </p:sp>
      <p:sp>
        <p:nvSpPr>
          <p:cNvPr id="5" name="5-Point Star 4"/>
          <p:cNvSpPr/>
          <p:nvPr/>
        </p:nvSpPr>
        <p:spPr>
          <a:xfrm>
            <a:off x="3811214" y="342708"/>
            <a:ext cx="672353" cy="484094"/>
          </a:xfrm>
          <a:prstGeom prst="star5">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CCW Cursive Writing 7" pitchFamily="66" charset="0"/>
            </a:endParaRPr>
          </a:p>
        </p:txBody>
      </p:sp>
      <p:sp>
        <p:nvSpPr>
          <p:cNvPr id="6" name="5-Point Star 5"/>
          <p:cNvSpPr/>
          <p:nvPr/>
        </p:nvSpPr>
        <p:spPr>
          <a:xfrm>
            <a:off x="7708436" y="973503"/>
            <a:ext cx="672353" cy="484094"/>
          </a:xfrm>
          <a:prstGeom prst="star5">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CCW Cursive Writing 7" pitchFamily="66" charset="0"/>
            </a:endParaRPr>
          </a:p>
        </p:txBody>
      </p:sp>
    </p:spTree>
    <p:extLst>
      <p:ext uri="{BB962C8B-B14F-4D97-AF65-F5344CB8AC3E}">
        <p14:creationId xmlns:p14="http://schemas.microsoft.com/office/powerpoint/2010/main" val="949068043"/>
      </p:ext>
    </p:extLst>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824039" y="1825625"/>
            <a:ext cx="8543925" cy="2531222"/>
          </a:xfrm>
          <a:solidFill>
            <a:schemeClr val="accent4">
              <a:lumMod val="20000"/>
              <a:lumOff val="80000"/>
            </a:schemeClr>
          </a:solidFill>
        </p:spPr>
        <p:txBody>
          <a:bodyPr/>
          <a:lstStyle/>
          <a:p>
            <a:pPr marL="0" indent="0">
              <a:buNone/>
            </a:pPr>
            <a:r>
              <a:rPr lang="en-GB" dirty="0">
                <a:solidFill>
                  <a:srgbClr val="7030A0"/>
                </a:solidFill>
                <a:latin typeface="CCW Cursive Writing 7" pitchFamily="66" charset="0"/>
              </a:rPr>
              <a:t>This is due to you selecting one to colour far too often.</a:t>
            </a:r>
          </a:p>
          <a:p>
            <a:pPr marL="0" indent="0">
              <a:buNone/>
            </a:pPr>
            <a:r>
              <a:rPr lang="en-GB" dirty="0">
                <a:solidFill>
                  <a:srgbClr val="7030A0"/>
                </a:solidFill>
                <a:latin typeface="CCW Cursive Writing 7" pitchFamily="66" charset="0"/>
              </a:rPr>
              <a:t> </a:t>
            </a:r>
          </a:p>
          <a:p>
            <a:pPr marL="0" indent="0">
              <a:buNone/>
            </a:pPr>
            <a:r>
              <a:rPr lang="en-GB" dirty="0">
                <a:solidFill>
                  <a:srgbClr val="7030A0"/>
                </a:solidFill>
                <a:latin typeface="CCW Cursive Writing 7" pitchFamily="66" charset="0"/>
              </a:rPr>
              <a:t>Due to this, one feels exhausted and overworked. </a:t>
            </a:r>
          </a:p>
        </p:txBody>
      </p:sp>
      <p:sp>
        <p:nvSpPr>
          <p:cNvPr id="4" name="Rectangle 3"/>
          <p:cNvSpPr/>
          <p:nvPr/>
        </p:nvSpPr>
        <p:spPr>
          <a:xfrm>
            <a:off x="4147390" y="566242"/>
            <a:ext cx="3897222" cy="923330"/>
          </a:xfrm>
          <a:prstGeom prst="rect">
            <a:avLst/>
          </a:prstGeom>
          <a:noFill/>
        </p:spPr>
        <p:txBody>
          <a:bodyPr wrap="none" lIns="91440" tIns="45720" rIns="91440" bIns="45720">
            <a:spAutoFit/>
            <a:scene3d>
              <a:camera prst="orthographicFront"/>
              <a:lightRig rig="soft" dir="t">
                <a:rot lat="0" lon="0" rev="15600000"/>
              </a:lightRig>
            </a:scene3d>
            <a:sp3d extrusionH="57150" prstMaterial="softEdge">
              <a:bevelT w="25400" h="38100"/>
            </a:sp3d>
          </a:bodyPr>
          <a:lstStyle/>
          <a:p>
            <a:pPr algn="ctr"/>
            <a:r>
              <a:rPr lang="en-US" sz="5400" b="1" dirty="0">
                <a:ln/>
                <a:solidFill>
                  <a:schemeClr val="accent4"/>
                </a:solidFill>
                <a:latin typeface="CCW Cursive Writing 7" pitchFamily="66" charset="0"/>
              </a:rPr>
              <a:t>Magpie</a:t>
            </a:r>
          </a:p>
        </p:txBody>
      </p:sp>
      <p:sp>
        <p:nvSpPr>
          <p:cNvPr id="5" name="5-Point Star 4"/>
          <p:cNvSpPr/>
          <p:nvPr/>
        </p:nvSpPr>
        <p:spPr>
          <a:xfrm>
            <a:off x="4168589" y="389965"/>
            <a:ext cx="672353" cy="484094"/>
          </a:xfrm>
          <a:prstGeom prst="star5">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CCW Cursive Writing 7" pitchFamily="66" charset="0"/>
            </a:endParaRPr>
          </a:p>
        </p:txBody>
      </p:sp>
      <p:sp>
        <p:nvSpPr>
          <p:cNvPr id="6" name="5-Point Star 5"/>
          <p:cNvSpPr/>
          <p:nvPr/>
        </p:nvSpPr>
        <p:spPr>
          <a:xfrm>
            <a:off x="7548284" y="931458"/>
            <a:ext cx="672353" cy="484094"/>
          </a:xfrm>
          <a:prstGeom prst="star5">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CCW Cursive Writing 7" pitchFamily="66" charset="0"/>
            </a:endParaRPr>
          </a:p>
        </p:txBody>
      </p:sp>
    </p:spTree>
    <p:extLst>
      <p:ext uri="{BB962C8B-B14F-4D97-AF65-F5344CB8AC3E}">
        <p14:creationId xmlns:p14="http://schemas.microsoft.com/office/powerpoint/2010/main" val="3474793879"/>
      </p:ext>
    </p:extLst>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http://www.crayonspicturebooks.com/assets/img/interiors/book-1@2x.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03163" y="-605309"/>
            <a:ext cx="12635274" cy="77917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17582361"/>
      </p:ext>
    </p:extLst>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1026" name="Picture 2" descr="Image result for hammer time animation"/>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096000" y="3116544"/>
            <a:ext cx="4762500" cy="3562351"/>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Image result for stop"/>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428750" y="132416"/>
            <a:ext cx="3874808" cy="3874808"/>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5387514" y="2229914"/>
            <a:ext cx="4188006" cy="923330"/>
          </a:xfrm>
          <a:prstGeom prst="rect">
            <a:avLst/>
          </a:prstGeom>
          <a:noFill/>
        </p:spPr>
        <p:txBody>
          <a:bodyPr wrap="none" lIns="91440" tIns="45720" rIns="91440" bIns="45720">
            <a:spAutoFit/>
          </a:bodyPr>
          <a:lstStyle/>
          <a:p>
            <a:pPr algn="ctr"/>
            <a:r>
              <a:rPr lang="en-US" sz="5400" dirty="0">
                <a:ln w="0"/>
                <a:solidFill>
                  <a:srgbClr val="FF0000"/>
                </a:solidFill>
                <a:effectLst>
                  <a:outerShdw blurRad="38100" dist="25400" dir="5400000" algn="ctr" rotWithShape="0">
                    <a:srgbClr val="6E747A">
                      <a:alpha val="43000"/>
                    </a:srgbClr>
                  </a:outerShdw>
                </a:effectLst>
              </a:rPr>
              <a:t>WABOLL TIME</a:t>
            </a:r>
          </a:p>
        </p:txBody>
      </p:sp>
    </p:spTree>
    <p:extLst>
      <p:ext uri="{BB962C8B-B14F-4D97-AF65-F5344CB8AC3E}">
        <p14:creationId xmlns:p14="http://schemas.microsoft.com/office/powerpoint/2010/main" val="792604993"/>
      </p:ext>
    </p:extLst>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solidFill>
                  <a:srgbClr val="FF0000"/>
                </a:solidFill>
                <a:latin typeface="CCW Cursive Writing 7" pitchFamily="66" charset="0"/>
              </a:rPr>
              <a:t>WABOLL</a:t>
            </a:r>
          </a:p>
        </p:txBody>
      </p:sp>
      <p:sp>
        <p:nvSpPr>
          <p:cNvPr id="3" name="Content Placeholder 2"/>
          <p:cNvSpPr>
            <a:spLocks noGrp="1"/>
          </p:cNvSpPr>
          <p:nvPr>
            <p:ph idx="1"/>
          </p:nvPr>
        </p:nvSpPr>
        <p:spPr/>
        <p:txBody>
          <a:bodyPr>
            <a:normAutofit fontScale="92500" lnSpcReduction="20000"/>
          </a:bodyPr>
          <a:lstStyle/>
          <a:p>
            <a:pPr marL="0" indent="0">
              <a:buNone/>
            </a:pPr>
            <a:r>
              <a:rPr lang="en-GB" dirty="0">
                <a:latin typeface="CCW Cursive Writing 7" pitchFamily="66" charset="0"/>
              </a:rPr>
              <a:t>Dear Duncan, </a:t>
            </a:r>
          </a:p>
          <a:p>
            <a:pPr marL="0" indent="0">
              <a:buNone/>
            </a:pPr>
            <a:r>
              <a:rPr lang="en-GB" dirty="0">
                <a:latin typeface="CCW Cursive Writing 7" pitchFamily="66" charset="0"/>
              </a:rPr>
              <a:t>I am writing to inform you that I am unhappy with my workload. You work me too hard. I need a well earned break. </a:t>
            </a:r>
          </a:p>
          <a:p>
            <a:pPr marL="0" indent="0">
              <a:buNone/>
            </a:pPr>
            <a:r>
              <a:rPr lang="en-GB" dirty="0">
                <a:latin typeface="CCW Cursive Writing 7" pitchFamily="66" charset="0"/>
              </a:rPr>
              <a:t>I think you should consider giving me a holiday. How about colouring strawberries green once in a while. Stressed, tired I feel I am overworked. </a:t>
            </a:r>
          </a:p>
          <a:p>
            <a:pPr marL="0" indent="0">
              <a:buNone/>
            </a:pPr>
            <a:endParaRPr lang="en-GB" dirty="0">
              <a:latin typeface="CCW Cursive Writing 7" pitchFamily="66" charset="0"/>
            </a:endParaRPr>
          </a:p>
          <a:p>
            <a:pPr marL="0" indent="0">
              <a:buNone/>
            </a:pPr>
            <a:r>
              <a:rPr lang="en-GB" dirty="0">
                <a:latin typeface="CCW Cursive Writing 7" pitchFamily="66" charset="0"/>
              </a:rPr>
              <a:t>I hope you take my request seriously. </a:t>
            </a:r>
          </a:p>
          <a:p>
            <a:pPr marL="0" indent="0">
              <a:buNone/>
            </a:pPr>
            <a:r>
              <a:rPr lang="en-GB" dirty="0">
                <a:latin typeface="CCW Cursive Writing 7" pitchFamily="66" charset="0"/>
              </a:rPr>
              <a:t>Your </a:t>
            </a:r>
            <a:r>
              <a:rPr lang="en-GB" dirty="0" err="1">
                <a:latin typeface="CCW Cursive Writing 7" pitchFamily="66" charset="0"/>
              </a:rPr>
              <a:t>sincery</a:t>
            </a:r>
            <a:r>
              <a:rPr lang="en-GB" dirty="0">
                <a:latin typeface="CCW Cursive Writing 7" pitchFamily="66" charset="0"/>
              </a:rPr>
              <a:t>, red crayon. </a:t>
            </a:r>
          </a:p>
        </p:txBody>
      </p:sp>
    </p:spTree>
    <p:extLst>
      <p:ext uri="{BB962C8B-B14F-4D97-AF65-F5344CB8AC3E}">
        <p14:creationId xmlns:p14="http://schemas.microsoft.com/office/powerpoint/2010/main" val="2346883352"/>
      </p:ext>
    </p:extLst>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ABC84B-9ECB-45C7-8789-B19A46A49ACE}"/>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BBB02102-5BA3-462F-B98A-8284376FEE84}"/>
              </a:ext>
            </a:extLst>
          </p:cNvPr>
          <p:cNvSpPr>
            <a:spLocks noGrp="1"/>
          </p:cNvSpPr>
          <p:nvPr>
            <p:ph idx="1"/>
          </p:nvPr>
        </p:nvSpPr>
        <p:spPr/>
        <p:txBody>
          <a:bodyPr>
            <a:normAutofit/>
          </a:bodyPr>
          <a:lstStyle/>
          <a:p>
            <a:pPr marL="0" indent="0" algn="ctr">
              <a:buNone/>
            </a:pPr>
            <a:r>
              <a:rPr lang="en-GB" sz="19900" dirty="0"/>
              <a:t>WAGOLL</a:t>
            </a:r>
          </a:p>
        </p:txBody>
      </p:sp>
    </p:spTree>
    <p:extLst>
      <p:ext uri="{BB962C8B-B14F-4D97-AF65-F5344CB8AC3E}">
        <p14:creationId xmlns:p14="http://schemas.microsoft.com/office/powerpoint/2010/main" val="1678205633"/>
      </p:ext>
    </p:extLst>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4" descr="http://www.girlonarockinghorse.com/wp-content/uploads/2012/07/i-love-shiny-things.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511267" y="351643"/>
            <a:ext cx="5309833" cy="4529497"/>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2596793" y="4982234"/>
            <a:ext cx="7138780" cy="769441"/>
          </a:xfrm>
          <a:prstGeom prst="rect">
            <a:avLst/>
          </a:prstGeom>
          <a:noFill/>
        </p:spPr>
        <p:txBody>
          <a:bodyPr wrap="square" rtlCol="0">
            <a:spAutoFit/>
          </a:bodyPr>
          <a:lstStyle/>
          <a:p>
            <a:pPr algn="ctr"/>
            <a:r>
              <a:rPr lang="en-GB" sz="4400" dirty="0"/>
              <a:t>Magpie time!</a:t>
            </a:r>
          </a:p>
        </p:txBody>
      </p:sp>
    </p:spTree>
    <p:extLst>
      <p:ext uri="{BB962C8B-B14F-4D97-AF65-F5344CB8AC3E}">
        <p14:creationId xmlns:p14="http://schemas.microsoft.com/office/powerpoint/2010/main" val="1042759347"/>
      </p:ext>
    </p:extLst>
  </p:cSld>
  <p:clrMapOvr>
    <a:masterClrMapping/>
  </p:clrMapOvr>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807120" y="243685"/>
            <a:ext cx="8543925" cy="6387737"/>
          </a:xfrm>
        </p:spPr>
        <p:txBody>
          <a:bodyPr>
            <a:normAutofit fontScale="92500"/>
          </a:bodyPr>
          <a:lstStyle/>
          <a:p>
            <a:pPr marL="0" indent="0" algn="r">
              <a:buNone/>
            </a:pPr>
            <a:r>
              <a:rPr lang="en-GB" sz="1200" dirty="0">
                <a:latin typeface="CCW Cursive Writing 7" pitchFamily="66" charset="0"/>
              </a:rPr>
              <a:t>The Crayon Box</a:t>
            </a:r>
          </a:p>
          <a:p>
            <a:pPr marL="0" indent="0" algn="r">
              <a:buNone/>
            </a:pPr>
            <a:r>
              <a:rPr lang="en-GB" sz="1200" dirty="0">
                <a:latin typeface="CCW Cursive Writing 7" pitchFamily="66" charset="0"/>
              </a:rPr>
              <a:t>Duncan’s Room</a:t>
            </a:r>
          </a:p>
          <a:p>
            <a:pPr marL="0" indent="0" algn="r">
              <a:buNone/>
            </a:pPr>
            <a:r>
              <a:rPr lang="en-GB" sz="1200" dirty="0">
                <a:latin typeface="CCW Cursive Writing 7" pitchFamily="66" charset="0"/>
              </a:rPr>
              <a:t>Southport</a:t>
            </a:r>
          </a:p>
          <a:p>
            <a:pPr marL="0" indent="0" algn="r">
              <a:buNone/>
            </a:pPr>
            <a:r>
              <a:rPr lang="en-GB" sz="1200" dirty="0">
                <a:latin typeface="CCW Cursive Writing 7" pitchFamily="66" charset="0"/>
              </a:rPr>
              <a:t>Merseyside </a:t>
            </a:r>
          </a:p>
          <a:p>
            <a:pPr marL="0" indent="0" algn="r">
              <a:buNone/>
            </a:pPr>
            <a:r>
              <a:rPr lang="en-GB" sz="1200" dirty="0">
                <a:latin typeface="CCW Cursive Writing 7" pitchFamily="66" charset="0"/>
              </a:rPr>
              <a:t>Monday 17</a:t>
            </a:r>
            <a:r>
              <a:rPr lang="en-GB" sz="1200" baseline="30000" dirty="0">
                <a:latin typeface="CCW Cursive Writing 7" pitchFamily="66" charset="0"/>
              </a:rPr>
              <a:t>th</a:t>
            </a:r>
            <a:r>
              <a:rPr lang="en-GB" sz="1200" dirty="0">
                <a:latin typeface="CCW Cursive Writing 7" pitchFamily="66" charset="0"/>
              </a:rPr>
              <a:t> September 2018 </a:t>
            </a:r>
          </a:p>
          <a:p>
            <a:pPr marL="0" indent="0">
              <a:buNone/>
            </a:pPr>
            <a:r>
              <a:rPr lang="en-GB" sz="1200" dirty="0">
                <a:latin typeface="CCW Cursive Writing 7" pitchFamily="66" charset="0"/>
              </a:rPr>
              <a:t>Dear Master Duncan, </a:t>
            </a:r>
          </a:p>
          <a:p>
            <a:pPr marL="0" indent="0">
              <a:buNone/>
            </a:pPr>
            <a:r>
              <a:rPr lang="en-GB" sz="1200" dirty="0">
                <a:latin typeface="CCW Cursive Writing 7" pitchFamily="66" charset="0"/>
              </a:rPr>
              <a:t>It is with great regret and concern that I am writing to you today to complain  about the well-being of both my colleagues: Yellow and Orange Crayon. If you would be so kind as to consider my requests and reply as soon as possible, one would greatly appreciate it. </a:t>
            </a:r>
          </a:p>
          <a:p>
            <a:pPr marL="0" indent="0">
              <a:buNone/>
            </a:pPr>
            <a:r>
              <a:rPr lang="en-GB" sz="1200" dirty="0">
                <a:latin typeface="CCW Cursive Writing 7" pitchFamily="66" charset="0"/>
              </a:rPr>
              <a:t>It greatly concerns me that a dispute between two colleagues has been on-going for a fortnight. Over the past two weeks, the two named colleagues have had a large disagreement and have been arguing to a noticeable extent. It has therefore fallen upon oneself to inform you on the matter. One trusts you will understand one’s requests and resolve the situation. </a:t>
            </a:r>
          </a:p>
          <a:p>
            <a:pPr marL="0" indent="0">
              <a:buNone/>
            </a:pPr>
            <a:r>
              <a:rPr lang="en-GB" sz="1200" dirty="0">
                <a:latin typeface="CCW Cursive Writing 7" pitchFamily="66" charset="0"/>
              </a:rPr>
              <a:t>The main part of the problem is due to Yellow and Orange Crayon thinking they are both the colour of the sun. This is causing quite a disruption amongst the Crayon Box and our well-being is starting to be affected. </a:t>
            </a:r>
          </a:p>
          <a:p>
            <a:pPr marL="0" indent="0">
              <a:buNone/>
            </a:pPr>
            <a:endParaRPr lang="en-GB" sz="1200" dirty="0">
              <a:latin typeface="CCW Cursive Writing 7" pitchFamily="66" charset="0"/>
            </a:endParaRPr>
          </a:p>
          <a:p>
            <a:pPr marL="0" indent="0">
              <a:buNone/>
            </a:pPr>
            <a:r>
              <a:rPr lang="en-GB" sz="1200" dirty="0">
                <a:latin typeface="CCW Cursive Writing 7" pitchFamily="66" charset="0"/>
              </a:rPr>
              <a:t>Troubled, vexed and frustrated, The Crayon Box and I request that you resolve this matter swiftly so it does not interrupt our important workload. </a:t>
            </a:r>
          </a:p>
          <a:p>
            <a:pPr marL="0" indent="0">
              <a:buNone/>
            </a:pPr>
            <a:r>
              <a:rPr lang="en-GB" sz="1200" dirty="0">
                <a:latin typeface="CCW Cursive Writing 7" pitchFamily="66" charset="0"/>
              </a:rPr>
              <a:t>One trusts that you understand these concerns. </a:t>
            </a:r>
          </a:p>
          <a:p>
            <a:pPr marL="0" indent="0">
              <a:buNone/>
            </a:pPr>
            <a:endParaRPr lang="en-GB" sz="1200" dirty="0">
              <a:latin typeface="CCW Cursive Writing 7" pitchFamily="66" charset="0"/>
            </a:endParaRPr>
          </a:p>
          <a:p>
            <a:pPr marL="0" indent="0">
              <a:buNone/>
            </a:pPr>
            <a:r>
              <a:rPr lang="en-GB" sz="1200" dirty="0">
                <a:latin typeface="CCW Cursive Writing 7" pitchFamily="66" charset="0"/>
              </a:rPr>
              <a:t>Yours sincerely,</a:t>
            </a:r>
          </a:p>
          <a:p>
            <a:pPr marL="0" indent="0">
              <a:buNone/>
            </a:pPr>
            <a:endParaRPr lang="en-GB" sz="1200" dirty="0">
              <a:latin typeface="CCW Cursive Writing 7" pitchFamily="66" charset="0"/>
            </a:endParaRPr>
          </a:p>
          <a:p>
            <a:pPr marL="0" indent="0">
              <a:buNone/>
            </a:pPr>
            <a:r>
              <a:rPr lang="en-GB" sz="1200" dirty="0">
                <a:latin typeface="CCW Cursive Writing 7" pitchFamily="66" charset="0"/>
              </a:rPr>
              <a:t>Green Crayon.  </a:t>
            </a:r>
          </a:p>
          <a:p>
            <a:pPr marL="0" indent="0">
              <a:buNone/>
            </a:pPr>
            <a:r>
              <a:rPr lang="en-GB" sz="1800" dirty="0">
                <a:latin typeface="CCW Cursive Writing 7" pitchFamily="66" charset="0"/>
              </a:rPr>
              <a:t> </a:t>
            </a:r>
          </a:p>
          <a:p>
            <a:pPr marL="0" indent="0">
              <a:buNone/>
            </a:pPr>
            <a:endParaRPr lang="en-GB" sz="1800" dirty="0">
              <a:latin typeface="CCW Cursive Writing 7" pitchFamily="66" charset="0"/>
            </a:endParaRPr>
          </a:p>
        </p:txBody>
      </p:sp>
      <p:sp>
        <p:nvSpPr>
          <p:cNvPr id="5" name="Rectangle 4"/>
          <p:cNvSpPr/>
          <p:nvPr/>
        </p:nvSpPr>
        <p:spPr>
          <a:xfrm>
            <a:off x="1380161" y="407016"/>
            <a:ext cx="3684022" cy="461665"/>
          </a:xfrm>
          <a:prstGeom prst="rect">
            <a:avLst/>
          </a:prstGeom>
          <a:noFill/>
        </p:spPr>
        <p:txBody>
          <a:bodyPr wrap="none" lIns="91440" tIns="45720" rIns="91440" bIns="45720">
            <a:spAutoFit/>
          </a:bodyPr>
          <a:lstStyle/>
          <a:p>
            <a:pPr algn="ctr"/>
            <a:r>
              <a:rPr lang="en-US" sz="24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CCW Cursive Writing 7" pitchFamily="66" charset="0"/>
              </a:rPr>
              <a:t>Shared writing</a:t>
            </a:r>
          </a:p>
        </p:txBody>
      </p:sp>
    </p:spTree>
    <p:extLst>
      <p:ext uri="{BB962C8B-B14F-4D97-AF65-F5344CB8AC3E}">
        <p14:creationId xmlns:p14="http://schemas.microsoft.com/office/powerpoint/2010/main" val="1260539999"/>
      </p:ext>
    </p:extLst>
  </p:cSld>
  <p:clrMapOvr>
    <a:masterClrMapping/>
  </p:clrMapOvr>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963272" y="564777"/>
            <a:ext cx="8404411" cy="2800767"/>
          </a:xfrm>
          <a:prstGeom prst="rect">
            <a:avLst/>
          </a:prstGeom>
          <a:noFill/>
        </p:spPr>
        <p:txBody>
          <a:bodyPr wrap="square" rtlCol="0">
            <a:spAutoFit/>
          </a:bodyPr>
          <a:lstStyle/>
          <a:p>
            <a:r>
              <a:rPr lang="en-GB" sz="3200" u="sng" dirty="0">
                <a:latin typeface="CCW Cursive Writing 7" pitchFamily="66" charset="0"/>
              </a:rPr>
              <a:t>Wednesday 19</a:t>
            </a:r>
            <a:r>
              <a:rPr lang="en-GB" sz="3200" u="sng" baseline="30000" dirty="0">
                <a:latin typeface="CCW Cursive Writing 7" pitchFamily="66" charset="0"/>
              </a:rPr>
              <a:t>th</a:t>
            </a:r>
            <a:r>
              <a:rPr lang="en-GB" sz="3200" u="sng" dirty="0">
                <a:latin typeface="CCW Cursive Writing 7" pitchFamily="66" charset="0"/>
              </a:rPr>
              <a:t> September</a:t>
            </a:r>
          </a:p>
          <a:p>
            <a:endParaRPr lang="en-GB" sz="3600" u="sng" dirty="0">
              <a:latin typeface="CCW Cursive Writing 7" pitchFamily="66" charset="0"/>
            </a:endParaRPr>
          </a:p>
          <a:p>
            <a:r>
              <a:rPr lang="en-GB" sz="3600" u="sng" dirty="0">
                <a:latin typeface="CCW Cursive Writing 7" pitchFamily="66" charset="0"/>
              </a:rPr>
              <a:t>L.O: start complex sentences in various ways. </a:t>
            </a:r>
          </a:p>
        </p:txBody>
      </p:sp>
    </p:spTree>
    <p:extLst>
      <p:ext uri="{BB962C8B-B14F-4D97-AF65-F5344CB8AC3E}">
        <p14:creationId xmlns:p14="http://schemas.microsoft.com/office/powerpoint/2010/main" val="1333772917"/>
      </p:ext>
    </p:extLst>
  </p:cSld>
  <p:clrMapOvr>
    <a:masterClrMapping/>
  </p:clrMapOvr>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nvGraphicFramePr>
        <p:xfrm>
          <a:off x="1529977" y="286368"/>
          <a:ext cx="9308352" cy="6410266"/>
        </p:xfrm>
        <a:graphic>
          <a:graphicData uri="http://schemas.openxmlformats.org/drawingml/2006/table">
            <a:tbl>
              <a:tblPr firstRow="1" bandRow="1">
                <a:tableStyleId>{5940675A-B579-460E-94D1-54222C63F5DA}</a:tableStyleId>
              </a:tblPr>
              <a:tblGrid>
                <a:gridCol w="4654176">
                  <a:extLst>
                    <a:ext uri="{9D8B030D-6E8A-4147-A177-3AD203B41FA5}">
                      <a16:colId xmlns:a16="http://schemas.microsoft.com/office/drawing/2014/main" val="20000"/>
                    </a:ext>
                  </a:extLst>
                </a:gridCol>
                <a:gridCol w="4654176">
                  <a:extLst>
                    <a:ext uri="{9D8B030D-6E8A-4147-A177-3AD203B41FA5}">
                      <a16:colId xmlns:a16="http://schemas.microsoft.com/office/drawing/2014/main" val="20001"/>
                    </a:ext>
                  </a:extLst>
                </a:gridCol>
              </a:tblGrid>
              <a:tr h="3205133">
                <a:tc>
                  <a:txBody>
                    <a:bodyPr/>
                    <a:lstStyle/>
                    <a:p>
                      <a:pPr algn="ctr"/>
                      <a:r>
                        <a:rPr lang="en-GB" sz="3200" u="sng" dirty="0">
                          <a:latin typeface="CCW Cursive Writing 7" pitchFamily="66" charset="0"/>
                        </a:rPr>
                        <a:t>Ed words</a:t>
                      </a:r>
                    </a:p>
                  </a:txBody>
                  <a:tcPr/>
                </a:tc>
                <a:tc>
                  <a:txBody>
                    <a:bodyPr/>
                    <a:lstStyle/>
                    <a:p>
                      <a:pPr algn="ctr"/>
                      <a:r>
                        <a:rPr lang="en-GB" sz="3200" u="sng" dirty="0" err="1">
                          <a:latin typeface="CCW Cursive Writing 7" pitchFamily="66" charset="0"/>
                        </a:rPr>
                        <a:t>Ing</a:t>
                      </a:r>
                      <a:r>
                        <a:rPr lang="en-GB" sz="3200" u="sng" dirty="0">
                          <a:latin typeface="CCW Cursive Writing 7" pitchFamily="66" charset="0"/>
                        </a:rPr>
                        <a:t> verbs</a:t>
                      </a:r>
                    </a:p>
                  </a:txBody>
                  <a:tcPr/>
                </a:tc>
                <a:extLst>
                  <a:ext uri="{0D108BD9-81ED-4DB2-BD59-A6C34878D82A}">
                    <a16:rowId xmlns:a16="http://schemas.microsoft.com/office/drawing/2014/main" val="10000"/>
                  </a:ext>
                </a:extLst>
              </a:tr>
              <a:tr h="3205133">
                <a:tc>
                  <a:txBody>
                    <a:bodyPr/>
                    <a:lstStyle/>
                    <a:p>
                      <a:pPr algn="ctr"/>
                      <a:r>
                        <a:rPr lang="en-GB" sz="3200" u="sng" dirty="0">
                          <a:latin typeface="CCW Cursive Writing 7" pitchFamily="66" charset="0"/>
                        </a:rPr>
                        <a:t>Adverbs (</a:t>
                      </a:r>
                      <a:r>
                        <a:rPr lang="en-GB" sz="3200" u="sng" dirty="0" err="1">
                          <a:latin typeface="CCW Cursive Writing 7" pitchFamily="66" charset="0"/>
                        </a:rPr>
                        <a:t>ly</a:t>
                      </a:r>
                      <a:r>
                        <a:rPr lang="en-GB" sz="3200" u="sng" dirty="0">
                          <a:latin typeface="CCW Cursive Writing 7" pitchFamily="66" charset="0"/>
                        </a:rPr>
                        <a:t>)</a:t>
                      </a:r>
                    </a:p>
                  </a:txBody>
                  <a:tcPr/>
                </a:tc>
                <a:tc>
                  <a:txBody>
                    <a:bodyPr/>
                    <a:lstStyle/>
                    <a:p>
                      <a:pPr algn="ctr"/>
                      <a:r>
                        <a:rPr lang="en-GB" sz="3200" u="sng" dirty="0">
                          <a:latin typeface="CCW Cursive Writing 7" pitchFamily="66" charset="0"/>
                        </a:rPr>
                        <a:t>conjunctions</a:t>
                      </a:r>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149120058"/>
      </p:ext>
    </p:extLst>
  </p:cSld>
  <p:clrMapOvr>
    <a:masterClrMapping/>
  </p:clrMapOvr>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http://www.vectorfree.com/media/vectors/rainbow-stars-background.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43000" y="0"/>
            <a:ext cx="9906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p:txBody>
          <a:bodyPr/>
          <a:lstStyle/>
          <a:p>
            <a:endParaRPr lang="en-GB">
              <a:latin typeface="Jarman" pitchFamily="2" charset="0"/>
            </a:endParaRPr>
          </a:p>
        </p:txBody>
      </p:sp>
      <p:sp>
        <p:nvSpPr>
          <p:cNvPr id="4" name="Rectangle 3"/>
          <p:cNvSpPr/>
          <p:nvPr/>
        </p:nvSpPr>
        <p:spPr>
          <a:xfrm>
            <a:off x="1127334" y="2465065"/>
            <a:ext cx="9937336" cy="1323439"/>
          </a:xfrm>
          <a:prstGeom prst="rect">
            <a:avLst/>
          </a:prstGeom>
          <a:noFill/>
        </p:spPr>
        <p:txBody>
          <a:bodyPr wrap="none" lIns="91440" tIns="45720" rIns="91440" bIns="45720">
            <a:spAutoFit/>
          </a:bodyPr>
          <a:lstStyle/>
          <a:p>
            <a:pPr algn="ctr"/>
            <a:r>
              <a:rPr lang="en-US" sz="8000" dirty="0">
                <a:ln w="0"/>
                <a:solidFill>
                  <a:srgbClr val="00B0F0"/>
                </a:solidFill>
                <a:effectLst>
                  <a:outerShdw blurRad="38100" dist="19050" dir="2700000" algn="tl" rotWithShape="0">
                    <a:prstClr val="black">
                      <a:alpha val="40000"/>
                    </a:prstClr>
                  </a:outerShdw>
                </a:effectLst>
                <a:latin typeface="CCW Cursive Writing 7" pitchFamily="66" charset="0"/>
              </a:rPr>
              <a:t>Slow writing</a:t>
            </a:r>
          </a:p>
        </p:txBody>
      </p:sp>
      <p:sp>
        <p:nvSpPr>
          <p:cNvPr id="5" name="5-Point Star 4"/>
          <p:cNvSpPr/>
          <p:nvPr/>
        </p:nvSpPr>
        <p:spPr>
          <a:xfrm>
            <a:off x="8236599" y="1825625"/>
            <a:ext cx="490463" cy="914400"/>
          </a:xfrm>
          <a:prstGeom prst="star5">
            <a:avLst/>
          </a:prstGeom>
          <a:solidFill>
            <a:srgbClr val="FFFF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latin typeface="Jarman" pitchFamily="2" charset="0"/>
            </a:endParaRPr>
          </a:p>
        </p:txBody>
      </p:sp>
      <p:sp>
        <p:nvSpPr>
          <p:cNvPr id="6" name="5-Point Star 5"/>
          <p:cNvSpPr/>
          <p:nvPr/>
        </p:nvSpPr>
        <p:spPr>
          <a:xfrm>
            <a:off x="7954176" y="2007003"/>
            <a:ext cx="229113" cy="551644"/>
          </a:xfrm>
          <a:prstGeom prst="star5">
            <a:avLst/>
          </a:prstGeom>
          <a:solidFill>
            <a:srgbClr val="FFFF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latin typeface="Jarman" pitchFamily="2" charset="0"/>
            </a:endParaRPr>
          </a:p>
        </p:txBody>
      </p:sp>
      <p:pic>
        <p:nvPicPr>
          <p:cNvPr id="2050" name="Picture 2" descr="animated pencil"/>
          <p:cNvPicPr>
            <a:picLocks noGrp="1" noChangeAspect="1" noChangeArrowheads="1" noCrop="1"/>
          </p:cNvPicPr>
          <p:nvPr>
            <p:ph idx="1"/>
          </p:nvPr>
        </p:nvPicPr>
        <p:blipFill>
          <a:blip r:embed="rId3" cstate="print">
            <a:extLst>
              <a:ext uri="{28A0092B-C50C-407E-A947-70E740481C1C}">
                <a14:useLocalDpi xmlns:a14="http://schemas.microsoft.com/office/drawing/2010/main" val="0"/>
              </a:ext>
            </a:extLst>
          </a:blip>
          <a:srcRect/>
          <a:stretch>
            <a:fillRect/>
          </a:stretch>
        </p:blipFill>
        <p:spPr bwMode="auto">
          <a:xfrm>
            <a:off x="7332309" y="5139106"/>
            <a:ext cx="1149523" cy="11811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069390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6" presetClass="emph" presetSubtype="0" fill="hold" nodeType="clickEffect">
                                  <p:stCondLst>
                                    <p:cond delay="0"/>
                                  </p:stCondLst>
                                  <p:iterate type="lt">
                                    <p:tmPct val="10000"/>
                                  </p:iterate>
                                  <p:childTnLst>
                                    <p:animScale>
                                      <p:cBhvr>
                                        <p:cTn id="6" dur="250" autoRev="1" fill="hold">
                                          <p:stCondLst>
                                            <p:cond delay="0"/>
                                          </p:stCondLst>
                                        </p:cTn>
                                        <p:tgtEl>
                                          <p:spTgt spid="4">
                                            <p:txEl>
                                              <p:pRg st="0" end="0"/>
                                            </p:txEl>
                                          </p:spTgt>
                                        </p:tgtEl>
                                      </p:cBhvr>
                                      <p:to x="80000" y="100000"/>
                                    </p:animScale>
                                    <p:anim by="(#ppt_w*0.10)" calcmode="lin" valueType="num">
                                      <p:cBhvr>
                                        <p:cTn id="7" dur="250" autoRev="1" fill="hold">
                                          <p:stCondLst>
                                            <p:cond delay="0"/>
                                          </p:stCondLst>
                                        </p:cTn>
                                        <p:tgtEl>
                                          <p:spTgt spid="4">
                                            <p:txEl>
                                              <p:pRg st="0" end="0"/>
                                            </p:txEl>
                                          </p:spTgt>
                                        </p:tgtEl>
                                        <p:attrNameLst>
                                          <p:attrName>ppt_x</p:attrName>
                                        </p:attrNameLst>
                                      </p:cBhvr>
                                    </p:anim>
                                    <p:anim by="(-#ppt_w*0.10)" calcmode="lin" valueType="num">
                                      <p:cBhvr>
                                        <p:cTn id="8" dur="250" autoRev="1" fill="hold">
                                          <p:stCondLst>
                                            <p:cond delay="0"/>
                                          </p:stCondLst>
                                        </p:cTn>
                                        <p:tgtEl>
                                          <p:spTgt spid="4">
                                            <p:txEl>
                                              <p:pRg st="0" end="0"/>
                                            </p:txEl>
                                          </p:spTgt>
                                        </p:tgtEl>
                                        <p:attrNameLst>
                                          <p:attrName>ppt_y</p:attrName>
                                        </p:attrNameLst>
                                      </p:cBhvr>
                                    </p:anim>
                                    <p:animRot by="-480000">
                                      <p:cBhvr>
                                        <p:cTn id="9" dur="250" autoRev="1" fill="hold">
                                          <p:stCondLst>
                                            <p:cond delay="0"/>
                                          </p:stCondLst>
                                        </p:cTn>
                                        <p:tgtEl>
                                          <p:spTgt spid="4">
                                            <p:txEl>
                                              <p:pRg st="0" end="0"/>
                                            </p:txEl>
                                          </p:spTgt>
                                        </p:tgtEl>
                                        <p:attrNameLst>
                                          <p:attrName>r</p:attrName>
                                        </p:attrNameLst>
                                      </p:cBhvr>
                                    </p:animRot>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500"/>
                                        <p:tgtEl>
                                          <p:spTgt spid="5"/>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6" descr="http://www.vectorfree.com/media/vectors/rainbow-stars-background.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43000" y="0"/>
            <a:ext cx="9906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2285021" y="2522829"/>
            <a:ext cx="7711214" cy="954107"/>
          </a:xfrm>
          <a:prstGeom prst="rect">
            <a:avLst/>
          </a:prstGeom>
          <a:solidFill>
            <a:schemeClr val="bg1">
              <a:lumMod val="95000"/>
            </a:schemeClr>
          </a:solidFill>
          <a:ln w="38100">
            <a:solidFill>
              <a:schemeClr val="tx1">
                <a:lumMod val="50000"/>
                <a:lumOff val="50000"/>
              </a:schemeClr>
            </a:solidFill>
          </a:ln>
        </p:spPr>
        <p:txBody>
          <a:bodyPr wrap="none" lIns="91440" tIns="45720" rIns="91440" bIns="45720">
            <a:spAutoFit/>
          </a:bodyPr>
          <a:lstStyle/>
          <a:p>
            <a:r>
              <a:rPr lang="en-US" sz="2800" dirty="0">
                <a:ln w="0"/>
                <a:solidFill>
                  <a:srgbClr val="00B050"/>
                </a:solidFill>
                <a:effectLst>
                  <a:reflection blurRad="6350" stA="53000" endA="300" endPos="35500" dir="5400000" sy="-90000" algn="bl" rotWithShape="0"/>
                </a:effectLst>
                <a:latin typeface="Jarman" pitchFamily="2" charset="0"/>
              </a:rPr>
              <a:t>Sentence 1: </a:t>
            </a:r>
          </a:p>
          <a:p>
            <a:r>
              <a:rPr lang="en-US" sz="2800" dirty="0">
                <a:ln w="0"/>
                <a:solidFill>
                  <a:srgbClr val="00B050"/>
                </a:solidFill>
                <a:effectLst>
                  <a:reflection blurRad="6350" stA="53000" endA="300" endPos="35500" dir="5400000" sy="-90000" algn="bl" rotWithShape="0"/>
                </a:effectLst>
                <a:latin typeface="Jarman" pitchFamily="2" charset="0"/>
              </a:rPr>
              <a:t>Must start with an adverb followed by an ‘</a:t>
            </a:r>
            <a:r>
              <a:rPr lang="en-US" sz="2800" dirty="0" err="1">
                <a:ln w="0"/>
                <a:solidFill>
                  <a:srgbClr val="00B050"/>
                </a:solidFill>
                <a:effectLst>
                  <a:reflection blurRad="6350" stA="53000" endA="300" endPos="35500" dir="5400000" sy="-90000" algn="bl" rotWithShape="0"/>
                </a:effectLst>
                <a:latin typeface="Jarman" pitchFamily="2" charset="0"/>
              </a:rPr>
              <a:t>ing</a:t>
            </a:r>
            <a:r>
              <a:rPr lang="en-US" sz="2800" dirty="0">
                <a:ln w="0"/>
                <a:solidFill>
                  <a:srgbClr val="00B050"/>
                </a:solidFill>
                <a:effectLst>
                  <a:reflection blurRad="6350" stA="53000" endA="300" endPos="35500" dir="5400000" sy="-90000" algn="bl" rotWithShape="0"/>
                </a:effectLst>
                <a:latin typeface="Jarman" pitchFamily="2" charset="0"/>
              </a:rPr>
              <a:t>’ verb.</a:t>
            </a:r>
          </a:p>
        </p:txBody>
      </p:sp>
      <p:sp>
        <p:nvSpPr>
          <p:cNvPr id="7" name="5-Point Star 6"/>
          <p:cNvSpPr/>
          <p:nvPr/>
        </p:nvSpPr>
        <p:spPr>
          <a:xfrm>
            <a:off x="5817383" y="1917706"/>
            <a:ext cx="490463" cy="914400"/>
          </a:xfrm>
          <a:prstGeom prst="star5">
            <a:avLst/>
          </a:prstGeom>
          <a:solidFill>
            <a:srgbClr val="FFFF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endParaRPr>
          </a:p>
        </p:txBody>
      </p:sp>
      <p:sp>
        <p:nvSpPr>
          <p:cNvPr id="8" name="5-Point Star 7"/>
          <p:cNvSpPr/>
          <p:nvPr/>
        </p:nvSpPr>
        <p:spPr>
          <a:xfrm>
            <a:off x="5534961" y="2099084"/>
            <a:ext cx="229113" cy="551644"/>
          </a:xfrm>
          <a:prstGeom prst="star5">
            <a:avLst/>
          </a:prstGeom>
          <a:solidFill>
            <a:srgbClr val="FFFF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endParaRPr>
          </a:p>
        </p:txBody>
      </p:sp>
      <p:pic>
        <p:nvPicPr>
          <p:cNvPr id="9" name="Picture 4" descr="http://thumb15.shutterstock.com/thumb_large/662758/662758,1319467104,6/stock-vector-funny-red-pen-cartoon-writing-87285619.jpg"/>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r="10150"/>
          <a:stretch/>
        </p:blipFill>
        <p:spPr bwMode="auto">
          <a:xfrm>
            <a:off x="8011802" y="4311453"/>
            <a:ext cx="1038493" cy="208532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021898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500"/>
                                        <p:tgtEl>
                                          <p:spTgt spid="8"/>
                                        </p:tgtEl>
                                      </p:cBhvr>
                                    </p:animEffect>
                                  </p:childTnLst>
                                </p:cTn>
                              </p:par>
                            </p:childTnLst>
                          </p:cTn>
                        </p:par>
                      </p:childTnLst>
                    </p:cTn>
                  </p:par>
                  <p:par>
                    <p:cTn id="11" fill="hold">
                      <p:stCondLst>
                        <p:cond delay="indefinite"/>
                      </p:stCondLst>
                      <p:childTnLst>
                        <p:par>
                          <p:cTn id="12" fill="hold">
                            <p:stCondLst>
                              <p:cond delay="0"/>
                            </p:stCondLst>
                            <p:childTnLst>
                              <p:par>
                                <p:cTn id="13" presetID="14" presetClass="entr" presetSubtype="10" fill="hold" nodeType="clickEffect">
                                  <p:stCondLst>
                                    <p:cond delay="0"/>
                                  </p:stCondLst>
                                  <p:childTnLst>
                                    <p:set>
                                      <p:cBhvr>
                                        <p:cTn id="14" dur="1" fill="hold">
                                          <p:stCondLst>
                                            <p:cond delay="0"/>
                                          </p:stCondLst>
                                        </p:cTn>
                                        <p:tgtEl>
                                          <p:spTgt spid="4">
                                            <p:txEl>
                                              <p:pRg st="0" end="0"/>
                                            </p:txEl>
                                          </p:spTgt>
                                        </p:tgtEl>
                                        <p:attrNameLst>
                                          <p:attrName>style.visibility</p:attrName>
                                        </p:attrNameLst>
                                      </p:cBhvr>
                                      <p:to>
                                        <p:strVal val="visible"/>
                                      </p:to>
                                    </p:set>
                                    <p:animEffect transition="in" filter="randombar(horizontal)">
                                      <p:cBhvr>
                                        <p:cTn id="15" dur="500"/>
                                        <p:tgtEl>
                                          <p:spTgt spid="4">
                                            <p:txEl>
                                              <p:pRg st="0" end="0"/>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4" presetClass="entr" presetSubtype="10" fill="hold" nodeType="clickEffect">
                                  <p:stCondLst>
                                    <p:cond delay="0"/>
                                  </p:stCondLst>
                                  <p:childTnLst>
                                    <p:set>
                                      <p:cBhvr>
                                        <p:cTn id="19" dur="1" fill="hold">
                                          <p:stCondLst>
                                            <p:cond delay="0"/>
                                          </p:stCondLst>
                                        </p:cTn>
                                        <p:tgtEl>
                                          <p:spTgt spid="4">
                                            <p:txEl>
                                              <p:pRg st="1" end="1"/>
                                            </p:txEl>
                                          </p:spTgt>
                                        </p:tgtEl>
                                        <p:attrNameLst>
                                          <p:attrName>style.visibility</p:attrName>
                                        </p:attrNameLst>
                                      </p:cBhvr>
                                      <p:to>
                                        <p:strVal val="visible"/>
                                      </p:to>
                                    </p:set>
                                    <p:animEffect transition="in" filter="randombar(horizontal)">
                                      <p:cBhvr>
                                        <p:cTn id="20" dur="5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Lst>
  </p:timing>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http://www.vectorfree.com/media/vectors/rainbow-stars-background.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43000" y="0"/>
            <a:ext cx="9906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1916907" y="3105836"/>
            <a:ext cx="5058251" cy="3477875"/>
          </a:xfrm>
          <a:prstGeom prst="rect">
            <a:avLst/>
          </a:prstGeom>
          <a:solidFill>
            <a:schemeClr val="bg1">
              <a:lumMod val="95000"/>
            </a:schemeClr>
          </a:solidFill>
          <a:ln w="38100">
            <a:solidFill>
              <a:schemeClr val="tx1">
                <a:lumMod val="50000"/>
                <a:lumOff val="50000"/>
              </a:schemeClr>
            </a:solidFill>
          </a:ln>
        </p:spPr>
        <p:txBody>
          <a:bodyPr wrap="square">
            <a:spAutoFit/>
          </a:bodyPr>
          <a:lstStyle/>
          <a:p>
            <a:r>
              <a:rPr lang="en-US" sz="4400" dirty="0">
                <a:ln w="0"/>
                <a:solidFill>
                  <a:srgbClr val="00B050"/>
                </a:solidFill>
                <a:effectLst>
                  <a:reflection blurRad="6350" stA="53000" endA="300" endPos="35500" dir="5400000" sy="-90000" algn="bl" rotWithShape="0"/>
                </a:effectLst>
                <a:latin typeface="Jarman" pitchFamily="2" charset="0"/>
              </a:rPr>
              <a:t>Sentence 2: </a:t>
            </a:r>
          </a:p>
          <a:p>
            <a:r>
              <a:rPr lang="en-US" sz="4400" dirty="0">
                <a:ln w="0"/>
                <a:solidFill>
                  <a:srgbClr val="00B050"/>
                </a:solidFill>
                <a:effectLst>
                  <a:reflection blurRad="6350" stA="53000" endA="300" endPos="35500" dir="5400000" sy="-90000" algn="bl" rotWithShape="0"/>
                </a:effectLst>
                <a:latin typeface="Jarman" pitchFamily="2" charset="0"/>
              </a:rPr>
              <a:t>Must begin with ‘</a:t>
            </a:r>
            <a:r>
              <a:rPr lang="en-US" sz="4400" dirty="0" err="1">
                <a:ln w="0"/>
                <a:solidFill>
                  <a:srgbClr val="00B050"/>
                </a:solidFill>
                <a:effectLst>
                  <a:reflection blurRad="6350" stA="53000" endA="300" endPos="35500" dir="5400000" sy="-90000" algn="bl" rotWithShape="0"/>
                </a:effectLst>
                <a:latin typeface="Jarman" pitchFamily="2" charset="0"/>
              </a:rPr>
              <a:t>ed</a:t>
            </a:r>
            <a:r>
              <a:rPr lang="en-US" sz="4400" dirty="0">
                <a:ln w="0"/>
                <a:solidFill>
                  <a:srgbClr val="00B050"/>
                </a:solidFill>
                <a:effectLst>
                  <a:reflection blurRad="6350" stA="53000" endA="300" endPos="35500" dir="5400000" sy="-90000" algn="bl" rotWithShape="0"/>
                </a:effectLst>
                <a:latin typeface="Jarman" pitchFamily="2" charset="0"/>
              </a:rPr>
              <a:t>’ and the power of three.</a:t>
            </a:r>
          </a:p>
          <a:p>
            <a:r>
              <a:rPr lang="en-US" sz="4400" dirty="0">
                <a:ln w="0"/>
                <a:solidFill>
                  <a:srgbClr val="00B050"/>
                </a:solidFill>
                <a:effectLst>
                  <a:reflection blurRad="6350" stA="53000" endA="300" endPos="35500" dir="5400000" sy="-90000" algn="bl" rotWithShape="0"/>
                </a:effectLst>
                <a:latin typeface="Jarman" pitchFamily="2" charset="0"/>
              </a:rPr>
              <a:t> EMOTION WORDS</a:t>
            </a:r>
          </a:p>
        </p:txBody>
      </p:sp>
      <p:sp>
        <p:nvSpPr>
          <p:cNvPr id="3" name="5-Point Star 2"/>
          <p:cNvSpPr/>
          <p:nvPr/>
        </p:nvSpPr>
        <p:spPr>
          <a:xfrm>
            <a:off x="5547973" y="2372375"/>
            <a:ext cx="490463" cy="914400"/>
          </a:xfrm>
          <a:prstGeom prst="star5">
            <a:avLst/>
          </a:prstGeom>
          <a:solidFill>
            <a:srgbClr val="FFFF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endParaRPr>
          </a:p>
        </p:txBody>
      </p:sp>
      <p:sp>
        <p:nvSpPr>
          <p:cNvPr id="4" name="5-Point Star 3"/>
          <p:cNvSpPr/>
          <p:nvPr/>
        </p:nvSpPr>
        <p:spPr>
          <a:xfrm>
            <a:off x="5265551" y="2553753"/>
            <a:ext cx="229113" cy="551644"/>
          </a:xfrm>
          <a:prstGeom prst="star5">
            <a:avLst/>
          </a:prstGeom>
          <a:solidFill>
            <a:srgbClr val="FFFF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endParaRPr>
          </a:p>
        </p:txBody>
      </p:sp>
      <p:pic>
        <p:nvPicPr>
          <p:cNvPr id="1028" name="Picture 4" descr="http://thumb15.shutterstock.com/thumb_large/662758/662758,1319467104,6/stock-vector-funny-red-pen-cartoon-writing-87285619.jpg"/>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r="10150"/>
          <a:stretch/>
        </p:blipFill>
        <p:spPr bwMode="auto">
          <a:xfrm>
            <a:off x="8011802" y="4311453"/>
            <a:ext cx="1038493" cy="2085329"/>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5867550" y="987161"/>
            <a:ext cx="341760" cy="923330"/>
          </a:xfrm>
          <a:prstGeom prst="rect">
            <a:avLst/>
          </a:prstGeom>
          <a:noFill/>
        </p:spPr>
        <p:txBody>
          <a:bodyPr wrap="none" lIns="91440" tIns="45720" rIns="91440" bIns="45720">
            <a:spAutoFit/>
          </a:bodyPr>
          <a:lstStyle/>
          <a:p>
            <a:pPr algn="ctr"/>
            <a:r>
              <a:rPr lang="en-US" sz="5400" dirty="0">
                <a:ln w="0"/>
                <a:solidFill>
                  <a:prstClr val="black"/>
                </a:solidFill>
                <a:effectLst>
                  <a:outerShdw blurRad="38100" dist="19050" dir="2700000" algn="tl" rotWithShape="0">
                    <a:prstClr val="black">
                      <a:alpha val="40000"/>
                    </a:prstClr>
                  </a:outerShdw>
                </a:effectLst>
                <a:latin typeface="Jarman" pitchFamily="2" charset="0"/>
              </a:rPr>
              <a:t> </a:t>
            </a:r>
          </a:p>
        </p:txBody>
      </p:sp>
    </p:spTree>
    <p:extLst>
      <p:ext uri="{BB962C8B-B14F-4D97-AF65-F5344CB8AC3E}">
        <p14:creationId xmlns:p14="http://schemas.microsoft.com/office/powerpoint/2010/main" val="28771384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14" presetClass="entr" presetSubtype="10" fill="hold" nodeType="clickEffect">
                                  <p:stCondLst>
                                    <p:cond delay="0"/>
                                  </p:stCondLst>
                                  <p:childTnLst>
                                    <p:set>
                                      <p:cBhvr>
                                        <p:cTn id="14" dur="1" fill="hold">
                                          <p:stCondLst>
                                            <p:cond delay="0"/>
                                          </p:stCondLst>
                                        </p:cTn>
                                        <p:tgtEl>
                                          <p:spTgt spid="2">
                                            <p:txEl>
                                              <p:pRg st="0" end="0"/>
                                            </p:txEl>
                                          </p:spTgt>
                                        </p:tgtEl>
                                        <p:attrNameLst>
                                          <p:attrName>style.visibility</p:attrName>
                                        </p:attrNameLst>
                                      </p:cBhvr>
                                      <p:to>
                                        <p:strVal val="visible"/>
                                      </p:to>
                                    </p:set>
                                    <p:animEffect transition="in" filter="randombar(horizontal)">
                                      <p:cBhvr>
                                        <p:cTn id="15" dur="500"/>
                                        <p:tgtEl>
                                          <p:spTgt spid="2">
                                            <p:txEl>
                                              <p:pRg st="0" end="0"/>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4" presetClass="entr" presetSubtype="10" fill="hold" nodeType="clickEffect">
                                  <p:stCondLst>
                                    <p:cond delay="0"/>
                                  </p:stCondLst>
                                  <p:childTnLst>
                                    <p:set>
                                      <p:cBhvr>
                                        <p:cTn id="19" dur="1" fill="hold">
                                          <p:stCondLst>
                                            <p:cond delay="0"/>
                                          </p:stCondLst>
                                        </p:cTn>
                                        <p:tgtEl>
                                          <p:spTgt spid="2">
                                            <p:txEl>
                                              <p:pRg st="1" end="1"/>
                                            </p:txEl>
                                          </p:spTgt>
                                        </p:tgtEl>
                                        <p:attrNameLst>
                                          <p:attrName>style.visibility</p:attrName>
                                        </p:attrNameLst>
                                      </p:cBhvr>
                                      <p:to>
                                        <p:strVal val="visible"/>
                                      </p:to>
                                    </p:set>
                                    <p:animEffect transition="in" filter="randombar(horizontal)">
                                      <p:cBhvr>
                                        <p:cTn id="20" dur="500"/>
                                        <p:tgtEl>
                                          <p:spTgt spid="2">
                                            <p:txEl>
                                              <p:pRg st="1" end="1"/>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14" presetClass="entr" presetSubtype="10" fill="hold" nodeType="clickEffect">
                                  <p:stCondLst>
                                    <p:cond delay="0"/>
                                  </p:stCondLst>
                                  <p:childTnLst>
                                    <p:set>
                                      <p:cBhvr>
                                        <p:cTn id="24" dur="1" fill="hold">
                                          <p:stCondLst>
                                            <p:cond delay="0"/>
                                          </p:stCondLst>
                                        </p:cTn>
                                        <p:tgtEl>
                                          <p:spTgt spid="2">
                                            <p:txEl>
                                              <p:pRg st="2" end="2"/>
                                            </p:txEl>
                                          </p:spTgt>
                                        </p:tgtEl>
                                        <p:attrNameLst>
                                          <p:attrName>style.visibility</p:attrName>
                                        </p:attrNameLst>
                                      </p:cBhvr>
                                      <p:to>
                                        <p:strVal val="visible"/>
                                      </p:to>
                                    </p:set>
                                    <p:animEffect transition="in" filter="randombar(horizontal)">
                                      <p:cBhvr>
                                        <p:cTn id="25" dur="500"/>
                                        <p:tgtEl>
                                          <p:spTgt spid="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Lst>
  </p:timing>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6" descr="http://www.vectorfree.com/media/vectors/rainbow-stars-background.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43000" y="0"/>
            <a:ext cx="9906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2385521" y="3105835"/>
            <a:ext cx="5345359" cy="2308324"/>
          </a:xfrm>
          <a:prstGeom prst="rect">
            <a:avLst/>
          </a:prstGeom>
          <a:solidFill>
            <a:schemeClr val="bg1">
              <a:lumMod val="95000"/>
            </a:schemeClr>
          </a:solidFill>
          <a:ln w="38100">
            <a:solidFill>
              <a:schemeClr val="tx1">
                <a:lumMod val="50000"/>
                <a:lumOff val="50000"/>
              </a:schemeClr>
            </a:solidFill>
          </a:ln>
        </p:spPr>
        <p:txBody>
          <a:bodyPr wrap="square">
            <a:spAutoFit/>
          </a:bodyPr>
          <a:lstStyle/>
          <a:p>
            <a:r>
              <a:rPr lang="en-US" sz="4800" dirty="0">
                <a:ln w="0"/>
                <a:solidFill>
                  <a:srgbClr val="00B050"/>
                </a:solidFill>
                <a:effectLst>
                  <a:reflection blurRad="6350" stA="53000" endA="300" endPos="35500" dir="5400000" sy="-90000" algn="bl" rotWithShape="0"/>
                </a:effectLst>
                <a:latin typeface="Jarman" pitchFamily="2" charset="0"/>
              </a:rPr>
              <a:t>Sentence 3: </a:t>
            </a:r>
          </a:p>
          <a:p>
            <a:r>
              <a:rPr lang="en-US" sz="4800" dirty="0">
                <a:ln w="0"/>
                <a:solidFill>
                  <a:srgbClr val="00B050"/>
                </a:solidFill>
                <a:effectLst>
                  <a:reflection blurRad="6350" stA="53000" endA="300" endPos="35500" dir="5400000" sy="-90000" algn="bl" rotWithShape="0"/>
                </a:effectLst>
                <a:latin typeface="Jarman" pitchFamily="2" charset="0"/>
              </a:rPr>
              <a:t>Must begin with a simile. </a:t>
            </a:r>
          </a:p>
        </p:txBody>
      </p:sp>
      <p:sp>
        <p:nvSpPr>
          <p:cNvPr id="5" name="5-Point Star 4"/>
          <p:cNvSpPr/>
          <p:nvPr/>
        </p:nvSpPr>
        <p:spPr>
          <a:xfrm>
            <a:off x="5561789" y="2423891"/>
            <a:ext cx="490463" cy="914400"/>
          </a:xfrm>
          <a:prstGeom prst="star5">
            <a:avLst/>
          </a:prstGeom>
          <a:solidFill>
            <a:srgbClr val="FFFF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endParaRPr>
          </a:p>
        </p:txBody>
      </p:sp>
      <p:sp>
        <p:nvSpPr>
          <p:cNvPr id="6" name="5-Point Star 5"/>
          <p:cNvSpPr/>
          <p:nvPr/>
        </p:nvSpPr>
        <p:spPr>
          <a:xfrm>
            <a:off x="5279367" y="2605269"/>
            <a:ext cx="229113" cy="551644"/>
          </a:xfrm>
          <a:prstGeom prst="star5">
            <a:avLst/>
          </a:prstGeom>
          <a:solidFill>
            <a:srgbClr val="FFFF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endParaRPr>
          </a:p>
        </p:txBody>
      </p:sp>
      <p:pic>
        <p:nvPicPr>
          <p:cNvPr id="7" name="Picture 4" descr="http://thumb15.shutterstock.com/thumb_large/662758/662758,1319467104,6/stock-vector-funny-red-pen-cartoon-writing-87285619.jpg"/>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r="10150"/>
          <a:stretch/>
        </p:blipFill>
        <p:spPr bwMode="auto">
          <a:xfrm>
            <a:off x="8011802" y="4311453"/>
            <a:ext cx="1038493" cy="208532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237119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childTnLst>
                                </p:cTn>
                              </p:par>
                            </p:childTnLst>
                          </p:cTn>
                        </p:par>
                      </p:childTnLst>
                    </p:cTn>
                  </p:par>
                  <p:par>
                    <p:cTn id="11" fill="hold">
                      <p:stCondLst>
                        <p:cond delay="indefinite"/>
                      </p:stCondLst>
                      <p:childTnLst>
                        <p:par>
                          <p:cTn id="12" fill="hold">
                            <p:stCondLst>
                              <p:cond delay="0"/>
                            </p:stCondLst>
                            <p:childTnLst>
                              <p:par>
                                <p:cTn id="13" presetID="14" presetClass="entr" presetSubtype="10" fill="hold" nodeType="clickEffect">
                                  <p:stCondLst>
                                    <p:cond delay="0"/>
                                  </p:stCondLst>
                                  <p:childTnLst>
                                    <p:set>
                                      <p:cBhvr>
                                        <p:cTn id="14" dur="1" fill="hold">
                                          <p:stCondLst>
                                            <p:cond delay="0"/>
                                          </p:stCondLst>
                                        </p:cTn>
                                        <p:tgtEl>
                                          <p:spTgt spid="4">
                                            <p:txEl>
                                              <p:pRg st="0" end="0"/>
                                            </p:txEl>
                                          </p:spTgt>
                                        </p:tgtEl>
                                        <p:attrNameLst>
                                          <p:attrName>style.visibility</p:attrName>
                                        </p:attrNameLst>
                                      </p:cBhvr>
                                      <p:to>
                                        <p:strVal val="visible"/>
                                      </p:to>
                                    </p:set>
                                    <p:animEffect transition="in" filter="randombar(horizontal)">
                                      <p:cBhvr>
                                        <p:cTn id="15" dur="500"/>
                                        <p:tgtEl>
                                          <p:spTgt spid="4">
                                            <p:txEl>
                                              <p:pRg st="0" end="0"/>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4" presetClass="entr" presetSubtype="10" fill="hold" nodeType="clickEffect">
                                  <p:stCondLst>
                                    <p:cond delay="0"/>
                                  </p:stCondLst>
                                  <p:childTnLst>
                                    <p:set>
                                      <p:cBhvr>
                                        <p:cTn id="19" dur="1" fill="hold">
                                          <p:stCondLst>
                                            <p:cond delay="0"/>
                                          </p:stCondLst>
                                        </p:cTn>
                                        <p:tgtEl>
                                          <p:spTgt spid="4">
                                            <p:txEl>
                                              <p:pRg st="1" end="1"/>
                                            </p:txEl>
                                          </p:spTgt>
                                        </p:tgtEl>
                                        <p:attrNameLst>
                                          <p:attrName>style.visibility</p:attrName>
                                        </p:attrNameLst>
                                      </p:cBhvr>
                                      <p:to>
                                        <p:strVal val="visible"/>
                                      </p:to>
                                    </p:set>
                                    <p:animEffect transition="in" filter="randombar(horizontal)">
                                      <p:cBhvr>
                                        <p:cTn id="20" dur="5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694158" y="1757875"/>
            <a:ext cx="6929269" cy="2308324"/>
          </a:xfrm>
          <a:prstGeom prst="rect">
            <a:avLst/>
          </a:prstGeom>
          <a:noFill/>
        </p:spPr>
        <p:txBody>
          <a:bodyPr wrap="none" lIns="91440" tIns="45720" rIns="91440" bIns="45720">
            <a:spAutoFit/>
          </a:bodyPr>
          <a:lstStyle/>
          <a:p>
            <a:pPr algn="ctr"/>
            <a:r>
              <a:rPr lang="en-US" sz="7200" b="1" dirty="0">
                <a:ln w="22225">
                  <a:solidFill>
                    <a:schemeClr val="accent2"/>
                  </a:solidFill>
                  <a:prstDash val="solid"/>
                </a:ln>
                <a:solidFill>
                  <a:schemeClr val="accent2">
                    <a:lumMod val="40000"/>
                    <a:lumOff val="60000"/>
                  </a:schemeClr>
                </a:solidFill>
                <a:latin typeface="Jarman" panose="00000400000000000000" pitchFamily="2" charset="0"/>
              </a:rPr>
              <a:t>6 ways to </a:t>
            </a:r>
          </a:p>
          <a:p>
            <a:pPr algn="ctr"/>
            <a:r>
              <a:rPr lang="en-US" sz="7200" b="1" dirty="0">
                <a:ln w="22225">
                  <a:solidFill>
                    <a:schemeClr val="accent2"/>
                  </a:solidFill>
                  <a:prstDash val="solid"/>
                </a:ln>
                <a:solidFill>
                  <a:schemeClr val="accent2">
                    <a:lumMod val="40000"/>
                    <a:lumOff val="60000"/>
                  </a:schemeClr>
                </a:solidFill>
                <a:latin typeface="Jarman" panose="00000400000000000000" pitchFamily="2" charset="0"/>
              </a:rPr>
              <a:t>start a sentence…</a:t>
            </a:r>
          </a:p>
        </p:txBody>
      </p:sp>
      <p:sp>
        <p:nvSpPr>
          <p:cNvPr id="2" name="Rectangle 1"/>
          <p:cNvSpPr/>
          <p:nvPr/>
        </p:nvSpPr>
        <p:spPr>
          <a:xfrm>
            <a:off x="4307548" y="4648217"/>
            <a:ext cx="3702488" cy="923330"/>
          </a:xfrm>
          <a:prstGeom prst="rect">
            <a:avLst/>
          </a:prstGeom>
          <a:noFill/>
        </p:spPr>
        <p:txBody>
          <a:bodyPr wrap="none" lIns="91440" tIns="45720" rIns="91440" bIns="45720">
            <a:spAutoFit/>
          </a:bodyPr>
          <a:lstStyle/>
          <a:p>
            <a:pPr algn="ctr"/>
            <a:r>
              <a:rPr lang="en-US" sz="5400" dirty="0">
                <a:ln w="0"/>
                <a:solidFill>
                  <a:schemeClr val="accent1"/>
                </a:solidFill>
                <a:effectLst>
                  <a:outerShdw blurRad="38100" dist="25400" dir="5400000" algn="ctr" rotWithShape="0">
                    <a:srgbClr val="6E747A">
                      <a:alpha val="43000"/>
                    </a:srgbClr>
                  </a:outerShdw>
                </a:effectLst>
              </a:rPr>
              <a:t>Over to you!</a:t>
            </a:r>
          </a:p>
        </p:txBody>
      </p:sp>
    </p:spTree>
    <p:extLst>
      <p:ext uri="{BB962C8B-B14F-4D97-AF65-F5344CB8AC3E}">
        <p14:creationId xmlns:p14="http://schemas.microsoft.com/office/powerpoint/2010/main" val="3167339794"/>
      </p:ext>
    </p:extLst>
  </p:cSld>
  <p:clrMapOvr>
    <a:masterClrMapping/>
  </p:clrMapOvr>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795777" y="133986"/>
            <a:ext cx="8972328" cy="830997"/>
          </a:xfrm>
          <a:prstGeom prst="rect">
            <a:avLst/>
          </a:prstGeom>
          <a:noFill/>
        </p:spPr>
        <p:txBody>
          <a:bodyPr wrap="none" lIns="91440" tIns="45720" rIns="91440" bIns="45720">
            <a:spAutoFit/>
          </a:bodyPr>
          <a:lstStyle/>
          <a:p>
            <a:pPr algn="ctr"/>
            <a:r>
              <a:rPr lang="en-US" sz="4800" b="1" dirty="0">
                <a:ln w="22225">
                  <a:solidFill>
                    <a:schemeClr val="accent2"/>
                  </a:solidFill>
                  <a:prstDash val="solid"/>
                </a:ln>
                <a:solidFill>
                  <a:schemeClr val="accent2">
                    <a:lumMod val="40000"/>
                    <a:lumOff val="60000"/>
                  </a:schemeClr>
                </a:solidFill>
                <a:latin typeface="CCW Cursive Writing 7" pitchFamily="66" charset="0"/>
              </a:rPr>
              <a:t>Start with a verb…</a:t>
            </a:r>
          </a:p>
        </p:txBody>
      </p:sp>
      <p:sp>
        <p:nvSpPr>
          <p:cNvPr id="3" name="TextBox 2"/>
          <p:cNvSpPr txBox="1"/>
          <p:nvPr/>
        </p:nvSpPr>
        <p:spPr>
          <a:xfrm>
            <a:off x="1938271" y="2369713"/>
            <a:ext cx="8894472" cy="2123658"/>
          </a:xfrm>
          <a:prstGeom prst="rect">
            <a:avLst/>
          </a:prstGeom>
          <a:noFill/>
        </p:spPr>
        <p:txBody>
          <a:bodyPr wrap="square" rtlCol="0">
            <a:spAutoFit/>
          </a:bodyPr>
          <a:lstStyle/>
          <a:p>
            <a:r>
              <a:rPr lang="en-GB" sz="4400" dirty="0">
                <a:latin typeface="CCW Cursive Writing 7" pitchFamily="66" charset="0"/>
              </a:rPr>
              <a:t>________</a:t>
            </a:r>
            <a:r>
              <a:rPr lang="en-GB" sz="4400" dirty="0" err="1">
                <a:latin typeface="CCW Cursive Writing 7" pitchFamily="66" charset="0"/>
              </a:rPr>
              <a:t>ing</a:t>
            </a:r>
            <a:r>
              <a:rPr lang="en-GB" sz="4400" dirty="0">
                <a:latin typeface="CCW Cursive Writing 7" pitchFamily="66" charset="0"/>
              </a:rPr>
              <a:t> about my workload, I feel it is too much.</a:t>
            </a:r>
          </a:p>
        </p:txBody>
      </p:sp>
    </p:spTree>
    <p:extLst>
      <p:ext uri="{BB962C8B-B14F-4D97-AF65-F5344CB8AC3E}">
        <p14:creationId xmlns:p14="http://schemas.microsoft.com/office/powerpoint/2010/main" val="3913728621"/>
      </p:ext>
    </p:extLst>
  </p:cSld>
  <p:clrMapOvr>
    <a:masterClrMapping/>
  </p:clrMapOvr>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204025" y="224136"/>
            <a:ext cx="9793065" cy="3416320"/>
          </a:xfrm>
          <a:prstGeom prst="rect">
            <a:avLst/>
          </a:prstGeom>
          <a:noFill/>
        </p:spPr>
        <p:txBody>
          <a:bodyPr wrap="none" lIns="91440" tIns="45720" rIns="91440" bIns="45720">
            <a:spAutoFit/>
          </a:bodyPr>
          <a:lstStyle/>
          <a:p>
            <a:pPr algn="ctr"/>
            <a:r>
              <a:rPr lang="en-US" sz="5400" b="1" dirty="0">
                <a:ln w="22225">
                  <a:solidFill>
                    <a:schemeClr val="accent2"/>
                  </a:solidFill>
                  <a:prstDash val="solid"/>
                </a:ln>
                <a:solidFill>
                  <a:schemeClr val="accent2">
                    <a:lumMod val="40000"/>
                    <a:lumOff val="60000"/>
                  </a:schemeClr>
                </a:solidFill>
                <a:latin typeface="CCW Cursive Writing 7" pitchFamily="66" charset="0"/>
              </a:rPr>
              <a:t>Start with </a:t>
            </a:r>
          </a:p>
          <a:p>
            <a:pPr algn="ctr"/>
            <a:r>
              <a:rPr lang="en-US" sz="5400" b="1" dirty="0">
                <a:ln w="22225">
                  <a:solidFill>
                    <a:schemeClr val="accent2"/>
                  </a:solidFill>
                  <a:prstDash val="solid"/>
                </a:ln>
                <a:solidFill>
                  <a:schemeClr val="accent2">
                    <a:lumMod val="40000"/>
                    <a:lumOff val="60000"/>
                  </a:schemeClr>
                </a:solidFill>
                <a:latin typeface="CCW Cursive Writing 7" pitchFamily="66" charset="0"/>
              </a:rPr>
              <a:t>an emotion word…</a:t>
            </a:r>
          </a:p>
          <a:p>
            <a:pPr algn="ctr"/>
            <a:r>
              <a:rPr lang="en-US" sz="5400" b="1" dirty="0" err="1">
                <a:ln w="22225">
                  <a:solidFill>
                    <a:schemeClr val="accent2"/>
                  </a:solidFill>
                  <a:prstDash val="solid"/>
                </a:ln>
                <a:solidFill>
                  <a:schemeClr val="accent2">
                    <a:lumMod val="40000"/>
                    <a:lumOff val="60000"/>
                  </a:schemeClr>
                </a:solidFill>
                <a:latin typeface="CCW Cursive Writing 7" pitchFamily="66" charset="0"/>
              </a:rPr>
              <a:t>ed</a:t>
            </a:r>
            <a:endParaRPr lang="en-US" sz="5400" b="1" dirty="0">
              <a:ln w="22225">
                <a:solidFill>
                  <a:schemeClr val="accent2"/>
                </a:solidFill>
                <a:prstDash val="solid"/>
              </a:ln>
              <a:solidFill>
                <a:schemeClr val="accent2">
                  <a:lumMod val="40000"/>
                  <a:lumOff val="60000"/>
                </a:schemeClr>
              </a:solidFill>
              <a:latin typeface="CCW Cursive Writing 7" pitchFamily="66" charset="0"/>
            </a:endParaRPr>
          </a:p>
          <a:p>
            <a:pPr algn="ctr"/>
            <a:r>
              <a:rPr lang="en-US" sz="5400" b="1" dirty="0">
                <a:ln w="22225">
                  <a:solidFill>
                    <a:schemeClr val="accent2"/>
                  </a:solidFill>
                  <a:prstDash val="solid"/>
                </a:ln>
                <a:solidFill>
                  <a:schemeClr val="accent2">
                    <a:lumMod val="40000"/>
                    <a:lumOff val="60000"/>
                  </a:schemeClr>
                </a:solidFill>
                <a:latin typeface="CCW Cursive Writing 7" pitchFamily="66" charset="0"/>
              </a:rPr>
              <a:t>3ed</a:t>
            </a:r>
          </a:p>
        </p:txBody>
      </p:sp>
      <p:sp>
        <p:nvSpPr>
          <p:cNvPr id="3" name="TextBox 2"/>
          <p:cNvSpPr txBox="1"/>
          <p:nvPr/>
        </p:nvSpPr>
        <p:spPr>
          <a:xfrm>
            <a:off x="1442399" y="4009788"/>
            <a:ext cx="9105393" cy="2123658"/>
          </a:xfrm>
          <a:prstGeom prst="rect">
            <a:avLst/>
          </a:prstGeom>
          <a:noFill/>
        </p:spPr>
        <p:txBody>
          <a:bodyPr wrap="square" rtlCol="0">
            <a:spAutoFit/>
          </a:bodyPr>
          <a:lstStyle/>
          <a:p>
            <a:r>
              <a:rPr lang="en-GB" sz="4400" dirty="0">
                <a:latin typeface="CCW Cursive Writing 7" pitchFamily="66" charset="0"/>
              </a:rPr>
              <a:t>________</a:t>
            </a:r>
            <a:r>
              <a:rPr lang="en-GB" sz="4400" dirty="0" err="1">
                <a:latin typeface="CCW Cursive Writing 7" pitchFamily="66" charset="0"/>
              </a:rPr>
              <a:t>ed</a:t>
            </a:r>
            <a:r>
              <a:rPr lang="en-GB" sz="4400" dirty="0">
                <a:latin typeface="CCW Cursive Writing 7" pitchFamily="66" charset="0"/>
              </a:rPr>
              <a:t>, _______</a:t>
            </a:r>
            <a:r>
              <a:rPr lang="en-GB" sz="4400" dirty="0" err="1">
                <a:latin typeface="CCW Cursive Writing 7" pitchFamily="66" charset="0"/>
              </a:rPr>
              <a:t>ed</a:t>
            </a:r>
            <a:r>
              <a:rPr lang="en-GB" sz="4400" dirty="0">
                <a:latin typeface="CCW Cursive Writing 7" pitchFamily="66" charset="0"/>
              </a:rPr>
              <a:t> and _______</a:t>
            </a:r>
            <a:r>
              <a:rPr lang="en-GB" sz="4400" dirty="0" err="1">
                <a:latin typeface="CCW Cursive Writing 7" pitchFamily="66" charset="0"/>
              </a:rPr>
              <a:t>ed</a:t>
            </a:r>
            <a:r>
              <a:rPr lang="en-GB" sz="4400" dirty="0">
                <a:latin typeface="CCW Cursive Writing 7" pitchFamily="66" charset="0"/>
              </a:rPr>
              <a:t>,__________________________________________.</a:t>
            </a:r>
          </a:p>
        </p:txBody>
      </p:sp>
    </p:spTree>
    <p:extLst>
      <p:ext uri="{BB962C8B-B14F-4D97-AF65-F5344CB8AC3E}">
        <p14:creationId xmlns:p14="http://schemas.microsoft.com/office/powerpoint/2010/main" val="3963475231"/>
      </p:ext>
    </p:extLst>
  </p:cSld>
  <p:clrMapOvr>
    <a:masterClrMapping/>
  </p:clrMapOvr>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198408" y="133984"/>
            <a:ext cx="6167074" cy="2308324"/>
          </a:xfrm>
          <a:prstGeom prst="rect">
            <a:avLst/>
          </a:prstGeom>
          <a:noFill/>
        </p:spPr>
        <p:txBody>
          <a:bodyPr wrap="none" lIns="91440" tIns="45720" rIns="91440" bIns="45720">
            <a:spAutoFit/>
          </a:bodyPr>
          <a:lstStyle/>
          <a:p>
            <a:pPr algn="ctr"/>
            <a:r>
              <a:rPr lang="en-US" sz="7200" b="1" dirty="0">
                <a:ln w="22225">
                  <a:solidFill>
                    <a:schemeClr val="accent2"/>
                  </a:solidFill>
                  <a:prstDash val="solid"/>
                </a:ln>
                <a:solidFill>
                  <a:schemeClr val="accent2">
                    <a:lumMod val="40000"/>
                    <a:lumOff val="60000"/>
                  </a:schemeClr>
                </a:solidFill>
                <a:latin typeface="Jarman" panose="00000400000000000000" pitchFamily="2" charset="0"/>
              </a:rPr>
              <a:t>Start with </a:t>
            </a:r>
          </a:p>
          <a:p>
            <a:pPr algn="ctr"/>
            <a:r>
              <a:rPr lang="en-US" sz="7200" b="1" dirty="0">
                <a:ln w="22225">
                  <a:solidFill>
                    <a:schemeClr val="accent2"/>
                  </a:solidFill>
                  <a:prstDash val="solid"/>
                </a:ln>
                <a:solidFill>
                  <a:schemeClr val="accent2">
                    <a:lumMod val="40000"/>
                    <a:lumOff val="60000"/>
                  </a:schemeClr>
                </a:solidFill>
                <a:latin typeface="Jarman" panose="00000400000000000000" pitchFamily="2" charset="0"/>
              </a:rPr>
              <a:t>a conjunction…</a:t>
            </a:r>
          </a:p>
        </p:txBody>
      </p:sp>
      <p:sp>
        <p:nvSpPr>
          <p:cNvPr id="3" name="TextBox 2"/>
          <p:cNvSpPr txBox="1"/>
          <p:nvPr/>
        </p:nvSpPr>
        <p:spPr>
          <a:xfrm>
            <a:off x="1834707" y="2846231"/>
            <a:ext cx="8894472" cy="1446550"/>
          </a:xfrm>
          <a:prstGeom prst="rect">
            <a:avLst/>
          </a:prstGeom>
          <a:noFill/>
        </p:spPr>
        <p:txBody>
          <a:bodyPr wrap="square" rtlCol="0">
            <a:spAutoFit/>
          </a:bodyPr>
          <a:lstStyle/>
          <a:p>
            <a:r>
              <a:rPr lang="en-GB" sz="4400" dirty="0">
                <a:latin typeface="CCW Cursive Writing 7" pitchFamily="66" charset="0"/>
              </a:rPr>
              <a:t>Although_________________,_______________________________.</a:t>
            </a:r>
          </a:p>
        </p:txBody>
      </p:sp>
    </p:spTree>
    <p:extLst>
      <p:ext uri="{BB962C8B-B14F-4D97-AF65-F5344CB8AC3E}">
        <p14:creationId xmlns:p14="http://schemas.microsoft.com/office/powerpoint/2010/main" val="546717930"/>
      </p:ext>
    </p:extLst>
  </p:cSld>
  <p:clrMapOvr>
    <a:masterClrMapping/>
  </p:clrMapOvr>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591396" y="133985"/>
            <a:ext cx="9381093" cy="707886"/>
          </a:xfrm>
          <a:prstGeom prst="rect">
            <a:avLst/>
          </a:prstGeom>
          <a:noFill/>
        </p:spPr>
        <p:txBody>
          <a:bodyPr wrap="none" lIns="91440" tIns="45720" rIns="91440" bIns="45720">
            <a:spAutoFit/>
          </a:bodyPr>
          <a:lstStyle/>
          <a:p>
            <a:pPr algn="ctr"/>
            <a:r>
              <a:rPr lang="en-US" sz="4000" b="1" dirty="0">
                <a:ln w="22225">
                  <a:solidFill>
                    <a:schemeClr val="accent2"/>
                  </a:solidFill>
                  <a:prstDash val="solid"/>
                </a:ln>
                <a:solidFill>
                  <a:schemeClr val="accent2">
                    <a:lumMod val="40000"/>
                    <a:lumOff val="60000"/>
                  </a:schemeClr>
                </a:solidFill>
                <a:latin typeface="CCW Cursive Writing 7" pitchFamily="66" charset="0"/>
              </a:rPr>
              <a:t>Start with an adverb …</a:t>
            </a:r>
          </a:p>
        </p:txBody>
      </p:sp>
      <p:sp>
        <p:nvSpPr>
          <p:cNvPr id="3" name="TextBox 2"/>
          <p:cNvSpPr txBox="1"/>
          <p:nvPr/>
        </p:nvSpPr>
        <p:spPr>
          <a:xfrm>
            <a:off x="1938271" y="2369714"/>
            <a:ext cx="8894472" cy="1200329"/>
          </a:xfrm>
          <a:prstGeom prst="rect">
            <a:avLst/>
          </a:prstGeom>
          <a:noFill/>
        </p:spPr>
        <p:txBody>
          <a:bodyPr wrap="square" rtlCol="0">
            <a:spAutoFit/>
          </a:bodyPr>
          <a:lstStyle/>
          <a:p>
            <a:r>
              <a:rPr lang="en-GB" sz="3600" dirty="0">
                <a:latin typeface="CCW Cursive Writing 7" pitchFamily="66" charset="0"/>
              </a:rPr>
              <a:t>________</a:t>
            </a:r>
            <a:r>
              <a:rPr lang="en-GB" sz="3600" dirty="0" err="1">
                <a:latin typeface="CCW Cursive Writing 7" pitchFamily="66" charset="0"/>
              </a:rPr>
              <a:t>ly</a:t>
            </a:r>
            <a:r>
              <a:rPr lang="en-GB" sz="3600" dirty="0">
                <a:latin typeface="CCW Cursive Writing 7" pitchFamily="66" charset="0"/>
              </a:rPr>
              <a:t>,_________________________________________.</a:t>
            </a:r>
          </a:p>
        </p:txBody>
      </p:sp>
    </p:spTree>
    <p:extLst>
      <p:ext uri="{BB962C8B-B14F-4D97-AF65-F5344CB8AC3E}">
        <p14:creationId xmlns:p14="http://schemas.microsoft.com/office/powerpoint/2010/main" val="1381324535"/>
      </p:ext>
    </p:extLst>
  </p:cSld>
  <p:clrMapOvr>
    <a:masterClrMapping/>
  </p:clrMapOvr>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516055" y="133986"/>
            <a:ext cx="9531776" cy="769441"/>
          </a:xfrm>
          <a:prstGeom prst="rect">
            <a:avLst/>
          </a:prstGeom>
          <a:noFill/>
        </p:spPr>
        <p:txBody>
          <a:bodyPr wrap="none" lIns="91440" tIns="45720" rIns="91440" bIns="45720">
            <a:spAutoFit/>
          </a:bodyPr>
          <a:lstStyle/>
          <a:p>
            <a:pPr algn="ctr"/>
            <a:r>
              <a:rPr lang="en-US" sz="4400" b="1" dirty="0">
                <a:ln w="22225">
                  <a:solidFill>
                    <a:schemeClr val="accent2"/>
                  </a:solidFill>
                  <a:prstDash val="solid"/>
                </a:ln>
                <a:solidFill>
                  <a:schemeClr val="accent2">
                    <a:lumMod val="40000"/>
                    <a:lumOff val="60000"/>
                  </a:schemeClr>
                </a:solidFill>
                <a:latin typeface="CCW Cursive Writing 7" pitchFamily="66" charset="0"/>
              </a:rPr>
              <a:t>Start with a simile …</a:t>
            </a:r>
          </a:p>
        </p:txBody>
      </p:sp>
      <p:sp>
        <p:nvSpPr>
          <p:cNvPr id="3" name="TextBox 2"/>
          <p:cNvSpPr txBox="1"/>
          <p:nvPr/>
        </p:nvSpPr>
        <p:spPr>
          <a:xfrm>
            <a:off x="1938271" y="2369713"/>
            <a:ext cx="8894472" cy="1938992"/>
          </a:xfrm>
          <a:prstGeom prst="rect">
            <a:avLst/>
          </a:prstGeom>
          <a:noFill/>
        </p:spPr>
        <p:txBody>
          <a:bodyPr wrap="square" rtlCol="0">
            <a:spAutoFit/>
          </a:bodyPr>
          <a:lstStyle/>
          <a:p>
            <a:r>
              <a:rPr lang="en-GB" sz="4000" dirty="0">
                <a:latin typeface="CCW Cursive Writing 7" pitchFamily="66" charset="0"/>
              </a:rPr>
              <a:t>As __________________ as a _________________________, ________</a:t>
            </a:r>
          </a:p>
          <a:p>
            <a:r>
              <a:rPr lang="en-GB" sz="4000" dirty="0">
                <a:latin typeface="CCW Cursive Writing 7" pitchFamily="66" charset="0"/>
              </a:rPr>
              <a:t>__________________________.</a:t>
            </a:r>
          </a:p>
        </p:txBody>
      </p:sp>
    </p:spTree>
    <p:extLst>
      <p:ext uri="{BB962C8B-B14F-4D97-AF65-F5344CB8AC3E}">
        <p14:creationId xmlns:p14="http://schemas.microsoft.com/office/powerpoint/2010/main" val="1266053106"/>
      </p:ext>
    </p:extLst>
  </p:cSld>
  <p:clrMapOvr>
    <a:masterClrMapping/>
  </p:clrMapOvr>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34154" y="133984"/>
            <a:ext cx="7295588" cy="1077218"/>
          </a:xfrm>
          <a:prstGeom prst="rect">
            <a:avLst/>
          </a:prstGeom>
          <a:noFill/>
        </p:spPr>
        <p:txBody>
          <a:bodyPr wrap="none" lIns="91440" tIns="45720" rIns="91440" bIns="45720">
            <a:spAutoFit/>
          </a:bodyPr>
          <a:lstStyle/>
          <a:p>
            <a:pPr algn="ctr"/>
            <a:r>
              <a:rPr lang="en-US" sz="3200" b="1" dirty="0">
                <a:ln w="22225">
                  <a:solidFill>
                    <a:schemeClr val="accent2"/>
                  </a:solidFill>
                  <a:prstDash val="solid"/>
                </a:ln>
                <a:solidFill>
                  <a:schemeClr val="accent2">
                    <a:lumMod val="40000"/>
                    <a:lumOff val="60000"/>
                  </a:schemeClr>
                </a:solidFill>
                <a:latin typeface="CCW Cursive Writing 7" pitchFamily="66" charset="0"/>
              </a:rPr>
              <a:t>Start with a </a:t>
            </a:r>
          </a:p>
          <a:p>
            <a:pPr algn="ctr"/>
            <a:r>
              <a:rPr lang="en-US" sz="3200" b="1" dirty="0">
                <a:ln w="22225">
                  <a:solidFill>
                    <a:schemeClr val="accent2"/>
                  </a:solidFill>
                  <a:prstDash val="solid"/>
                </a:ln>
                <a:solidFill>
                  <a:schemeClr val="accent2">
                    <a:lumMod val="40000"/>
                    <a:lumOff val="60000"/>
                  </a:schemeClr>
                </a:solidFill>
                <a:latin typeface="CCW Cursive Writing 7" pitchFamily="66" charset="0"/>
              </a:rPr>
              <a:t>complex conjunction…</a:t>
            </a:r>
          </a:p>
        </p:txBody>
      </p:sp>
      <p:sp>
        <p:nvSpPr>
          <p:cNvPr id="3" name="TextBox 2"/>
          <p:cNvSpPr txBox="1"/>
          <p:nvPr/>
        </p:nvSpPr>
        <p:spPr>
          <a:xfrm>
            <a:off x="1938271" y="2369713"/>
            <a:ext cx="8894472" cy="1938992"/>
          </a:xfrm>
          <a:prstGeom prst="rect">
            <a:avLst/>
          </a:prstGeom>
          <a:noFill/>
        </p:spPr>
        <p:txBody>
          <a:bodyPr wrap="square" rtlCol="0">
            <a:spAutoFit/>
          </a:bodyPr>
          <a:lstStyle/>
          <a:p>
            <a:r>
              <a:rPr lang="en-GB" sz="4000" dirty="0">
                <a:latin typeface="CCW Cursive Writing 7" pitchFamily="66" charset="0"/>
              </a:rPr>
              <a:t>If you used me more often, it would make me happier.</a:t>
            </a:r>
          </a:p>
        </p:txBody>
      </p:sp>
      <p:sp>
        <p:nvSpPr>
          <p:cNvPr id="4" name="Text Box 1"/>
          <p:cNvSpPr txBox="1"/>
          <p:nvPr/>
        </p:nvSpPr>
        <p:spPr>
          <a:xfrm>
            <a:off x="689066" y="4493373"/>
            <a:ext cx="2840236" cy="1171575"/>
          </a:xfrm>
          <a:prstGeom prst="rect">
            <a:avLst/>
          </a:prstGeom>
          <a:noFill/>
          <a:ln>
            <a:noFill/>
          </a:ln>
          <a:effectLst/>
        </p:spPr>
        <p:txBody>
          <a:bodyPr rot="0" spcFirstLastPara="0" vert="horz" wrap="square" lIns="91440" tIns="45720" rIns="91440" bIns="45720" numCol="1" spcCol="0" rtlCol="0" fromWordArt="0" anchor="t" anchorCtr="0" forceAA="0" compatLnSpc="1">
            <a:prstTxWarp prst="textNoShape">
              <a:avLst/>
            </a:prstTxWarp>
            <a:noAutofit/>
          </a:bodyPr>
          <a:lstStyle/>
          <a:p>
            <a:pPr algn="ctr">
              <a:lnSpc>
                <a:spcPct val="107000"/>
              </a:lnSpc>
              <a:spcAft>
                <a:spcPts val="800"/>
              </a:spcAft>
            </a:pPr>
            <a:r>
              <a:rPr lang="en-GB" sz="1400" b="1">
                <a:ln w="11113" cap="flat" cmpd="sng" algn="ctr">
                  <a:solidFill>
                    <a:srgbClr val="ED7D31"/>
                  </a:solidFill>
                  <a:prstDash val="solid"/>
                  <a:round/>
                </a:ln>
                <a:solidFill>
                  <a:srgbClr val="F7CAAC"/>
                </a:solidFill>
                <a:latin typeface="CCW Cursive Writing 7" pitchFamily="66" charset="0"/>
                <a:ea typeface="Calibri" panose="020F0502020204030204" pitchFamily="34" charset="0"/>
                <a:cs typeface="Times New Roman" panose="02020603050405020304" pitchFamily="18" charset="0"/>
              </a:rPr>
              <a:t>WABBITS</a:t>
            </a:r>
            <a:endParaRPr lang="en-GB" sz="700">
              <a:latin typeface="CCW Cursive Writing 7" pitchFamily="66" charset="0"/>
              <a:ea typeface="Calibri" panose="020F0502020204030204" pitchFamily="34" charset="0"/>
              <a:cs typeface="Times New Roman" panose="02020603050405020304" pitchFamily="18" charset="0"/>
            </a:endParaRPr>
          </a:p>
        </p:txBody>
      </p:sp>
      <p:pic>
        <p:nvPicPr>
          <p:cNvPr id="5" name="Picture 4" descr="http://i.telegraph.co.uk/multimedia/archive/01570/elmerfudd_1570606c.jp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345796" y="5158543"/>
            <a:ext cx="1450530" cy="1294457"/>
          </a:xfrm>
          <a:prstGeom prst="rect">
            <a:avLst/>
          </a:prstGeom>
          <a:noFill/>
          <a:ln>
            <a:noFill/>
          </a:ln>
        </p:spPr>
      </p:pic>
    </p:spTree>
    <p:extLst>
      <p:ext uri="{BB962C8B-B14F-4D97-AF65-F5344CB8AC3E}">
        <p14:creationId xmlns:p14="http://schemas.microsoft.com/office/powerpoint/2010/main" val="1173670461"/>
      </p:ext>
    </p:extLst>
  </p:cSld>
  <p:clrMapOvr>
    <a:masterClrMapping/>
  </p:clrMapOvr>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4" descr="http://www.girlonarockinghorse.com/wp-content/uploads/2012/07/i-love-shiny-things.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511267" y="351643"/>
            <a:ext cx="5309833" cy="4529497"/>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2596793" y="4982234"/>
            <a:ext cx="7138780" cy="769441"/>
          </a:xfrm>
          <a:prstGeom prst="rect">
            <a:avLst/>
          </a:prstGeom>
          <a:noFill/>
        </p:spPr>
        <p:txBody>
          <a:bodyPr wrap="square" rtlCol="0">
            <a:spAutoFit/>
          </a:bodyPr>
          <a:lstStyle/>
          <a:p>
            <a:pPr algn="ctr"/>
            <a:r>
              <a:rPr lang="en-GB" sz="4400" dirty="0">
                <a:latin typeface="CCW Cursive Writing 7" pitchFamily="66" charset="0"/>
              </a:rPr>
              <a:t>Magpie time!</a:t>
            </a:r>
          </a:p>
        </p:txBody>
      </p:sp>
    </p:spTree>
    <p:extLst>
      <p:ext uri="{BB962C8B-B14F-4D97-AF65-F5344CB8AC3E}">
        <p14:creationId xmlns:p14="http://schemas.microsoft.com/office/powerpoint/2010/main" val="178849456"/>
      </p:ext>
    </p:extLst>
  </p:cSld>
  <p:clrMapOvr>
    <a:masterClrMapping/>
  </p:clrMapOvr>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nvGraphicFramePr>
        <p:xfrm>
          <a:off x="1421608" y="359055"/>
          <a:ext cx="9426180" cy="6393745"/>
        </p:xfrm>
        <a:graphic>
          <a:graphicData uri="http://schemas.openxmlformats.org/drawingml/2006/table">
            <a:tbl>
              <a:tblPr firstRow="1" bandRow="1">
                <a:tableStyleId>{5940675A-B579-460E-94D1-54222C63F5DA}</a:tableStyleId>
              </a:tblPr>
              <a:tblGrid>
                <a:gridCol w="1571030">
                  <a:extLst>
                    <a:ext uri="{9D8B030D-6E8A-4147-A177-3AD203B41FA5}">
                      <a16:colId xmlns:a16="http://schemas.microsoft.com/office/drawing/2014/main" val="20000"/>
                    </a:ext>
                  </a:extLst>
                </a:gridCol>
                <a:gridCol w="1571030">
                  <a:extLst>
                    <a:ext uri="{9D8B030D-6E8A-4147-A177-3AD203B41FA5}">
                      <a16:colId xmlns:a16="http://schemas.microsoft.com/office/drawing/2014/main" val="20001"/>
                    </a:ext>
                  </a:extLst>
                </a:gridCol>
                <a:gridCol w="1571030">
                  <a:extLst>
                    <a:ext uri="{9D8B030D-6E8A-4147-A177-3AD203B41FA5}">
                      <a16:colId xmlns:a16="http://schemas.microsoft.com/office/drawing/2014/main" val="20002"/>
                    </a:ext>
                  </a:extLst>
                </a:gridCol>
                <a:gridCol w="1571030">
                  <a:extLst>
                    <a:ext uri="{9D8B030D-6E8A-4147-A177-3AD203B41FA5}">
                      <a16:colId xmlns:a16="http://schemas.microsoft.com/office/drawing/2014/main" val="20003"/>
                    </a:ext>
                  </a:extLst>
                </a:gridCol>
                <a:gridCol w="1571030">
                  <a:extLst>
                    <a:ext uri="{9D8B030D-6E8A-4147-A177-3AD203B41FA5}">
                      <a16:colId xmlns:a16="http://schemas.microsoft.com/office/drawing/2014/main" val="20004"/>
                    </a:ext>
                  </a:extLst>
                </a:gridCol>
                <a:gridCol w="1571030">
                  <a:extLst>
                    <a:ext uri="{9D8B030D-6E8A-4147-A177-3AD203B41FA5}">
                      <a16:colId xmlns:a16="http://schemas.microsoft.com/office/drawing/2014/main" val="20005"/>
                    </a:ext>
                  </a:extLst>
                </a:gridCol>
              </a:tblGrid>
              <a:tr h="1120830">
                <a:tc>
                  <a:txBody>
                    <a:bodyPr/>
                    <a:lstStyle/>
                    <a:p>
                      <a:pPr algn="ctr"/>
                      <a:r>
                        <a:rPr lang="en-GB" sz="1050" dirty="0" err="1">
                          <a:latin typeface="CCW Cursive Writing 7" pitchFamily="66" charset="0"/>
                        </a:rPr>
                        <a:t>ed</a:t>
                      </a:r>
                      <a:r>
                        <a:rPr lang="en-GB" sz="1050" dirty="0">
                          <a:latin typeface="CCW Cursive Writing 7" pitchFamily="66" charset="0"/>
                        </a:rPr>
                        <a:t> opener</a:t>
                      </a:r>
                    </a:p>
                  </a:txBody>
                  <a:tcPr marL="60365" marR="60365"/>
                </a:tc>
                <a:tc>
                  <a:txBody>
                    <a:bodyPr/>
                    <a:lstStyle/>
                    <a:p>
                      <a:pPr algn="ctr"/>
                      <a:r>
                        <a:rPr lang="en-GB" sz="1050" dirty="0">
                          <a:latin typeface="CCW Cursive Writing 7" pitchFamily="66" charset="0"/>
                        </a:rPr>
                        <a:t>Word bank</a:t>
                      </a:r>
                    </a:p>
                  </a:txBody>
                  <a:tcPr marL="60365" marR="60365"/>
                </a:tc>
                <a:tc>
                  <a:txBody>
                    <a:bodyPr/>
                    <a:lstStyle/>
                    <a:p>
                      <a:pPr algn="ctr"/>
                      <a:r>
                        <a:rPr lang="en-GB" sz="1050" dirty="0">
                          <a:latin typeface="CCW Cursive Writing 7" pitchFamily="66" charset="0"/>
                        </a:rPr>
                        <a:t>Exhausted, __________</a:t>
                      </a:r>
                      <a:r>
                        <a:rPr lang="en-GB" sz="1050" dirty="0" err="1">
                          <a:latin typeface="CCW Cursive Writing 7" pitchFamily="66" charset="0"/>
                        </a:rPr>
                        <a:t>ed</a:t>
                      </a:r>
                      <a:r>
                        <a:rPr lang="en-GB" sz="1050" baseline="0" dirty="0">
                          <a:latin typeface="CCW Cursive Writing 7" pitchFamily="66" charset="0"/>
                        </a:rPr>
                        <a:t> and ____________,</a:t>
                      </a:r>
                      <a:endParaRPr lang="en-GB" sz="1050" dirty="0">
                        <a:latin typeface="CCW Cursive Writing 7" pitchFamily="66" charset="0"/>
                      </a:endParaRPr>
                    </a:p>
                  </a:txBody>
                  <a:tcPr marL="60365" marR="60365"/>
                </a:tc>
                <a:tc>
                  <a:txBody>
                    <a:bodyPr/>
                    <a:lstStyle/>
                    <a:p>
                      <a:pPr algn="ctr"/>
                      <a:r>
                        <a:rPr lang="en-GB" sz="1050" dirty="0">
                          <a:latin typeface="CCW Cursive Writing 7" pitchFamily="66" charset="0"/>
                        </a:rPr>
                        <a:t>Your choice</a:t>
                      </a:r>
                    </a:p>
                  </a:txBody>
                  <a:tcPr marL="60365" marR="60365"/>
                </a:tc>
                <a:tc>
                  <a:txBody>
                    <a:bodyPr/>
                    <a:lstStyle/>
                    <a:p>
                      <a:pPr algn="ctr"/>
                      <a:r>
                        <a:rPr lang="en-GB" sz="1050" dirty="0">
                          <a:latin typeface="CCW Cursive Writing 7" pitchFamily="66" charset="0"/>
                        </a:rPr>
                        <a:t>Who, which, where</a:t>
                      </a:r>
                    </a:p>
                  </a:txBody>
                  <a:tcPr marL="60365" marR="60365"/>
                </a:tc>
                <a:tc>
                  <a:txBody>
                    <a:bodyPr/>
                    <a:lstStyle/>
                    <a:p>
                      <a:pPr algn="ctr"/>
                      <a:r>
                        <a:rPr lang="en-GB" sz="1050" dirty="0">
                          <a:latin typeface="CCW Cursive Writing 7" pitchFamily="66" charset="0"/>
                        </a:rPr>
                        <a:t>Semi</a:t>
                      </a:r>
                      <a:r>
                        <a:rPr lang="en-GB" sz="1050" baseline="0" dirty="0">
                          <a:latin typeface="CCW Cursive Writing 7" pitchFamily="66" charset="0"/>
                        </a:rPr>
                        <a:t> colon</a:t>
                      </a:r>
                      <a:endParaRPr lang="en-GB" sz="1050" dirty="0">
                        <a:latin typeface="CCW Cursive Writing 7" pitchFamily="66" charset="0"/>
                      </a:endParaRPr>
                    </a:p>
                  </a:txBody>
                  <a:tcPr marL="60365" marR="60365"/>
                </a:tc>
                <a:extLst>
                  <a:ext uri="{0D108BD9-81ED-4DB2-BD59-A6C34878D82A}">
                    <a16:rowId xmlns:a16="http://schemas.microsoft.com/office/drawing/2014/main" val="10000"/>
                  </a:ext>
                </a:extLst>
              </a:tr>
              <a:tr h="1054583">
                <a:tc>
                  <a:txBody>
                    <a:bodyPr/>
                    <a:lstStyle/>
                    <a:p>
                      <a:pPr algn="ctr"/>
                      <a:r>
                        <a:rPr lang="en-GB" sz="1050" dirty="0" err="1">
                          <a:latin typeface="CCW Cursive Writing 7" pitchFamily="66" charset="0"/>
                        </a:rPr>
                        <a:t>ing</a:t>
                      </a:r>
                      <a:r>
                        <a:rPr lang="en-GB" sz="1050" dirty="0">
                          <a:latin typeface="CCW Cursive Writing 7" pitchFamily="66" charset="0"/>
                        </a:rPr>
                        <a:t>_______</a:t>
                      </a:r>
                      <a:r>
                        <a:rPr lang="en-GB" sz="1050" dirty="0" err="1">
                          <a:latin typeface="CCW Cursive Writing 7" pitchFamily="66" charset="0"/>
                        </a:rPr>
                        <a:t>ly</a:t>
                      </a:r>
                      <a:r>
                        <a:rPr lang="en-GB" sz="1050" dirty="0">
                          <a:latin typeface="CCW Cursive Writing 7" pitchFamily="66" charset="0"/>
                        </a:rPr>
                        <a:t>,</a:t>
                      </a:r>
                    </a:p>
                  </a:txBody>
                  <a:tcPr marL="60365" marR="60365"/>
                </a:tc>
                <a:tc>
                  <a:txBody>
                    <a:bodyPr/>
                    <a:lstStyle/>
                    <a:p>
                      <a:pPr algn="ctr"/>
                      <a:r>
                        <a:rPr lang="en-GB" sz="1050" dirty="0">
                          <a:latin typeface="CCW Cursive Writing 7" pitchFamily="66" charset="0"/>
                        </a:rPr>
                        <a:t>simile</a:t>
                      </a:r>
                    </a:p>
                  </a:txBody>
                  <a:tcPr marL="60365" marR="60365"/>
                </a:tc>
                <a:tc>
                  <a:txBody>
                    <a:bodyPr/>
                    <a:lstStyle/>
                    <a:p>
                      <a:pPr algn="ctr"/>
                      <a:r>
                        <a:rPr lang="en-GB" sz="1050" dirty="0">
                          <a:latin typeface="CCW Cursive Writing 7" pitchFamily="66" charset="0"/>
                        </a:rPr>
                        <a:t>Expanded</a:t>
                      </a:r>
                      <a:r>
                        <a:rPr lang="en-GB" sz="1050" baseline="0" dirty="0">
                          <a:latin typeface="CCW Cursive Writing 7" pitchFamily="66" charset="0"/>
                        </a:rPr>
                        <a:t> noun phrase</a:t>
                      </a:r>
                      <a:endParaRPr lang="en-GB" sz="1050" dirty="0">
                        <a:latin typeface="CCW Cursive Writing 7" pitchFamily="66" charset="0"/>
                      </a:endParaRPr>
                    </a:p>
                  </a:txBody>
                  <a:tcPr marL="60365" marR="60365"/>
                </a:tc>
                <a:tc>
                  <a:txBody>
                    <a:bodyPr/>
                    <a:lstStyle/>
                    <a:p>
                      <a:pPr algn="ctr"/>
                      <a:r>
                        <a:rPr lang="en-GB" sz="1050" dirty="0">
                          <a:latin typeface="CCW Cursive Writing 7" pitchFamily="66" charset="0"/>
                        </a:rPr>
                        <a:t>Ed power of three</a:t>
                      </a:r>
                    </a:p>
                  </a:txBody>
                  <a:tcPr marL="60365" marR="60365"/>
                </a:tc>
                <a:tc>
                  <a:txBody>
                    <a:bodyPr/>
                    <a:lstStyle/>
                    <a:p>
                      <a:pPr algn="ctr"/>
                      <a:r>
                        <a:rPr lang="en-GB" sz="1050" b="1" dirty="0">
                          <a:latin typeface="CCW Cursive Writing 7" pitchFamily="66" charset="0"/>
                        </a:rPr>
                        <a:t>upset</a:t>
                      </a:r>
                    </a:p>
                  </a:txBody>
                  <a:tcPr marL="60365" marR="60365"/>
                </a:tc>
                <a:tc>
                  <a:txBody>
                    <a:bodyPr/>
                    <a:lstStyle/>
                    <a:p>
                      <a:pPr algn="ctr"/>
                      <a:r>
                        <a:rPr lang="en-GB" sz="1000" b="0" dirty="0">
                          <a:latin typeface="CCW Cursive Writing 7" pitchFamily="66" charset="0"/>
                        </a:rPr>
                        <a:t>Subordinating</a:t>
                      </a:r>
                      <a:r>
                        <a:rPr lang="en-GB" sz="1000" b="0" baseline="0" dirty="0">
                          <a:latin typeface="CCW Cursive Writing 7" pitchFamily="66" charset="0"/>
                        </a:rPr>
                        <a:t> </a:t>
                      </a:r>
                      <a:r>
                        <a:rPr lang="en-GB" sz="1000" b="0" dirty="0">
                          <a:latin typeface="CCW Cursive Writing 7" pitchFamily="66" charset="0"/>
                        </a:rPr>
                        <a:t>conjunction</a:t>
                      </a:r>
                    </a:p>
                  </a:txBody>
                  <a:tcPr marL="60365" marR="60365"/>
                </a:tc>
                <a:extLst>
                  <a:ext uri="{0D108BD9-81ED-4DB2-BD59-A6C34878D82A}">
                    <a16:rowId xmlns:a16="http://schemas.microsoft.com/office/drawing/2014/main" val="10001"/>
                  </a:ext>
                </a:extLst>
              </a:tr>
              <a:tr h="1054583">
                <a:tc>
                  <a:txBody>
                    <a:bodyPr/>
                    <a:lstStyle/>
                    <a:p>
                      <a:pPr algn="ctr"/>
                      <a:r>
                        <a:rPr lang="en-GB" sz="1050" dirty="0">
                          <a:latin typeface="CCW Cursive Writing 7" pitchFamily="66" charset="0"/>
                        </a:rPr>
                        <a:t>Mag pie </a:t>
                      </a:r>
                    </a:p>
                  </a:txBody>
                  <a:tcPr marL="60365" marR="60365"/>
                </a:tc>
                <a:tc>
                  <a:txBody>
                    <a:bodyPr/>
                    <a:lstStyle/>
                    <a:p>
                      <a:pPr algn="ctr"/>
                      <a:r>
                        <a:rPr lang="en-GB" sz="1400" b="1" dirty="0">
                          <a:latin typeface="CCW Cursive Writing 7" pitchFamily="66" charset="0"/>
                        </a:rPr>
                        <a:t>angry</a:t>
                      </a:r>
                    </a:p>
                  </a:txBody>
                  <a:tcPr marL="60365" marR="60365"/>
                </a:tc>
                <a:tc>
                  <a:txBody>
                    <a:bodyPr/>
                    <a:lstStyle/>
                    <a:p>
                      <a:pPr algn="ctr"/>
                      <a:r>
                        <a:rPr lang="en-GB" sz="1050" b="1" dirty="0">
                          <a:latin typeface="CCW Cursive Writing 7" pitchFamily="66" charset="0"/>
                        </a:rPr>
                        <a:t>preposition</a:t>
                      </a:r>
                    </a:p>
                  </a:txBody>
                  <a:tcPr marL="60365" marR="60365"/>
                </a:tc>
                <a:tc>
                  <a:txBody>
                    <a:bodyPr/>
                    <a:lstStyle/>
                    <a:p>
                      <a:pPr algn="ctr"/>
                      <a:r>
                        <a:rPr lang="en-GB" sz="1050" dirty="0">
                          <a:latin typeface="CCW Cursive Writing 7" pitchFamily="66" charset="0"/>
                        </a:rPr>
                        <a:t>Mag pie</a:t>
                      </a:r>
                    </a:p>
                  </a:txBody>
                  <a:tcPr marL="60365" marR="60365"/>
                </a:tc>
                <a:tc>
                  <a:txBody>
                    <a:bodyPr/>
                    <a:lstStyle/>
                    <a:p>
                      <a:pPr algn="ctr"/>
                      <a:r>
                        <a:rPr lang="en-GB" sz="1050" dirty="0">
                          <a:latin typeface="CCW Cursive Writing 7" pitchFamily="66" charset="0"/>
                        </a:rPr>
                        <a:t>overjoyed</a:t>
                      </a:r>
                    </a:p>
                  </a:txBody>
                  <a:tcPr marL="60365" marR="60365"/>
                </a:tc>
                <a:tc>
                  <a:txBody>
                    <a:bodyPr/>
                    <a:lstStyle/>
                    <a:p>
                      <a:pPr algn="ctr"/>
                      <a:r>
                        <a:rPr lang="en-GB" sz="1050" dirty="0">
                          <a:latin typeface="CCW Cursive Writing 7" pitchFamily="66" charset="0"/>
                        </a:rPr>
                        <a:t>Your choice</a:t>
                      </a:r>
                    </a:p>
                  </a:txBody>
                  <a:tcPr marL="60365" marR="60365"/>
                </a:tc>
                <a:extLst>
                  <a:ext uri="{0D108BD9-81ED-4DB2-BD59-A6C34878D82A}">
                    <a16:rowId xmlns:a16="http://schemas.microsoft.com/office/drawing/2014/main" val="10002"/>
                  </a:ext>
                </a:extLst>
              </a:tr>
              <a:tr h="1054583">
                <a:tc>
                  <a:txBody>
                    <a:bodyPr/>
                    <a:lstStyle/>
                    <a:p>
                      <a:pPr algn="ctr"/>
                      <a:r>
                        <a:rPr lang="en-GB" sz="1050" dirty="0" err="1">
                          <a:latin typeface="CCW Cursive Writing 7" pitchFamily="66" charset="0"/>
                        </a:rPr>
                        <a:t>ly</a:t>
                      </a:r>
                      <a:r>
                        <a:rPr lang="en-GB" sz="1050" baseline="0" dirty="0">
                          <a:latin typeface="CCW Cursive Writing 7" pitchFamily="66" charset="0"/>
                        </a:rPr>
                        <a:t>, </a:t>
                      </a:r>
                      <a:r>
                        <a:rPr lang="en-GB" sz="1050" baseline="0" dirty="0" err="1">
                          <a:latin typeface="CCW Cursive Writing 7" pitchFamily="66" charset="0"/>
                        </a:rPr>
                        <a:t>ing</a:t>
                      </a:r>
                      <a:r>
                        <a:rPr lang="en-GB" sz="1050" baseline="0" dirty="0">
                          <a:latin typeface="CCW Cursive Writing 7" pitchFamily="66" charset="0"/>
                        </a:rPr>
                        <a:t> opener</a:t>
                      </a:r>
                      <a:endParaRPr lang="en-GB" sz="1050" dirty="0">
                        <a:latin typeface="CCW Cursive Writing 7" pitchFamily="66" charset="0"/>
                      </a:endParaRPr>
                    </a:p>
                  </a:txBody>
                  <a:tcPr marL="60365" marR="60365"/>
                </a:tc>
                <a:tc>
                  <a:txBody>
                    <a:bodyPr/>
                    <a:lstStyle/>
                    <a:p>
                      <a:pPr algn="ctr"/>
                      <a:r>
                        <a:rPr lang="en-GB" sz="1050" b="1" dirty="0">
                          <a:latin typeface="CCW Cursive Writing 7" pitchFamily="66" charset="0"/>
                        </a:rPr>
                        <a:t>Who, which,</a:t>
                      </a:r>
                      <a:r>
                        <a:rPr lang="en-GB" sz="1050" b="1" baseline="0" dirty="0">
                          <a:latin typeface="CCW Cursive Writing 7" pitchFamily="66" charset="0"/>
                        </a:rPr>
                        <a:t> where</a:t>
                      </a:r>
                      <a:endParaRPr lang="en-GB" sz="1050" b="1" dirty="0">
                        <a:latin typeface="CCW Cursive Writing 7" pitchFamily="66" charset="0"/>
                      </a:endParaRPr>
                    </a:p>
                  </a:txBody>
                  <a:tcPr marL="60365" marR="60365"/>
                </a:tc>
                <a:tc>
                  <a:txBody>
                    <a:bodyPr/>
                    <a:lstStyle/>
                    <a:p>
                      <a:pPr algn="ctr"/>
                      <a:r>
                        <a:rPr lang="en-GB" sz="1050" dirty="0" err="1">
                          <a:latin typeface="CCW Cursive Writing 7" pitchFamily="66" charset="0"/>
                        </a:rPr>
                        <a:t>Ing</a:t>
                      </a:r>
                      <a:r>
                        <a:rPr lang="en-GB" sz="1050" dirty="0">
                          <a:latin typeface="CCW Cursive Writing 7" pitchFamily="66" charset="0"/>
                        </a:rPr>
                        <a:t> verb</a:t>
                      </a:r>
                    </a:p>
                  </a:txBody>
                  <a:tcPr marL="60365" marR="60365"/>
                </a:tc>
                <a:tc>
                  <a:txBody>
                    <a:bodyPr/>
                    <a:lstStyle/>
                    <a:p>
                      <a:pPr algn="ctr"/>
                      <a:r>
                        <a:rPr lang="en-GB" sz="1050" dirty="0">
                          <a:latin typeface="CCW Cursive Writing 7" pitchFamily="66" charset="0"/>
                        </a:rPr>
                        <a:t>conjunction</a:t>
                      </a:r>
                    </a:p>
                  </a:txBody>
                  <a:tcPr marL="60365" marR="60365"/>
                </a:tc>
                <a:tc>
                  <a:txBody>
                    <a:bodyPr/>
                    <a:lstStyle/>
                    <a:p>
                      <a:pPr algn="ctr"/>
                      <a:r>
                        <a:rPr lang="en-GB" sz="1050" b="1" dirty="0">
                          <a:latin typeface="CCW Cursive Writing 7" pitchFamily="66" charset="0"/>
                        </a:rPr>
                        <a:t>Your choice</a:t>
                      </a:r>
                    </a:p>
                  </a:txBody>
                  <a:tcPr marL="60365" marR="60365"/>
                </a:tc>
                <a:tc>
                  <a:txBody>
                    <a:bodyPr/>
                    <a:lstStyle/>
                    <a:p>
                      <a:pPr algn="ctr"/>
                      <a:r>
                        <a:rPr lang="en-GB" sz="1050" dirty="0">
                          <a:latin typeface="CCW Cursive Writing 7" pitchFamily="66" charset="0"/>
                        </a:rPr>
                        <a:t>Despite,</a:t>
                      </a:r>
                    </a:p>
                  </a:txBody>
                  <a:tcPr marL="60365" marR="60365"/>
                </a:tc>
                <a:extLst>
                  <a:ext uri="{0D108BD9-81ED-4DB2-BD59-A6C34878D82A}">
                    <a16:rowId xmlns:a16="http://schemas.microsoft.com/office/drawing/2014/main" val="10003"/>
                  </a:ext>
                </a:extLst>
              </a:tr>
              <a:tr h="1054583">
                <a:tc>
                  <a:txBody>
                    <a:bodyPr/>
                    <a:lstStyle/>
                    <a:p>
                      <a:pPr algn="ctr"/>
                      <a:r>
                        <a:rPr lang="en-GB" sz="1050" dirty="0">
                          <a:latin typeface="CCW Cursive Writing 7" pitchFamily="66" charset="0"/>
                        </a:rPr>
                        <a:t>brackets</a:t>
                      </a:r>
                    </a:p>
                  </a:txBody>
                  <a:tcPr marL="60365" marR="60365"/>
                </a:tc>
                <a:tc>
                  <a:txBody>
                    <a:bodyPr/>
                    <a:lstStyle/>
                    <a:p>
                      <a:pPr algn="ctr"/>
                      <a:r>
                        <a:rPr lang="en-GB" sz="1050" dirty="0">
                          <a:latin typeface="CCW Cursive Writing 7" pitchFamily="66" charset="0"/>
                        </a:rPr>
                        <a:t>simile</a:t>
                      </a:r>
                    </a:p>
                  </a:txBody>
                  <a:tcPr marL="60365" marR="60365"/>
                </a:tc>
                <a:tc>
                  <a:txBody>
                    <a:bodyPr/>
                    <a:lstStyle/>
                    <a:p>
                      <a:pPr algn="ctr"/>
                      <a:r>
                        <a:rPr lang="en-GB" sz="1200" b="1" dirty="0">
                          <a:latin typeface="CCW Cursive Writing 7" pitchFamily="66" charset="0"/>
                        </a:rPr>
                        <a:t>conjunction</a:t>
                      </a:r>
                    </a:p>
                  </a:txBody>
                  <a:tcPr marL="60365" marR="60365"/>
                </a:tc>
                <a:tc>
                  <a:txBody>
                    <a:bodyPr/>
                    <a:lstStyle/>
                    <a:p>
                      <a:pPr algn="ctr"/>
                      <a:r>
                        <a:rPr lang="en-GB" sz="1050" dirty="0">
                          <a:latin typeface="CCW Cursive Writing 7" pitchFamily="66" charset="0"/>
                        </a:rPr>
                        <a:t>Word bank</a:t>
                      </a:r>
                    </a:p>
                  </a:txBody>
                  <a:tcPr marL="60365" marR="60365"/>
                </a:tc>
                <a:tc>
                  <a:txBody>
                    <a:bodyPr/>
                    <a:lstStyle/>
                    <a:p>
                      <a:pPr algn="ctr"/>
                      <a:r>
                        <a:rPr lang="en-GB" sz="1050" dirty="0">
                          <a:latin typeface="CCW Cursive Writing 7" pitchFamily="66" charset="0"/>
                        </a:rPr>
                        <a:t>Terrified, overwhelmed with ______and __________,</a:t>
                      </a:r>
                    </a:p>
                  </a:txBody>
                  <a:tcPr marL="60365" marR="60365"/>
                </a:tc>
                <a:tc>
                  <a:txBody>
                    <a:bodyPr/>
                    <a:lstStyle/>
                    <a:p>
                      <a:pPr algn="ctr"/>
                      <a:r>
                        <a:rPr lang="en-GB" sz="1050" dirty="0" err="1">
                          <a:latin typeface="CCW Cursive Writing 7" pitchFamily="66" charset="0"/>
                        </a:rPr>
                        <a:t>ing</a:t>
                      </a:r>
                      <a:r>
                        <a:rPr lang="en-GB" sz="1050" dirty="0">
                          <a:latin typeface="CCW Cursive Writing 7" pitchFamily="66" charset="0"/>
                        </a:rPr>
                        <a:t> opener</a:t>
                      </a:r>
                    </a:p>
                  </a:txBody>
                  <a:tcPr marL="60365" marR="60365"/>
                </a:tc>
                <a:extLst>
                  <a:ext uri="{0D108BD9-81ED-4DB2-BD59-A6C34878D82A}">
                    <a16:rowId xmlns:a16="http://schemas.microsoft.com/office/drawing/2014/main" val="10004"/>
                  </a:ext>
                </a:extLst>
              </a:tr>
              <a:tr h="1054583">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050" dirty="0">
                          <a:latin typeface="CCW Cursive Writing 7" pitchFamily="66" charset="0"/>
                        </a:rPr>
                        <a:t>Mag pie</a:t>
                      </a:r>
                    </a:p>
                    <a:p>
                      <a:pPr algn="ctr"/>
                      <a:endParaRPr lang="en-GB" sz="1050" dirty="0">
                        <a:latin typeface="CCW Cursive Writing 7" pitchFamily="66" charset="0"/>
                      </a:endParaRPr>
                    </a:p>
                  </a:txBody>
                  <a:tcPr marL="60365" marR="60365"/>
                </a:tc>
                <a:tc>
                  <a:txBody>
                    <a:bodyPr/>
                    <a:lstStyle/>
                    <a:p>
                      <a:pPr algn="ctr"/>
                      <a:r>
                        <a:rPr lang="en-GB" sz="1050" dirty="0">
                          <a:latin typeface="CCW Cursive Writing 7" pitchFamily="66" charset="0"/>
                        </a:rPr>
                        <a:t>Semi colon</a:t>
                      </a:r>
                    </a:p>
                  </a:txBody>
                  <a:tcPr marL="60365" marR="60365"/>
                </a:tc>
                <a:tc>
                  <a:txBody>
                    <a:bodyPr/>
                    <a:lstStyle/>
                    <a:p>
                      <a:pPr algn="ctr"/>
                      <a:r>
                        <a:rPr lang="en-GB" sz="1050" dirty="0">
                          <a:latin typeface="CCW Cursive Writing 7" pitchFamily="66" charset="0"/>
                        </a:rPr>
                        <a:t>Expanded</a:t>
                      </a:r>
                      <a:r>
                        <a:rPr lang="en-GB" sz="1050" baseline="0" dirty="0">
                          <a:latin typeface="CCW Cursive Writing 7" pitchFamily="66" charset="0"/>
                        </a:rPr>
                        <a:t> noun phrase</a:t>
                      </a:r>
                      <a:endParaRPr lang="en-GB" sz="1050" dirty="0">
                        <a:latin typeface="CCW Cursive Writing 7" pitchFamily="66" charset="0"/>
                      </a:endParaRPr>
                    </a:p>
                  </a:txBody>
                  <a:tcPr marL="60365" marR="60365"/>
                </a:tc>
                <a:tc>
                  <a:txBody>
                    <a:bodyPr/>
                    <a:lstStyle/>
                    <a:p>
                      <a:pPr algn="ctr"/>
                      <a:r>
                        <a:rPr lang="en-GB" sz="1050" dirty="0">
                          <a:latin typeface="CCW Cursive Writing 7" pitchFamily="66" charset="0"/>
                        </a:rPr>
                        <a:t>simile,</a:t>
                      </a:r>
                    </a:p>
                  </a:txBody>
                  <a:tcPr marL="60365" marR="60365"/>
                </a:tc>
                <a:tc>
                  <a:txBody>
                    <a:bodyPr/>
                    <a:lstStyle/>
                    <a:p>
                      <a:pPr algn="ctr"/>
                      <a:r>
                        <a:rPr lang="en-GB" sz="1050" dirty="0">
                          <a:latin typeface="CCW Cursive Writing 7" pitchFamily="66" charset="0"/>
                        </a:rPr>
                        <a:t>although</a:t>
                      </a:r>
                    </a:p>
                  </a:txBody>
                  <a:tcPr marL="60365" marR="60365"/>
                </a:tc>
                <a:tc>
                  <a:txBody>
                    <a:bodyPr/>
                    <a:lstStyle/>
                    <a:p>
                      <a:pPr algn="ctr"/>
                      <a:r>
                        <a:rPr lang="en-GB" sz="1050" dirty="0">
                          <a:latin typeface="CCW Cursive Writing 7" pitchFamily="66" charset="0"/>
                        </a:rPr>
                        <a:t>Your choice</a:t>
                      </a:r>
                    </a:p>
                  </a:txBody>
                  <a:tcPr marL="60365" marR="60365"/>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1503736788"/>
      </p:ext>
    </p:extLst>
  </p:cSld>
  <p:clrMapOvr>
    <a:masterClrMapping/>
  </p:clrMapOvr>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1860932" y="890860"/>
            <a:ext cx="8543925" cy="1325563"/>
          </a:xfrm>
        </p:spPr>
        <p:txBody>
          <a:bodyPr>
            <a:normAutofit fontScale="90000"/>
          </a:bodyPr>
          <a:lstStyle/>
          <a:p>
            <a:r>
              <a:rPr lang="en-GB" sz="3100" u="sng" dirty="0">
                <a:latin typeface="CCW Cursive Writing 7" pitchFamily="66" charset="0"/>
              </a:rPr>
              <a:t>Thursday 20</a:t>
            </a:r>
            <a:r>
              <a:rPr lang="en-GB" sz="3100" u="sng" baseline="30000" dirty="0">
                <a:latin typeface="CCW Cursive Writing 7" pitchFamily="66" charset="0"/>
              </a:rPr>
              <a:t>th</a:t>
            </a:r>
            <a:r>
              <a:rPr lang="en-GB" sz="3100" u="sng" dirty="0">
                <a:latin typeface="CCW Cursive Writing 7" pitchFamily="66" charset="0"/>
              </a:rPr>
              <a:t> September 2018</a:t>
            </a:r>
            <a:br>
              <a:rPr lang="en-GB" u="sng" dirty="0">
                <a:latin typeface="CCW Cursive Writing 7" pitchFamily="66" charset="0"/>
              </a:rPr>
            </a:br>
            <a:br>
              <a:rPr lang="en-GB" u="sng" dirty="0">
                <a:latin typeface="CCW Cursive Writing 7" pitchFamily="66" charset="0"/>
              </a:rPr>
            </a:br>
            <a:r>
              <a:rPr lang="en-GB" u="sng" dirty="0">
                <a:latin typeface="CCW Cursive Writing 7" pitchFamily="66" charset="0"/>
              </a:rPr>
              <a:t>L.O: express mood in our writing.</a:t>
            </a:r>
          </a:p>
        </p:txBody>
      </p:sp>
    </p:spTree>
    <p:extLst>
      <p:ext uri="{BB962C8B-B14F-4D97-AF65-F5344CB8AC3E}">
        <p14:creationId xmlns:p14="http://schemas.microsoft.com/office/powerpoint/2010/main" val="1342599361"/>
      </p:ext>
    </p:extLst>
  </p:cSld>
  <p:clrMapOvr>
    <a:masterClrMapping/>
  </p:clrMapOvr>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20"/>
          <p:cNvSpPr>
            <a:spLocks noGrp="1"/>
          </p:cNvSpPr>
          <p:nvPr>
            <p:ph type="title"/>
          </p:nvPr>
        </p:nvSpPr>
        <p:spPr>
          <a:xfrm>
            <a:off x="1638302" y="479426"/>
            <a:ext cx="8905081" cy="993775"/>
          </a:xfrm>
        </p:spPr>
        <p:txBody>
          <a:bodyPr/>
          <a:lstStyle/>
          <a:p>
            <a:pPr eaLnBrk="1" hangingPunct="1"/>
            <a:r>
              <a:rPr lang="en-GB" altLang="en-US" sz="3600">
                <a:latin typeface="CCW Cursive Writing 7" pitchFamily="66" charset="0"/>
              </a:rPr>
              <a:t>Tag Question</a:t>
            </a:r>
          </a:p>
        </p:txBody>
      </p:sp>
      <p:sp>
        <p:nvSpPr>
          <p:cNvPr id="11267" name="Rectangle 4"/>
          <p:cNvSpPr>
            <a:spLocks noChangeArrowheads="1"/>
          </p:cNvSpPr>
          <p:nvPr/>
        </p:nvSpPr>
        <p:spPr bwMode="auto">
          <a:xfrm>
            <a:off x="1961621" y="1514476"/>
            <a:ext cx="8268758" cy="23613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p>
            <a:pPr algn="ctr" eaLnBrk="1" hangingPunct="1"/>
            <a:r>
              <a:rPr lang="en-US" altLang="en-US">
                <a:latin typeface="CCW Cursive Writing 7" pitchFamily="66" charset="0"/>
              </a:rPr>
              <a:t>A tag question is a small question at the end of a sentence. They normally ask for confirmation of what was being said. </a:t>
            </a:r>
          </a:p>
          <a:p>
            <a:pPr algn="ctr" eaLnBrk="1" hangingPunct="1"/>
            <a:endParaRPr lang="en-US" altLang="en-US">
              <a:latin typeface="CCW Cursive Writing 7" pitchFamily="66" charset="0"/>
            </a:endParaRPr>
          </a:p>
          <a:p>
            <a:pPr algn="ctr" eaLnBrk="1" hangingPunct="1"/>
            <a:r>
              <a:rPr lang="en-US" altLang="en-US">
                <a:latin typeface="CCW Cursive Writing 7" pitchFamily="66" charset="0"/>
              </a:rPr>
              <a:t>A tag question is different than the Yes/No or Direct Address because it comes at the end of the sentence. A tag question is separated from the rest of the sentence using a comma. </a:t>
            </a:r>
          </a:p>
        </p:txBody>
      </p:sp>
      <p:sp>
        <p:nvSpPr>
          <p:cNvPr id="2" name="Rectangle 1"/>
          <p:cNvSpPr/>
          <p:nvPr/>
        </p:nvSpPr>
        <p:spPr>
          <a:xfrm>
            <a:off x="1961621" y="4549775"/>
            <a:ext cx="8268758" cy="1543050"/>
          </a:xfrm>
          <a:prstGeom prst="rect">
            <a:avLst/>
          </a:prstGeom>
          <a:solidFill>
            <a:srgbClr val="F7C4C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dirty="0">
                <a:solidFill>
                  <a:schemeClr val="tx1"/>
                </a:solidFill>
                <a:latin typeface="CCW Cursive Writing 7" pitchFamily="66" charset="0"/>
              </a:rPr>
              <a:t> </a:t>
            </a:r>
          </a:p>
          <a:p>
            <a:pPr algn="ctr">
              <a:defRPr/>
            </a:pPr>
            <a:r>
              <a:rPr lang="en-US" dirty="0">
                <a:solidFill>
                  <a:schemeClr val="tx1"/>
                </a:solidFill>
                <a:latin typeface="CCW Cursive Writing 7" pitchFamily="66" charset="0"/>
              </a:rPr>
              <a:t>You don’t speak French, do you?</a:t>
            </a:r>
          </a:p>
          <a:p>
            <a:pPr algn="ctr">
              <a:defRPr/>
            </a:pPr>
            <a:r>
              <a:rPr lang="en-US" dirty="0">
                <a:solidFill>
                  <a:schemeClr val="tx1"/>
                </a:solidFill>
                <a:latin typeface="CCW Cursive Writing 7" pitchFamily="66" charset="0"/>
              </a:rPr>
              <a:t>	</a:t>
            </a:r>
          </a:p>
          <a:p>
            <a:pPr algn="ctr">
              <a:defRPr/>
            </a:pPr>
            <a:r>
              <a:rPr lang="en-US" dirty="0">
                <a:solidFill>
                  <a:schemeClr val="tx1"/>
                </a:solidFill>
                <a:latin typeface="CCW Cursive Writing 7" pitchFamily="66" charset="0"/>
              </a:rPr>
              <a:t>Kelly is not moving, is she?</a:t>
            </a:r>
          </a:p>
        </p:txBody>
      </p:sp>
    </p:spTree>
    <p:extLst>
      <p:ext uri="{BB962C8B-B14F-4D97-AF65-F5344CB8AC3E}">
        <p14:creationId xmlns:p14="http://schemas.microsoft.com/office/powerpoint/2010/main" val="261080533"/>
      </p:ext>
    </p:extLst>
  </p:cSld>
  <p:clrMapOvr>
    <a:masterClrMapping/>
  </p:clrMapOvr>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p:cNvSpPr>
            <a:spLocks noGrp="1"/>
          </p:cNvSpPr>
          <p:nvPr>
            <p:ph type="title"/>
          </p:nvPr>
        </p:nvSpPr>
        <p:spPr>
          <a:xfrm>
            <a:off x="1638302" y="479426"/>
            <a:ext cx="8905081" cy="993775"/>
          </a:xfrm>
        </p:spPr>
        <p:txBody>
          <a:bodyPr/>
          <a:lstStyle/>
          <a:p>
            <a:pPr eaLnBrk="1" hangingPunct="1"/>
            <a:r>
              <a:rPr lang="en-GB" altLang="en-US" sz="3600" dirty="0">
                <a:latin typeface="CCW Cursive Writing 7" pitchFamily="66" charset="0"/>
              </a:rPr>
              <a:t>Practice</a:t>
            </a:r>
          </a:p>
        </p:txBody>
      </p:sp>
      <p:sp>
        <p:nvSpPr>
          <p:cNvPr id="12291" name="Rectangle 4"/>
          <p:cNvSpPr>
            <a:spLocks noChangeArrowheads="1"/>
          </p:cNvSpPr>
          <p:nvPr/>
        </p:nvSpPr>
        <p:spPr bwMode="auto">
          <a:xfrm>
            <a:off x="1961621" y="1514476"/>
            <a:ext cx="8268758" cy="6994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p>
            <a:pPr algn="ctr" eaLnBrk="1" hangingPunct="1"/>
            <a:r>
              <a:rPr lang="en-US" altLang="en-US">
                <a:latin typeface="CCW Cursive Writing 7" pitchFamily="66" charset="0"/>
              </a:rPr>
              <a:t>Where would you put the comma in this sentence?</a:t>
            </a:r>
          </a:p>
        </p:txBody>
      </p:sp>
      <p:sp>
        <p:nvSpPr>
          <p:cNvPr id="2" name="1"/>
          <p:cNvSpPr/>
          <p:nvPr/>
        </p:nvSpPr>
        <p:spPr>
          <a:xfrm>
            <a:off x="1961621" y="2100265"/>
            <a:ext cx="8268758" cy="542925"/>
          </a:xfrm>
          <a:prstGeom prst="rect">
            <a:avLst/>
          </a:prstGeom>
          <a:solidFill>
            <a:srgbClr val="F7C4C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dirty="0">
                <a:solidFill>
                  <a:schemeClr val="tx1"/>
                </a:solidFill>
                <a:latin typeface="CCW Cursive Writing 7" pitchFamily="66" charset="0"/>
              </a:rPr>
              <a:t>Yes I am in Mrs. Ray's class. </a:t>
            </a:r>
          </a:p>
        </p:txBody>
      </p:sp>
      <p:sp>
        <p:nvSpPr>
          <p:cNvPr id="7" name="2"/>
          <p:cNvSpPr/>
          <p:nvPr/>
        </p:nvSpPr>
        <p:spPr>
          <a:xfrm>
            <a:off x="1961621" y="2789240"/>
            <a:ext cx="8268758" cy="542925"/>
          </a:xfrm>
          <a:prstGeom prst="rect">
            <a:avLst/>
          </a:prstGeom>
          <a:solidFill>
            <a:srgbClr val="EEBBD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dirty="0">
                <a:solidFill>
                  <a:schemeClr val="tx1"/>
                </a:solidFill>
                <a:latin typeface="CCW Cursive Writing 7" pitchFamily="66" charset="0"/>
              </a:rPr>
              <a:t>You are going on vacation aren’t you?</a:t>
            </a:r>
          </a:p>
        </p:txBody>
      </p:sp>
      <p:sp>
        <p:nvSpPr>
          <p:cNvPr id="8" name="3"/>
          <p:cNvSpPr/>
          <p:nvPr/>
        </p:nvSpPr>
        <p:spPr>
          <a:xfrm>
            <a:off x="1961621" y="3479802"/>
            <a:ext cx="8268758" cy="542925"/>
          </a:xfrm>
          <a:prstGeom prst="rect">
            <a:avLst/>
          </a:prstGeom>
          <a:solidFill>
            <a:srgbClr val="F7C4C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dirty="0">
                <a:solidFill>
                  <a:schemeClr val="tx1"/>
                </a:solidFill>
                <a:latin typeface="CCW Cursive Writing 7" pitchFamily="66" charset="0"/>
              </a:rPr>
              <a:t>Samantha please stay in your seat. </a:t>
            </a:r>
          </a:p>
        </p:txBody>
      </p:sp>
      <p:sp>
        <p:nvSpPr>
          <p:cNvPr id="9" name="4"/>
          <p:cNvSpPr/>
          <p:nvPr/>
        </p:nvSpPr>
        <p:spPr>
          <a:xfrm>
            <a:off x="1961621" y="4170365"/>
            <a:ext cx="8268758" cy="542925"/>
          </a:xfrm>
          <a:prstGeom prst="rect">
            <a:avLst/>
          </a:prstGeom>
          <a:solidFill>
            <a:srgbClr val="EEBBD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dirty="0">
                <a:solidFill>
                  <a:schemeClr val="tx1"/>
                </a:solidFill>
                <a:latin typeface="CCW Cursive Writing 7" pitchFamily="66" charset="0"/>
              </a:rPr>
              <a:t>No I have not seen your backpack.</a:t>
            </a:r>
          </a:p>
        </p:txBody>
      </p:sp>
      <p:sp>
        <p:nvSpPr>
          <p:cNvPr id="10" name="5"/>
          <p:cNvSpPr/>
          <p:nvPr/>
        </p:nvSpPr>
        <p:spPr>
          <a:xfrm>
            <a:off x="1961621" y="4859340"/>
            <a:ext cx="8268758" cy="542925"/>
          </a:xfrm>
          <a:prstGeom prst="rect">
            <a:avLst/>
          </a:prstGeom>
          <a:solidFill>
            <a:srgbClr val="F7C4C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dirty="0">
                <a:solidFill>
                  <a:schemeClr val="tx1"/>
                </a:solidFill>
                <a:latin typeface="CCW Cursive Writing 7" pitchFamily="66" charset="0"/>
              </a:rPr>
              <a:t>It will not rain today will it?</a:t>
            </a:r>
          </a:p>
        </p:txBody>
      </p:sp>
      <p:sp>
        <p:nvSpPr>
          <p:cNvPr id="12" name="6"/>
          <p:cNvSpPr/>
          <p:nvPr/>
        </p:nvSpPr>
        <p:spPr>
          <a:xfrm>
            <a:off x="1961621" y="5549902"/>
            <a:ext cx="8268758" cy="542925"/>
          </a:xfrm>
          <a:prstGeom prst="rect">
            <a:avLst/>
          </a:prstGeom>
          <a:solidFill>
            <a:srgbClr val="EEBBD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dirty="0">
                <a:solidFill>
                  <a:schemeClr val="tx1"/>
                </a:solidFill>
                <a:latin typeface="CCW Cursive Writing 7" pitchFamily="66" charset="0"/>
              </a:rPr>
              <a:t>Jerry can you bring pie to the party?</a:t>
            </a:r>
          </a:p>
        </p:txBody>
      </p:sp>
      <p:sp>
        <p:nvSpPr>
          <p:cNvPr id="14" name="1A"/>
          <p:cNvSpPr/>
          <p:nvPr/>
        </p:nvSpPr>
        <p:spPr>
          <a:xfrm>
            <a:off x="1961621" y="2100265"/>
            <a:ext cx="8268758" cy="542925"/>
          </a:xfrm>
          <a:prstGeom prst="rect">
            <a:avLst/>
          </a:prstGeom>
          <a:solidFill>
            <a:srgbClr val="F7C4C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dirty="0">
                <a:solidFill>
                  <a:schemeClr val="tx1"/>
                </a:solidFill>
                <a:latin typeface="CCW Cursive Writing 7" pitchFamily="66" charset="0"/>
              </a:rPr>
              <a:t>Yes</a:t>
            </a:r>
            <a:r>
              <a:rPr lang="en-US" b="1" dirty="0">
                <a:solidFill>
                  <a:srgbClr val="DE1E5A"/>
                </a:solidFill>
                <a:latin typeface="CCW Cursive Writing 7" pitchFamily="66" charset="0"/>
              </a:rPr>
              <a:t>,</a:t>
            </a:r>
            <a:r>
              <a:rPr lang="en-US" dirty="0">
                <a:solidFill>
                  <a:schemeClr val="tx1"/>
                </a:solidFill>
                <a:latin typeface="CCW Cursive Writing 7" pitchFamily="66" charset="0"/>
              </a:rPr>
              <a:t> I am in Mrs. Ray's class. </a:t>
            </a:r>
          </a:p>
        </p:txBody>
      </p:sp>
      <p:sp>
        <p:nvSpPr>
          <p:cNvPr id="15" name="2A"/>
          <p:cNvSpPr/>
          <p:nvPr/>
        </p:nvSpPr>
        <p:spPr>
          <a:xfrm>
            <a:off x="1961621" y="2789240"/>
            <a:ext cx="8268758" cy="542925"/>
          </a:xfrm>
          <a:prstGeom prst="rect">
            <a:avLst/>
          </a:prstGeom>
          <a:solidFill>
            <a:srgbClr val="EEBBD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dirty="0">
                <a:solidFill>
                  <a:schemeClr val="tx1"/>
                </a:solidFill>
                <a:latin typeface="CCW Cursive Writing 7" pitchFamily="66" charset="0"/>
              </a:rPr>
              <a:t>You are going on vacation</a:t>
            </a:r>
            <a:r>
              <a:rPr lang="en-US" b="1" dirty="0">
                <a:solidFill>
                  <a:srgbClr val="DE1E5A"/>
                </a:solidFill>
                <a:latin typeface="CCW Cursive Writing 7" pitchFamily="66" charset="0"/>
              </a:rPr>
              <a:t>,</a:t>
            </a:r>
            <a:r>
              <a:rPr lang="en-US" dirty="0">
                <a:solidFill>
                  <a:schemeClr val="tx1"/>
                </a:solidFill>
                <a:latin typeface="CCW Cursive Writing 7" pitchFamily="66" charset="0"/>
              </a:rPr>
              <a:t> aren’t you?</a:t>
            </a:r>
          </a:p>
        </p:txBody>
      </p:sp>
      <p:sp>
        <p:nvSpPr>
          <p:cNvPr id="16" name="3A"/>
          <p:cNvSpPr/>
          <p:nvPr/>
        </p:nvSpPr>
        <p:spPr>
          <a:xfrm>
            <a:off x="1961621" y="3479802"/>
            <a:ext cx="8268758" cy="542925"/>
          </a:xfrm>
          <a:prstGeom prst="rect">
            <a:avLst/>
          </a:prstGeom>
          <a:solidFill>
            <a:srgbClr val="F7C4C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dirty="0">
                <a:solidFill>
                  <a:schemeClr val="tx1"/>
                </a:solidFill>
                <a:latin typeface="CCW Cursive Writing 7" pitchFamily="66" charset="0"/>
              </a:rPr>
              <a:t>Samantha</a:t>
            </a:r>
            <a:r>
              <a:rPr lang="en-US" b="1" dirty="0">
                <a:solidFill>
                  <a:srgbClr val="DE1E5A"/>
                </a:solidFill>
                <a:latin typeface="CCW Cursive Writing 7" pitchFamily="66" charset="0"/>
              </a:rPr>
              <a:t>,</a:t>
            </a:r>
            <a:r>
              <a:rPr lang="en-US" dirty="0">
                <a:solidFill>
                  <a:schemeClr val="tx1"/>
                </a:solidFill>
                <a:latin typeface="CCW Cursive Writing 7" pitchFamily="66" charset="0"/>
              </a:rPr>
              <a:t> please stay in your seat. </a:t>
            </a:r>
          </a:p>
        </p:txBody>
      </p:sp>
      <p:sp>
        <p:nvSpPr>
          <p:cNvPr id="17" name="4A"/>
          <p:cNvSpPr/>
          <p:nvPr/>
        </p:nvSpPr>
        <p:spPr>
          <a:xfrm>
            <a:off x="1961621" y="4170365"/>
            <a:ext cx="8268758" cy="542925"/>
          </a:xfrm>
          <a:prstGeom prst="rect">
            <a:avLst/>
          </a:prstGeom>
          <a:solidFill>
            <a:srgbClr val="EEBBD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dirty="0">
                <a:solidFill>
                  <a:schemeClr val="tx1"/>
                </a:solidFill>
                <a:latin typeface="CCW Cursive Writing 7" pitchFamily="66" charset="0"/>
              </a:rPr>
              <a:t>No</a:t>
            </a:r>
            <a:r>
              <a:rPr lang="en-US" b="1" dirty="0">
                <a:solidFill>
                  <a:srgbClr val="DE1E5A"/>
                </a:solidFill>
                <a:latin typeface="CCW Cursive Writing 7" pitchFamily="66" charset="0"/>
              </a:rPr>
              <a:t>,</a:t>
            </a:r>
            <a:r>
              <a:rPr lang="en-US" dirty="0">
                <a:solidFill>
                  <a:schemeClr val="tx1"/>
                </a:solidFill>
                <a:latin typeface="CCW Cursive Writing 7" pitchFamily="66" charset="0"/>
              </a:rPr>
              <a:t> I have not seen your backpack.</a:t>
            </a:r>
          </a:p>
        </p:txBody>
      </p:sp>
      <p:sp>
        <p:nvSpPr>
          <p:cNvPr id="18" name="5A"/>
          <p:cNvSpPr/>
          <p:nvPr/>
        </p:nvSpPr>
        <p:spPr>
          <a:xfrm>
            <a:off x="1961621" y="4859340"/>
            <a:ext cx="8268758" cy="542925"/>
          </a:xfrm>
          <a:prstGeom prst="rect">
            <a:avLst/>
          </a:prstGeom>
          <a:solidFill>
            <a:srgbClr val="F7C4C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dirty="0">
                <a:solidFill>
                  <a:schemeClr val="tx1"/>
                </a:solidFill>
                <a:latin typeface="CCW Cursive Writing 7" pitchFamily="66" charset="0"/>
              </a:rPr>
              <a:t>It will not rain today</a:t>
            </a:r>
            <a:r>
              <a:rPr lang="en-US" b="1" dirty="0">
                <a:solidFill>
                  <a:srgbClr val="DE1E5A"/>
                </a:solidFill>
                <a:latin typeface="CCW Cursive Writing 7" pitchFamily="66" charset="0"/>
              </a:rPr>
              <a:t>,</a:t>
            </a:r>
            <a:r>
              <a:rPr lang="en-US" dirty="0">
                <a:solidFill>
                  <a:schemeClr val="tx1"/>
                </a:solidFill>
                <a:latin typeface="CCW Cursive Writing 7" pitchFamily="66" charset="0"/>
              </a:rPr>
              <a:t> will it?</a:t>
            </a:r>
          </a:p>
        </p:txBody>
      </p:sp>
      <p:sp>
        <p:nvSpPr>
          <p:cNvPr id="19" name="6A"/>
          <p:cNvSpPr/>
          <p:nvPr/>
        </p:nvSpPr>
        <p:spPr>
          <a:xfrm>
            <a:off x="1961621" y="5549902"/>
            <a:ext cx="8268758" cy="542925"/>
          </a:xfrm>
          <a:prstGeom prst="rect">
            <a:avLst/>
          </a:prstGeom>
          <a:solidFill>
            <a:srgbClr val="EEBBD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dirty="0">
                <a:solidFill>
                  <a:schemeClr val="tx1"/>
                </a:solidFill>
                <a:latin typeface="CCW Cursive Writing 7" pitchFamily="66" charset="0"/>
              </a:rPr>
              <a:t>Jerry</a:t>
            </a:r>
            <a:r>
              <a:rPr lang="en-US" b="1" dirty="0">
                <a:solidFill>
                  <a:srgbClr val="DE1E5A"/>
                </a:solidFill>
                <a:latin typeface="CCW Cursive Writing 7" pitchFamily="66" charset="0"/>
              </a:rPr>
              <a:t>,</a:t>
            </a:r>
            <a:r>
              <a:rPr lang="en-US" dirty="0">
                <a:solidFill>
                  <a:schemeClr val="tx1"/>
                </a:solidFill>
                <a:latin typeface="CCW Cursive Writing 7" pitchFamily="66" charset="0"/>
              </a:rPr>
              <a:t> can you bring pie to the party?</a:t>
            </a:r>
          </a:p>
        </p:txBody>
      </p:sp>
    </p:spTree>
    <p:extLst>
      <p:ext uri="{BB962C8B-B14F-4D97-AF65-F5344CB8AC3E}">
        <p14:creationId xmlns:p14="http://schemas.microsoft.com/office/powerpoint/2010/main" val="175555907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7"/>
                    </p:tgtEl>
                  </p:cond>
                </p:stCondLst>
                <p:endSync evt="end" delay="0">
                  <p:rtn val="all"/>
                </p:endSync>
                <p:childTnLst>
                  <p:par>
                    <p:cTn id="8" fill="hold" nodeType="clickPar">
                      <p:stCondLst>
                        <p:cond delay="0"/>
                      </p:stCondLst>
                      <p:childTnLst>
                        <p:par>
                          <p:cTn id="9" fill="hold" nodeType="withGroup">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childTnLst>
                                </p:cTn>
                              </p:par>
                            </p:childTnLst>
                          </p:cTn>
                        </p:par>
                      </p:childTnLst>
                    </p:cTn>
                  </p:par>
                </p:childTnLst>
              </p:cTn>
              <p:nextCondLst>
                <p:cond evt="onClick" delay="0">
                  <p:tgtEl>
                    <p:spTgt spid="7"/>
                  </p:tgtEl>
                </p:cond>
              </p:nextCondLst>
            </p:seq>
            <p:seq concurrent="1" nextAc="seek">
              <p:cTn id="12" restart="whenNotActive" fill="hold" evtFilter="cancelBubble" nodeType="interactiveSeq">
                <p:stCondLst>
                  <p:cond evt="onClick" delay="0">
                    <p:tgtEl>
                      <p:spTgt spid="8"/>
                    </p:tgtEl>
                  </p:cond>
                </p:stCondLst>
                <p:endSync evt="end" delay="0">
                  <p:rtn val="all"/>
                </p:endSync>
                <p:childTnLst>
                  <p:par>
                    <p:cTn id="13" fill="hold" nodeType="clickPar">
                      <p:stCondLst>
                        <p:cond delay="0"/>
                      </p:stCondLst>
                      <p:childTnLst>
                        <p:par>
                          <p:cTn id="14" fill="hold" nodeType="withGroup">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16"/>
                                        </p:tgtEl>
                                        <p:attrNameLst>
                                          <p:attrName>style.visibility</p:attrName>
                                        </p:attrNameLst>
                                      </p:cBhvr>
                                      <p:to>
                                        <p:strVal val="visible"/>
                                      </p:to>
                                    </p:set>
                                  </p:childTnLst>
                                </p:cTn>
                              </p:par>
                            </p:childTnLst>
                          </p:cTn>
                        </p:par>
                      </p:childTnLst>
                    </p:cTn>
                  </p:par>
                </p:childTnLst>
              </p:cTn>
              <p:nextCondLst>
                <p:cond evt="onClick" delay="0">
                  <p:tgtEl>
                    <p:spTgt spid="8"/>
                  </p:tgtEl>
                </p:cond>
              </p:nextCondLst>
            </p:seq>
            <p:seq concurrent="1" nextAc="seek">
              <p:cTn id="17" restart="whenNotActive" fill="hold" evtFilter="cancelBubble" nodeType="interactiveSeq">
                <p:stCondLst>
                  <p:cond evt="onClick" delay="0">
                    <p:tgtEl>
                      <p:spTgt spid="9"/>
                    </p:tgtEl>
                  </p:cond>
                </p:stCondLst>
                <p:endSync evt="end" delay="0">
                  <p:rtn val="all"/>
                </p:endSync>
                <p:childTnLst>
                  <p:par>
                    <p:cTn id="18" fill="hold" nodeType="clickPar">
                      <p:stCondLst>
                        <p:cond delay="0"/>
                      </p:stCondLst>
                      <p:childTnLst>
                        <p:par>
                          <p:cTn id="19" fill="hold" nodeType="withGroup">
                            <p:stCondLst>
                              <p:cond delay="0"/>
                            </p:stCondLst>
                            <p:childTnLst>
                              <p:par>
                                <p:cTn id="20" presetID="1" presetClass="entr" presetSubtype="0" fill="hold" grpId="0" nodeType="clickEffect">
                                  <p:stCondLst>
                                    <p:cond delay="0"/>
                                  </p:stCondLst>
                                  <p:childTnLst>
                                    <p:set>
                                      <p:cBhvr>
                                        <p:cTn id="21" dur="1" fill="hold">
                                          <p:stCondLst>
                                            <p:cond delay="0"/>
                                          </p:stCondLst>
                                        </p:cTn>
                                        <p:tgtEl>
                                          <p:spTgt spid="17"/>
                                        </p:tgtEl>
                                        <p:attrNameLst>
                                          <p:attrName>style.visibility</p:attrName>
                                        </p:attrNameLst>
                                      </p:cBhvr>
                                      <p:to>
                                        <p:strVal val="visible"/>
                                      </p:to>
                                    </p:set>
                                  </p:childTnLst>
                                </p:cTn>
                              </p:par>
                            </p:childTnLst>
                          </p:cTn>
                        </p:par>
                      </p:childTnLst>
                    </p:cTn>
                  </p:par>
                </p:childTnLst>
              </p:cTn>
              <p:nextCondLst>
                <p:cond evt="onClick" delay="0">
                  <p:tgtEl>
                    <p:spTgt spid="9"/>
                  </p:tgtEl>
                </p:cond>
              </p:nextCondLst>
            </p:seq>
            <p:seq concurrent="1" nextAc="seek">
              <p:cTn id="22" restart="whenNotActive" fill="hold" evtFilter="cancelBubble" nodeType="interactiveSeq">
                <p:stCondLst>
                  <p:cond evt="onClick" delay="0">
                    <p:tgtEl>
                      <p:spTgt spid="10"/>
                    </p:tgtEl>
                  </p:cond>
                </p:stCondLst>
                <p:endSync evt="end" delay="0">
                  <p:rtn val="all"/>
                </p:endSync>
                <p:childTnLst>
                  <p:par>
                    <p:cTn id="23" fill="hold" nodeType="clickPar">
                      <p:stCondLst>
                        <p:cond delay="0"/>
                      </p:stCondLst>
                      <p:childTnLst>
                        <p:par>
                          <p:cTn id="24" fill="hold" nodeType="withGroup">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8"/>
                                        </p:tgtEl>
                                        <p:attrNameLst>
                                          <p:attrName>style.visibility</p:attrName>
                                        </p:attrNameLst>
                                      </p:cBhvr>
                                      <p:to>
                                        <p:strVal val="visible"/>
                                      </p:to>
                                    </p:set>
                                  </p:childTnLst>
                                </p:cTn>
                              </p:par>
                            </p:childTnLst>
                          </p:cTn>
                        </p:par>
                      </p:childTnLst>
                    </p:cTn>
                  </p:par>
                </p:childTnLst>
              </p:cTn>
              <p:nextCondLst>
                <p:cond evt="onClick" delay="0">
                  <p:tgtEl>
                    <p:spTgt spid="10"/>
                  </p:tgtEl>
                </p:cond>
              </p:nextCondLst>
            </p:seq>
            <p:seq concurrent="1" nextAc="seek">
              <p:cTn id="27" restart="whenNotActive" fill="hold" evtFilter="cancelBubble" nodeType="interactiveSeq">
                <p:stCondLst>
                  <p:cond evt="onClick" delay="0">
                    <p:tgtEl>
                      <p:spTgt spid="12"/>
                    </p:tgtEl>
                  </p:cond>
                </p:stCondLst>
                <p:endSync evt="end" delay="0">
                  <p:rtn val="all"/>
                </p:endSync>
                <p:childTnLst>
                  <p:par>
                    <p:cTn id="28" fill="hold" nodeType="clickPar">
                      <p:stCondLst>
                        <p:cond delay="0"/>
                      </p:stCondLst>
                      <p:childTnLst>
                        <p:par>
                          <p:cTn id="29" fill="hold" nodeType="withGroup">
                            <p:stCondLst>
                              <p:cond delay="0"/>
                            </p:stCondLst>
                            <p:childTnLst>
                              <p:par>
                                <p:cTn id="30" presetID="1" presetClass="entr" presetSubtype="0" fill="hold" grpId="0" nodeType="clickEffect">
                                  <p:stCondLst>
                                    <p:cond delay="0"/>
                                  </p:stCondLst>
                                  <p:childTnLst>
                                    <p:set>
                                      <p:cBhvr>
                                        <p:cTn id="31" dur="1" fill="hold">
                                          <p:stCondLst>
                                            <p:cond delay="0"/>
                                          </p:stCondLst>
                                        </p:cTn>
                                        <p:tgtEl>
                                          <p:spTgt spid="19"/>
                                        </p:tgtEl>
                                        <p:attrNameLst>
                                          <p:attrName>style.visibility</p:attrName>
                                        </p:attrNameLst>
                                      </p:cBhvr>
                                      <p:to>
                                        <p:strVal val="visible"/>
                                      </p:to>
                                    </p:set>
                                  </p:childTnLst>
                                </p:cTn>
                              </p:par>
                            </p:childTnLst>
                          </p:cTn>
                        </p:par>
                      </p:childTnLst>
                    </p:cTn>
                  </p:par>
                </p:childTnLst>
              </p:cTn>
              <p:nextCondLst>
                <p:cond evt="onClick" delay="0">
                  <p:tgtEl>
                    <p:spTgt spid="12"/>
                  </p:tgtEl>
                </p:cond>
              </p:nextCondLst>
            </p:seq>
          </p:childTnLst>
        </p:cTn>
      </p:par>
    </p:tnLst>
    <p:bldLst>
      <p:bldP spid="14" grpId="0" animBg="1"/>
      <p:bldP spid="15" grpId="0" animBg="1"/>
      <p:bldP spid="16" grpId="0" animBg="1"/>
      <p:bldP spid="17" grpId="0" animBg="1"/>
      <p:bldP spid="18" grpId="0" animBg="1"/>
      <p:bldP spid="19" grpId="0" animBg="1"/>
    </p:bldLst>
  </p:timing>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sz="3600" dirty="0">
                <a:latin typeface="CCW Cursive Writing 7" pitchFamily="66" charset="0"/>
              </a:rPr>
              <a:t>The day the teacher quit</a:t>
            </a:r>
          </a:p>
        </p:txBody>
      </p:sp>
      <p:sp>
        <p:nvSpPr>
          <p:cNvPr id="3" name="Content Placeholder 2"/>
          <p:cNvSpPr>
            <a:spLocks noGrp="1"/>
          </p:cNvSpPr>
          <p:nvPr>
            <p:ph idx="1"/>
          </p:nvPr>
        </p:nvSpPr>
        <p:spPr>
          <a:xfrm>
            <a:off x="1824039" y="1825625"/>
            <a:ext cx="3956276" cy="4351338"/>
          </a:xfrm>
        </p:spPr>
        <p:txBody>
          <a:bodyPr/>
          <a:lstStyle/>
          <a:p>
            <a:pPr algn="ctr">
              <a:buNone/>
            </a:pPr>
            <a:r>
              <a:rPr lang="en-GB" dirty="0">
                <a:solidFill>
                  <a:srgbClr val="7030A0"/>
                </a:solidFill>
                <a:latin typeface="CCW Cursive Writing 7" pitchFamily="66" charset="0"/>
              </a:rPr>
              <a:t>Why would the teacher quit? </a:t>
            </a:r>
          </a:p>
          <a:p>
            <a:endParaRPr lang="en-GB" sz="2000" dirty="0">
              <a:latin typeface="CCW Cursive Writing 7" pitchFamily="66" charset="0"/>
            </a:endParaRPr>
          </a:p>
        </p:txBody>
      </p:sp>
      <p:pic>
        <p:nvPicPr>
          <p:cNvPr id="25602" name="Picture 2" descr="Bare Book Plus (30 blank sheets) | Main photo (Cover)"/>
          <p:cNvPicPr>
            <a:picLocks noChangeAspect="1" noChangeArrowheads="1"/>
          </p:cNvPicPr>
          <p:nvPr/>
        </p:nvPicPr>
        <p:blipFill>
          <a:blip r:embed="rId2" cstate="print"/>
          <a:srcRect/>
          <a:stretch>
            <a:fillRect/>
          </a:stretch>
        </p:blipFill>
        <p:spPr bwMode="auto">
          <a:xfrm>
            <a:off x="6289765" y="1397434"/>
            <a:ext cx="3999865" cy="5460567"/>
          </a:xfrm>
          <a:prstGeom prst="rect">
            <a:avLst/>
          </a:prstGeom>
          <a:noFill/>
        </p:spPr>
      </p:pic>
      <p:sp>
        <p:nvSpPr>
          <p:cNvPr id="5" name="Rectangle 4"/>
          <p:cNvSpPr/>
          <p:nvPr/>
        </p:nvSpPr>
        <p:spPr>
          <a:xfrm>
            <a:off x="6432111" y="2627702"/>
            <a:ext cx="3847528" cy="2800767"/>
          </a:xfrm>
          <a:prstGeom prst="rect">
            <a:avLst/>
          </a:prstGeom>
          <a:noFill/>
        </p:spPr>
        <p:txBody>
          <a:bodyPr wrap="none" lIns="91440" tIns="45720" rIns="91440" bIns="45720">
            <a:spAutoFit/>
          </a:bodyPr>
          <a:lstStyle/>
          <a:p>
            <a:pPr algn="ctr"/>
            <a:r>
              <a:rPr lang="en-US" sz="44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CCW Cursive Writing 7" pitchFamily="66" charset="0"/>
              </a:rPr>
              <a:t>The Day </a:t>
            </a:r>
          </a:p>
          <a:p>
            <a:pPr algn="ctr"/>
            <a:r>
              <a:rPr lang="en-US" sz="44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CCW Cursive Writing 7" pitchFamily="66" charset="0"/>
              </a:rPr>
              <a:t>The </a:t>
            </a:r>
          </a:p>
          <a:p>
            <a:pPr algn="ctr"/>
            <a:r>
              <a:rPr lang="en-US" sz="44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CCW Cursive Writing 7" pitchFamily="66" charset="0"/>
              </a:rPr>
              <a:t>Teacher</a:t>
            </a:r>
          </a:p>
          <a:p>
            <a:pPr algn="ctr"/>
            <a:r>
              <a:rPr lang="en-US" sz="44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CCW Cursive Writing 7" pitchFamily="66" charset="0"/>
              </a:rPr>
              <a:t>Quit</a:t>
            </a:r>
          </a:p>
        </p:txBody>
      </p:sp>
    </p:spTree>
    <p:extLst>
      <p:ext uri="{BB962C8B-B14F-4D97-AF65-F5344CB8AC3E}">
        <p14:creationId xmlns:p14="http://schemas.microsoft.com/office/powerpoint/2010/main" val="1322743912"/>
      </p:ext>
    </p:extLst>
  </p:cSld>
  <p:clrMapOvr>
    <a:masterClrMapping/>
  </p:clrMapOvr>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dirty="0">
                <a:latin typeface="CCW Cursive Writing 7" pitchFamily="66" charset="0"/>
              </a:rPr>
              <a:t>Phrases you say when you are disappointed</a:t>
            </a:r>
          </a:p>
        </p:txBody>
      </p:sp>
      <p:sp>
        <p:nvSpPr>
          <p:cNvPr id="3" name="Content Placeholder 2"/>
          <p:cNvSpPr>
            <a:spLocks noGrp="1"/>
          </p:cNvSpPr>
          <p:nvPr>
            <p:ph idx="1"/>
          </p:nvPr>
        </p:nvSpPr>
        <p:spPr/>
        <p:txBody>
          <a:bodyPr>
            <a:normAutofit/>
          </a:bodyPr>
          <a:lstStyle/>
          <a:p>
            <a:pPr algn="ctr">
              <a:buNone/>
            </a:pPr>
            <a:endParaRPr lang="en-GB" sz="3600" dirty="0">
              <a:solidFill>
                <a:srgbClr val="7030A0"/>
              </a:solidFill>
              <a:latin typeface="CCW Cursive Writing 7" pitchFamily="66" charset="0"/>
            </a:endParaRPr>
          </a:p>
          <a:p>
            <a:pPr algn="ctr">
              <a:buNone/>
            </a:pPr>
            <a:r>
              <a:rPr lang="en-GB" sz="3600" dirty="0">
                <a:solidFill>
                  <a:srgbClr val="7030A0"/>
                </a:solidFill>
                <a:latin typeface="CCW Cursive Writing 7" pitchFamily="66" charset="0"/>
              </a:rPr>
              <a:t>On your whiteboards, write phrases you say when you are disappointed.</a:t>
            </a:r>
          </a:p>
        </p:txBody>
      </p:sp>
    </p:spTree>
    <p:extLst>
      <p:ext uri="{BB962C8B-B14F-4D97-AF65-F5344CB8AC3E}">
        <p14:creationId xmlns:p14="http://schemas.microsoft.com/office/powerpoint/2010/main" val="670745150"/>
      </p:ext>
    </p:extLst>
  </p:cSld>
  <p:clrMapOvr>
    <a:masterClrMapping/>
  </p:clrMapOvr>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GB" dirty="0">
                <a:latin typeface="CCW Cursive Writing 7" pitchFamily="66" charset="0"/>
              </a:rPr>
              <a:t>Phrases teachers say when they are disappointed</a:t>
            </a:r>
          </a:p>
        </p:txBody>
      </p:sp>
    </p:spTree>
    <p:extLst>
      <p:ext uri="{BB962C8B-B14F-4D97-AF65-F5344CB8AC3E}">
        <p14:creationId xmlns:p14="http://schemas.microsoft.com/office/powerpoint/2010/main" val="2038721929"/>
      </p:ext>
    </p:extLst>
  </p:cSld>
  <p:clrMapOvr>
    <a:masterClrMapping/>
  </p:clrMapOvr>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dirty="0">
                <a:latin typeface="CCW Cursive Writing 7" pitchFamily="66" charset="0"/>
              </a:rPr>
              <a:t>Phrases said would say when disappointed</a:t>
            </a:r>
          </a:p>
        </p:txBody>
      </p:sp>
      <p:sp>
        <p:nvSpPr>
          <p:cNvPr id="3" name="Title 1"/>
          <p:cNvSpPr txBox="1">
            <a:spLocks/>
          </p:cNvSpPr>
          <p:nvPr/>
        </p:nvSpPr>
        <p:spPr>
          <a:xfrm>
            <a:off x="1832747" y="3521984"/>
            <a:ext cx="8543925" cy="1325563"/>
          </a:xfrm>
          <a:prstGeom prst="rect">
            <a:avLst/>
          </a:prstGeom>
        </p:spPr>
        <p:txBody>
          <a:bodyPr vert="horz" lIns="91440" tIns="45720" rIns="91440" bIns="45720" rtlCol="0" anchor="ctr">
            <a:normAutofit fontScale="825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a:latin typeface="CCW Cursive Writing 7" pitchFamily="66" charset="0"/>
              </a:rPr>
              <a:t>Phrases said would say when disappointed</a:t>
            </a:r>
            <a:endParaRPr lang="en-GB" dirty="0">
              <a:latin typeface="CCW Cursive Writing 7" pitchFamily="66" charset="0"/>
            </a:endParaRPr>
          </a:p>
        </p:txBody>
      </p:sp>
    </p:spTree>
    <p:extLst>
      <p:ext uri="{BB962C8B-B14F-4D97-AF65-F5344CB8AC3E}">
        <p14:creationId xmlns:p14="http://schemas.microsoft.com/office/powerpoint/2010/main" val="1797866502"/>
      </p:ext>
    </p:extLst>
  </p:cSld>
  <p:clrMapOvr>
    <a:masterClrMapping/>
  </p:clrMapOvr>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17033" y="2322715"/>
            <a:ext cx="8543925" cy="1325563"/>
          </a:xfrm>
        </p:spPr>
        <p:txBody>
          <a:bodyPr>
            <a:noAutofit/>
          </a:bodyPr>
          <a:lstStyle/>
          <a:p>
            <a:r>
              <a:rPr lang="en-GB" sz="8800" dirty="0">
                <a:latin typeface="CCW Cursive Writing 7" pitchFamily="66" charset="0"/>
              </a:rPr>
              <a:t>What would make me quit?</a:t>
            </a:r>
          </a:p>
        </p:txBody>
      </p:sp>
    </p:spTree>
    <p:extLst>
      <p:ext uri="{BB962C8B-B14F-4D97-AF65-F5344CB8AC3E}">
        <p14:creationId xmlns:p14="http://schemas.microsoft.com/office/powerpoint/2010/main" val="2245283245"/>
      </p:ext>
    </p:extLst>
  </p:cSld>
  <p:clrMapOvr>
    <a:masterClrMapping/>
  </p:clrMapOvr>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latin typeface="CCW Cursive Writing 7" pitchFamily="66" charset="0"/>
              </a:rPr>
              <a:t>What would I say to express my mood?</a:t>
            </a:r>
          </a:p>
        </p:txBody>
      </p:sp>
      <p:sp>
        <p:nvSpPr>
          <p:cNvPr id="4" name="Oval Callout 3"/>
          <p:cNvSpPr/>
          <p:nvPr/>
        </p:nvSpPr>
        <p:spPr>
          <a:xfrm>
            <a:off x="2325443" y="1854558"/>
            <a:ext cx="7764351" cy="3477296"/>
          </a:xfrm>
          <a:prstGeom prst="wedgeEllipse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CCW Cursive Writing 7" pitchFamily="66" charset="0"/>
            </a:endParaRPr>
          </a:p>
        </p:txBody>
      </p:sp>
    </p:spTree>
    <p:extLst>
      <p:ext uri="{BB962C8B-B14F-4D97-AF65-F5344CB8AC3E}">
        <p14:creationId xmlns:p14="http://schemas.microsoft.com/office/powerpoint/2010/main" val="2239340103"/>
      </p:ext>
    </p:extLst>
  </p:cSld>
  <p:clrMapOvr>
    <a:masterClrMapping/>
  </p:clrMapOvr>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737823" y="224136"/>
            <a:ext cx="8725466" cy="3046988"/>
          </a:xfrm>
          <a:prstGeom prst="rect">
            <a:avLst/>
          </a:prstGeom>
          <a:noFill/>
        </p:spPr>
        <p:txBody>
          <a:bodyPr wrap="none" lIns="91440" tIns="45720" rIns="91440" bIns="45720">
            <a:spAutoFit/>
          </a:bodyPr>
          <a:lstStyle/>
          <a:p>
            <a:pPr algn="ctr"/>
            <a:r>
              <a:rPr lang="en-US" sz="4800" b="1" dirty="0">
                <a:ln w="22225">
                  <a:solidFill>
                    <a:schemeClr val="accent2"/>
                  </a:solidFill>
                  <a:prstDash val="solid"/>
                </a:ln>
                <a:solidFill>
                  <a:schemeClr val="accent2">
                    <a:lumMod val="40000"/>
                    <a:lumOff val="60000"/>
                  </a:schemeClr>
                </a:solidFill>
                <a:latin typeface="CCW Cursive Writing 7" pitchFamily="66" charset="0"/>
              </a:rPr>
              <a:t>Start with </a:t>
            </a:r>
          </a:p>
          <a:p>
            <a:pPr algn="ctr"/>
            <a:r>
              <a:rPr lang="en-US" sz="4800" b="1" dirty="0">
                <a:ln w="22225">
                  <a:solidFill>
                    <a:schemeClr val="accent2"/>
                  </a:solidFill>
                  <a:prstDash val="solid"/>
                </a:ln>
                <a:solidFill>
                  <a:schemeClr val="accent2">
                    <a:lumMod val="40000"/>
                    <a:lumOff val="60000"/>
                  </a:schemeClr>
                </a:solidFill>
                <a:latin typeface="CCW Cursive Writing 7" pitchFamily="66" charset="0"/>
              </a:rPr>
              <a:t>an emotion word…</a:t>
            </a:r>
          </a:p>
          <a:p>
            <a:pPr algn="ctr"/>
            <a:r>
              <a:rPr lang="en-US" sz="4800" b="1" dirty="0" err="1">
                <a:ln w="22225">
                  <a:solidFill>
                    <a:schemeClr val="accent2"/>
                  </a:solidFill>
                  <a:prstDash val="solid"/>
                </a:ln>
                <a:solidFill>
                  <a:schemeClr val="accent2">
                    <a:lumMod val="40000"/>
                    <a:lumOff val="60000"/>
                  </a:schemeClr>
                </a:solidFill>
                <a:latin typeface="CCW Cursive Writing 7" pitchFamily="66" charset="0"/>
              </a:rPr>
              <a:t>ed</a:t>
            </a:r>
            <a:endParaRPr lang="en-US" sz="4800" b="1" dirty="0">
              <a:ln w="22225">
                <a:solidFill>
                  <a:schemeClr val="accent2"/>
                </a:solidFill>
                <a:prstDash val="solid"/>
              </a:ln>
              <a:solidFill>
                <a:schemeClr val="accent2">
                  <a:lumMod val="40000"/>
                  <a:lumOff val="60000"/>
                </a:schemeClr>
              </a:solidFill>
              <a:latin typeface="CCW Cursive Writing 7" pitchFamily="66" charset="0"/>
            </a:endParaRPr>
          </a:p>
          <a:p>
            <a:pPr algn="ctr"/>
            <a:r>
              <a:rPr lang="en-US" sz="4800" b="1" dirty="0">
                <a:ln w="22225">
                  <a:solidFill>
                    <a:schemeClr val="accent2"/>
                  </a:solidFill>
                  <a:prstDash val="solid"/>
                </a:ln>
                <a:solidFill>
                  <a:schemeClr val="accent2">
                    <a:lumMod val="40000"/>
                    <a:lumOff val="60000"/>
                  </a:schemeClr>
                </a:solidFill>
                <a:latin typeface="CCW Cursive Writing 7" pitchFamily="66" charset="0"/>
              </a:rPr>
              <a:t>3ed</a:t>
            </a:r>
          </a:p>
        </p:txBody>
      </p:sp>
      <p:sp>
        <p:nvSpPr>
          <p:cNvPr id="3" name="TextBox 2"/>
          <p:cNvSpPr txBox="1"/>
          <p:nvPr/>
        </p:nvSpPr>
        <p:spPr>
          <a:xfrm>
            <a:off x="1442399" y="4009788"/>
            <a:ext cx="9105393" cy="2862322"/>
          </a:xfrm>
          <a:prstGeom prst="rect">
            <a:avLst/>
          </a:prstGeom>
          <a:noFill/>
        </p:spPr>
        <p:txBody>
          <a:bodyPr wrap="square" rtlCol="0">
            <a:spAutoFit/>
          </a:bodyPr>
          <a:lstStyle/>
          <a:p>
            <a:r>
              <a:rPr lang="en-GB" sz="3600" dirty="0">
                <a:latin typeface="CCW Cursive Writing 7" pitchFamily="66" charset="0"/>
              </a:rPr>
              <a:t>Frustrated, infuriated and overwhelmed, I watched in horror as my class destroyed the classroom. </a:t>
            </a:r>
          </a:p>
        </p:txBody>
      </p:sp>
    </p:spTree>
    <p:extLst>
      <p:ext uri="{BB962C8B-B14F-4D97-AF65-F5344CB8AC3E}">
        <p14:creationId xmlns:p14="http://schemas.microsoft.com/office/powerpoint/2010/main" val="4292295349"/>
      </p:ext>
    </p:extLst>
  </p:cSld>
  <p:clrMapOvr>
    <a:masterClrMapping/>
  </p:clrMapOvr>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031423" y="133984"/>
            <a:ext cx="8501045" cy="1754326"/>
          </a:xfrm>
          <a:prstGeom prst="rect">
            <a:avLst/>
          </a:prstGeom>
          <a:noFill/>
        </p:spPr>
        <p:txBody>
          <a:bodyPr wrap="none" lIns="91440" tIns="45720" rIns="91440" bIns="45720">
            <a:spAutoFit/>
          </a:bodyPr>
          <a:lstStyle/>
          <a:p>
            <a:pPr algn="ctr"/>
            <a:r>
              <a:rPr lang="en-US" sz="5400" b="1" dirty="0">
                <a:ln w="22225">
                  <a:solidFill>
                    <a:schemeClr val="accent2"/>
                  </a:solidFill>
                  <a:prstDash val="solid"/>
                </a:ln>
                <a:solidFill>
                  <a:schemeClr val="accent2">
                    <a:lumMod val="40000"/>
                    <a:lumOff val="60000"/>
                  </a:schemeClr>
                </a:solidFill>
                <a:latin typeface="CCW Cursive Writing 7" pitchFamily="66" charset="0"/>
              </a:rPr>
              <a:t>Start with </a:t>
            </a:r>
          </a:p>
          <a:p>
            <a:pPr algn="ctr"/>
            <a:r>
              <a:rPr lang="en-US" sz="5400" b="1" dirty="0">
                <a:ln w="22225">
                  <a:solidFill>
                    <a:schemeClr val="accent2"/>
                  </a:solidFill>
                  <a:prstDash val="solid"/>
                </a:ln>
                <a:solidFill>
                  <a:schemeClr val="accent2">
                    <a:lumMod val="40000"/>
                    <a:lumOff val="60000"/>
                  </a:schemeClr>
                </a:solidFill>
                <a:latin typeface="CCW Cursive Writing 7" pitchFamily="66" charset="0"/>
              </a:rPr>
              <a:t>a conjunction…</a:t>
            </a:r>
          </a:p>
        </p:txBody>
      </p:sp>
      <p:sp>
        <p:nvSpPr>
          <p:cNvPr id="3" name="TextBox 2"/>
          <p:cNvSpPr txBox="1"/>
          <p:nvPr/>
        </p:nvSpPr>
        <p:spPr>
          <a:xfrm>
            <a:off x="1834707" y="2846231"/>
            <a:ext cx="8894472" cy="3046988"/>
          </a:xfrm>
          <a:prstGeom prst="rect">
            <a:avLst/>
          </a:prstGeom>
          <a:noFill/>
        </p:spPr>
        <p:txBody>
          <a:bodyPr wrap="square" rtlCol="0">
            <a:spAutoFit/>
          </a:bodyPr>
          <a:lstStyle/>
          <a:p>
            <a:r>
              <a:rPr lang="en-GB" sz="4800" dirty="0">
                <a:latin typeface="CCW Cursive Writing 7" pitchFamily="66" charset="0"/>
              </a:rPr>
              <a:t>Although this may not seem important to you, believe me it is!</a:t>
            </a:r>
          </a:p>
        </p:txBody>
      </p:sp>
    </p:spTree>
    <p:extLst>
      <p:ext uri="{BB962C8B-B14F-4D97-AF65-F5344CB8AC3E}">
        <p14:creationId xmlns:p14="http://schemas.microsoft.com/office/powerpoint/2010/main" val="994264869"/>
      </p:ext>
    </p:extLst>
  </p:cSld>
  <p:clrMapOvr>
    <a:masterClrMapping/>
  </p:clrMapOvr>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2936" y="133986"/>
            <a:ext cx="10298012" cy="769441"/>
          </a:xfrm>
          <a:prstGeom prst="rect">
            <a:avLst/>
          </a:prstGeom>
          <a:noFill/>
        </p:spPr>
        <p:txBody>
          <a:bodyPr wrap="none" lIns="91440" tIns="45720" rIns="91440" bIns="45720">
            <a:spAutoFit/>
          </a:bodyPr>
          <a:lstStyle/>
          <a:p>
            <a:pPr algn="ctr"/>
            <a:r>
              <a:rPr lang="en-US" sz="4400" b="1" dirty="0">
                <a:ln w="22225">
                  <a:solidFill>
                    <a:schemeClr val="accent2"/>
                  </a:solidFill>
                  <a:prstDash val="solid"/>
                </a:ln>
                <a:solidFill>
                  <a:schemeClr val="accent2">
                    <a:lumMod val="40000"/>
                    <a:lumOff val="60000"/>
                  </a:schemeClr>
                </a:solidFill>
                <a:latin typeface="CCW Cursive Writing 7" pitchFamily="66" charset="0"/>
              </a:rPr>
              <a:t>Start with an adverb …</a:t>
            </a:r>
          </a:p>
        </p:txBody>
      </p:sp>
      <p:sp>
        <p:nvSpPr>
          <p:cNvPr id="3" name="TextBox 2"/>
          <p:cNvSpPr txBox="1"/>
          <p:nvPr/>
        </p:nvSpPr>
        <p:spPr>
          <a:xfrm>
            <a:off x="1938271" y="2369714"/>
            <a:ext cx="8894472" cy="1323439"/>
          </a:xfrm>
          <a:prstGeom prst="rect">
            <a:avLst/>
          </a:prstGeom>
          <a:noFill/>
        </p:spPr>
        <p:txBody>
          <a:bodyPr wrap="square" rtlCol="0">
            <a:spAutoFit/>
          </a:bodyPr>
          <a:lstStyle/>
          <a:p>
            <a:r>
              <a:rPr lang="en-GB" sz="4000" dirty="0">
                <a:latin typeface="CCW Cursive Writing 7" pitchFamily="66" charset="0"/>
              </a:rPr>
              <a:t>Frantically, my class tided their tables.</a:t>
            </a:r>
          </a:p>
        </p:txBody>
      </p:sp>
    </p:spTree>
    <p:extLst>
      <p:ext uri="{BB962C8B-B14F-4D97-AF65-F5344CB8AC3E}">
        <p14:creationId xmlns:p14="http://schemas.microsoft.com/office/powerpoint/2010/main" val="3629049967"/>
      </p:ext>
    </p:extLst>
  </p:cSld>
  <p:clrMapOvr>
    <a:masterClrMapping/>
  </p:clrMapOvr>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4800" dirty="0">
                <a:solidFill>
                  <a:srgbClr val="FF0000"/>
                </a:solidFill>
                <a:latin typeface="CCW Cursive Writing 7" pitchFamily="66" charset="0"/>
              </a:rPr>
              <a:t>If…if…if…then…</a:t>
            </a:r>
          </a:p>
        </p:txBody>
      </p:sp>
      <p:sp>
        <p:nvSpPr>
          <p:cNvPr id="3" name="Content Placeholder 2"/>
          <p:cNvSpPr>
            <a:spLocks noGrp="1"/>
          </p:cNvSpPr>
          <p:nvPr>
            <p:ph idx="1"/>
          </p:nvPr>
        </p:nvSpPr>
        <p:spPr/>
        <p:txBody>
          <a:bodyPr>
            <a:normAutofit/>
          </a:bodyPr>
          <a:lstStyle/>
          <a:p>
            <a:pPr>
              <a:buNone/>
            </a:pPr>
            <a:r>
              <a:rPr lang="en-GB" sz="3600" dirty="0">
                <a:solidFill>
                  <a:srgbClr val="FF0000"/>
                </a:solidFill>
                <a:latin typeface="CCW Cursive Writing 7" pitchFamily="66" charset="0"/>
              </a:rPr>
              <a:t>If </a:t>
            </a:r>
            <a:r>
              <a:rPr lang="en-GB" sz="3600" dirty="0">
                <a:latin typeface="CCW Cursive Writing 7" pitchFamily="66" charset="0"/>
              </a:rPr>
              <a:t>you continue to frustrate me</a:t>
            </a:r>
            <a:r>
              <a:rPr lang="en-GB" sz="3600" dirty="0">
                <a:solidFill>
                  <a:srgbClr val="FF0000"/>
                </a:solidFill>
                <a:latin typeface="CCW Cursive Writing 7" pitchFamily="66" charset="0"/>
              </a:rPr>
              <a:t>, if </a:t>
            </a:r>
            <a:r>
              <a:rPr lang="en-GB" sz="3600" dirty="0">
                <a:latin typeface="CCW Cursive Writing 7" pitchFamily="66" charset="0"/>
              </a:rPr>
              <a:t>you continue to disobey me</a:t>
            </a:r>
            <a:r>
              <a:rPr lang="en-GB" sz="3600" dirty="0">
                <a:solidFill>
                  <a:srgbClr val="FF0000"/>
                </a:solidFill>
                <a:latin typeface="CCW Cursive Writing 7" pitchFamily="66" charset="0"/>
              </a:rPr>
              <a:t>, if </a:t>
            </a:r>
            <a:r>
              <a:rPr lang="en-GB" sz="3600" dirty="0">
                <a:latin typeface="CCW Cursive Writing 7" pitchFamily="66" charset="0"/>
              </a:rPr>
              <a:t>you give up completely, </a:t>
            </a:r>
            <a:r>
              <a:rPr lang="en-GB" sz="3600" dirty="0">
                <a:solidFill>
                  <a:srgbClr val="FF0000"/>
                </a:solidFill>
                <a:latin typeface="CCW Cursive Writing 7" pitchFamily="66" charset="0"/>
              </a:rPr>
              <a:t>then </a:t>
            </a:r>
            <a:r>
              <a:rPr lang="en-GB" sz="3600" dirty="0">
                <a:latin typeface="CCW Cursive Writing 7" pitchFamily="66" charset="0"/>
              </a:rPr>
              <a:t>I will quit!</a:t>
            </a:r>
          </a:p>
        </p:txBody>
      </p:sp>
      <p:sp>
        <p:nvSpPr>
          <p:cNvPr id="4" name="Rectangle 3"/>
          <p:cNvSpPr/>
          <p:nvPr/>
        </p:nvSpPr>
        <p:spPr>
          <a:xfrm>
            <a:off x="3197171" y="5421335"/>
            <a:ext cx="5743880" cy="1107996"/>
          </a:xfrm>
          <a:prstGeom prst="rect">
            <a:avLst/>
          </a:prstGeom>
          <a:noFill/>
        </p:spPr>
        <p:txBody>
          <a:bodyPr wrap="none" lIns="91440" tIns="45720" rIns="91440" bIns="45720">
            <a:spAutoFit/>
          </a:bodyPr>
          <a:lstStyle/>
          <a:p>
            <a:pPr algn="ctr"/>
            <a:r>
              <a:rPr lang="en-US" sz="66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CCW Cursive Writing 7" pitchFamily="66" charset="0"/>
              </a:rPr>
              <a:t>Your go…</a:t>
            </a:r>
          </a:p>
        </p:txBody>
      </p:sp>
    </p:spTree>
    <p:extLst>
      <p:ext uri="{BB962C8B-B14F-4D97-AF65-F5344CB8AC3E}">
        <p14:creationId xmlns:p14="http://schemas.microsoft.com/office/powerpoint/2010/main" val="2891171654"/>
      </p:ext>
    </p:extLst>
  </p:cSld>
  <p:clrMapOvr>
    <a:masterClrMapping/>
  </p:clrMapOvr>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p:cNvSpPr txBox="1">
            <a:spLocks/>
          </p:cNvSpPr>
          <p:nvPr/>
        </p:nvSpPr>
        <p:spPr>
          <a:xfrm>
            <a:off x="1568123" y="363072"/>
            <a:ext cx="9310548" cy="6494929"/>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GB" sz="11500" dirty="0">
                <a:latin typeface="CCW Cursive Writing 7" pitchFamily="66" charset="0"/>
                <a:cs typeface="Arial" pitchFamily="34" charset="0"/>
              </a:rPr>
              <a:t>WAGOLL</a:t>
            </a:r>
          </a:p>
        </p:txBody>
      </p:sp>
    </p:spTree>
    <p:extLst>
      <p:ext uri="{BB962C8B-B14F-4D97-AF65-F5344CB8AC3E}">
        <p14:creationId xmlns:p14="http://schemas.microsoft.com/office/powerpoint/2010/main" val="394911292"/>
      </p:ext>
    </p:extLst>
  </p:cSld>
  <p:clrMapOvr>
    <a:masterClrMapping/>
  </p:clrMapOvr>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1834806" y="590414"/>
            <a:ext cx="8543925" cy="1325563"/>
          </a:xfrm>
        </p:spPr>
        <p:txBody>
          <a:bodyPr>
            <a:noAutofit/>
          </a:bodyPr>
          <a:lstStyle/>
          <a:p>
            <a:r>
              <a:rPr lang="en-GB" sz="2400" u="sng" dirty="0">
                <a:latin typeface="CCW Cursive Writing 7" pitchFamily="66" charset="0"/>
              </a:rPr>
              <a:t>Friday 21</a:t>
            </a:r>
            <a:r>
              <a:rPr lang="en-GB" sz="2400" u="sng" baseline="30000" dirty="0">
                <a:latin typeface="CCW Cursive Writing 7" pitchFamily="66" charset="0"/>
              </a:rPr>
              <a:t>st</a:t>
            </a:r>
            <a:r>
              <a:rPr lang="en-GB" sz="2400" u="sng" dirty="0">
                <a:latin typeface="CCW Cursive Writing 7" pitchFamily="66" charset="0"/>
              </a:rPr>
              <a:t> September 2018</a:t>
            </a:r>
            <a:br>
              <a:rPr lang="en-GB" sz="3600" u="sng" dirty="0">
                <a:latin typeface="CCW Cursive Writing 7" pitchFamily="66" charset="0"/>
              </a:rPr>
            </a:br>
            <a:br>
              <a:rPr lang="en-GB" sz="3600" u="sng" dirty="0">
                <a:latin typeface="CCW Cursive Writing 7" pitchFamily="66" charset="0"/>
              </a:rPr>
            </a:br>
            <a:r>
              <a:rPr lang="en-GB" sz="3600" u="sng" dirty="0">
                <a:latin typeface="CCW Cursive Writing 7" pitchFamily="66" charset="0"/>
              </a:rPr>
              <a:t>L.O: express mood in our writing and create a shared write.</a:t>
            </a:r>
          </a:p>
        </p:txBody>
      </p:sp>
    </p:spTree>
    <p:extLst>
      <p:ext uri="{BB962C8B-B14F-4D97-AF65-F5344CB8AC3E}">
        <p14:creationId xmlns:p14="http://schemas.microsoft.com/office/powerpoint/2010/main" val="4106102375"/>
      </p:ext>
    </p:extLst>
  </p:cSld>
  <p:clrMapOvr>
    <a:masterClrMapping/>
  </p:clrMapOvr>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CCW Cursive Writing 7" pitchFamily="66" charset="0"/>
              </a:rPr>
              <a:t>Features of informal writing </a:t>
            </a:r>
          </a:p>
        </p:txBody>
      </p:sp>
      <p:sp>
        <p:nvSpPr>
          <p:cNvPr id="3" name="Content Placeholder 2"/>
          <p:cNvSpPr>
            <a:spLocks noGrp="1"/>
          </p:cNvSpPr>
          <p:nvPr>
            <p:ph idx="1"/>
          </p:nvPr>
        </p:nvSpPr>
        <p:spPr/>
        <p:txBody>
          <a:bodyPr/>
          <a:lstStyle/>
          <a:p>
            <a:endParaRPr lang="en-GB">
              <a:latin typeface="CCW Cursive Writing 7" pitchFamily="66" charset="0"/>
            </a:endParaRPr>
          </a:p>
        </p:txBody>
      </p:sp>
    </p:spTree>
    <p:extLst>
      <p:ext uri="{BB962C8B-B14F-4D97-AF65-F5344CB8AC3E}">
        <p14:creationId xmlns:p14="http://schemas.microsoft.com/office/powerpoint/2010/main" val="4079411478"/>
      </p:ext>
    </p:extLst>
  </p:cSld>
  <p:clrMapOvr>
    <a:masterClrMapping/>
  </p:clrMapOvr>
</p:sld>
</file>

<file path=ppt/slides/slide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694158" y="1757875"/>
            <a:ext cx="6929269" cy="2308324"/>
          </a:xfrm>
          <a:prstGeom prst="rect">
            <a:avLst/>
          </a:prstGeom>
          <a:noFill/>
        </p:spPr>
        <p:txBody>
          <a:bodyPr wrap="none" lIns="91440" tIns="45720" rIns="91440" bIns="45720">
            <a:spAutoFit/>
          </a:bodyPr>
          <a:lstStyle/>
          <a:p>
            <a:pPr algn="ctr"/>
            <a:r>
              <a:rPr lang="en-US" sz="7200" b="1" dirty="0">
                <a:ln w="22225">
                  <a:solidFill>
                    <a:schemeClr val="accent2"/>
                  </a:solidFill>
                  <a:prstDash val="solid"/>
                </a:ln>
                <a:solidFill>
                  <a:schemeClr val="accent2">
                    <a:lumMod val="40000"/>
                    <a:lumOff val="60000"/>
                  </a:schemeClr>
                </a:solidFill>
                <a:latin typeface="Jarman" panose="00000400000000000000" pitchFamily="2" charset="0"/>
              </a:rPr>
              <a:t>6 ways to </a:t>
            </a:r>
          </a:p>
          <a:p>
            <a:pPr algn="ctr"/>
            <a:r>
              <a:rPr lang="en-US" sz="7200" b="1" dirty="0">
                <a:ln w="22225">
                  <a:solidFill>
                    <a:schemeClr val="accent2"/>
                  </a:solidFill>
                  <a:prstDash val="solid"/>
                </a:ln>
                <a:solidFill>
                  <a:schemeClr val="accent2">
                    <a:lumMod val="40000"/>
                    <a:lumOff val="60000"/>
                  </a:schemeClr>
                </a:solidFill>
                <a:latin typeface="Jarman" panose="00000400000000000000" pitchFamily="2" charset="0"/>
              </a:rPr>
              <a:t>start a sentence…</a:t>
            </a:r>
          </a:p>
        </p:txBody>
      </p:sp>
    </p:spTree>
    <p:extLst>
      <p:ext uri="{BB962C8B-B14F-4D97-AF65-F5344CB8AC3E}">
        <p14:creationId xmlns:p14="http://schemas.microsoft.com/office/powerpoint/2010/main" val="3478056869"/>
      </p:ext>
    </p:extLst>
  </p:cSld>
  <p:clrMapOvr>
    <a:masterClrMapping/>
  </p:clrMapOvr>
</p:sld>
</file>

<file path=ppt/slides/slide1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1395502" y="326709"/>
          <a:ext cx="9415932" cy="6195114"/>
        </p:xfrm>
        <a:graphic>
          <a:graphicData uri="http://schemas.openxmlformats.org/drawingml/2006/table">
            <a:tbl>
              <a:tblPr firstRow="1" bandRow="1">
                <a:tableStyleId>{5940675A-B579-460E-94D1-54222C63F5DA}</a:tableStyleId>
              </a:tblPr>
              <a:tblGrid>
                <a:gridCol w="1569322">
                  <a:extLst>
                    <a:ext uri="{9D8B030D-6E8A-4147-A177-3AD203B41FA5}">
                      <a16:colId xmlns:a16="http://schemas.microsoft.com/office/drawing/2014/main" val="20000"/>
                    </a:ext>
                  </a:extLst>
                </a:gridCol>
                <a:gridCol w="1569322">
                  <a:extLst>
                    <a:ext uri="{9D8B030D-6E8A-4147-A177-3AD203B41FA5}">
                      <a16:colId xmlns:a16="http://schemas.microsoft.com/office/drawing/2014/main" val="20001"/>
                    </a:ext>
                  </a:extLst>
                </a:gridCol>
                <a:gridCol w="1569322">
                  <a:extLst>
                    <a:ext uri="{9D8B030D-6E8A-4147-A177-3AD203B41FA5}">
                      <a16:colId xmlns:a16="http://schemas.microsoft.com/office/drawing/2014/main" val="20002"/>
                    </a:ext>
                  </a:extLst>
                </a:gridCol>
                <a:gridCol w="1569322">
                  <a:extLst>
                    <a:ext uri="{9D8B030D-6E8A-4147-A177-3AD203B41FA5}">
                      <a16:colId xmlns:a16="http://schemas.microsoft.com/office/drawing/2014/main" val="20003"/>
                    </a:ext>
                  </a:extLst>
                </a:gridCol>
                <a:gridCol w="1569322">
                  <a:extLst>
                    <a:ext uri="{9D8B030D-6E8A-4147-A177-3AD203B41FA5}">
                      <a16:colId xmlns:a16="http://schemas.microsoft.com/office/drawing/2014/main" val="20004"/>
                    </a:ext>
                  </a:extLst>
                </a:gridCol>
                <a:gridCol w="1569322">
                  <a:extLst>
                    <a:ext uri="{9D8B030D-6E8A-4147-A177-3AD203B41FA5}">
                      <a16:colId xmlns:a16="http://schemas.microsoft.com/office/drawing/2014/main" val="20005"/>
                    </a:ext>
                  </a:extLst>
                </a:gridCol>
              </a:tblGrid>
              <a:tr h="1032519">
                <a:tc>
                  <a:txBody>
                    <a:bodyPr/>
                    <a:lstStyle/>
                    <a:p>
                      <a:pPr algn="ctr"/>
                      <a:r>
                        <a:rPr lang="en-GB" sz="1100" dirty="0">
                          <a:latin typeface="CCW Cursive Writing 7" pitchFamily="66" charset="0"/>
                        </a:rPr>
                        <a:t>Start with a simile</a:t>
                      </a: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100" dirty="0">
                          <a:latin typeface="CCW Cursive Writing 7" pitchFamily="66" charset="0"/>
                        </a:rPr>
                        <a:t>If…if…if…, then________.</a:t>
                      </a:r>
                    </a:p>
                    <a:p>
                      <a:pPr algn="ctr"/>
                      <a:endParaRPr lang="en-GB" sz="1100" dirty="0">
                        <a:latin typeface="CCW Cursive Writing 7" pitchFamily="66" charset="0"/>
                      </a:endParaRP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100" dirty="0">
                          <a:latin typeface="CCW Cursive Writing 7" pitchFamily="66" charset="0"/>
                        </a:rPr>
                        <a:t>Start with ‘</a:t>
                      </a:r>
                      <a:r>
                        <a:rPr lang="en-GB" sz="1100" dirty="0" err="1">
                          <a:latin typeface="CCW Cursive Writing 7" pitchFamily="66" charset="0"/>
                        </a:rPr>
                        <a:t>ed</a:t>
                      </a:r>
                      <a:r>
                        <a:rPr lang="en-GB" sz="1100" dirty="0">
                          <a:latin typeface="CCW Cursive Writing 7" pitchFamily="66" charset="0"/>
                        </a:rPr>
                        <a:t> power of 3’</a:t>
                      </a:r>
                    </a:p>
                    <a:p>
                      <a:pPr algn="ctr"/>
                      <a:endParaRPr lang="en-GB" sz="1100" dirty="0">
                        <a:latin typeface="CCW Cursive Writing 7" pitchFamily="66" charset="0"/>
                      </a:endParaRP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100" dirty="0">
                          <a:latin typeface="CCW Cursive Writing 7" pitchFamily="66" charset="0"/>
                        </a:rPr>
                        <a:t>Start with a conjunction</a:t>
                      </a:r>
                    </a:p>
                    <a:p>
                      <a:pPr algn="ctr"/>
                      <a:endParaRPr lang="en-GB" sz="1100" dirty="0">
                        <a:latin typeface="CCW Cursive Writing 7" pitchFamily="66" charset="0"/>
                      </a:endParaRPr>
                    </a:p>
                  </a:txBody>
                  <a:tcPr/>
                </a:tc>
                <a:tc>
                  <a:txBody>
                    <a:bodyPr/>
                    <a:lstStyle/>
                    <a:p>
                      <a:pPr algn="ctr"/>
                      <a:r>
                        <a:rPr lang="en-GB" sz="1100" dirty="0">
                          <a:latin typeface="CCW Cursive Writing 7" pitchFamily="66" charset="0"/>
                        </a:rPr>
                        <a:t>Start with an</a:t>
                      </a:r>
                      <a:r>
                        <a:rPr lang="en-GB" sz="1100" baseline="0" dirty="0">
                          <a:latin typeface="CCW Cursive Writing 7" pitchFamily="66" charset="0"/>
                        </a:rPr>
                        <a:t> </a:t>
                      </a:r>
                      <a:r>
                        <a:rPr lang="en-GB" sz="1100" baseline="0" dirty="0" err="1">
                          <a:latin typeface="CCW Cursive Writing 7" pitchFamily="66" charset="0"/>
                        </a:rPr>
                        <a:t>ing</a:t>
                      </a:r>
                      <a:r>
                        <a:rPr lang="en-GB" sz="1100" baseline="0" dirty="0">
                          <a:latin typeface="CCW Cursive Writing 7" pitchFamily="66" charset="0"/>
                        </a:rPr>
                        <a:t> verb</a:t>
                      </a:r>
                      <a:endParaRPr lang="en-GB" sz="1100" dirty="0">
                        <a:latin typeface="CCW Cursive Writing 7" pitchFamily="66" charset="0"/>
                      </a:endParaRP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100" dirty="0">
                          <a:latin typeface="CCW Cursive Writing 7" pitchFamily="66" charset="0"/>
                        </a:rPr>
                        <a:t>Start</a:t>
                      </a:r>
                      <a:r>
                        <a:rPr lang="en-GB" sz="1100" baseline="0" dirty="0">
                          <a:latin typeface="CCW Cursive Writing 7" pitchFamily="66" charset="0"/>
                        </a:rPr>
                        <a:t> with an </a:t>
                      </a:r>
                      <a:r>
                        <a:rPr lang="en-GB" sz="1100" baseline="0" dirty="0" err="1">
                          <a:latin typeface="CCW Cursive Writing 7" pitchFamily="66" charset="0"/>
                        </a:rPr>
                        <a:t>ly</a:t>
                      </a:r>
                      <a:r>
                        <a:rPr lang="en-GB" sz="1100" baseline="0" dirty="0">
                          <a:latin typeface="CCW Cursive Writing 7" pitchFamily="66" charset="0"/>
                        </a:rPr>
                        <a:t> adverb</a:t>
                      </a:r>
                      <a:endParaRPr lang="en-GB" sz="1100" dirty="0">
                        <a:latin typeface="CCW Cursive Writing 7" pitchFamily="66" charset="0"/>
                      </a:endParaRPr>
                    </a:p>
                    <a:p>
                      <a:pPr algn="ctr"/>
                      <a:endParaRPr lang="en-GB" sz="1100" dirty="0">
                        <a:latin typeface="CCW Cursive Writing 7" pitchFamily="66" charset="0"/>
                      </a:endParaRPr>
                    </a:p>
                  </a:txBody>
                  <a:tcPr/>
                </a:tc>
                <a:extLst>
                  <a:ext uri="{0D108BD9-81ED-4DB2-BD59-A6C34878D82A}">
                    <a16:rowId xmlns:a16="http://schemas.microsoft.com/office/drawing/2014/main" val="10000"/>
                  </a:ext>
                </a:extLst>
              </a:tr>
              <a:tr h="1032519">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100" dirty="0">
                          <a:latin typeface="CCW Cursive Writing 7" pitchFamily="66" charset="0"/>
                        </a:rPr>
                        <a:t>Start with ‘</a:t>
                      </a:r>
                      <a:r>
                        <a:rPr lang="en-GB" sz="1100" dirty="0" err="1">
                          <a:latin typeface="CCW Cursive Writing 7" pitchFamily="66" charset="0"/>
                        </a:rPr>
                        <a:t>ed</a:t>
                      </a:r>
                      <a:r>
                        <a:rPr lang="en-GB" sz="1100" dirty="0">
                          <a:latin typeface="CCW Cursive Writing 7" pitchFamily="66" charset="0"/>
                        </a:rPr>
                        <a:t> power of 3’</a:t>
                      </a:r>
                    </a:p>
                    <a:p>
                      <a:pPr algn="ctr"/>
                      <a:endParaRPr lang="en-GB" sz="1100" dirty="0">
                        <a:latin typeface="CCW Cursive Writing 7" pitchFamily="66" charset="0"/>
                      </a:endParaRPr>
                    </a:p>
                  </a:txBody>
                  <a:tcPr/>
                </a:tc>
                <a:tc>
                  <a:txBody>
                    <a:bodyPr/>
                    <a:lstStyle/>
                    <a:p>
                      <a:pPr algn="ctr"/>
                      <a:r>
                        <a:rPr lang="en-GB" sz="1100" dirty="0">
                          <a:latin typeface="CCW Cursive Writing 7" pitchFamily="66" charset="0"/>
                        </a:rPr>
                        <a:t>Start with a</a:t>
                      </a:r>
                    </a:p>
                    <a:p>
                      <a:pPr algn="ctr"/>
                      <a:r>
                        <a:rPr lang="en-GB" sz="1100" dirty="0">
                          <a:latin typeface="CCW Cursive Writing 7" pitchFamily="66" charset="0"/>
                        </a:rPr>
                        <a:t>subordinating conjunction</a:t>
                      </a: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100" dirty="0">
                          <a:latin typeface="CCW Cursive Writing 7" pitchFamily="66" charset="0"/>
                        </a:rPr>
                        <a:t>Start with an</a:t>
                      </a:r>
                      <a:r>
                        <a:rPr lang="en-GB" sz="1100" baseline="0" dirty="0">
                          <a:latin typeface="CCW Cursive Writing 7" pitchFamily="66" charset="0"/>
                        </a:rPr>
                        <a:t> </a:t>
                      </a:r>
                      <a:r>
                        <a:rPr lang="en-GB" sz="1100" baseline="0" dirty="0" err="1">
                          <a:latin typeface="CCW Cursive Writing 7" pitchFamily="66" charset="0"/>
                        </a:rPr>
                        <a:t>ing</a:t>
                      </a:r>
                      <a:r>
                        <a:rPr lang="en-GB" sz="1100" baseline="0" dirty="0">
                          <a:latin typeface="CCW Cursive Writing 7" pitchFamily="66" charset="0"/>
                        </a:rPr>
                        <a:t> verb</a:t>
                      </a:r>
                      <a:endParaRPr lang="en-GB" sz="1100" dirty="0">
                        <a:latin typeface="CCW Cursive Writing 7" pitchFamily="66" charset="0"/>
                      </a:endParaRPr>
                    </a:p>
                    <a:p>
                      <a:pPr algn="ctr"/>
                      <a:endParaRPr lang="en-GB" sz="1100" dirty="0">
                        <a:latin typeface="CCW Cursive Writing 7" pitchFamily="66" charset="0"/>
                      </a:endParaRPr>
                    </a:p>
                  </a:txBody>
                  <a:tcPr/>
                </a:tc>
                <a:tc>
                  <a:txBody>
                    <a:bodyPr/>
                    <a:lstStyle/>
                    <a:p>
                      <a:pPr algn="ctr"/>
                      <a:r>
                        <a:rPr lang="en-GB" sz="1100" dirty="0">
                          <a:latin typeface="CCW Cursive Writing 7" pitchFamily="66" charset="0"/>
                        </a:rPr>
                        <a:t>Your choice</a:t>
                      </a: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100" dirty="0">
                          <a:latin typeface="CCW Cursive Writing 7" pitchFamily="66" charset="0"/>
                        </a:rPr>
                        <a:t>If…if…if…, then________.</a:t>
                      </a:r>
                    </a:p>
                    <a:p>
                      <a:pPr algn="ctr"/>
                      <a:endParaRPr lang="en-GB" sz="1100" dirty="0">
                        <a:latin typeface="CCW Cursive Writing 7" pitchFamily="66" charset="0"/>
                      </a:endParaRP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100" dirty="0">
                          <a:latin typeface="CCW Cursive Writing 7" pitchFamily="66" charset="0"/>
                        </a:rPr>
                        <a:t>Start with a simile</a:t>
                      </a:r>
                    </a:p>
                    <a:p>
                      <a:pPr algn="ctr"/>
                      <a:endParaRPr lang="en-GB" sz="1100" dirty="0">
                        <a:latin typeface="CCW Cursive Writing 7" pitchFamily="66" charset="0"/>
                      </a:endParaRPr>
                    </a:p>
                  </a:txBody>
                  <a:tcPr/>
                </a:tc>
                <a:extLst>
                  <a:ext uri="{0D108BD9-81ED-4DB2-BD59-A6C34878D82A}">
                    <a16:rowId xmlns:a16="http://schemas.microsoft.com/office/drawing/2014/main" val="10001"/>
                  </a:ext>
                </a:extLst>
              </a:tr>
              <a:tr h="1032519">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100" dirty="0">
                          <a:latin typeface="CCW Cursive Writing 7" pitchFamily="66" charset="0"/>
                        </a:rPr>
                        <a:t>Start with an</a:t>
                      </a:r>
                      <a:r>
                        <a:rPr lang="en-GB" sz="1100" baseline="0" dirty="0">
                          <a:latin typeface="CCW Cursive Writing 7" pitchFamily="66" charset="0"/>
                        </a:rPr>
                        <a:t> </a:t>
                      </a:r>
                      <a:r>
                        <a:rPr lang="en-GB" sz="1100" baseline="0" dirty="0" err="1">
                          <a:latin typeface="CCW Cursive Writing 7" pitchFamily="66" charset="0"/>
                        </a:rPr>
                        <a:t>ing</a:t>
                      </a:r>
                      <a:r>
                        <a:rPr lang="en-GB" sz="1100" baseline="0" dirty="0">
                          <a:latin typeface="CCW Cursive Writing 7" pitchFamily="66" charset="0"/>
                        </a:rPr>
                        <a:t> verb</a:t>
                      </a:r>
                      <a:endParaRPr lang="en-GB" sz="1100" dirty="0">
                        <a:latin typeface="CCW Cursive Writing 7" pitchFamily="66" charset="0"/>
                      </a:endParaRPr>
                    </a:p>
                    <a:p>
                      <a:pPr algn="ctr"/>
                      <a:endParaRPr lang="en-GB" sz="1100" dirty="0">
                        <a:latin typeface="CCW Cursive Writing 7" pitchFamily="66" charset="0"/>
                      </a:endParaRPr>
                    </a:p>
                  </a:txBody>
                  <a:tcPr/>
                </a:tc>
                <a:tc>
                  <a:txBody>
                    <a:bodyPr/>
                    <a:lstStyle/>
                    <a:p>
                      <a:pPr algn="ctr"/>
                      <a:r>
                        <a:rPr lang="en-GB" sz="1100" dirty="0">
                          <a:latin typeface="CCW Cursive Writing 7" pitchFamily="66" charset="0"/>
                        </a:rPr>
                        <a:t>Your choice</a:t>
                      </a: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100" dirty="0">
                          <a:latin typeface="CCW Cursive Writing 7" pitchFamily="66" charset="0"/>
                        </a:rPr>
                        <a:t>Start</a:t>
                      </a:r>
                      <a:r>
                        <a:rPr lang="en-GB" sz="1100" baseline="0" dirty="0">
                          <a:latin typeface="CCW Cursive Writing 7" pitchFamily="66" charset="0"/>
                        </a:rPr>
                        <a:t> with an </a:t>
                      </a:r>
                      <a:r>
                        <a:rPr lang="en-GB" sz="1100" baseline="0" dirty="0" err="1">
                          <a:latin typeface="CCW Cursive Writing 7" pitchFamily="66" charset="0"/>
                        </a:rPr>
                        <a:t>ly</a:t>
                      </a:r>
                      <a:r>
                        <a:rPr lang="en-GB" sz="1100" baseline="0" dirty="0">
                          <a:latin typeface="CCW Cursive Writing 7" pitchFamily="66" charset="0"/>
                        </a:rPr>
                        <a:t> adverb</a:t>
                      </a:r>
                      <a:endParaRPr lang="en-GB" sz="1100" dirty="0">
                        <a:latin typeface="CCW Cursive Writing 7" pitchFamily="66" charset="0"/>
                      </a:endParaRPr>
                    </a:p>
                    <a:p>
                      <a:pPr algn="ctr"/>
                      <a:endParaRPr lang="en-GB" sz="1100" dirty="0">
                        <a:latin typeface="CCW Cursive Writing 7" pitchFamily="66" charset="0"/>
                      </a:endParaRP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100" dirty="0">
                          <a:latin typeface="CCW Cursive Writing 7" pitchFamily="66" charset="0"/>
                        </a:rPr>
                        <a:t>Start with a simile</a:t>
                      </a:r>
                    </a:p>
                    <a:p>
                      <a:pPr algn="ctr"/>
                      <a:endParaRPr lang="en-GB" sz="1100" dirty="0">
                        <a:latin typeface="CCW Cursive Writing 7" pitchFamily="66" charset="0"/>
                      </a:endParaRP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100" dirty="0">
                          <a:latin typeface="CCW Cursive Writing 7" pitchFamily="66" charset="0"/>
                        </a:rPr>
                        <a:t>Start</a:t>
                      </a:r>
                      <a:r>
                        <a:rPr lang="en-GB" sz="1100" baseline="0" dirty="0">
                          <a:latin typeface="CCW Cursive Writing 7" pitchFamily="66" charset="0"/>
                        </a:rPr>
                        <a:t> with an </a:t>
                      </a:r>
                      <a:r>
                        <a:rPr lang="en-GB" sz="1100" baseline="0" dirty="0" err="1">
                          <a:latin typeface="CCW Cursive Writing 7" pitchFamily="66" charset="0"/>
                        </a:rPr>
                        <a:t>ly</a:t>
                      </a:r>
                      <a:r>
                        <a:rPr lang="en-GB" sz="1100" baseline="0" dirty="0">
                          <a:latin typeface="CCW Cursive Writing 7" pitchFamily="66" charset="0"/>
                        </a:rPr>
                        <a:t> adverb</a:t>
                      </a:r>
                      <a:endParaRPr lang="en-GB" sz="1100" dirty="0">
                        <a:latin typeface="CCW Cursive Writing 7" pitchFamily="66" charset="0"/>
                      </a:endParaRPr>
                    </a:p>
                    <a:p>
                      <a:pPr algn="ctr"/>
                      <a:endParaRPr lang="en-GB" sz="1100" dirty="0">
                        <a:latin typeface="CCW Cursive Writing 7" pitchFamily="66" charset="0"/>
                      </a:endParaRP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100" dirty="0">
                          <a:latin typeface="CCW Cursive Writing 7" pitchFamily="66" charset="0"/>
                        </a:rPr>
                        <a:t>Start with ‘</a:t>
                      </a:r>
                      <a:r>
                        <a:rPr lang="en-GB" sz="1100" dirty="0" err="1">
                          <a:latin typeface="CCW Cursive Writing 7" pitchFamily="66" charset="0"/>
                        </a:rPr>
                        <a:t>ed</a:t>
                      </a:r>
                      <a:r>
                        <a:rPr lang="en-GB" sz="1100" dirty="0">
                          <a:latin typeface="CCW Cursive Writing 7" pitchFamily="66" charset="0"/>
                        </a:rPr>
                        <a:t> power of 3’</a:t>
                      </a:r>
                    </a:p>
                    <a:p>
                      <a:pPr algn="ctr"/>
                      <a:endParaRPr lang="en-GB" sz="1100" dirty="0">
                        <a:latin typeface="CCW Cursive Writing 7" pitchFamily="66" charset="0"/>
                      </a:endParaRPr>
                    </a:p>
                  </a:txBody>
                  <a:tcPr/>
                </a:tc>
                <a:extLst>
                  <a:ext uri="{0D108BD9-81ED-4DB2-BD59-A6C34878D82A}">
                    <a16:rowId xmlns:a16="http://schemas.microsoft.com/office/drawing/2014/main" val="10002"/>
                  </a:ext>
                </a:extLst>
              </a:tr>
              <a:tr h="1032519">
                <a:tc>
                  <a:txBody>
                    <a:bodyPr/>
                    <a:lstStyle/>
                    <a:p>
                      <a:pPr algn="ctr"/>
                      <a:r>
                        <a:rPr lang="en-GB" sz="1100" dirty="0">
                          <a:latin typeface="CCW Cursive Writing 7" pitchFamily="66" charset="0"/>
                        </a:rPr>
                        <a:t>Start</a:t>
                      </a:r>
                      <a:r>
                        <a:rPr lang="en-GB" sz="1100" baseline="0" dirty="0">
                          <a:latin typeface="CCW Cursive Writing 7" pitchFamily="66" charset="0"/>
                        </a:rPr>
                        <a:t> with an </a:t>
                      </a:r>
                      <a:r>
                        <a:rPr lang="en-GB" sz="1100" baseline="0" dirty="0" err="1">
                          <a:latin typeface="CCW Cursive Writing 7" pitchFamily="66" charset="0"/>
                        </a:rPr>
                        <a:t>ly</a:t>
                      </a:r>
                      <a:r>
                        <a:rPr lang="en-GB" sz="1100" baseline="0" dirty="0">
                          <a:latin typeface="CCW Cursive Writing 7" pitchFamily="66" charset="0"/>
                        </a:rPr>
                        <a:t> adverb</a:t>
                      </a:r>
                      <a:endParaRPr lang="en-GB" sz="1100" dirty="0">
                        <a:latin typeface="CCW Cursive Writing 7" pitchFamily="66" charset="0"/>
                      </a:endParaRPr>
                    </a:p>
                  </a:txBody>
                  <a:tcPr/>
                </a:tc>
                <a:tc>
                  <a:txBody>
                    <a:bodyPr/>
                    <a:lstStyle/>
                    <a:p>
                      <a:pPr algn="ctr"/>
                      <a:r>
                        <a:rPr lang="en-GB" sz="1100" dirty="0">
                          <a:latin typeface="CCW Cursive Writing 7" pitchFamily="66" charset="0"/>
                        </a:rPr>
                        <a:t>Start with ‘</a:t>
                      </a:r>
                      <a:r>
                        <a:rPr lang="en-GB" sz="1100" dirty="0" err="1">
                          <a:latin typeface="CCW Cursive Writing 7" pitchFamily="66" charset="0"/>
                        </a:rPr>
                        <a:t>ed</a:t>
                      </a:r>
                      <a:r>
                        <a:rPr lang="en-GB" sz="1100" dirty="0">
                          <a:latin typeface="CCW Cursive Writing 7" pitchFamily="66" charset="0"/>
                        </a:rPr>
                        <a:t> power of 3’</a:t>
                      </a:r>
                    </a:p>
                  </a:txBody>
                  <a:tcPr/>
                </a:tc>
                <a:tc>
                  <a:txBody>
                    <a:bodyPr/>
                    <a:lstStyle/>
                    <a:p>
                      <a:pPr algn="ctr"/>
                      <a:r>
                        <a:rPr lang="en-GB" sz="1100" dirty="0">
                          <a:latin typeface="CCW Cursive Writing 7" pitchFamily="66" charset="0"/>
                        </a:rPr>
                        <a:t>If…if…if…, then________.</a:t>
                      </a: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100" dirty="0">
                          <a:latin typeface="CCW Cursive Writing 7" pitchFamily="66" charset="0"/>
                        </a:rPr>
                        <a:t>Start with an</a:t>
                      </a:r>
                      <a:r>
                        <a:rPr lang="en-GB" sz="1100" baseline="0" dirty="0">
                          <a:latin typeface="CCW Cursive Writing 7" pitchFamily="66" charset="0"/>
                        </a:rPr>
                        <a:t> </a:t>
                      </a:r>
                      <a:r>
                        <a:rPr lang="en-GB" sz="1100" baseline="0" dirty="0" err="1">
                          <a:latin typeface="CCW Cursive Writing 7" pitchFamily="66" charset="0"/>
                        </a:rPr>
                        <a:t>ing</a:t>
                      </a:r>
                      <a:r>
                        <a:rPr lang="en-GB" sz="1100" baseline="0" dirty="0">
                          <a:latin typeface="CCW Cursive Writing 7" pitchFamily="66" charset="0"/>
                        </a:rPr>
                        <a:t> verb</a:t>
                      </a:r>
                      <a:endParaRPr lang="en-GB" sz="1100" dirty="0">
                        <a:latin typeface="CCW Cursive Writing 7" pitchFamily="66" charset="0"/>
                      </a:endParaRPr>
                    </a:p>
                    <a:p>
                      <a:pPr algn="ctr"/>
                      <a:endParaRPr lang="en-GB" sz="1100" dirty="0">
                        <a:latin typeface="CCW Cursive Writing 7" pitchFamily="66" charset="0"/>
                      </a:endParaRP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100" dirty="0">
                          <a:latin typeface="CCW Cursive Writing 7" pitchFamily="66" charset="0"/>
                        </a:rPr>
                        <a:t>Start with a </a:t>
                      </a:r>
                    </a:p>
                    <a:p>
                      <a:pPr marL="0" marR="0" indent="0" algn="ctr" defTabSz="914400" rtl="0" eaLnBrk="1" fontAlgn="auto" latinLnBrk="0" hangingPunct="1">
                        <a:lnSpc>
                          <a:spcPct val="100000"/>
                        </a:lnSpc>
                        <a:spcBef>
                          <a:spcPts val="0"/>
                        </a:spcBef>
                        <a:spcAft>
                          <a:spcPts val="0"/>
                        </a:spcAft>
                        <a:buClrTx/>
                        <a:buSzTx/>
                        <a:buFontTx/>
                        <a:buNone/>
                        <a:tabLst/>
                        <a:defRPr/>
                      </a:pPr>
                      <a:r>
                        <a:rPr lang="en-GB" sz="1100" dirty="0">
                          <a:latin typeface="CCW Cursive Writing 7" pitchFamily="66" charset="0"/>
                        </a:rPr>
                        <a:t>Subordinating</a:t>
                      </a:r>
                    </a:p>
                    <a:p>
                      <a:pPr marL="0" marR="0" indent="0" algn="ctr" defTabSz="914400" rtl="0" eaLnBrk="1" fontAlgn="auto" latinLnBrk="0" hangingPunct="1">
                        <a:lnSpc>
                          <a:spcPct val="100000"/>
                        </a:lnSpc>
                        <a:spcBef>
                          <a:spcPts val="0"/>
                        </a:spcBef>
                        <a:spcAft>
                          <a:spcPts val="0"/>
                        </a:spcAft>
                        <a:buClrTx/>
                        <a:buSzTx/>
                        <a:buFontTx/>
                        <a:buNone/>
                        <a:tabLst/>
                        <a:defRPr/>
                      </a:pPr>
                      <a:r>
                        <a:rPr lang="en-GB" sz="1100" dirty="0">
                          <a:latin typeface="CCW Cursive Writing 7" pitchFamily="66" charset="0"/>
                        </a:rPr>
                        <a:t>conjunction</a:t>
                      </a:r>
                    </a:p>
                    <a:p>
                      <a:pPr algn="ctr"/>
                      <a:endParaRPr lang="en-GB" sz="1100" dirty="0">
                        <a:latin typeface="CCW Cursive Writing 7" pitchFamily="66" charset="0"/>
                      </a:endParaRP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100" dirty="0">
                          <a:latin typeface="CCW Cursive Writing 7" pitchFamily="66" charset="0"/>
                        </a:rPr>
                        <a:t>If…if…if…, then________.</a:t>
                      </a:r>
                    </a:p>
                    <a:p>
                      <a:pPr algn="ctr"/>
                      <a:endParaRPr lang="en-GB" sz="1100" dirty="0">
                        <a:latin typeface="CCW Cursive Writing 7" pitchFamily="66" charset="0"/>
                      </a:endParaRPr>
                    </a:p>
                  </a:txBody>
                  <a:tcPr/>
                </a:tc>
                <a:extLst>
                  <a:ext uri="{0D108BD9-81ED-4DB2-BD59-A6C34878D82A}">
                    <a16:rowId xmlns:a16="http://schemas.microsoft.com/office/drawing/2014/main" val="10003"/>
                  </a:ext>
                </a:extLst>
              </a:tr>
              <a:tr h="1032519">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100" dirty="0">
                          <a:latin typeface="CCW Cursive Writing 7" pitchFamily="66" charset="0"/>
                        </a:rPr>
                        <a:t>If…if…if…, then________.</a:t>
                      </a:r>
                    </a:p>
                    <a:p>
                      <a:pPr algn="ctr"/>
                      <a:endParaRPr lang="en-GB" sz="1100" dirty="0">
                        <a:latin typeface="CCW Cursive Writing 7" pitchFamily="66" charset="0"/>
                      </a:endParaRPr>
                    </a:p>
                  </a:txBody>
                  <a:tcPr/>
                </a:tc>
                <a:tc>
                  <a:txBody>
                    <a:bodyPr/>
                    <a:lstStyle/>
                    <a:p>
                      <a:pPr algn="ctr"/>
                      <a:r>
                        <a:rPr lang="en-GB" sz="1100" dirty="0">
                          <a:latin typeface="CCW Cursive Writing 7" pitchFamily="66" charset="0"/>
                        </a:rPr>
                        <a:t>Start with a simile</a:t>
                      </a: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100" dirty="0">
                          <a:latin typeface="CCW Cursive Writing 7" pitchFamily="66" charset="0"/>
                        </a:rPr>
                        <a:t>Start with a</a:t>
                      </a:r>
                    </a:p>
                    <a:p>
                      <a:pPr marL="0" marR="0" indent="0" algn="ctr" defTabSz="914400" rtl="0" eaLnBrk="1" fontAlgn="auto" latinLnBrk="0" hangingPunct="1">
                        <a:lnSpc>
                          <a:spcPct val="100000"/>
                        </a:lnSpc>
                        <a:spcBef>
                          <a:spcPts val="0"/>
                        </a:spcBef>
                        <a:spcAft>
                          <a:spcPts val="0"/>
                        </a:spcAft>
                        <a:buClrTx/>
                        <a:buSzTx/>
                        <a:buFontTx/>
                        <a:buNone/>
                        <a:tabLst/>
                        <a:defRPr/>
                      </a:pPr>
                      <a:r>
                        <a:rPr lang="en-GB" sz="1100" dirty="0">
                          <a:latin typeface="CCW Cursive Writing 7" pitchFamily="66" charset="0"/>
                        </a:rPr>
                        <a:t>subordinating conjunction</a:t>
                      </a:r>
                    </a:p>
                    <a:p>
                      <a:pPr algn="ctr"/>
                      <a:endParaRPr lang="en-GB" sz="1100" dirty="0">
                        <a:latin typeface="CCW Cursive Writing 7" pitchFamily="66" charset="0"/>
                      </a:endParaRP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100" dirty="0">
                          <a:latin typeface="CCW Cursive Writing 7" pitchFamily="66" charset="0"/>
                        </a:rPr>
                        <a:t>Start</a:t>
                      </a:r>
                      <a:r>
                        <a:rPr lang="en-GB" sz="1100" baseline="0" dirty="0">
                          <a:latin typeface="CCW Cursive Writing 7" pitchFamily="66" charset="0"/>
                        </a:rPr>
                        <a:t> with an </a:t>
                      </a:r>
                      <a:r>
                        <a:rPr lang="en-GB" sz="1100" baseline="0" dirty="0" err="1">
                          <a:latin typeface="CCW Cursive Writing 7" pitchFamily="66" charset="0"/>
                        </a:rPr>
                        <a:t>ly</a:t>
                      </a:r>
                      <a:r>
                        <a:rPr lang="en-GB" sz="1100" baseline="0" dirty="0">
                          <a:latin typeface="CCW Cursive Writing 7" pitchFamily="66" charset="0"/>
                        </a:rPr>
                        <a:t> adverb</a:t>
                      </a:r>
                      <a:endParaRPr lang="en-GB" sz="1100" dirty="0">
                        <a:latin typeface="CCW Cursive Writing 7" pitchFamily="66" charset="0"/>
                      </a:endParaRPr>
                    </a:p>
                    <a:p>
                      <a:pPr algn="ctr"/>
                      <a:endParaRPr lang="en-GB" sz="1100" dirty="0">
                        <a:latin typeface="CCW Cursive Writing 7" pitchFamily="66" charset="0"/>
                      </a:endParaRP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100" dirty="0">
                          <a:latin typeface="CCW Cursive Writing 7" pitchFamily="66" charset="0"/>
                        </a:rPr>
                        <a:t>Start with ‘</a:t>
                      </a:r>
                      <a:r>
                        <a:rPr lang="en-GB" sz="1100" dirty="0" err="1">
                          <a:latin typeface="CCW Cursive Writing 7" pitchFamily="66" charset="0"/>
                        </a:rPr>
                        <a:t>ed</a:t>
                      </a:r>
                      <a:r>
                        <a:rPr lang="en-GB" sz="1100" dirty="0">
                          <a:latin typeface="CCW Cursive Writing 7" pitchFamily="66" charset="0"/>
                        </a:rPr>
                        <a:t> power of 3’</a:t>
                      </a:r>
                    </a:p>
                    <a:p>
                      <a:pPr algn="ctr"/>
                      <a:endParaRPr lang="en-GB" sz="1100" dirty="0">
                        <a:latin typeface="CCW Cursive Writing 7" pitchFamily="66" charset="0"/>
                      </a:endParaRP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100" dirty="0">
                          <a:latin typeface="CCW Cursive Writing 7" pitchFamily="66" charset="0"/>
                        </a:rPr>
                        <a:t>Start</a:t>
                      </a:r>
                      <a:r>
                        <a:rPr lang="en-GB" sz="1100" baseline="0" dirty="0">
                          <a:latin typeface="CCW Cursive Writing 7" pitchFamily="66" charset="0"/>
                        </a:rPr>
                        <a:t> with an </a:t>
                      </a:r>
                      <a:r>
                        <a:rPr lang="en-GB" sz="1100" baseline="0" dirty="0" err="1">
                          <a:latin typeface="CCW Cursive Writing 7" pitchFamily="66" charset="0"/>
                        </a:rPr>
                        <a:t>ly</a:t>
                      </a:r>
                      <a:r>
                        <a:rPr lang="en-GB" sz="1100" baseline="0" dirty="0">
                          <a:latin typeface="CCW Cursive Writing 7" pitchFamily="66" charset="0"/>
                        </a:rPr>
                        <a:t> adverb</a:t>
                      </a:r>
                      <a:endParaRPr lang="en-GB" sz="1100" dirty="0">
                        <a:latin typeface="CCW Cursive Writing 7" pitchFamily="66" charset="0"/>
                      </a:endParaRPr>
                    </a:p>
                    <a:p>
                      <a:pPr algn="ctr"/>
                      <a:endParaRPr lang="en-GB" sz="1100" dirty="0">
                        <a:latin typeface="CCW Cursive Writing 7" pitchFamily="66" charset="0"/>
                      </a:endParaRPr>
                    </a:p>
                  </a:txBody>
                  <a:tcPr/>
                </a:tc>
                <a:extLst>
                  <a:ext uri="{0D108BD9-81ED-4DB2-BD59-A6C34878D82A}">
                    <a16:rowId xmlns:a16="http://schemas.microsoft.com/office/drawing/2014/main" val="10004"/>
                  </a:ext>
                </a:extLst>
              </a:tr>
              <a:tr h="1032519">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100" dirty="0">
                          <a:latin typeface="CCW Cursive Writing 7" pitchFamily="66" charset="0"/>
                        </a:rPr>
                        <a:t>Start with a</a:t>
                      </a:r>
                    </a:p>
                    <a:p>
                      <a:pPr marL="0" marR="0" indent="0" algn="ctr" defTabSz="914400" rtl="0" eaLnBrk="1" fontAlgn="auto" latinLnBrk="0" hangingPunct="1">
                        <a:lnSpc>
                          <a:spcPct val="100000"/>
                        </a:lnSpc>
                        <a:spcBef>
                          <a:spcPts val="0"/>
                        </a:spcBef>
                        <a:spcAft>
                          <a:spcPts val="0"/>
                        </a:spcAft>
                        <a:buClrTx/>
                        <a:buSzTx/>
                        <a:buFontTx/>
                        <a:buNone/>
                        <a:tabLst/>
                        <a:defRPr/>
                      </a:pPr>
                      <a:r>
                        <a:rPr lang="en-GB" sz="1100" dirty="0">
                          <a:latin typeface="CCW Cursive Writing 7" pitchFamily="66" charset="0"/>
                        </a:rPr>
                        <a:t>subordinating conjunction</a:t>
                      </a:r>
                    </a:p>
                    <a:p>
                      <a:pPr algn="ctr"/>
                      <a:endParaRPr lang="en-GB" sz="1100" dirty="0">
                        <a:latin typeface="CCW Cursive Writing 7" pitchFamily="66" charset="0"/>
                      </a:endParaRP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100" dirty="0">
                          <a:latin typeface="CCW Cursive Writing 7" pitchFamily="66" charset="0"/>
                        </a:rPr>
                        <a:t>Start with an</a:t>
                      </a:r>
                      <a:r>
                        <a:rPr lang="en-GB" sz="1100" baseline="0" dirty="0">
                          <a:latin typeface="CCW Cursive Writing 7" pitchFamily="66" charset="0"/>
                        </a:rPr>
                        <a:t> </a:t>
                      </a:r>
                      <a:r>
                        <a:rPr lang="en-GB" sz="1100" baseline="0" dirty="0" err="1">
                          <a:latin typeface="CCW Cursive Writing 7" pitchFamily="66" charset="0"/>
                        </a:rPr>
                        <a:t>ing</a:t>
                      </a:r>
                      <a:r>
                        <a:rPr lang="en-GB" sz="1100" baseline="0" dirty="0">
                          <a:latin typeface="CCW Cursive Writing 7" pitchFamily="66" charset="0"/>
                        </a:rPr>
                        <a:t> verb</a:t>
                      </a:r>
                      <a:endParaRPr lang="en-GB" sz="1100" dirty="0">
                        <a:latin typeface="CCW Cursive Writing 7" pitchFamily="66" charset="0"/>
                      </a:endParaRPr>
                    </a:p>
                    <a:p>
                      <a:pPr algn="ctr"/>
                      <a:endParaRPr lang="en-GB" sz="1100" dirty="0">
                        <a:latin typeface="CCW Cursive Writing 7" pitchFamily="66" charset="0"/>
                      </a:endParaRP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100" dirty="0">
                          <a:latin typeface="CCW Cursive Writing 7" pitchFamily="66" charset="0"/>
                        </a:rPr>
                        <a:t>Start with ‘</a:t>
                      </a:r>
                      <a:r>
                        <a:rPr lang="en-GB" sz="1100" dirty="0" err="1">
                          <a:latin typeface="CCW Cursive Writing 7" pitchFamily="66" charset="0"/>
                        </a:rPr>
                        <a:t>ed</a:t>
                      </a:r>
                      <a:r>
                        <a:rPr lang="en-GB" sz="1100" dirty="0">
                          <a:latin typeface="CCW Cursive Writing 7" pitchFamily="66" charset="0"/>
                        </a:rPr>
                        <a:t> power of 3’</a:t>
                      </a:r>
                    </a:p>
                    <a:p>
                      <a:pPr algn="ctr"/>
                      <a:endParaRPr lang="en-GB" sz="1100" dirty="0">
                        <a:latin typeface="CCW Cursive Writing 7" pitchFamily="66" charset="0"/>
                      </a:endParaRP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100" dirty="0">
                          <a:latin typeface="CCW Cursive Writing 7" pitchFamily="66" charset="0"/>
                        </a:rPr>
                        <a:t>If…if…if…, then________.</a:t>
                      </a:r>
                    </a:p>
                    <a:p>
                      <a:pPr algn="ctr"/>
                      <a:endParaRPr lang="en-GB" sz="1100" dirty="0">
                        <a:latin typeface="CCW Cursive Writing 7" pitchFamily="66" charset="0"/>
                      </a:endParaRP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100" dirty="0">
                          <a:latin typeface="CCW Cursive Writing 7" pitchFamily="66" charset="0"/>
                        </a:rPr>
                        <a:t>Start with an</a:t>
                      </a:r>
                      <a:r>
                        <a:rPr lang="en-GB" sz="1100" baseline="0" dirty="0">
                          <a:latin typeface="CCW Cursive Writing 7" pitchFamily="66" charset="0"/>
                        </a:rPr>
                        <a:t> </a:t>
                      </a:r>
                      <a:r>
                        <a:rPr lang="en-GB" sz="1100" baseline="0" dirty="0" err="1">
                          <a:latin typeface="CCW Cursive Writing 7" pitchFamily="66" charset="0"/>
                        </a:rPr>
                        <a:t>ing</a:t>
                      </a:r>
                      <a:r>
                        <a:rPr lang="en-GB" sz="1100" baseline="0" dirty="0">
                          <a:latin typeface="CCW Cursive Writing 7" pitchFamily="66" charset="0"/>
                        </a:rPr>
                        <a:t> verb</a:t>
                      </a:r>
                      <a:endParaRPr lang="en-GB" sz="1100" dirty="0">
                        <a:latin typeface="CCW Cursive Writing 7" pitchFamily="66" charset="0"/>
                      </a:endParaRPr>
                    </a:p>
                    <a:p>
                      <a:pPr algn="ctr"/>
                      <a:endParaRPr lang="en-GB" sz="1100" dirty="0">
                        <a:latin typeface="CCW Cursive Writing 7" pitchFamily="66" charset="0"/>
                      </a:endParaRP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100" dirty="0">
                          <a:latin typeface="CCW Cursive Writing 7" pitchFamily="66" charset="0"/>
                        </a:rPr>
                        <a:t>Start with a simile</a:t>
                      </a:r>
                    </a:p>
                    <a:p>
                      <a:pPr algn="ctr"/>
                      <a:endParaRPr lang="en-GB" sz="1100" dirty="0">
                        <a:latin typeface="CCW Cursive Writing 7" pitchFamily="66" charset="0"/>
                      </a:endParaRPr>
                    </a:p>
                  </a:txBody>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1045396214"/>
      </p:ext>
    </p:extLst>
  </p:cSld>
  <p:clrMapOvr>
    <a:masterClrMapping/>
  </p:clrMapOvr>
</p:sld>
</file>

<file path=ppt/slides/slide1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u="sng" dirty="0">
                <a:latin typeface="CCW Cursive Writing 7" pitchFamily="66" charset="0"/>
              </a:rPr>
              <a:t>Monday 24</a:t>
            </a:r>
            <a:r>
              <a:rPr lang="en-GB" sz="3600" u="sng" baseline="30000" dirty="0">
                <a:latin typeface="CCW Cursive Writing 7" pitchFamily="66" charset="0"/>
              </a:rPr>
              <a:t>th</a:t>
            </a:r>
            <a:r>
              <a:rPr lang="en-GB" sz="3600" u="sng" dirty="0">
                <a:latin typeface="CCW Cursive Writing 7" pitchFamily="66" charset="0"/>
              </a:rPr>
              <a:t> September </a:t>
            </a:r>
          </a:p>
        </p:txBody>
      </p:sp>
      <p:sp>
        <p:nvSpPr>
          <p:cNvPr id="3" name="Content Placeholder 2"/>
          <p:cNvSpPr>
            <a:spLocks noGrp="1"/>
          </p:cNvSpPr>
          <p:nvPr>
            <p:ph idx="1"/>
          </p:nvPr>
        </p:nvSpPr>
        <p:spPr/>
        <p:txBody>
          <a:bodyPr>
            <a:normAutofit/>
          </a:bodyPr>
          <a:lstStyle/>
          <a:p>
            <a:pPr marL="0" indent="0">
              <a:buNone/>
            </a:pPr>
            <a:r>
              <a:rPr lang="en-GB" sz="3600" u="sng" dirty="0">
                <a:latin typeface="CCW Cursive Writing 7" pitchFamily="66" charset="0"/>
              </a:rPr>
              <a:t>L.O. plan an informal letter.</a:t>
            </a:r>
          </a:p>
        </p:txBody>
      </p:sp>
    </p:spTree>
    <p:extLst>
      <p:ext uri="{BB962C8B-B14F-4D97-AF65-F5344CB8AC3E}">
        <p14:creationId xmlns:p14="http://schemas.microsoft.com/office/powerpoint/2010/main" val="3979646692"/>
      </p:ext>
    </p:extLst>
  </p:cSld>
  <p:clrMapOvr>
    <a:masterClrMapping/>
  </p:clrMapOvr>
</p:sld>
</file>

<file path=ppt/slides/slide1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nvGraphicFramePr>
        <p:xfrm>
          <a:off x="1529977" y="286368"/>
          <a:ext cx="9308352" cy="6410266"/>
        </p:xfrm>
        <a:graphic>
          <a:graphicData uri="http://schemas.openxmlformats.org/drawingml/2006/table">
            <a:tbl>
              <a:tblPr firstRow="1" bandRow="1">
                <a:tableStyleId>{5940675A-B579-460E-94D1-54222C63F5DA}</a:tableStyleId>
              </a:tblPr>
              <a:tblGrid>
                <a:gridCol w="4654176">
                  <a:extLst>
                    <a:ext uri="{9D8B030D-6E8A-4147-A177-3AD203B41FA5}">
                      <a16:colId xmlns:a16="http://schemas.microsoft.com/office/drawing/2014/main" val="20000"/>
                    </a:ext>
                  </a:extLst>
                </a:gridCol>
                <a:gridCol w="4654176">
                  <a:extLst>
                    <a:ext uri="{9D8B030D-6E8A-4147-A177-3AD203B41FA5}">
                      <a16:colId xmlns:a16="http://schemas.microsoft.com/office/drawing/2014/main" val="20001"/>
                    </a:ext>
                  </a:extLst>
                </a:gridCol>
              </a:tblGrid>
              <a:tr h="3205133">
                <a:tc>
                  <a:txBody>
                    <a:bodyPr/>
                    <a:lstStyle/>
                    <a:p>
                      <a:pPr algn="ctr"/>
                      <a:r>
                        <a:rPr lang="en-GB" sz="3200" u="sng" dirty="0">
                          <a:latin typeface="CCW Cursive Writing 7" pitchFamily="66" charset="0"/>
                        </a:rPr>
                        <a:t>Ed words</a:t>
                      </a:r>
                    </a:p>
                  </a:txBody>
                  <a:tcPr/>
                </a:tc>
                <a:tc>
                  <a:txBody>
                    <a:bodyPr/>
                    <a:lstStyle/>
                    <a:p>
                      <a:pPr algn="ctr"/>
                      <a:r>
                        <a:rPr lang="en-GB" sz="3200" u="sng" dirty="0" err="1">
                          <a:latin typeface="CCW Cursive Writing 7" pitchFamily="66" charset="0"/>
                        </a:rPr>
                        <a:t>Ing</a:t>
                      </a:r>
                      <a:r>
                        <a:rPr lang="en-GB" sz="3200" u="sng" dirty="0">
                          <a:latin typeface="CCW Cursive Writing 7" pitchFamily="66" charset="0"/>
                        </a:rPr>
                        <a:t> verbs</a:t>
                      </a:r>
                    </a:p>
                  </a:txBody>
                  <a:tcPr/>
                </a:tc>
                <a:extLst>
                  <a:ext uri="{0D108BD9-81ED-4DB2-BD59-A6C34878D82A}">
                    <a16:rowId xmlns:a16="http://schemas.microsoft.com/office/drawing/2014/main" val="10000"/>
                  </a:ext>
                </a:extLst>
              </a:tr>
              <a:tr h="3205133">
                <a:tc>
                  <a:txBody>
                    <a:bodyPr/>
                    <a:lstStyle/>
                    <a:p>
                      <a:pPr algn="ctr"/>
                      <a:r>
                        <a:rPr lang="en-GB" sz="3200" u="sng" dirty="0">
                          <a:latin typeface="CCW Cursive Writing 7" pitchFamily="66" charset="0"/>
                        </a:rPr>
                        <a:t>Adverbs (</a:t>
                      </a:r>
                      <a:r>
                        <a:rPr lang="en-GB" sz="3200" u="sng" dirty="0" err="1">
                          <a:latin typeface="CCW Cursive Writing 7" pitchFamily="66" charset="0"/>
                        </a:rPr>
                        <a:t>ly</a:t>
                      </a:r>
                      <a:r>
                        <a:rPr lang="en-GB" sz="3200" u="sng" dirty="0">
                          <a:latin typeface="CCW Cursive Writing 7" pitchFamily="66" charset="0"/>
                        </a:rPr>
                        <a:t>)</a:t>
                      </a:r>
                    </a:p>
                    <a:p>
                      <a:pPr algn="ctr"/>
                      <a:endParaRPr lang="en-GB" sz="3200" u="sng" dirty="0">
                        <a:latin typeface="CCW Cursive Writing 7" pitchFamily="66" charset="0"/>
                      </a:endParaRPr>
                    </a:p>
                  </a:txBody>
                  <a:tcPr/>
                </a:tc>
                <a:tc>
                  <a:txBody>
                    <a:bodyPr/>
                    <a:lstStyle/>
                    <a:p>
                      <a:pPr algn="ctr"/>
                      <a:r>
                        <a:rPr lang="en-GB" sz="3200" u="sng" dirty="0">
                          <a:latin typeface="CCW Cursive Writing 7" pitchFamily="66" charset="0"/>
                        </a:rPr>
                        <a:t>Conjunctions</a:t>
                      </a:r>
                    </a:p>
                    <a:p>
                      <a:pPr algn="ctr"/>
                      <a:endParaRPr lang="en-GB" sz="3200" u="sng" dirty="0">
                        <a:latin typeface="CCW Cursive Writing 7" pitchFamily="66" charset="0"/>
                      </a:endParaRPr>
                    </a:p>
                  </a:txBody>
                  <a:tcPr/>
                </a:tc>
                <a:extLst>
                  <a:ext uri="{0D108BD9-81ED-4DB2-BD59-A6C34878D82A}">
                    <a16:rowId xmlns:a16="http://schemas.microsoft.com/office/drawing/2014/main" val="10001"/>
                  </a:ext>
                </a:extLst>
              </a:tr>
            </a:tbl>
          </a:graphicData>
        </a:graphic>
      </p:graphicFrame>
      <p:sp>
        <p:nvSpPr>
          <p:cNvPr id="3" name="TextBox 2"/>
          <p:cNvSpPr txBox="1"/>
          <p:nvPr/>
        </p:nvSpPr>
        <p:spPr>
          <a:xfrm>
            <a:off x="1783081" y="809897"/>
            <a:ext cx="4153989" cy="3231654"/>
          </a:xfrm>
          <a:prstGeom prst="rect">
            <a:avLst/>
          </a:prstGeom>
          <a:noFill/>
        </p:spPr>
        <p:txBody>
          <a:bodyPr wrap="square" rtlCol="0">
            <a:spAutoFit/>
          </a:bodyPr>
          <a:lstStyle/>
          <a:p>
            <a:r>
              <a:rPr lang="en-GB" sz="2800" dirty="0"/>
              <a:t>Frustrated    baffled</a:t>
            </a:r>
          </a:p>
          <a:p>
            <a:r>
              <a:rPr lang="en-GB" sz="2800" dirty="0"/>
              <a:t>Stressed</a:t>
            </a:r>
          </a:p>
          <a:p>
            <a:r>
              <a:rPr lang="en-GB" sz="2800" dirty="0"/>
              <a:t>Exhausted       shattered </a:t>
            </a:r>
          </a:p>
          <a:p>
            <a:r>
              <a:rPr lang="en-GB" sz="2800" dirty="0"/>
              <a:t>Exasperated      perplexed</a:t>
            </a:r>
          </a:p>
          <a:p>
            <a:r>
              <a:rPr lang="en-GB" sz="2800" dirty="0"/>
              <a:t>Overwhelmed</a:t>
            </a:r>
          </a:p>
          <a:p>
            <a:r>
              <a:rPr lang="en-GB" sz="2800" dirty="0"/>
              <a:t>worried        irritated </a:t>
            </a:r>
          </a:p>
          <a:p>
            <a:endParaRPr lang="en-GB" dirty="0"/>
          </a:p>
          <a:p>
            <a:endParaRPr lang="en-GB" dirty="0"/>
          </a:p>
        </p:txBody>
      </p:sp>
      <p:sp>
        <p:nvSpPr>
          <p:cNvPr id="4" name="TextBox 3"/>
          <p:cNvSpPr txBox="1"/>
          <p:nvPr/>
        </p:nvSpPr>
        <p:spPr>
          <a:xfrm>
            <a:off x="6350725" y="809897"/>
            <a:ext cx="4153989" cy="3231654"/>
          </a:xfrm>
          <a:prstGeom prst="rect">
            <a:avLst/>
          </a:prstGeom>
          <a:noFill/>
        </p:spPr>
        <p:txBody>
          <a:bodyPr wrap="square" rtlCol="0">
            <a:spAutoFit/>
          </a:bodyPr>
          <a:lstStyle/>
          <a:p>
            <a:r>
              <a:rPr lang="en-GB" sz="2800" dirty="0"/>
              <a:t>Contemplating </a:t>
            </a:r>
          </a:p>
          <a:p>
            <a:r>
              <a:rPr lang="en-GB" sz="2800" dirty="0"/>
              <a:t>Stressing            ignoring</a:t>
            </a:r>
          </a:p>
          <a:p>
            <a:r>
              <a:rPr lang="en-GB" sz="2800" dirty="0"/>
              <a:t>Marking            wreaking </a:t>
            </a:r>
          </a:p>
          <a:p>
            <a:r>
              <a:rPr lang="en-GB" sz="2800" dirty="0"/>
              <a:t>Writing           confusing</a:t>
            </a:r>
          </a:p>
          <a:p>
            <a:r>
              <a:rPr lang="en-GB" sz="2800" dirty="0"/>
              <a:t>Waiting</a:t>
            </a:r>
          </a:p>
          <a:p>
            <a:r>
              <a:rPr lang="en-GB" sz="2800" dirty="0"/>
              <a:t>talking</a:t>
            </a:r>
          </a:p>
          <a:p>
            <a:endParaRPr lang="en-GB" dirty="0"/>
          </a:p>
          <a:p>
            <a:endParaRPr lang="en-GB" dirty="0"/>
          </a:p>
        </p:txBody>
      </p:sp>
      <p:sp>
        <p:nvSpPr>
          <p:cNvPr id="5" name="TextBox 4"/>
          <p:cNvSpPr txBox="1"/>
          <p:nvPr/>
        </p:nvSpPr>
        <p:spPr>
          <a:xfrm>
            <a:off x="1783079" y="4182959"/>
            <a:ext cx="4153989" cy="646331"/>
          </a:xfrm>
          <a:prstGeom prst="rect">
            <a:avLst/>
          </a:prstGeom>
          <a:noFill/>
        </p:spPr>
        <p:txBody>
          <a:bodyPr wrap="square" rtlCol="0">
            <a:spAutoFit/>
          </a:bodyPr>
          <a:lstStyle/>
          <a:p>
            <a:r>
              <a:rPr lang="en-GB" dirty="0"/>
              <a:t> </a:t>
            </a:r>
          </a:p>
          <a:p>
            <a:endParaRPr lang="en-GB" dirty="0"/>
          </a:p>
        </p:txBody>
      </p:sp>
      <p:sp>
        <p:nvSpPr>
          <p:cNvPr id="6" name="TextBox 5"/>
          <p:cNvSpPr txBox="1"/>
          <p:nvPr/>
        </p:nvSpPr>
        <p:spPr>
          <a:xfrm>
            <a:off x="6350726" y="4084542"/>
            <a:ext cx="4153989" cy="2246769"/>
          </a:xfrm>
          <a:prstGeom prst="rect">
            <a:avLst/>
          </a:prstGeom>
          <a:noFill/>
        </p:spPr>
        <p:txBody>
          <a:bodyPr wrap="square" rtlCol="0">
            <a:spAutoFit/>
          </a:bodyPr>
          <a:lstStyle/>
          <a:p>
            <a:r>
              <a:rPr lang="en-GB" sz="2000" dirty="0"/>
              <a:t>When</a:t>
            </a:r>
          </a:p>
          <a:p>
            <a:r>
              <a:rPr lang="en-GB" sz="2000" dirty="0"/>
              <a:t>As</a:t>
            </a:r>
          </a:p>
          <a:p>
            <a:r>
              <a:rPr lang="en-GB" sz="2000" dirty="0"/>
              <a:t>Because</a:t>
            </a:r>
          </a:p>
          <a:p>
            <a:r>
              <a:rPr lang="en-GB" sz="2000" dirty="0"/>
              <a:t>Before</a:t>
            </a:r>
          </a:p>
          <a:p>
            <a:r>
              <a:rPr lang="en-GB" sz="2000" dirty="0"/>
              <a:t>If</a:t>
            </a:r>
          </a:p>
          <a:p>
            <a:r>
              <a:rPr lang="en-GB" sz="2000" dirty="0"/>
              <a:t>Though</a:t>
            </a:r>
          </a:p>
          <a:p>
            <a:r>
              <a:rPr lang="en-GB" sz="2000" dirty="0"/>
              <a:t>Since</a:t>
            </a:r>
          </a:p>
        </p:txBody>
      </p:sp>
      <p:sp>
        <p:nvSpPr>
          <p:cNvPr id="7" name="TextBox 6"/>
          <p:cNvSpPr txBox="1"/>
          <p:nvPr/>
        </p:nvSpPr>
        <p:spPr>
          <a:xfrm>
            <a:off x="1665514" y="3914724"/>
            <a:ext cx="4153989" cy="3077766"/>
          </a:xfrm>
          <a:prstGeom prst="rect">
            <a:avLst/>
          </a:prstGeom>
          <a:noFill/>
        </p:spPr>
        <p:txBody>
          <a:bodyPr wrap="square" rtlCol="0">
            <a:spAutoFit/>
          </a:bodyPr>
          <a:lstStyle/>
          <a:p>
            <a:r>
              <a:rPr lang="en-GB" sz="2800" dirty="0"/>
              <a:t>Angrily</a:t>
            </a:r>
          </a:p>
          <a:p>
            <a:r>
              <a:rPr lang="en-GB" sz="2800" dirty="0"/>
              <a:t>Anxiously </a:t>
            </a:r>
          </a:p>
          <a:p>
            <a:r>
              <a:rPr lang="en-GB" sz="2800" dirty="0"/>
              <a:t>Utterly </a:t>
            </a:r>
          </a:p>
          <a:p>
            <a:r>
              <a:rPr lang="en-GB" sz="2800" dirty="0"/>
              <a:t>Stealthily </a:t>
            </a:r>
          </a:p>
          <a:p>
            <a:r>
              <a:rPr lang="en-GB" sz="2800" dirty="0"/>
              <a:t>Chaotically  </a:t>
            </a:r>
          </a:p>
          <a:p>
            <a:r>
              <a:rPr lang="en-GB" dirty="0"/>
              <a:t> </a:t>
            </a:r>
          </a:p>
          <a:p>
            <a:endParaRPr lang="en-GB" dirty="0"/>
          </a:p>
          <a:p>
            <a:endParaRPr lang="en-GB" dirty="0"/>
          </a:p>
        </p:txBody>
      </p:sp>
    </p:spTree>
    <p:extLst>
      <p:ext uri="{BB962C8B-B14F-4D97-AF65-F5344CB8AC3E}">
        <p14:creationId xmlns:p14="http://schemas.microsoft.com/office/powerpoint/2010/main" val="1482861365"/>
      </p:ext>
    </p:extLst>
  </p:cSld>
  <p:clrMapOvr>
    <a:masterClrMapping/>
  </p:clrMapOvr>
</p:sld>
</file>

<file path=ppt/slides/slide1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http://www.vectorfree.com/media/vectors/rainbow-stars-background.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43000" y="0"/>
            <a:ext cx="9906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p:txBody>
          <a:bodyPr/>
          <a:lstStyle/>
          <a:p>
            <a:endParaRPr lang="en-GB">
              <a:latin typeface="Jarman" pitchFamily="2" charset="0"/>
            </a:endParaRPr>
          </a:p>
        </p:txBody>
      </p:sp>
      <p:sp>
        <p:nvSpPr>
          <p:cNvPr id="4" name="Rectangle 3"/>
          <p:cNvSpPr/>
          <p:nvPr/>
        </p:nvSpPr>
        <p:spPr>
          <a:xfrm>
            <a:off x="1127334" y="2465065"/>
            <a:ext cx="9937336" cy="1323439"/>
          </a:xfrm>
          <a:prstGeom prst="rect">
            <a:avLst/>
          </a:prstGeom>
          <a:noFill/>
        </p:spPr>
        <p:txBody>
          <a:bodyPr wrap="none" lIns="91440" tIns="45720" rIns="91440" bIns="45720">
            <a:spAutoFit/>
          </a:bodyPr>
          <a:lstStyle/>
          <a:p>
            <a:pPr algn="ctr"/>
            <a:r>
              <a:rPr lang="en-US" sz="8000" dirty="0">
                <a:ln w="0"/>
                <a:solidFill>
                  <a:srgbClr val="00B0F0"/>
                </a:solidFill>
                <a:effectLst>
                  <a:outerShdw blurRad="38100" dist="19050" dir="2700000" algn="tl" rotWithShape="0">
                    <a:prstClr val="black">
                      <a:alpha val="40000"/>
                    </a:prstClr>
                  </a:outerShdw>
                </a:effectLst>
                <a:latin typeface="CCW Cursive Writing 7" pitchFamily="66" charset="0"/>
              </a:rPr>
              <a:t>Slow writing</a:t>
            </a:r>
          </a:p>
        </p:txBody>
      </p:sp>
      <p:sp>
        <p:nvSpPr>
          <p:cNvPr id="5" name="5-Point Star 4"/>
          <p:cNvSpPr/>
          <p:nvPr/>
        </p:nvSpPr>
        <p:spPr>
          <a:xfrm>
            <a:off x="8236599" y="1825625"/>
            <a:ext cx="490463" cy="914400"/>
          </a:xfrm>
          <a:prstGeom prst="star5">
            <a:avLst/>
          </a:prstGeom>
          <a:solidFill>
            <a:srgbClr val="FFFF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latin typeface="Jarman" pitchFamily="2" charset="0"/>
            </a:endParaRPr>
          </a:p>
        </p:txBody>
      </p:sp>
      <p:sp>
        <p:nvSpPr>
          <p:cNvPr id="6" name="5-Point Star 5"/>
          <p:cNvSpPr/>
          <p:nvPr/>
        </p:nvSpPr>
        <p:spPr>
          <a:xfrm>
            <a:off x="7954176" y="2007003"/>
            <a:ext cx="229113" cy="551644"/>
          </a:xfrm>
          <a:prstGeom prst="star5">
            <a:avLst/>
          </a:prstGeom>
          <a:solidFill>
            <a:srgbClr val="FFFF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latin typeface="Jarman" pitchFamily="2" charset="0"/>
            </a:endParaRPr>
          </a:p>
        </p:txBody>
      </p:sp>
      <p:pic>
        <p:nvPicPr>
          <p:cNvPr id="2050" name="Picture 2" descr="animated pencil"/>
          <p:cNvPicPr>
            <a:picLocks noGrp="1" noChangeAspect="1" noChangeArrowheads="1" noCrop="1"/>
          </p:cNvPicPr>
          <p:nvPr>
            <p:ph idx="1"/>
          </p:nvPr>
        </p:nvPicPr>
        <p:blipFill>
          <a:blip r:embed="rId3" cstate="print">
            <a:extLst>
              <a:ext uri="{28A0092B-C50C-407E-A947-70E740481C1C}">
                <a14:useLocalDpi xmlns:a14="http://schemas.microsoft.com/office/drawing/2010/main" val="0"/>
              </a:ext>
            </a:extLst>
          </a:blip>
          <a:srcRect/>
          <a:stretch>
            <a:fillRect/>
          </a:stretch>
        </p:blipFill>
        <p:spPr bwMode="auto">
          <a:xfrm>
            <a:off x="7332309" y="5139106"/>
            <a:ext cx="1149523" cy="11811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432466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6" presetClass="emph" presetSubtype="0" fill="hold" nodeType="clickEffect">
                                  <p:stCondLst>
                                    <p:cond delay="0"/>
                                  </p:stCondLst>
                                  <p:iterate type="lt">
                                    <p:tmPct val="10000"/>
                                  </p:iterate>
                                  <p:childTnLst>
                                    <p:animScale>
                                      <p:cBhvr>
                                        <p:cTn id="6" dur="250" autoRev="1" fill="hold">
                                          <p:stCondLst>
                                            <p:cond delay="0"/>
                                          </p:stCondLst>
                                        </p:cTn>
                                        <p:tgtEl>
                                          <p:spTgt spid="4">
                                            <p:txEl>
                                              <p:pRg st="0" end="0"/>
                                            </p:txEl>
                                          </p:spTgt>
                                        </p:tgtEl>
                                      </p:cBhvr>
                                      <p:to x="80000" y="100000"/>
                                    </p:animScale>
                                    <p:anim by="(#ppt_w*0.10)" calcmode="lin" valueType="num">
                                      <p:cBhvr>
                                        <p:cTn id="7" dur="250" autoRev="1" fill="hold">
                                          <p:stCondLst>
                                            <p:cond delay="0"/>
                                          </p:stCondLst>
                                        </p:cTn>
                                        <p:tgtEl>
                                          <p:spTgt spid="4">
                                            <p:txEl>
                                              <p:pRg st="0" end="0"/>
                                            </p:txEl>
                                          </p:spTgt>
                                        </p:tgtEl>
                                        <p:attrNameLst>
                                          <p:attrName>ppt_x</p:attrName>
                                        </p:attrNameLst>
                                      </p:cBhvr>
                                    </p:anim>
                                    <p:anim by="(-#ppt_w*0.10)" calcmode="lin" valueType="num">
                                      <p:cBhvr>
                                        <p:cTn id="8" dur="250" autoRev="1" fill="hold">
                                          <p:stCondLst>
                                            <p:cond delay="0"/>
                                          </p:stCondLst>
                                        </p:cTn>
                                        <p:tgtEl>
                                          <p:spTgt spid="4">
                                            <p:txEl>
                                              <p:pRg st="0" end="0"/>
                                            </p:txEl>
                                          </p:spTgt>
                                        </p:tgtEl>
                                        <p:attrNameLst>
                                          <p:attrName>ppt_y</p:attrName>
                                        </p:attrNameLst>
                                      </p:cBhvr>
                                    </p:anim>
                                    <p:animRot by="-480000">
                                      <p:cBhvr>
                                        <p:cTn id="9" dur="250" autoRev="1" fill="hold">
                                          <p:stCondLst>
                                            <p:cond delay="0"/>
                                          </p:stCondLst>
                                        </p:cTn>
                                        <p:tgtEl>
                                          <p:spTgt spid="4">
                                            <p:txEl>
                                              <p:pRg st="0" end="0"/>
                                            </p:txEl>
                                          </p:spTgt>
                                        </p:tgtEl>
                                        <p:attrNameLst>
                                          <p:attrName>r</p:attrName>
                                        </p:attrNameLst>
                                      </p:cBhvr>
                                    </p:animRot>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500"/>
                                        <p:tgtEl>
                                          <p:spTgt spid="5"/>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1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6" descr="http://www.vectorfree.com/media/vectors/rainbow-stars-background.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43000" y="0"/>
            <a:ext cx="9906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2285021" y="2522829"/>
            <a:ext cx="7711214" cy="954107"/>
          </a:xfrm>
          <a:prstGeom prst="rect">
            <a:avLst/>
          </a:prstGeom>
          <a:solidFill>
            <a:schemeClr val="bg1">
              <a:lumMod val="95000"/>
            </a:schemeClr>
          </a:solidFill>
          <a:ln w="38100">
            <a:solidFill>
              <a:schemeClr val="tx1">
                <a:lumMod val="50000"/>
                <a:lumOff val="50000"/>
              </a:schemeClr>
            </a:solidFill>
          </a:ln>
        </p:spPr>
        <p:txBody>
          <a:bodyPr wrap="none" lIns="91440" tIns="45720" rIns="91440" bIns="45720">
            <a:spAutoFit/>
          </a:bodyPr>
          <a:lstStyle/>
          <a:p>
            <a:r>
              <a:rPr lang="en-US" sz="2800" dirty="0">
                <a:ln w="0"/>
                <a:solidFill>
                  <a:srgbClr val="00B050"/>
                </a:solidFill>
                <a:effectLst>
                  <a:reflection blurRad="6350" stA="53000" endA="300" endPos="35500" dir="5400000" sy="-90000" algn="bl" rotWithShape="0"/>
                </a:effectLst>
                <a:latin typeface="Jarman" pitchFamily="2" charset="0"/>
              </a:rPr>
              <a:t>Sentence 1: </a:t>
            </a:r>
          </a:p>
          <a:p>
            <a:r>
              <a:rPr lang="en-US" sz="2800" dirty="0">
                <a:ln w="0"/>
                <a:solidFill>
                  <a:srgbClr val="00B050"/>
                </a:solidFill>
                <a:effectLst>
                  <a:reflection blurRad="6350" stA="53000" endA="300" endPos="35500" dir="5400000" sy="-90000" algn="bl" rotWithShape="0"/>
                </a:effectLst>
                <a:latin typeface="Jarman" pitchFamily="2" charset="0"/>
              </a:rPr>
              <a:t>Must start with an adverb followed by an ‘</a:t>
            </a:r>
            <a:r>
              <a:rPr lang="en-US" sz="2800" dirty="0" err="1">
                <a:ln w="0"/>
                <a:solidFill>
                  <a:srgbClr val="00B050"/>
                </a:solidFill>
                <a:effectLst>
                  <a:reflection blurRad="6350" stA="53000" endA="300" endPos="35500" dir="5400000" sy="-90000" algn="bl" rotWithShape="0"/>
                </a:effectLst>
                <a:latin typeface="Jarman" pitchFamily="2" charset="0"/>
              </a:rPr>
              <a:t>ing</a:t>
            </a:r>
            <a:r>
              <a:rPr lang="en-US" sz="2800" dirty="0">
                <a:ln w="0"/>
                <a:solidFill>
                  <a:srgbClr val="00B050"/>
                </a:solidFill>
                <a:effectLst>
                  <a:reflection blurRad="6350" stA="53000" endA="300" endPos="35500" dir="5400000" sy="-90000" algn="bl" rotWithShape="0"/>
                </a:effectLst>
                <a:latin typeface="Jarman" pitchFamily="2" charset="0"/>
              </a:rPr>
              <a:t>’ verb.</a:t>
            </a:r>
          </a:p>
        </p:txBody>
      </p:sp>
      <p:sp>
        <p:nvSpPr>
          <p:cNvPr id="7" name="5-Point Star 6"/>
          <p:cNvSpPr/>
          <p:nvPr/>
        </p:nvSpPr>
        <p:spPr>
          <a:xfrm>
            <a:off x="5817383" y="1917706"/>
            <a:ext cx="490463" cy="914400"/>
          </a:xfrm>
          <a:prstGeom prst="star5">
            <a:avLst/>
          </a:prstGeom>
          <a:solidFill>
            <a:srgbClr val="FFFF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endParaRPr>
          </a:p>
        </p:txBody>
      </p:sp>
      <p:sp>
        <p:nvSpPr>
          <p:cNvPr id="8" name="5-Point Star 7"/>
          <p:cNvSpPr/>
          <p:nvPr/>
        </p:nvSpPr>
        <p:spPr>
          <a:xfrm>
            <a:off x="5534961" y="2099084"/>
            <a:ext cx="229113" cy="551644"/>
          </a:xfrm>
          <a:prstGeom prst="star5">
            <a:avLst/>
          </a:prstGeom>
          <a:solidFill>
            <a:srgbClr val="FFFF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endParaRPr>
          </a:p>
        </p:txBody>
      </p:sp>
      <p:pic>
        <p:nvPicPr>
          <p:cNvPr id="9" name="Picture 4" descr="http://thumb15.shutterstock.com/thumb_large/662758/662758,1319467104,6/stock-vector-funny-red-pen-cartoon-writing-87285619.jpg"/>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r="10150"/>
          <a:stretch/>
        </p:blipFill>
        <p:spPr bwMode="auto">
          <a:xfrm>
            <a:off x="8011802" y="4311453"/>
            <a:ext cx="1038493" cy="208532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496183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500"/>
                                        <p:tgtEl>
                                          <p:spTgt spid="8"/>
                                        </p:tgtEl>
                                      </p:cBhvr>
                                    </p:animEffect>
                                  </p:childTnLst>
                                </p:cTn>
                              </p:par>
                            </p:childTnLst>
                          </p:cTn>
                        </p:par>
                      </p:childTnLst>
                    </p:cTn>
                  </p:par>
                  <p:par>
                    <p:cTn id="11" fill="hold">
                      <p:stCondLst>
                        <p:cond delay="indefinite"/>
                      </p:stCondLst>
                      <p:childTnLst>
                        <p:par>
                          <p:cTn id="12" fill="hold">
                            <p:stCondLst>
                              <p:cond delay="0"/>
                            </p:stCondLst>
                            <p:childTnLst>
                              <p:par>
                                <p:cTn id="13" presetID="14" presetClass="entr" presetSubtype="10" fill="hold" nodeType="clickEffect">
                                  <p:stCondLst>
                                    <p:cond delay="0"/>
                                  </p:stCondLst>
                                  <p:childTnLst>
                                    <p:set>
                                      <p:cBhvr>
                                        <p:cTn id="14" dur="1" fill="hold">
                                          <p:stCondLst>
                                            <p:cond delay="0"/>
                                          </p:stCondLst>
                                        </p:cTn>
                                        <p:tgtEl>
                                          <p:spTgt spid="4">
                                            <p:txEl>
                                              <p:pRg st="0" end="0"/>
                                            </p:txEl>
                                          </p:spTgt>
                                        </p:tgtEl>
                                        <p:attrNameLst>
                                          <p:attrName>style.visibility</p:attrName>
                                        </p:attrNameLst>
                                      </p:cBhvr>
                                      <p:to>
                                        <p:strVal val="visible"/>
                                      </p:to>
                                    </p:set>
                                    <p:animEffect transition="in" filter="randombar(horizontal)">
                                      <p:cBhvr>
                                        <p:cTn id="15" dur="500"/>
                                        <p:tgtEl>
                                          <p:spTgt spid="4">
                                            <p:txEl>
                                              <p:pRg st="0" end="0"/>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4" presetClass="entr" presetSubtype="10" fill="hold" nodeType="clickEffect">
                                  <p:stCondLst>
                                    <p:cond delay="0"/>
                                  </p:stCondLst>
                                  <p:childTnLst>
                                    <p:set>
                                      <p:cBhvr>
                                        <p:cTn id="19" dur="1" fill="hold">
                                          <p:stCondLst>
                                            <p:cond delay="0"/>
                                          </p:stCondLst>
                                        </p:cTn>
                                        <p:tgtEl>
                                          <p:spTgt spid="4">
                                            <p:txEl>
                                              <p:pRg st="1" end="1"/>
                                            </p:txEl>
                                          </p:spTgt>
                                        </p:tgtEl>
                                        <p:attrNameLst>
                                          <p:attrName>style.visibility</p:attrName>
                                        </p:attrNameLst>
                                      </p:cBhvr>
                                      <p:to>
                                        <p:strVal val="visible"/>
                                      </p:to>
                                    </p:set>
                                    <p:animEffect transition="in" filter="randombar(horizontal)">
                                      <p:cBhvr>
                                        <p:cTn id="20" dur="5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Lst>
  </p:timing>
</p:sld>
</file>

<file path=ppt/slides/slide1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http://www.vectorfree.com/media/vectors/rainbow-stars-background.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43000" y="0"/>
            <a:ext cx="9906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1916907" y="3105836"/>
            <a:ext cx="5058251" cy="3477875"/>
          </a:xfrm>
          <a:prstGeom prst="rect">
            <a:avLst/>
          </a:prstGeom>
          <a:solidFill>
            <a:schemeClr val="bg1">
              <a:lumMod val="95000"/>
            </a:schemeClr>
          </a:solidFill>
          <a:ln w="38100">
            <a:solidFill>
              <a:schemeClr val="tx1">
                <a:lumMod val="50000"/>
                <a:lumOff val="50000"/>
              </a:schemeClr>
            </a:solidFill>
          </a:ln>
        </p:spPr>
        <p:txBody>
          <a:bodyPr wrap="square">
            <a:spAutoFit/>
          </a:bodyPr>
          <a:lstStyle/>
          <a:p>
            <a:r>
              <a:rPr lang="en-US" sz="4400" dirty="0">
                <a:ln w="0"/>
                <a:solidFill>
                  <a:srgbClr val="00B050"/>
                </a:solidFill>
                <a:effectLst>
                  <a:reflection blurRad="6350" stA="53000" endA="300" endPos="35500" dir="5400000" sy="-90000" algn="bl" rotWithShape="0"/>
                </a:effectLst>
                <a:latin typeface="Jarman" pitchFamily="2" charset="0"/>
              </a:rPr>
              <a:t>Sentence 2: </a:t>
            </a:r>
          </a:p>
          <a:p>
            <a:r>
              <a:rPr lang="en-US" sz="4400" dirty="0">
                <a:ln w="0"/>
                <a:solidFill>
                  <a:srgbClr val="00B050"/>
                </a:solidFill>
                <a:effectLst>
                  <a:reflection blurRad="6350" stA="53000" endA="300" endPos="35500" dir="5400000" sy="-90000" algn="bl" rotWithShape="0"/>
                </a:effectLst>
                <a:latin typeface="Jarman" pitchFamily="2" charset="0"/>
              </a:rPr>
              <a:t>Must begin with ‘</a:t>
            </a:r>
            <a:r>
              <a:rPr lang="en-US" sz="4400" dirty="0" err="1">
                <a:ln w="0"/>
                <a:solidFill>
                  <a:srgbClr val="00B050"/>
                </a:solidFill>
                <a:effectLst>
                  <a:reflection blurRad="6350" stA="53000" endA="300" endPos="35500" dir="5400000" sy="-90000" algn="bl" rotWithShape="0"/>
                </a:effectLst>
                <a:latin typeface="Jarman" pitchFamily="2" charset="0"/>
              </a:rPr>
              <a:t>ed</a:t>
            </a:r>
            <a:r>
              <a:rPr lang="en-US" sz="4400" dirty="0">
                <a:ln w="0"/>
                <a:solidFill>
                  <a:srgbClr val="00B050"/>
                </a:solidFill>
                <a:effectLst>
                  <a:reflection blurRad="6350" stA="53000" endA="300" endPos="35500" dir="5400000" sy="-90000" algn="bl" rotWithShape="0"/>
                </a:effectLst>
                <a:latin typeface="Jarman" pitchFamily="2" charset="0"/>
              </a:rPr>
              <a:t>’ and the power of three.</a:t>
            </a:r>
          </a:p>
          <a:p>
            <a:r>
              <a:rPr lang="en-US" sz="4400" dirty="0">
                <a:ln w="0"/>
                <a:solidFill>
                  <a:srgbClr val="00B050"/>
                </a:solidFill>
                <a:effectLst>
                  <a:reflection blurRad="6350" stA="53000" endA="300" endPos="35500" dir="5400000" sy="-90000" algn="bl" rotWithShape="0"/>
                </a:effectLst>
                <a:latin typeface="Jarman" pitchFamily="2" charset="0"/>
              </a:rPr>
              <a:t> EMOTION WORDS</a:t>
            </a:r>
          </a:p>
        </p:txBody>
      </p:sp>
      <p:sp>
        <p:nvSpPr>
          <p:cNvPr id="3" name="5-Point Star 2"/>
          <p:cNvSpPr/>
          <p:nvPr/>
        </p:nvSpPr>
        <p:spPr>
          <a:xfrm>
            <a:off x="5547973" y="2372375"/>
            <a:ext cx="490463" cy="914400"/>
          </a:xfrm>
          <a:prstGeom prst="star5">
            <a:avLst/>
          </a:prstGeom>
          <a:solidFill>
            <a:srgbClr val="FFFF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endParaRPr>
          </a:p>
        </p:txBody>
      </p:sp>
      <p:sp>
        <p:nvSpPr>
          <p:cNvPr id="4" name="5-Point Star 3"/>
          <p:cNvSpPr/>
          <p:nvPr/>
        </p:nvSpPr>
        <p:spPr>
          <a:xfrm>
            <a:off x="5265551" y="2553753"/>
            <a:ext cx="229113" cy="551644"/>
          </a:xfrm>
          <a:prstGeom prst="star5">
            <a:avLst/>
          </a:prstGeom>
          <a:solidFill>
            <a:srgbClr val="FFFF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endParaRPr>
          </a:p>
        </p:txBody>
      </p:sp>
      <p:pic>
        <p:nvPicPr>
          <p:cNvPr id="1028" name="Picture 4" descr="http://thumb15.shutterstock.com/thumb_large/662758/662758,1319467104,6/stock-vector-funny-red-pen-cartoon-writing-87285619.jpg"/>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r="10150"/>
          <a:stretch/>
        </p:blipFill>
        <p:spPr bwMode="auto">
          <a:xfrm>
            <a:off x="8011802" y="4311453"/>
            <a:ext cx="1038493" cy="2085329"/>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5867550" y="987161"/>
            <a:ext cx="341760" cy="923330"/>
          </a:xfrm>
          <a:prstGeom prst="rect">
            <a:avLst/>
          </a:prstGeom>
          <a:noFill/>
        </p:spPr>
        <p:txBody>
          <a:bodyPr wrap="none" lIns="91440" tIns="45720" rIns="91440" bIns="45720">
            <a:spAutoFit/>
          </a:bodyPr>
          <a:lstStyle/>
          <a:p>
            <a:pPr algn="ctr"/>
            <a:r>
              <a:rPr lang="en-US" sz="5400" dirty="0">
                <a:ln w="0"/>
                <a:solidFill>
                  <a:prstClr val="black"/>
                </a:solidFill>
                <a:effectLst>
                  <a:outerShdw blurRad="38100" dist="19050" dir="2700000" algn="tl" rotWithShape="0">
                    <a:prstClr val="black">
                      <a:alpha val="40000"/>
                    </a:prstClr>
                  </a:outerShdw>
                </a:effectLst>
                <a:latin typeface="Jarman" pitchFamily="2" charset="0"/>
              </a:rPr>
              <a:t> </a:t>
            </a:r>
          </a:p>
        </p:txBody>
      </p:sp>
    </p:spTree>
    <p:extLst>
      <p:ext uri="{BB962C8B-B14F-4D97-AF65-F5344CB8AC3E}">
        <p14:creationId xmlns:p14="http://schemas.microsoft.com/office/powerpoint/2010/main" val="31051855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14" presetClass="entr" presetSubtype="10" fill="hold" nodeType="clickEffect">
                                  <p:stCondLst>
                                    <p:cond delay="0"/>
                                  </p:stCondLst>
                                  <p:childTnLst>
                                    <p:set>
                                      <p:cBhvr>
                                        <p:cTn id="14" dur="1" fill="hold">
                                          <p:stCondLst>
                                            <p:cond delay="0"/>
                                          </p:stCondLst>
                                        </p:cTn>
                                        <p:tgtEl>
                                          <p:spTgt spid="2">
                                            <p:txEl>
                                              <p:pRg st="0" end="0"/>
                                            </p:txEl>
                                          </p:spTgt>
                                        </p:tgtEl>
                                        <p:attrNameLst>
                                          <p:attrName>style.visibility</p:attrName>
                                        </p:attrNameLst>
                                      </p:cBhvr>
                                      <p:to>
                                        <p:strVal val="visible"/>
                                      </p:to>
                                    </p:set>
                                    <p:animEffect transition="in" filter="randombar(horizontal)">
                                      <p:cBhvr>
                                        <p:cTn id="15" dur="500"/>
                                        <p:tgtEl>
                                          <p:spTgt spid="2">
                                            <p:txEl>
                                              <p:pRg st="0" end="0"/>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4" presetClass="entr" presetSubtype="10" fill="hold" nodeType="clickEffect">
                                  <p:stCondLst>
                                    <p:cond delay="0"/>
                                  </p:stCondLst>
                                  <p:childTnLst>
                                    <p:set>
                                      <p:cBhvr>
                                        <p:cTn id="19" dur="1" fill="hold">
                                          <p:stCondLst>
                                            <p:cond delay="0"/>
                                          </p:stCondLst>
                                        </p:cTn>
                                        <p:tgtEl>
                                          <p:spTgt spid="2">
                                            <p:txEl>
                                              <p:pRg st="1" end="1"/>
                                            </p:txEl>
                                          </p:spTgt>
                                        </p:tgtEl>
                                        <p:attrNameLst>
                                          <p:attrName>style.visibility</p:attrName>
                                        </p:attrNameLst>
                                      </p:cBhvr>
                                      <p:to>
                                        <p:strVal val="visible"/>
                                      </p:to>
                                    </p:set>
                                    <p:animEffect transition="in" filter="randombar(horizontal)">
                                      <p:cBhvr>
                                        <p:cTn id="20" dur="500"/>
                                        <p:tgtEl>
                                          <p:spTgt spid="2">
                                            <p:txEl>
                                              <p:pRg st="1" end="1"/>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14" presetClass="entr" presetSubtype="10" fill="hold" nodeType="clickEffect">
                                  <p:stCondLst>
                                    <p:cond delay="0"/>
                                  </p:stCondLst>
                                  <p:childTnLst>
                                    <p:set>
                                      <p:cBhvr>
                                        <p:cTn id="24" dur="1" fill="hold">
                                          <p:stCondLst>
                                            <p:cond delay="0"/>
                                          </p:stCondLst>
                                        </p:cTn>
                                        <p:tgtEl>
                                          <p:spTgt spid="2">
                                            <p:txEl>
                                              <p:pRg st="2" end="2"/>
                                            </p:txEl>
                                          </p:spTgt>
                                        </p:tgtEl>
                                        <p:attrNameLst>
                                          <p:attrName>style.visibility</p:attrName>
                                        </p:attrNameLst>
                                      </p:cBhvr>
                                      <p:to>
                                        <p:strVal val="visible"/>
                                      </p:to>
                                    </p:set>
                                    <p:animEffect transition="in" filter="randombar(horizontal)">
                                      <p:cBhvr>
                                        <p:cTn id="25" dur="500"/>
                                        <p:tgtEl>
                                          <p:spTgt spid="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Lst>
  </p:timing>
</p:sld>
</file>

<file path=ppt/slides/slide1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6" descr="http://www.vectorfree.com/media/vectors/rainbow-stars-background.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43000" y="0"/>
            <a:ext cx="9906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2385521" y="3105835"/>
            <a:ext cx="5345359" cy="2308324"/>
          </a:xfrm>
          <a:prstGeom prst="rect">
            <a:avLst/>
          </a:prstGeom>
          <a:solidFill>
            <a:schemeClr val="bg1">
              <a:lumMod val="95000"/>
            </a:schemeClr>
          </a:solidFill>
          <a:ln w="38100">
            <a:solidFill>
              <a:schemeClr val="tx1">
                <a:lumMod val="50000"/>
                <a:lumOff val="50000"/>
              </a:schemeClr>
            </a:solidFill>
          </a:ln>
        </p:spPr>
        <p:txBody>
          <a:bodyPr wrap="square">
            <a:spAutoFit/>
          </a:bodyPr>
          <a:lstStyle/>
          <a:p>
            <a:r>
              <a:rPr lang="en-US" sz="4800" dirty="0">
                <a:ln w="0"/>
                <a:solidFill>
                  <a:srgbClr val="00B050"/>
                </a:solidFill>
                <a:effectLst>
                  <a:reflection blurRad="6350" stA="53000" endA="300" endPos="35500" dir="5400000" sy="-90000" algn="bl" rotWithShape="0"/>
                </a:effectLst>
                <a:latin typeface="Jarman" pitchFamily="2" charset="0"/>
              </a:rPr>
              <a:t>Sentence 3: </a:t>
            </a:r>
          </a:p>
          <a:p>
            <a:r>
              <a:rPr lang="en-US" sz="4800" dirty="0">
                <a:ln w="0"/>
                <a:solidFill>
                  <a:srgbClr val="00B050"/>
                </a:solidFill>
                <a:effectLst>
                  <a:reflection blurRad="6350" stA="53000" endA="300" endPos="35500" dir="5400000" sy="-90000" algn="bl" rotWithShape="0"/>
                </a:effectLst>
                <a:latin typeface="Jarman" pitchFamily="2" charset="0"/>
              </a:rPr>
              <a:t>Must begin with a simile. </a:t>
            </a:r>
          </a:p>
        </p:txBody>
      </p:sp>
      <p:sp>
        <p:nvSpPr>
          <p:cNvPr id="5" name="5-Point Star 4"/>
          <p:cNvSpPr/>
          <p:nvPr/>
        </p:nvSpPr>
        <p:spPr>
          <a:xfrm>
            <a:off x="5561789" y="2423891"/>
            <a:ext cx="490463" cy="914400"/>
          </a:xfrm>
          <a:prstGeom prst="star5">
            <a:avLst/>
          </a:prstGeom>
          <a:solidFill>
            <a:srgbClr val="FFFF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endParaRPr>
          </a:p>
        </p:txBody>
      </p:sp>
      <p:sp>
        <p:nvSpPr>
          <p:cNvPr id="6" name="5-Point Star 5"/>
          <p:cNvSpPr/>
          <p:nvPr/>
        </p:nvSpPr>
        <p:spPr>
          <a:xfrm>
            <a:off x="5279367" y="2605269"/>
            <a:ext cx="229113" cy="551644"/>
          </a:xfrm>
          <a:prstGeom prst="star5">
            <a:avLst/>
          </a:prstGeom>
          <a:solidFill>
            <a:srgbClr val="FFFF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endParaRPr>
          </a:p>
        </p:txBody>
      </p:sp>
      <p:pic>
        <p:nvPicPr>
          <p:cNvPr id="7" name="Picture 4" descr="http://thumb15.shutterstock.com/thumb_large/662758/662758,1319467104,6/stock-vector-funny-red-pen-cartoon-writing-87285619.jpg"/>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r="10150"/>
          <a:stretch/>
        </p:blipFill>
        <p:spPr bwMode="auto">
          <a:xfrm>
            <a:off x="8011802" y="4311453"/>
            <a:ext cx="1038493" cy="208532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147497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childTnLst>
                                </p:cTn>
                              </p:par>
                            </p:childTnLst>
                          </p:cTn>
                        </p:par>
                      </p:childTnLst>
                    </p:cTn>
                  </p:par>
                  <p:par>
                    <p:cTn id="11" fill="hold">
                      <p:stCondLst>
                        <p:cond delay="indefinite"/>
                      </p:stCondLst>
                      <p:childTnLst>
                        <p:par>
                          <p:cTn id="12" fill="hold">
                            <p:stCondLst>
                              <p:cond delay="0"/>
                            </p:stCondLst>
                            <p:childTnLst>
                              <p:par>
                                <p:cTn id="13" presetID="14" presetClass="entr" presetSubtype="10" fill="hold" nodeType="clickEffect">
                                  <p:stCondLst>
                                    <p:cond delay="0"/>
                                  </p:stCondLst>
                                  <p:childTnLst>
                                    <p:set>
                                      <p:cBhvr>
                                        <p:cTn id="14" dur="1" fill="hold">
                                          <p:stCondLst>
                                            <p:cond delay="0"/>
                                          </p:stCondLst>
                                        </p:cTn>
                                        <p:tgtEl>
                                          <p:spTgt spid="4">
                                            <p:txEl>
                                              <p:pRg st="0" end="0"/>
                                            </p:txEl>
                                          </p:spTgt>
                                        </p:tgtEl>
                                        <p:attrNameLst>
                                          <p:attrName>style.visibility</p:attrName>
                                        </p:attrNameLst>
                                      </p:cBhvr>
                                      <p:to>
                                        <p:strVal val="visible"/>
                                      </p:to>
                                    </p:set>
                                    <p:animEffect transition="in" filter="randombar(horizontal)">
                                      <p:cBhvr>
                                        <p:cTn id="15" dur="500"/>
                                        <p:tgtEl>
                                          <p:spTgt spid="4">
                                            <p:txEl>
                                              <p:pRg st="0" end="0"/>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4" presetClass="entr" presetSubtype="10" fill="hold" nodeType="clickEffect">
                                  <p:stCondLst>
                                    <p:cond delay="0"/>
                                  </p:stCondLst>
                                  <p:childTnLst>
                                    <p:set>
                                      <p:cBhvr>
                                        <p:cTn id="19" dur="1" fill="hold">
                                          <p:stCondLst>
                                            <p:cond delay="0"/>
                                          </p:stCondLst>
                                        </p:cTn>
                                        <p:tgtEl>
                                          <p:spTgt spid="4">
                                            <p:txEl>
                                              <p:pRg st="1" end="1"/>
                                            </p:txEl>
                                          </p:spTgt>
                                        </p:tgtEl>
                                        <p:attrNameLst>
                                          <p:attrName>style.visibility</p:attrName>
                                        </p:attrNameLst>
                                      </p:cBhvr>
                                      <p:to>
                                        <p:strVal val="visible"/>
                                      </p:to>
                                    </p:set>
                                    <p:animEffect transition="in" filter="randombar(horizontal)">
                                      <p:cBhvr>
                                        <p:cTn id="20" dur="5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1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71018" y="133986"/>
            <a:ext cx="7221849" cy="1200329"/>
          </a:xfrm>
          <a:prstGeom prst="rect">
            <a:avLst/>
          </a:prstGeom>
          <a:noFill/>
        </p:spPr>
        <p:txBody>
          <a:bodyPr wrap="none" lIns="91440" tIns="45720" rIns="91440" bIns="45720">
            <a:spAutoFit/>
          </a:bodyPr>
          <a:lstStyle/>
          <a:p>
            <a:pPr algn="ctr"/>
            <a:r>
              <a:rPr lang="en-US" sz="7200" b="1" dirty="0">
                <a:ln w="22225">
                  <a:solidFill>
                    <a:schemeClr val="accent2"/>
                  </a:solidFill>
                  <a:prstDash val="solid"/>
                </a:ln>
                <a:solidFill>
                  <a:schemeClr val="accent2">
                    <a:lumMod val="40000"/>
                    <a:lumOff val="60000"/>
                  </a:schemeClr>
                </a:solidFill>
                <a:latin typeface="Jarman" panose="00000400000000000000" pitchFamily="2" charset="0"/>
              </a:rPr>
              <a:t>Start with a verb…</a:t>
            </a:r>
          </a:p>
        </p:txBody>
      </p:sp>
      <p:sp>
        <p:nvSpPr>
          <p:cNvPr id="3" name="TextBox 2"/>
          <p:cNvSpPr txBox="1"/>
          <p:nvPr/>
        </p:nvSpPr>
        <p:spPr>
          <a:xfrm>
            <a:off x="2129202" y="1869141"/>
            <a:ext cx="7902304" cy="1446550"/>
          </a:xfrm>
          <a:prstGeom prst="rect">
            <a:avLst/>
          </a:prstGeom>
          <a:noFill/>
        </p:spPr>
        <p:txBody>
          <a:bodyPr wrap="square" rtlCol="0">
            <a:spAutoFit/>
          </a:bodyPr>
          <a:lstStyle/>
          <a:p>
            <a:r>
              <a:rPr lang="en-GB" sz="4400" dirty="0">
                <a:solidFill>
                  <a:srgbClr val="FF0000"/>
                </a:solidFill>
                <a:latin typeface="Jarman" pitchFamily="2" charset="0"/>
              </a:rPr>
              <a:t>Driving</a:t>
            </a:r>
            <a:r>
              <a:rPr lang="en-GB" sz="4400" dirty="0">
                <a:latin typeface="Jarman" pitchFamily="2" charset="0"/>
              </a:rPr>
              <a:t> me up the wall, you always fiddle with your pencils. </a:t>
            </a:r>
          </a:p>
        </p:txBody>
      </p:sp>
    </p:spTree>
    <p:extLst>
      <p:ext uri="{BB962C8B-B14F-4D97-AF65-F5344CB8AC3E}">
        <p14:creationId xmlns:p14="http://schemas.microsoft.com/office/powerpoint/2010/main" val="2326950506"/>
      </p:ext>
    </p:extLst>
  </p:cSld>
  <p:clrMapOvr>
    <a:masterClrMapping/>
  </p:clrMapOvr>
</p:sld>
</file>

<file path=ppt/slides/slide1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860728" y="224136"/>
            <a:ext cx="6479659" cy="3785652"/>
          </a:xfrm>
          <a:prstGeom prst="rect">
            <a:avLst/>
          </a:prstGeom>
          <a:noFill/>
        </p:spPr>
        <p:txBody>
          <a:bodyPr wrap="none" lIns="91440" tIns="45720" rIns="91440" bIns="45720">
            <a:spAutoFit/>
          </a:bodyPr>
          <a:lstStyle/>
          <a:p>
            <a:pPr algn="ctr"/>
            <a:r>
              <a:rPr lang="en-US" sz="6000" b="1" dirty="0">
                <a:ln w="22225">
                  <a:solidFill>
                    <a:schemeClr val="accent2"/>
                  </a:solidFill>
                  <a:prstDash val="solid"/>
                </a:ln>
                <a:solidFill>
                  <a:schemeClr val="accent2">
                    <a:lumMod val="40000"/>
                    <a:lumOff val="60000"/>
                  </a:schemeClr>
                </a:solidFill>
                <a:latin typeface="Jarman" panose="00000400000000000000" pitchFamily="2" charset="0"/>
              </a:rPr>
              <a:t>Start with </a:t>
            </a:r>
          </a:p>
          <a:p>
            <a:pPr algn="ctr"/>
            <a:r>
              <a:rPr lang="en-US" sz="6000" b="1" dirty="0">
                <a:ln w="22225">
                  <a:solidFill>
                    <a:schemeClr val="accent2"/>
                  </a:solidFill>
                  <a:prstDash val="solid"/>
                </a:ln>
                <a:solidFill>
                  <a:schemeClr val="accent2">
                    <a:lumMod val="40000"/>
                    <a:lumOff val="60000"/>
                  </a:schemeClr>
                </a:solidFill>
                <a:latin typeface="Jarman" panose="00000400000000000000" pitchFamily="2" charset="0"/>
              </a:rPr>
              <a:t>an emotion word…</a:t>
            </a:r>
          </a:p>
          <a:p>
            <a:pPr algn="ctr"/>
            <a:r>
              <a:rPr lang="en-US" sz="6000" b="1" dirty="0" err="1">
                <a:ln w="22225">
                  <a:solidFill>
                    <a:schemeClr val="accent2"/>
                  </a:solidFill>
                  <a:prstDash val="solid"/>
                </a:ln>
                <a:solidFill>
                  <a:schemeClr val="accent2">
                    <a:lumMod val="40000"/>
                    <a:lumOff val="60000"/>
                  </a:schemeClr>
                </a:solidFill>
                <a:latin typeface="Jarman" panose="00000400000000000000" pitchFamily="2" charset="0"/>
              </a:rPr>
              <a:t>ed</a:t>
            </a:r>
            <a:endParaRPr lang="en-US" sz="6000" b="1" dirty="0">
              <a:ln w="22225">
                <a:solidFill>
                  <a:schemeClr val="accent2"/>
                </a:solidFill>
                <a:prstDash val="solid"/>
              </a:ln>
              <a:solidFill>
                <a:schemeClr val="accent2">
                  <a:lumMod val="40000"/>
                  <a:lumOff val="60000"/>
                </a:schemeClr>
              </a:solidFill>
              <a:latin typeface="Jarman" panose="00000400000000000000" pitchFamily="2" charset="0"/>
            </a:endParaRPr>
          </a:p>
          <a:p>
            <a:pPr algn="ctr"/>
            <a:r>
              <a:rPr lang="en-US" sz="6000" b="1" dirty="0">
                <a:ln w="22225">
                  <a:solidFill>
                    <a:schemeClr val="accent2"/>
                  </a:solidFill>
                  <a:prstDash val="solid"/>
                </a:ln>
                <a:solidFill>
                  <a:schemeClr val="accent2">
                    <a:lumMod val="40000"/>
                    <a:lumOff val="60000"/>
                  </a:schemeClr>
                </a:solidFill>
                <a:latin typeface="Jarman" panose="00000400000000000000" pitchFamily="2" charset="0"/>
              </a:rPr>
              <a:t>3ed</a:t>
            </a:r>
          </a:p>
        </p:txBody>
      </p:sp>
      <p:sp>
        <p:nvSpPr>
          <p:cNvPr id="3" name="TextBox 2"/>
          <p:cNvSpPr txBox="1"/>
          <p:nvPr/>
        </p:nvSpPr>
        <p:spPr>
          <a:xfrm>
            <a:off x="1442399" y="4009788"/>
            <a:ext cx="9105393" cy="2123658"/>
          </a:xfrm>
          <a:prstGeom prst="rect">
            <a:avLst/>
          </a:prstGeom>
          <a:noFill/>
        </p:spPr>
        <p:txBody>
          <a:bodyPr wrap="square" rtlCol="0">
            <a:spAutoFit/>
          </a:bodyPr>
          <a:lstStyle/>
          <a:p>
            <a:r>
              <a:rPr lang="en-GB" sz="4400" dirty="0">
                <a:solidFill>
                  <a:srgbClr val="FF0000"/>
                </a:solidFill>
                <a:latin typeface="Jarman" panose="00000400000000000000" pitchFamily="2" charset="0"/>
              </a:rPr>
              <a:t>Frustrated, infuriated and overwhelmed</a:t>
            </a:r>
            <a:r>
              <a:rPr lang="en-GB" sz="4400" dirty="0">
                <a:latin typeface="Jarman" panose="00000400000000000000" pitchFamily="2" charset="0"/>
              </a:rPr>
              <a:t>, I watched in horror as my class destroyed the classroom. </a:t>
            </a:r>
          </a:p>
        </p:txBody>
      </p:sp>
    </p:spTree>
    <p:extLst>
      <p:ext uri="{BB962C8B-B14F-4D97-AF65-F5344CB8AC3E}">
        <p14:creationId xmlns:p14="http://schemas.microsoft.com/office/powerpoint/2010/main" val="4033711826"/>
      </p:ext>
    </p:extLst>
  </p:cSld>
  <p:clrMapOvr>
    <a:masterClrMapping/>
  </p:clrMapOvr>
</p:sld>
</file>

<file path=ppt/slides/slide1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198408" y="133984"/>
            <a:ext cx="6167074" cy="2308324"/>
          </a:xfrm>
          <a:prstGeom prst="rect">
            <a:avLst/>
          </a:prstGeom>
          <a:noFill/>
        </p:spPr>
        <p:txBody>
          <a:bodyPr wrap="none" lIns="91440" tIns="45720" rIns="91440" bIns="45720">
            <a:spAutoFit/>
          </a:bodyPr>
          <a:lstStyle/>
          <a:p>
            <a:pPr algn="ctr"/>
            <a:r>
              <a:rPr lang="en-US" sz="7200" b="1" dirty="0">
                <a:ln w="22225">
                  <a:solidFill>
                    <a:schemeClr val="accent2"/>
                  </a:solidFill>
                  <a:prstDash val="solid"/>
                </a:ln>
                <a:solidFill>
                  <a:schemeClr val="accent2">
                    <a:lumMod val="40000"/>
                    <a:lumOff val="60000"/>
                  </a:schemeClr>
                </a:solidFill>
                <a:latin typeface="Jarman" panose="00000400000000000000" pitchFamily="2" charset="0"/>
              </a:rPr>
              <a:t>Start with </a:t>
            </a:r>
          </a:p>
          <a:p>
            <a:pPr algn="ctr"/>
            <a:r>
              <a:rPr lang="en-US" sz="7200" b="1" dirty="0">
                <a:ln w="22225">
                  <a:solidFill>
                    <a:schemeClr val="accent2"/>
                  </a:solidFill>
                  <a:prstDash val="solid"/>
                </a:ln>
                <a:solidFill>
                  <a:schemeClr val="accent2">
                    <a:lumMod val="40000"/>
                    <a:lumOff val="60000"/>
                  </a:schemeClr>
                </a:solidFill>
                <a:latin typeface="Jarman" panose="00000400000000000000" pitchFamily="2" charset="0"/>
              </a:rPr>
              <a:t>a conjunction…</a:t>
            </a:r>
          </a:p>
        </p:txBody>
      </p:sp>
      <p:sp>
        <p:nvSpPr>
          <p:cNvPr id="3" name="TextBox 2"/>
          <p:cNvSpPr txBox="1"/>
          <p:nvPr/>
        </p:nvSpPr>
        <p:spPr>
          <a:xfrm>
            <a:off x="1834707" y="2846232"/>
            <a:ext cx="8894472" cy="3139321"/>
          </a:xfrm>
          <a:prstGeom prst="rect">
            <a:avLst/>
          </a:prstGeom>
          <a:noFill/>
        </p:spPr>
        <p:txBody>
          <a:bodyPr wrap="square" rtlCol="0">
            <a:spAutoFit/>
          </a:bodyPr>
          <a:lstStyle/>
          <a:p>
            <a:r>
              <a:rPr lang="en-GB" sz="6600" dirty="0">
                <a:solidFill>
                  <a:srgbClr val="FF0000"/>
                </a:solidFill>
                <a:latin typeface="Jarman" panose="00000400000000000000" pitchFamily="2" charset="0"/>
              </a:rPr>
              <a:t>Although</a:t>
            </a:r>
            <a:r>
              <a:rPr lang="en-GB" sz="6600" dirty="0">
                <a:latin typeface="Jarman" panose="00000400000000000000" pitchFamily="2" charset="0"/>
              </a:rPr>
              <a:t> this may not seem important to you</a:t>
            </a:r>
            <a:r>
              <a:rPr lang="en-GB" sz="6600" dirty="0">
                <a:solidFill>
                  <a:srgbClr val="FF0000"/>
                </a:solidFill>
                <a:latin typeface="Jarman" panose="00000400000000000000" pitchFamily="2" charset="0"/>
              </a:rPr>
              <a:t>,</a:t>
            </a:r>
            <a:r>
              <a:rPr lang="en-GB" sz="6600" dirty="0">
                <a:latin typeface="Jarman" panose="00000400000000000000" pitchFamily="2" charset="0"/>
              </a:rPr>
              <a:t> believe me it is!</a:t>
            </a:r>
          </a:p>
        </p:txBody>
      </p:sp>
    </p:spTree>
    <p:extLst>
      <p:ext uri="{BB962C8B-B14F-4D97-AF65-F5344CB8AC3E}">
        <p14:creationId xmlns:p14="http://schemas.microsoft.com/office/powerpoint/2010/main" val="1237953041"/>
      </p:ext>
    </p:extLst>
  </p:cSld>
  <p:clrMapOvr>
    <a:masterClrMapping/>
  </p:clrMapOvr>
</p:sld>
</file>

<file path=ppt/slides/slide1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94025" y="133986"/>
            <a:ext cx="7975838" cy="1200329"/>
          </a:xfrm>
          <a:prstGeom prst="rect">
            <a:avLst/>
          </a:prstGeom>
          <a:noFill/>
        </p:spPr>
        <p:txBody>
          <a:bodyPr wrap="none" lIns="91440" tIns="45720" rIns="91440" bIns="45720">
            <a:spAutoFit/>
          </a:bodyPr>
          <a:lstStyle/>
          <a:p>
            <a:pPr algn="ctr"/>
            <a:r>
              <a:rPr lang="en-US" sz="7200" b="1" dirty="0">
                <a:ln w="22225">
                  <a:solidFill>
                    <a:schemeClr val="accent2"/>
                  </a:solidFill>
                  <a:prstDash val="solid"/>
                </a:ln>
                <a:solidFill>
                  <a:schemeClr val="accent2">
                    <a:lumMod val="40000"/>
                    <a:lumOff val="60000"/>
                  </a:schemeClr>
                </a:solidFill>
                <a:latin typeface="Jarman" panose="00000400000000000000" pitchFamily="2" charset="0"/>
              </a:rPr>
              <a:t>Start with a simile …</a:t>
            </a:r>
          </a:p>
        </p:txBody>
      </p:sp>
      <p:sp>
        <p:nvSpPr>
          <p:cNvPr id="3" name="TextBox 2"/>
          <p:cNvSpPr txBox="1"/>
          <p:nvPr/>
        </p:nvSpPr>
        <p:spPr>
          <a:xfrm>
            <a:off x="1653988" y="1815353"/>
            <a:ext cx="9063318" cy="2492990"/>
          </a:xfrm>
          <a:prstGeom prst="rect">
            <a:avLst/>
          </a:prstGeom>
          <a:noFill/>
        </p:spPr>
        <p:txBody>
          <a:bodyPr wrap="square" rtlCol="0">
            <a:spAutoFit/>
          </a:bodyPr>
          <a:lstStyle/>
          <a:p>
            <a:r>
              <a:rPr lang="en-GB" sz="6000" dirty="0">
                <a:solidFill>
                  <a:srgbClr val="FF0000"/>
                </a:solidFill>
                <a:latin typeface="Jarman" pitchFamily="2" charset="0"/>
              </a:rPr>
              <a:t>Like a whirlwind, </a:t>
            </a:r>
            <a:r>
              <a:rPr lang="en-GB" sz="4800" dirty="0">
                <a:latin typeface="Jarman" pitchFamily="2" charset="0"/>
              </a:rPr>
              <a:t>you tear around this classroom wreaking havoc. </a:t>
            </a:r>
          </a:p>
        </p:txBody>
      </p:sp>
    </p:spTree>
    <p:extLst>
      <p:ext uri="{BB962C8B-B14F-4D97-AF65-F5344CB8AC3E}">
        <p14:creationId xmlns:p14="http://schemas.microsoft.com/office/powerpoint/2010/main" val="358230584"/>
      </p:ext>
    </p:extLst>
  </p:cSld>
  <p:clrMapOvr>
    <a:masterClrMapping/>
  </p:clrMapOvr>
</p:sld>
</file>

<file path=ppt/slides/slide1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a:latin typeface="CCW Cursive Writing 7" pitchFamily="66" charset="0"/>
              </a:rPr>
              <a:t>Magpie time!</a:t>
            </a:r>
          </a:p>
        </p:txBody>
      </p:sp>
      <p:sp>
        <p:nvSpPr>
          <p:cNvPr id="5" name="Content Placeholder 4"/>
          <p:cNvSpPr>
            <a:spLocks noGrp="1"/>
          </p:cNvSpPr>
          <p:nvPr>
            <p:ph idx="1"/>
          </p:nvPr>
        </p:nvSpPr>
        <p:spPr/>
        <p:txBody>
          <a:bodyPr>
            <a:normAutofit fontScale="62500" lnSpcReduction="20000"/>
          </a:bodyPr>
          <a:lstStyle/>
          <a:p>
            <a:r>
              <a:rPr lang="en-GB" dirty="0">
                <a:latin typeface="CCW Cursive Writing 7" pitchFamily="66" charset="0"/>
              </a:rPr>
              <a:t>Although I love teaching, I’m done.</a:t>
            </a:r>
          </a:p>
          <a:p>
            <a:r>
              <a:rPr lang="en-GB" dirty="0">
                <a:latin typeface="CCW Cursive Writing 7" pitchFamily="66" charset="0"/>
              </a:rPr>
              <a:t>Stop it now!</a:t>
            </a:r>
          </a:p>
          <a:p>
            <a:r>
              <a:rPr lang="en-GB" dirty="0">
                <a:latin typeface="CCW Cursive Writing 7" pitchFamily="66" charset="0"/>
              </a:rPr>
              <a:t>If you don’t stop…</a:t>
            </a:r>
          </a:p>
          <a:p>
            <a:r>
              <a:rPr lang="en-GB" dirty="0">
                <a:latin typeface="CCW Cursive Writing 7" pitchFamily="66" charset="0"/>
              </a:rPr>
              <a:t>Anxiously shouting, I tell you off while you giggle.</a:t>
            </a:r>
          </a:p>
          <a:p>
            <a:r>
              <a:rPr lang="en-GB" dirty="0">
                <a:latin typeface="CCW Cursive Writing 7" pitchFamily="66" charset="0"/>
              </a:rPr>
              <a:t>Annoyed, exhausted and stressed, I wait for you to be quiet. .</a:t>
            </a:r>
          </a:p>
          <a:p>
            <a:r>
              <a:rPr lang="en-GB" dirty="0">
                <a:latin typeface="CCW Cursive Writing 7" pitchFamily="66" charset="0"/>
              </a:rPr>
              <a:t>Put your rulers down!</a:t>
            </a:r>
          </a:p>
          <a:p>
            <a:r>
              <a:rPr lang="en-GB" dirty="0">
                <a:latin typeface="CCW Cursive Writing 7" pitchFamily="66" charset="0"/>
              </a:rPr>
              <a:t>Have I done something wrong?</a:t>
            </a:r>
          </a:p>
          <a:p>
            <a:r>
              <a:rPr lang="en-GB" dirty="0">
                <a:latin typeface="CCW Cursive Writing 7" pitchFamily="66" charset="0"/>
              </a:rPr>
              <a:t>I’m not putting up with this!</a:t>
            </a:r>
          </a:p>
          <a:p>
            <a:r>
              <a:rPr lang="en-GB" dirty="0">
                <a:latin typeface="CCW Cursive Writing 7" pitchFamily="66" charset="0"/>
              </a:rPr>
              <a:t>I have said this too many times-stop fiddling!</a:t>
            </a:r>
          </a:p>
          <a:p>
            <a:r>
              <a:rPr lang="en-GB" dirty="0">
                <a:latin typeface="CCW Cursive Writing 7" pitchFamily="66" charset="0"/>
              </a:rPr>
              <a:t>Tired, angry and overwhelmed with exhaustion, I have had enough!</a:t>
            </a:r>
          </a:p>
          <a:p>
            <a:r>
              <a:rPr lang="en-GB" dirty="0">
                <a:latin typeface="CCW Cursive Writing 7" pitchFamily="66" charset="0"/>
              </a:rPr>
              <a:t>I feel frustrated, angry and mad.</a:t>
            </a:r>
          </a:p>
          <a:p>
            <a:r>
              <a:rPr lang="en-GB" dirty="0">
                <a:latin typeface="CCW Cursive Writing 7" pitchFamily="66" charset="0"/>
              </a:rPr>
              <a:t>Because of you, all my hair is turning grey.</a:t>
            </a:r>
          </a:p>
          <a:p>
            <a:endParaRPr lang="en-GB" dirty="0">
              <a:latin typeface="CCW Cursive Writing 7" pitchFamily="66" charset="0"/>
            </a:endParaRPr>
          </a:p>
        </p:txBody>
      </p:sp>
      <p:pic>
        <p:nvPicPr>
          <p:cNvPr id="6" name="Picture 4" descr="http://www.girlonarockinghorse.com/wp-content/uploads/2012/07/i-love-shiny-things.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663940" y="727950"/>
            <a:ext cx="2063872" cy="143045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94680229"/>
      </p:ext>
    </p:extLst>
  </p:cSld>
  <p:clrMapOvr>
    <a:masterClrMapping/>
  </p:clrMapOvr>
</p:sld>
</file>

<file path=ppt/slides/slide1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1824039" y="365126"/>
            <a:ext cx="8543925" cy="724086"/>
          </a:xfrm>
        </p:spPr>
        <p:txBody>
          <a:bodyPr>
            <a:normAutofit/>
          </a:bodyPr>
          <a:lstStyle/>
          <a:p>
            <a:r>
              <a:rPr lang="en-GB" sz="3200" dirty="0">
                <a:latin typeface="CCW Cursive Writing 7" pitchFamily="66" charset="0"/>
              </a:rPr>
              <a:t>Magpie time!</a:t>
            </a:r>
          </a:p>
        </p:txBody>
      </p:sp>
      <p:sp>
        <p:nvSpPr>
          <p:cNvPr id="5" name="Content Placeholder 4"/>
          <p:cNvSpPr>
            <a:spLocks noGrp="1"/>
          </p:cNvSpPr>
          <p:nvPr>
            <p:ph idx="1"/>
          </p:nvPr>
        </p:nvSpPr>
        <p:spPr>
          <a:xfrm>
            <a:off x="1824039" y="1062319"/>
            <a:ext cx="8543925" cy="5553635"/>
          </a:xfrm>
        </p:spPr>
        <p:txBody>
          <a:bodyPr>
            <a:normAutofit fontScale="62500" lnSpcReduction="20000"/>
          </a:bodyPr>
          <a:lstStyle/>
          <a:p>
            <a:r>
              <a:rPr lang="en-GB" dirty="0">
                <a:latin typeface="CCW Cursive Writing 7" pitchFamily="66" charset="0"/>
              </a:rPr>
              <a:t>I work hard all weekend to plan your lessons and this is how you repay me.</a:t>
            </a:r>
          </a:p>
          <a:p>
            <a:endParaRPr lang="en-GB" dirty="0">
              <a:latin typeface="CCW Cursive Writing 7" pitchFamily="66" charset="0"/>
            </a:endParaRPr>
          </a:p>
          <a:p>
            <a:r>
              <a:rPr lang="en-GB" dirty="0">
                <a:latin typeface="CCW Cursive Writing 7" pitchFamily="66" charset="0"/>
              </a:rPr>
              <a:t>Since I started teaching this class, I have been worried.</a:t>
            </a:r>
          </a:p>
          <a:p>
            <a:endParaRPr lang="en-GB" dirty="0">
              <a:latin typeface="CCW Cursive Writing 7" pitchFamily="66" charset="0"/>
            </a:endParaRPr>
          </a:p>
          <a:p>
            <a:r>
              <a:rPr lang="en-GB" dirty="0">
                <a:latin typeface="CCW Cursive Writing 7" pitchFamily="66" charset="0"/>
              </a:rPr>
              <a:t>Annoyed, stressed and angry, I am quitting because the children are being naughty. </a:t>
            </a:r>
          </a:p>
          <a:p>
            <a:endParaRPr lang="en-GB" dirty="0">
              <a:latin typeface="CCW Cursive Writing 7" pitchFamily="66" charset="0"/>
            </a:endParaRPr>
          </a:p>
          <a:p>
            <a:r>
              <a:rPr lang="en-GB" dirty="0">
                <a:latin typeface="CCW Cursive Writing 7" pitchFamily="66" charset="0"/>
              </a:rPr>
              <a:t>Angrily, I shout because everyone is fidgety.</a:t>
            </a:r>
          </a:p>
          <a:p>
            <a:endParaRPr lang="en-GB" dirty="0">
              <a:latin typeface="CCW Cursive Writing 7" pitchFamily="66" charset="0"/>
            </a:endParaRPr>
          </a:p>
          <a:p>
            <a:r>
              <a:rPr lang="en-GB" dirty="0">
                <a:latin typeface="CCW Cursive Writing 7" pitchFamily="66" charset="0"/>
              </a:rPr>
              <a:t>Because my class fiddle, I get stressed.</a:t>
            </a:r>
          </a:p>
          <a:p>
            <a:endParaRPr lang="en-GB" dirty="0">
              <a:latin typeface="CCW Cursive Writing 7" pitchFamily="66" charset="0"/>
            </a:endParaRPr>
          </a:p>
          <a:p>
            <a:r>
              <a:rPr lang="en-GB" dirty="0">
                <a:latin typeface="CCW Cursive Writing 7" pitchFamily="66" charset="0"/>
              </a:rPr>
              <a:t>Stressing about the children’s behaviour, I am overworked and stressed. </a:t>
            </a:r>
          </a:p>
          <a:p>
            <a:endParaRPr lang="en-GB" dirty="0">
              <a:latin typeface="CCW Cursive Writing 7" pitchFamily="66" charset="0"/>
            </a:endParaRPr>
          </a:p>
          <a:p>
            <a:r>
              <a:rPr lang="en-GB" dirty="0">
                <a:latin typeface="CCW Cursive Writing 7" pitchFamily="66" charset="0"/>
              </a:rPr>
              <a:t>Nervously, I shout at the class because everyone is talking.</a:t>
            </a:r>
          </a:p>
        </p:txBody>
      </p:sp>
    </p:spTree>
    <p:extLst>
      <p:ext uri="{BB962C8B-B14F-4D97-AF65-F5344CB8AC3E}">
        <p14:creationId xmlns:p14="http://schemas.microsoft.com/office/powerpoint/2010/main" val="1760334074"/>
      </p:ext>
    </p:extLst>
  </p:cSld>
  <p:clrMapOvr>
    <a:masterClrMapping/>
  </p:clrMapOvr>
</p:sld>
</file>

<file path=ppt/slides/slide1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a:latin typeface="CCW Cursive Writing 7" pitchFamily="66" charset="0"/>
              </a:rPr>
              <a:t>Magpie time-If, if, if, clauses!</a:t>
            </a:r>
          </a:p>
        </p:txBody>
      </p:sp>
      <p:sp>
        <p:nvSpPr>
          <p:cNvPr id="5" name="Content Placeholder 4"/>
          <p:cNvSpPr>
            <a:spLocks noGrp="1"/>
          </p:cNvSpPr>
          <p:nvPr>
            <p:ph idx="1"/>
          </p:nvPr>
        </p:nvSpPr>
        <p:spPr/>
        <p:txBody>
          <a:bodyPr>
            <a:normAutofit fontScale="85000" lnSpcReduction="20000"/>
          </a:bodyPr>
          <a:lstStyle/>
          <a:p>
            <a:r>
              <a:rPr lang="en-GB" dirty="0">
                <a:latin typeface="CCW Cursive Writing 7" pitchFamily="66" charset="0"/>
              </a:rPr>
              <a:t>If everyone doesn’t stop talking</a:t>
            </a:r>
          </a:p>
          <a:p>
            <a:r>
              <a:rPr lang="en-GB" dirty="0">
                <a:latin typeface="CCW Cursive Writing 7" pitchFamily="66" charset="0"/>
              </a:rPr>
              <a:t>if nobody stops fiddling</a:t>
            </a:r>
          </a:p>
          <a:p>
            <a:r>
              <a:rPr lang="en-GB" dirty="0">
                <a:latin typeface="CCW Cursive Writing 7" pitchFamily="66" charset="0"/>
              </a:rPr>
              <a:t>if people don’t stop daydreaming</a:t>
            </a:r>
          </a:p>
          <a:p>
            <a:r>
              <a:rPr lang="en-GB" dirty="0">
                <a:latin typeface="CCW Cursive Writing 7" pitchFamily="66" charset="0"/>
              </a:rPr>
              <a:t>If you don’t stop talking</a:t>
            </a:r>
          </a:p>
          <a:p>
            <a:r>
              <a:rPr lang="en-GB" dirty="0">
                <a:latin typeface="CCW Cursive Writing 7" pitchFamily="66" charset="0"/>
              </a:rPr>
              <a:t>if you don’t stop laughing</a:t>
            </a:r>
          </a:p>
          <a:p>
            <a:r>
              <a:rPr lang="en-GB" dirty="0">
                <a:latin typeface="CCW Cursive Writing 7" pitchFamily="66" charset="0"/>
              </a:rPr>
              <a:t>if you keep fidgeting</a:t>
            </a:r>
          </a:p>
          <a:p>
            <a:r>
              <a:rPr lang="en-GB" dirty="0">
                <a:latin typeface="CCW Cursive Writing 7" pitchFamily="66" charset="0"/>
              </a:rPr>
              <a:t>if no one listens</a:t>
            </a:r>
          </a:p>
          <a:p>
            <a:r>
              <a:rPr lang="en-GB" dirty="0">
                <a:latin typeface="CCW Cursive Writing 7" pitchFamily="66" charset="0"/>
              </a:rPr>
              <a:t>if you keep talking while I’m talking</a:t>
            </a:r>
          </a:p>
          <a:p>
            <a:r>
              <a:rPr lang="en-GB" dirty="0">
                <a:latin typeface="CCW Cursive Writing 7" pitchFamily="66" charset="0"/>
              </a:rPr>
              <a:t>if I have to keep shouting</a:t>
            </a:r>
          </a:p>
          <a:p>
            <a:r>
              <a:rPr lang="en-GB" dirty="0">
                <a:latin typeface="CCW Cursive Writing 7" pitchFamily="66" charset="0"/>
              </a:rPr>
              <a:t>if you keep ignoring me</a:t>
            </a:r>
          </a:p>
          <a:p>
            <a:r>
              <a:rPr lang="en-GB" dirty="0">
                <a:latin typeface="CCW Cursive Writing 7" pitchFamily="66" charset="0"/>
              </a:rPr>
              <a:t>if you keep messing with stationery</a:t>
            </a:r>
          </a:p>
          <a:p>
            <a:endParaRPr lang="en-GB" dirty="0">
              <a:latin typeface="CCW Cursive Writing 7" pitchFamily="66" charset="0"/>
            </a:endParaRPr>
          </a:p>
        </p:txBody>
      </p:sp>
      <p:pic>
        <p:nvPicPr>
          <p:cNvPr id="6" name="Picture 4" descr="http://www.girlonarockinghorse.com/wp-content/uploads/2012/07/i-love-shiny-things.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384513" y="727951"/>
            <a:ext cx="1343299" cy="931033"/>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3757869" y="5871900"/>
            <a:ext cx="4192173" cy="707886"/>
          </a:xfrm>
          <a:prstGeom prst="rect">
            <a:avLst/>
          </a:prstGeom>
          <a:noFill/>
        </p:spPr>
        <p:txBody>
          <a:bodyPr wrap="none" lIns="91440" tIns="45720" rIns="91440" bIns="45720">
            <a:spAutoFit/>
          </a:bodyPr>
          <a:lstStyle/>
          <a:p>
            <a:pPr algn="ctr"/>
            <a:r>
              <a:rPr lang="en-US" sz="40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CCW Cursive Writing 7" pitchFamily="66" charset="0"/>
              </a:rPr>
              <a:t>Pick three!</a:t>
            </a:r>
          </a:p>
        </p:txBody>
      </p:sp>
    </p:spTree>
    <p:extLst>
      <p:ext uri="{BB962C8B-B14F-4D97-AF65-F5344CB8AC3E}">
        <p14:creationId xmlns:p14="http://schemas.microsoft.com/office/powerpoint/2010/main" val="1316637354"/>
      </p:ext>
    </p:extLst>
  </p:cSld>
  <p:clrMapOvr>
    <a:masterClrMapping/>
  </p:clrMapOvr>
</p:sld>
</file>

<file path=ppt/slides/slide1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4800" dirty="0">
                <a:solidFill>
                  <a:srgbClr val="FF0000"/>
                </a:solidFill>
                <a:latin typeface="CCW Cursive Writing 7" pitchFamily="66" charset="0"/>
              </a:rPr>
              <a:t>If…if…if…then…</a:t>
            </a:r>
          </a:p>
        </p:txBody>
      </p:sp>
      <p:sp>
        <p:nvSpPr>
          <p:cNvPr id="3" name="Content Placeholder 2"/>
          <p:cNvSpPr>
            <a:spLocks noGrp="1"/>
          </p:cNvSpPr>
          <p:nvPr>
            <p:ph idx="1"/>
          </p:nvPr>
        </p:nvSpPr>
        <p:spPr/>
        <p:txBody>
          <a:bodyPr>
            <a:normAutofit/>
          </a:bodyPr>
          <a:lstStyle/>
          <a:p>
            <a:pPr>
              <a:buNone/>
            </a:pPr>
            <a:r>
              <a:rPr lang="en-GB" sz="3600" dirty="0">
                <a:solidFill>
                  <a:srgbClr val="FF0000"/>
                </a:solidFill>
                <a:latin typeface="CCW Cursive Writing 7" pitchFamily="66" charset="0"/>
              </a:rPr>
              <a:t>If </a:t>
            </a:r>
            <a:r>
              <a:rPr lang="en-GB" sz="3600" dirty="0">
                <a:latin typeface="CCW Cursive Writing 7" pitchFamily="66" charset="0"/>
              </a:rPr>
              <a:t>you continue to frustrate me</a:t>
            </a:r>
            <a:r>
              <a:rPr lang="en-GB" sz="3600" dirty="0">
                <a:solidFill>
                  <a:srgbClr val="FF0000"/>
                </a:solidFill>
                <a:latin typeface="CCW Cursive Writing 7" pitchFamily="66" charset="0"/>
              </a:rPr>
              <a:t>, if </a:t>
            </a:r>
            <a:r>
              <a:rPr lang="en-GB" sz="3600" dirty="0">
                <a:latin typeface="CCW Cursive Writing 7" pitchFamily="66" charset="0"/>
              </a:rPr>
              <a:t>you continue to disobey me</a:t>
            </a:r>
            <a:r>
              <a:rPr lang="en-GB" sz="3600" dirty="0">
                <a:solidFill>
                  <a:srgbClr val="FF0000"/>
                </a:solidFill>
                <a:latin typeface="CCW Cursive Writing 7" pitchFamily="66" charset="0"/>
              </a:rPr>
              <a:t>, if </a:t>
            </a:r>
            <a:r>
              <a:rPr lang="en-GB" sz="3600" dirty="0">
                <a:latin typeface="CCW Cursive Writing 7" pitchFamily="66" charset="0"/>
              </a:rPr>
              <a:t>you give up completely, </a:t>
            </a:r>
            <a:r>
              <a:rPr lang="en-GB" sz="3600" dirty="0">
                <a:solidFill>
                  <a:srgbClr val="FF0000"/>
                </a:solidFill>
                <a:latin typeface="CCW Cursive Writing 7" pitchFamily="66" charset="0"/>
              </a:rPr>
              <a:t>then </a:t>
            </a:r>
            <a:r>
              <a:rPr lang="en-GB" sz="3600" dirty="0">
                <a:latin typeface="CCW Cursive Writing 7" pitchFamily="66" charset="0"/>
              </a:rPr>
              <a:t>I will quit!</a:t>
            </a:r>
          </a:p>
        </p:txBody>
      </p:sp>
      <p:sp>
        <p:nvSpPr>
          <p:cNvPr id="4" name="Rectangle 3"/>
          <p:cNvSpPr/>
          <p:nvPr/>
        </p:nvSpPr>
        <p:spPr>
          <a:xfrm>
            <a:off x="3197171" y="5421335"/>
            <a:ext cx="5743880" cy="1107996"/>
          </a:xfrm>
          <a:prstGeom prst="rect">
            <a:avLst/>
          </a:prstGeom>
          <a:noFill/>
        </p:spPr>
        <p:txBody>
          <a:bodyPr wrap="none" lIns="91440" tIns="45720" rIns="91440" bIns="45720">
            <a:spAutoFit/>
          </a:bodyPr>
          <a:lstStyle/>
          <a:p>
            <a:pPr algn="ctr"/>
            <a:r>
              <a:rPr lang="en-US" sz="66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CCW Cursive Writing 7" pitchFamily="66" charset="0"/>
              </a:rPr>
              <a:t>Your go…</a:t>
            </a:r>
          </a:p>
        </p:txBody>
      </p:sp>
    </p:spTree>
    <p:extLst>
      <p:ext uri="{BB962C8B-B14F-4D97-AF65-F5344CB8AC3E}">
        <p14:creationId xmlns:p14="http://schemas.microsoft.com/office/powerpoint/2010/main" val="1092057971"/>
      </p:ext>
    </p:extLst>
  </p:cSld>
  <p:clrMapOvr>
    <a:masterClrMapping/>
  </p:clrMapOvr>
</p:sld>
</file>

<file path=ppt/slides/slide1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p:cNvSpPr txBox="1">
            <a:spLocks/>
          </p:cNvSpPr>
          <p:nvPr/>
        </p:nvSpPr>
        <p:spPr>
          <a:xfrm>
            <a:off x="1568123" y="363072"/>
            <a:ext cx="9310548" cy="6494929"/>
          </a:xfrm>
          <a:prstGeom prst="rect">
            <a:avLst/>
          </a:prstGeom>
        </p:spPr>
        <p:txBody>
          <a:bodyPr vert="horz" lIns="91440" tIns="45720" rIns="91440" bIns="45720" rtlCol="0">
            <a:normAutofit fontScale="70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2000" dirty="0">
                <a:latin typeface="CCW Cursive Writing 7" pitchFamily="66" charset="0"/>
                <a:cs typeface="Arial" pitchFamily="34" charset="0"/>
              </a:rPr>
              <a:t>Dear 6W, </a:t>
            </a:r>
          </a:p>
          <a:p>
            <a:pPr marL="0" indent="0">
              <a:buNone/>
            </a:pPr>
            <a:endParaRPr lang="en-GB" sz="2000" dirty="0">
              <a:latin typeface="CCW Cursive Writing 7" pitchFamily="66" charset="0"/>
              <a:cs typeface="Arial" pitchFamily="34" charset="0"/>
            </a:endParaRPr>
          </a:p>
          <a:p>
            <a:pPr marL="0" indent="0">
              <a:buNone/>
            </a:pPr>
            <a:r>
              <a:rPr lang="en-GB" sz="2000" dirty="0">
                <a:latin typeface="CCW Cursive Writing 7" pitchFamily="66" charset="0"/>
                <a:cs typeface="Arial" pitchFamily="34" charset="0"/>
              </a:rPr>
              <a:t>Right- we have a problem! I’m utterly fed up I am with our current situation. </a:t>
            </a:r>
            <a:r>
              <a:rPr lang="en-GB" sz="2000" dirty="0">
                <a:solidFill>
                  <a:srgbClr val="FF0000"/>
                </a:solidFill>
                <a:latin typeface="CCW Cursive Writing 7" pitchFamily="66" charset="0"/>
                <a:cs typeface="Arial" pitchFamily="34" charset="0"/>
              </a:rPr>
              <a:t>As</a:t>
            </a:r>
            <a:r>
              <a:rPr lang="en-GB" sz="2000" dirty="0">
                <a:latin typeface="CCW Cursive Writing 7" pitchFamily="66" charset="0"/>
                <a:cs typeface="Arial" pitchFamily="34" charset="0"/>
              </a:rPr>
              <a:t> you know, we teachers have lot of children to care for and educate over the years (30 actually) and I think it’s time you all pulled your weight! </a:t>
            </a:r>
            <a:r>
              <a:rPr lang="en-GB" sz="2000" dirty="0">
                <a:solidFill>
                  <a:srgbClr val="FF0000"/>
                </a:solidFill>
                <a:latin typeface="CCW Cursive Writing 7" pitchFamily="66" charset="0"/>
                <a:cs typeface="Arial" pitchFamily="34" charset="0"/>
              </a:rPr>
              <a:t>Since</a:t>
            </a:r>
            <a:r>
              <a:rPr lang="en-GB" sz="2000" dirty="0">
                <a:latin typeface="CCW Cursive Writing 7" pitchFamily="66" charset="0"/>
                <a:cs typeface="Arial" pitchFamily="34" charset="0"/>
              </a:rPr>
              <a:t> I have been teaching in this class, I have been worried.  </a:t>
            </a:r>
            <a:r>
              <a:rPr lang="en-GB" sz="2000" dirty="0">
                <a:solidFill>
                  <a:srgbClr val="FF0000"/>
                </a:solidFill>
                <a:latin typeface="CCW Cursive Writing 7" pitchFamily="66" charset="0"/>
                <a:cs typeface="Arial" pitchFamily="34" charset="0"/>
              </a:rPr>
              <a:t>Stressing</a:t>
            </a:r>
            <a:r>
              <a:rPr lang="en-GB" sz="2000" dirty="0">
                <a:latin typeface="CCW Cursive Writing 7" pitchFamily="66" charset="0"/>
                <a:cs typeface="Arial" pitchFamily="34" charset="0"/>
              </a:rPr>
              <a:t> about your behaviour, I am frustrated and anxious. </a:t>
            </a:r>
            <a:r>
              <a:rPr lang="en-GB" sz="2000" dirty="0">
                <a:solidFill>
                  <a:srgbClr val="FF0000"/>
                </a:solidFill>
                <a:latin typeface="CCW Cursive Writing 7" pitchFamily="66" charset="0"/>
                <a:cs typeface="Arial" pitchFamily="34" charset="0"/>
              </a:rPr>
              <a:t>Because</a:t>
            </a:r>
            <a:r>
              <a:rPr lang="en-GB" sz="2000" dirty="0">
                <a:latin typeface="CCW Cursive Writing 7" pitchFamily="66" charset="0"/>
                <a:cs typeface="Arial" pitchFamily="34" charset="0"/>
              </a:rPr>
              <a:t> of you, all my hair is turning grey. </a:t>
            </a:r>
            <a:r>
              <a:rPr lang="en-GB" sz="2000" dirty="0" err="1">
                <a:latin typeface="CCW Cursive Writing 7" pitchFamily="66" charset="0"/>
                <a:cs typeface="Arial" pitchFamily="34" charset="0"/>
              </a:rPr>
              <a:t>Grrr</a:t>
            </a:r>
            <a:r>
              <a:rPr lang="en-GB" sz="2000" dirty="0">
                <a:latin typeface="CCW Cursive Writing 7" pitchFamily="66" charset="0"/>
                <a:cs typeface="Arial" pitchFamily="34" charset="0"/>
              </a:rPr>
              <a:t>! </a:t>
            </a:r>
          </a:p>
          <a:p>
            <a:pPr marL="0" indent="0">
              <a:buNone/>
            </a:pPr>
            <a:r>
              <a:rPr lang="en-GB" sz="2000" dirty="0">
                <a:solidFill>
                  <a:srgbClr val="FF0000"/>
                </a:solidFill>
                <a:latin typeface="CCW Cursive Writing 7" pitchFamily="66" charset="0"/>
                <a:cs typeface="Arial" pitchFamily="34" charset="0"/>
              </a:rPr>
              <a:t>Like a whirlwind, </a:t>
            </a:r>
            <a:r>
              <a:rPr lang="en-GB" sz="2000" dirty="0">
                <a:latin typeface="CCW Cursive Writing 7" pitchFamily="66" charset="0"/>
                <a:cs typeface="Arial" pitchFamily="34" charset="0"/>
              </a:rPr>
              <a:t>you tear around this classroom wreaking havoc each morning</a:t>
            </a:r>
            <a:r>
              <a:rPr lang="en-GB" sz="2000" dirty="0">
                <a:solidFill>
                  <a:srgbClr val="FF0000"/>
                </a:solidFill>
                <a:latin typeface="CCW Cursive Writing 7" pitchFamily="66" charset="0"/>
                <a:cs typeface="Arial" pitchFamily="34" charset="0"/>
              </a:rPr>
              <a:t>;</a:t>
            </a:r>
            <a:r>
              <a:rPr lang="en-GB" sz="2000" dirty="0">
                <a:latin typeface="CCW Cursive Writing 7" pitchFamily="66" charset="0"/>
                <a:cs typeface="Arial" pitchFamily="34" charset="0"/>
              </a:rPr>
              <a:t> I’ve had enough. Is it too much to ask for you all to ensure our classroom is kept tidy</a:t>
            </a:r>
            <a:r>
              <a:rPr lang="en-GB" sz="2000" dirty="0">
                <a:solidFill>
                  <a:srgbClr val="FF0000"/>
                </a:solidFill>
                <a:latin typeface="CCW Cursive Writing 7" pitchFamily="66" charset="0"/>
                <a:cs typeface="Arial" pitchFamily="34" charset="0"/>
              </a:rPr>
              <a:t>?!</a:t>
            </a:r>
            <a:r>
              <a:rPr lang="en-GB" sz="2000" dirty="0">
                <a:latin typeface="CCW Cursive Writing 7" pitchFamily="66" charset="0"/>
                <a:cs typeface="Arial" pitchFamily="34" charset="0"/>
              </a:rPr>
              <a:t> I am also wanting you all to be aware that I will no longer write PINK feedback in your books, if you continue to disregard my comments. How would you feel if you worked hard on your piece of work only for me to ignore it</a:t>
            </a:r>
            <a:r>
              <a:rPr lang="en-GB" sz="2000" dirty="0">
                <a:solidFill>
                  <a:srgbClr val="FF0000"/>
                </a:solidFill>
                <a:latin typeface="CCW Cursive Writing 7" pitchFamily="66" charset="0"/>
                <a:cs typeface="Arial" pitchFamily="34" charset="0"/>
              </a:rPr>
              <a:t>?!</a:t>
            </a:r>
            <a:r>
              <a:rPr lang="en-GB" sz="2000" dirty="0">
                <a:latin typeface="CCW Cursive Writing 7" pitchFamily="66" charset="0"/>
                <a:cs typeface="Arial" pitchFamily="34" charset="0"/>
              </a:rPr>
              <a:t> Therefore, I think it has gotten to the point where you as Year 6 pupils can decide whether to put 100% effort into your learning, after all isn’t that why we created our class rules??</a:t>
            </a:r>
            <a:endParaRPr lang="en-GB" sz="2000" dirty="0">
              <a:solidFill>
                <a:srgbClr val="FF0000"/>
              </a:solidFill>
              <a:latin typeface="CCW Cursive Writing 7" pitchFamily="66" charset="0"/>
              <a:cs typeface="Arial" pitchFamily="34" charset="0"/>
            </a:endParaRPr>
          </a:p>
          <a:p>
            <a:pPr marL="0" indent="0">
              <a:buNone/>
            </a:pPr>
            <a:r>
              <a:rPr lang="en-GB" sz="2000" dirty="0">
                <a:latin typeface="CCW Cursive Writing 7" pitchFamily="66" charset="0"/>
                <a:cs typeface="Arial" pitchFamily="34" charset="0"/>
              </a:rPr>
              <a:t>In front of you, I smile but I collapse in my chair at the end of the day.  I work hard to plan your lessons and this is how you repay me! Frustrated and exasperated, irritated and miserable, I hate shouting but I’ve just about had it!</a:t>
            </a:r>
          </a:p>
          <a:p>
            <a:pPr marL="0" indent="0">
              <a:buNone/>
            </a:pPr>
            <a:r>
              <a:rPr lang="en-GB" sz="2000" dirty="0">
                <a:solidFill>
                  <a:srgbClr val="FF0000"/>
                </a:solidFill>
                <a:latin typeface="CCW Cursive Writing 7" pitchFamily="66" charset="0"/>
                <a:cs typeface="Arial" pitchFamily="34" charset="0"/>
              </a:rPr>
              <a:t>Tired, annoyed and overwhelmed with exhaustion, </a:t>
            </a:r>
            <a:r>
              <a:rPr lang="en-GB" sz="2000" dirty="0">
                <a:latin typeface="CCW Cursive Writing 7" pitchFamily="66" charset="0"/>
                <a:cs typeface="Arial" pitchFamily="34" charset="0"/>
              </a:rPr>
              <a:t>I have had enough! </a:t>
            </a:r>
            <a:r>
              <a:rPr lang="en-GB" sz="2000" dirty="0">
                <a:solidFill>
                  <a:srgbClr val="FF0000"/>
                </a:solidFill>
                <a:latin typeface="CCW Cursive Writing 7" pitchFamily="66" charset="0"/>
                <a:cs typeface="Arial" pitchFamily="34" charset="0"/>
              </a:rPr>
              <a:t>Although</a:t>
            </a:r>
            <a:r>
              <a:rPr lang="en-GB" sz="2000" dirty="0">
                <a:latin typeface="CCW Cursive Writing 7" pitchFamily="66" charset="0"/>
                <a:cs typeface="Arial" pitchFamily="34" charset="0"/>
              </a:rPr>
              <a:t> I love teaching, I’m done. I feel disappointed and upset.  </a:t>
            </a:r>
            <a:r>
              <a:rPr lang="en-GB" sz="2000" dirty="0">
                <a:solidFill>
                  <a:srgbClr val="FF0000"/>
                </a:solidFill>
                <a:latin typeface="CCW Cursive Writing 7" pitchFamily="66" charset="0"/>
                <a:cs typeface="Arial" pitchFamily="34" charset="0"/>
              </a:rPr>
              <a:t>If people keep ignoring me, if you keep talking while I’m talking, if you don’t stop daydreaming, then I will quit! </a:t>
            </a:r>
            <a:r>
              <a:rPr lang="en-GB" sz="2000" dirty="0">
                <a:latin typeface="CCW Cursive Writing 7" pitchFamily="66" charset="0"/>
                <a:cs typeface="Arial" pitchFamily="34" charset="0"/>
              </a:rPr>
              <a:t>I hope you take my thoughts seriously and I look forward to your response. </a:t>
            </a:r>
          </a:p>
          <a:p>
            <a:pPr marL="0" indent="0">
              <a:buNone/>
            </a:pPr>
            <a:endParaRPr lang="en-GB" sz="2000" dirty="0">
              <a:latin typeface="CCW Cursive Writing 7" pitchFamily="66" charset="0"/>
              <a:cs typeface="Arial" pitchFamily="34" charset="0"/>
            </a:endParaRPr>
          </a:p>
          <a:p>
            <a:pPr marL="0" indent="0">
              <a:buNone/>
            </a:pPr>
            <a:r>
              <a:rPr lang="en-GB" sz="2000" dirty="0">
                <a:latin typeface="CCW Cursive Writing 7" pitchFamily="66" charset="0"/>
                <a:cs typeface="Arial" pitchFamily="34" charset="0"/>
              </a:rPr>
              <a:t>Your turning grey teacher,</a:t>
            </a:r>
          </a:p>
          <a:p>
            <a:pPr marL="0" indent="0">
              <a:buNone/>
            </a:pPr>
            <a:r>
              <a:rPr lang="en-GB" sz="2000" dirty="0">
                <a:latin typeface="CCW Cursive Writing 7" pitchFamily="66" charset="0"/>
                <a:cs typeface="Arial" pitchFamily="34" charset="0"/>
              </a:rPr>
              <a:t> </a:t>
            </a:r>
          </a:p>
          <a:p>
            <a:pPr marL="0" indent="0">
              <a:buNone/>
            </a:pPr>
            <a:r>
              <a:rPr lang="en-GB" sz="2000" dirty="0">
                <a:latin typeface="CCW Cursive Writing 7" pitchFamily="66" charset="0"/>
                <a:cs typeface="Arial" pitchFamily="34" charset="0"/>
              </a:rPr>
              <a:t>Mrs </a:t>
            </a:r>
            <a:r>
              <a:rPr lang="en-GB" sz="2000" dirty="0" err="1">
                <a:latin typeface="CCW Cursive Writing 7" pitchFamily="66" charset="0"/>
                <a:cs typeface="Arial" pitchFamily="34" charset="0"/>
              </a:rPr>
              <a:t>Warham</a:t>
            </a:r>
            <a:r>
              <a:rPr lang="en-GB" sz="2000" dirty="0">
                <a:latin typeface="CCW Cursive Writing 7" pitchFamily="66" charset="0"/>
                <a:cs typeface="Arial" pitchFamily="34" charset="0"/>
              </a:rPr>
              <a:t>.</a:t>
            </a:r>
          </a:p>
        </p:txBody>
      </p:sp>
    </p:spTree>
    <p:extLst>
      <p:ext uri="{BB962C8B-B14F-4D97-AF65-F5344CB8AC3E}">
        <p14:creationId xmlns:p14="http://schemas.microsoft.com/office/powerpoint/2010/main" val="892629623"/>
      </p:ext>
    </p:extLst>
  </p:cSld>
  <p:clrMapOvr>
    <a:masterClrMapping/>
  </p:clrMapOvr>
</p:sld>
</file>

<file path=ppt/slides/slide1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p:cNvSpPr txBox="1">
            <a:spLocks/>
          </p:cNvSpPr>
          <p:nvPr/>
        </p:nvSpPr>
        <p:spPr>
          <a:xfrm>
            <a:off x="1568123" y="363072"/>
            <a:ext cx="9310548" cy="6494929"/>
          </a:xfrm>
          <a:prstGeom prst="rect">
            <a:avLst/>
          </a:prstGeom>
        </p:spPr>
        <p:txBody>
          <a:bodyPr vert="horz" lIns="91440" tIns="45720" rIns="91440" bIns="45720" rtlCol="0">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2000" dirty="0">
                <a:latin typeface="CCW Cursive Writing 7" pitchFamily="66" charset="0"/>
                <a:cs typeface="Arial" pitchFamily="34" charset="0"/>
              </a:rPr>
              <a:t>Dear _________, </a:t>
            </a:r>
          </a:p>
          <a:p>
            <a:pPr marL="0" indent="0">
              <a:buNone/>
            </a:pPr>
            <a:endParaRPr lang="en-GB" sz="2000" dirty="0">
              <a:latin typeface="CCW Cursive Writing 7" pitchFamily="66" charset="0"/>
              <a:cs typeface="Arial" pitchFamily="34" charset="0"/>
            </a:endParaRPr>
          </a:p>
          <a:p>
            <a:pPr marL="0" indent="0">
              <a:buNone/>
            </a:pPr>
            <a:r>
              <a:rPr lang="en-GB" sz="2000" dirty="0">
                <a:latin typeface="CCW Cursive Writing 7" pitchFamily="66" charset="0"/>
                <a:cs typeface="Arial" pitchFamily="34" charset="0"/>
              </a:rPr>
              <a:t>Right- we have a problem! I’m _________________________ with our current situation. </a:t>
            </a:r>
            <a:r>
              <a:rPr lang="en-GB" sz="2000" dirty="0">
                <a:solidFill>
                  <a:srgbClr val="FF0000"/>
                </a:solidFill>
                <a:latin typeface="CCW Cursive Writing 7" pitchFamily="66" charset="0"/>
                <a:cs typeface="Arial" pitchFamily="34" charset="0"/>
              </a:rPr>
              <a:t>As</a:t>
            </a:r>
            <a:r>
              <a:rPr lang="en-GB" sz="2000" dirty="0">
                <a:latin typeface="CCW Cursive Writing 7" pitchFamily="66" charset="0"/>
                <a:cs typeface="Arial" pitchFamily="34" charset="0"/>
              </a:rPr>
              <a:t> you know, ___________________________________________________________. </a:t>
            </a:r>
            <a:r>
              <a:rPr lang="en-GB" sz="2000" dirty="0">
                <a:solidFill>
                  <a:srgbClr val="FF0000"/>
                </a:solidFill>
                <a:latin typeface="CCW Cursive Writing 7" pitchFamily="66" charset="0"/>
                <a:cs typeface="Arial" pitchFamily="34" charset="0"/>
              </a:rPr>
              <a:t>Stressing</a:t>
            </a:r>
            <a:r>
              <a:rPr lang="en-GB" sz="2000" dirty="0">
                <a:latin typeface="CCW Cursive Writing 7" pitchFamily="66" charset="0"/>
                <a:cs typeface="Arial" pitchFamily="34" charset="0"/>
              </a:rPr>
              <a:t> about your behaviour,____________________________________________. </a:t>
            </a:r>
            <a:r>
              <a:rPr lang="en-GB" sz="2000" dirty="0">
                <a:solidFill>
                  <a:srgbClr val="FF0000"/>
                </a:solidFill>
                <a:latin typeface="CCW Cursive Writing 7" pitchFamily="66" charset="0"/>
                <a:cs typeface="Arial" pitchFamily="34" charset="0"/>
              </a:rPr>
              <a:t>Because____________________________________,________________________________________.</a:t>
            </a:r>
            <a:endParaRPr lang="en-GB" sz="2000" dirty="0">
              <a:latin typeface="CCW Cursive Writing 7" pitchFamily="66" charset="0"/>
              <a:cs typeface="Arial" pitchFamily="34" charset="0"/>
            </a:endParaRPr>
          </a:p>
          <a:p>
            <a:pPr marL="0" indent="0">
              <a:buNone/>
            </a:pPr>
            <a:r>
              <a:rPr lang="en-GB" sz="2000" dirty="0">
                <a:solidFill>
                  <a:srgbClr val="FF0000"/>
                </a:solidFill>
                <a:latin typeface="CCW Cursive Writing 7" pitchFamily="66" charset="0"/>
                <a:cs typeface="Arial" pitchFamily="34" charset="0"/>
              </a:rPr>
              <a:t>Like a__________________________, </a:t>
            </a:r>
            <a:r>
              <a:rPr lang="en-GB" sz="2000" dirty="0">
                <a:latin typeface="CCW Cursive Writing 7" pitchFamily="66" charset="0"/>
                <a:cs typeface="Arial" pitchFamily="34" charset="0"/>
              </a:rPr>
              <a:t>you _____________________________________________. ________________</a:t>
            </a:r>
            <a:r>
              <a:rPr lang="en-GB" sz="2000" dirty="0" err="1">
                <a:latin typeface="CCW Cursive Writing 7" pitchFamily="66" charset="0"/>
                <a:cs typeface="Arial" pitchFamily="34" charset="0"/>
              </a:rPr>
              <a:t>ed</a:t>
            </a:r>
            <a:r>
              <a:rPr lang="en-GB" sz="2000" dirty="0">
                <a:latin typeface="CCW Cursive Writing 7" pitchFamily="66" charset="0"/>
                <a:cs typeface="Arial" pitchFamily="34" charset="0"/>
              </a:rPr>
              <a:t>, ______________</a:t>
            </a:r>
            <a:r>
              <a:rPr lang="en-GB" sz="2000" dirty="0" err="1">
                <a:latin typeface="CCW Cursive Writing 7" pitchFamily="66" charset="0"/>
                <a:cs typeface="Arial" pitchFamily="34" charset="0"/>
              </a:rPr>
              <a:t>ed</a:t>
            </a:r>
            <a:r>
              <a:rPr lang="en-GB" sz="2000" dirty="0">
                <a:latin typeface="CCW Cursive Writing 7" pitchFamily="66" charset="0"/>
                <a:cs typeface="Arial" pitchFamily="34" charset="0"/>
              </a:rPr>
              <a:t> and ____________________</a:t>
            </a:r>
            <a:r>
              <a:rPr lang="en-GB" sz="2000" dirty="0" err="1">
                <a:latin typeface="CCW Cursive Writing 7" pitchFamily="66" charset="0"/>
                <a:cs typeface="Arial" pitchFamily="34" charset="0"/>
              </a:rPr>
              <a:t>ed</a:t>
            </a:r>
            <a:r>
              <a:rPr lang="en-GB" sz="2000" dirty="0">
                <a:latin typeface="CCW Cursive Writing 7" pitchFamily="66" charset="0"/>
                <a:cs typeface="Arial" pitchFamily="34" charset="0"/>
              </a:rPr>
              <a:t>, __________________________________________.</a:t>
            </a:r>
          </a:p>
          <a:p>
            <a:pPr marL="0" indent="0">
              <a:buNone/>
            </a:pPr>
            <a:r>
              <a:rPr lang="en-GB" sz="2000" dirty="0">
                <a:solidFill>
                  <a:srgbClr val="FF0000"/>
                </a:solidFill>
                <a:latin typeface="CCW Cursive Writing 7" pitchFamily="66" charset="0"/>
                <a:cs typeface="Arial" pitchFamily="34" charset="0"/>
              </a:rPr>
              <a:t>Although_________________________________</a:t>
            </a:r>
            <a:r>
              <a:rPr lang="en-GB" sz="2000" dirty="0">
                <a:latin typeface="CCW Cursive Writing 7" pitchFamily="66" charset="0"/>
                <a:cs typeface="Arial" pitchFamily="34" charset="0"/>
              </a:rPr>
              <a:t>,____________________________________________________________.  </a:t>
            </a:r>
          </a:p>
          <a:p>
            <a:pPr marL="0" indent="0">
              <a:buNone/>
            </a:pPr>
            <a:r>
              <a:rPr lang="en-GB" sz="2000" dirty="0">
                <a:solidFill>
                  <a:srgbClr val="FF0000"/>
                </a:solidFill>
                <a:latin typeface="CCW Cursive Writing 7" pitchFamily="66" charset="0"/>
                <a:cs typeface="Arial" pitchFamily="34" charset="0"/>
              </a:rPr>
              <a:t>If_____________________________________, if______________________________________, if________________________________, then________________________________! </a:t>
            </a:r>
            <a:r>
              <a:rPr lang="en-GB" sz="2000" dirty="0">
                <a:latin typeface="CCW Cursive Writing 7" pitchFamily="66" charset="0"/>
                <a:cs typeface="Arial" pitchFamily="34" charset="0"/>
              </a:rPr>
              <a:t>I hope you take my thoughts seriously and I look forward to your response. </a:t>
            </a:r>
          </a:p>
          <a:p>
            <a:pPr marL="0" indent="0">
              <a:buNone/>
            </a:pPr>
            <a:endParaRPr lang="en-GB" sz="2000" dirty="0">
              <a:latin typeface="CCW Cursive Writing 7" pitchFamily="66" charset="0"/>
              <a:cs typeface="Arial" pitchFamily="34" charset="0"/>
            </a:endParaRPr>
          </a:p>
          <a:p>
            <a:pPr marL="0" indent="0">
              <a:buNone/>
            </a:pPr>
            <a:r>
              <a:rPr lang="en-GB" sz="2000" dirty="0">
                <a:latin typeface="CCW Cursive Writing 7" pitchFamily="66" charset="0"/>
                <a:cs typeface="Arial" pitchFamily="34" charset="0"/>
              </a:rPr>
              <a:t>Your ____________ teacher,</a:t>
            </a:r>
          </a:p>
          <a:p>
            <a:pPr marL="0" indent="0">
              <a:buNone/>
            </a:pPr>
            <a:r>
              <a:rPr lang="en-GB" sz="2000" dirty="0">
                <a:latin typeface="CCW Cursive Writing 7" pitchFamily="66" charset="0"/>
                <a:cs typeface="Arial" pitchFamily="34" charset="0"/>
              </a:rPr>
              <a:t> </a:t>
            </a:r>
          </a:p>
          <a:p>
            <a:pPr marL="0" indent="0">
              <a:buNone/>
            </a:pPr>
            <a:r>
              <a:rPr lang="en-GB" sz="2000" dirty="0">
                <a:latin typeface="CCW Cursive Writing 7" pitchFamily="66" charset="0"/>
                <a:cs typeface="Arial" pitchFamily="34" charset="0"/>
              </a:rPr>
              <a:t>Mrs </a:t>
            </a:r>
            <a:r>
              <a:rPr lang="en-GB" sz="2000" dirty="0" err="1">
                <a:latin typeface="CCW Cursive Writing 7" pitchFamily="66" charset="0"/>
                <a:cs typeface="Arial" pitchFamily="34" charset="0"/>
              </a:rPr>
              <a:t>Warham</a:t>
            </a:r>
            <a:r>
              <a:rPr lang="en-GB" sz="2000" dirty="0">
                <a:latin typeface="CCW Cursive Writing 7" pitchFamily="66" charset="0"/>
                <a:cs typeface="Arial" pitchFamily="34" charset="0"/>
              </a:rPr>
              <a:t>.</a:t>
            </a:r>
          </a:p>
        </p:txBody>
      </p:sp>
    </p:spTree>
    <p:extLst>
      <p:ext uri="{BB962C8B-B14F-4D97-AF65-F5344CB8AC3E}">
        <p14:creationId xmlns:p14="http://schemas.microsoft.com/office/powerpoint/2010/main" val="2379881361"/>
      </p:ext>
    </p:extLst>
  </p:cSld>
  <p:clrMapOvr>
    <a:masterClrMapping/>
  </p:clrMapOvr>
</p:sld>
</file>

<file path=ppt/slides/slide1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68288" y="691699"/>
            <a:ext cx="9012739" cy="1325563"/>
          </a:xfrm>
        </p:spPr>
        <p:txBody>
          <a:bodyPr>
            <a:normAutofit fontScale="90000"/>
          </a:bodyPr>
          <a:lstStyle/>
          <a:p>
            <a:r>
              <a:rPr lang="en-GB" sz="3600" u="sng" dirty="0">
                <a:latin typeface="CCW Cursive Writing 7" pitchFamily="66" charset="0"/>
              </a:rPr>
              <a:t>Tuesday 25</a:t>
            </a:r>
            <a:r>
              <a:rPr lang="en-GB" sz="3600" u="sng" baseline="30000" dirty="0">
                <a:latin typeface="CCW Cursive Writing 7" pitchFamily="66" charset="0"/>
              </a:rPr>
              <a:t>th</a:t>
            </a:r>
            <a:r>
              <a:rPr lang="en-GB" sz="3600" u="sng" dirty="0">
                <a:latin typeface="CCW Cursive Writing 7" pitchFamily="66" charset="0"/>
              </a:rPr>
              <a:t> September 2018 </a:t>
            </a:r>
            <a:br>
              <a:rPr lang="en-GB" u="sng" dirty="0">
                <a:latin typeface="CCW Cursive Writing 7" pitchFamily="66" charset="0"/>
              </a:rPr>
            </a:br>
            <a:br>
              <a:rPr lang="en-GB" u="sng" dirty="0">
                <a:latin typeface="CCW Cursive Writing 7" pitchFamily="66" charset="0"/>
              </a:rPr>
            </a:br>
            <a:r>
              <a:rPr lang="en-GB" u="sng" dirty="0">
                <a:latin typeface="CCW Cursive Writing 7" pitchFamily="66" charset="0"/>
              </a:rPr>
              <a:t>L.O: Write an informal letter.</a:t>
            </a:r>
          </a:p>
        </p:txBody>
      </p:sp>
    </p:spTree>
    <p:extLst>
      <p:ext uri="{BB962C8B-B14F-4D97-AF65-F5344CB8AC3E}">
        <p14:creationId xmlns:p14="http://schemas.microsoft.com/office/powerpoint/2010/main" val="4252358735"/>
      </p:ext>
    </p:extLst>
  </p:cSld>
  <p:clrMapOvr>
    <a:masterClrMapping/>
  </p:clrMapOvr>
</p:sld>
</file>

<file path=ppt/slides/slide1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4" descr="http://www.girlonarockinghorse.com/wp-content/uploads/2012/07/i-love-shiny-things.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246281" y="217172"/>
            <a:ext cx="5309833" cy="452949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47776352"/>
      </p:ext>
    </p:extLst>
  </p:cSld>
  <p:clrMapOvr>
    <a:masterClrMapping/>
  </p:clrMapOvr>
</p:sld>
</file>

<file path=ppt/slides/slide1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860728" y="224136"/>
            <a:ext cx="6479659" cy="3785652"/>
          </a:xfrm>
          <a:prstGeom prst="rect">
            <a:avLst/>
          </a:prstGeom>
          <a:noFill/>
        </p:spPr>
        <p:txBody>
          <a:bodyPr wrap="none" lIns="91440" tIns="45720" rIns="91440" bIns="45720">
            <a:spAutoFit/>
          </a:bodyPr>
          <a:lstStyle/>
          <a:p>
            <a:pPr algn="ctr"/>
            <a:r>
              <a:rPr lang="en-US" sz="6000" b="1" dirty="0">
                <a:ln w="22225">
                  <a:solidFill>
                    <a:schemeClr val="accent2"/>
                  </a:solidFill>
                  <a:prstDash val="solid"/>
                </a:ln>
                <a:solidFill>
                  <a:schemeClr val="accent2">
                    <a:lumMod val="40000"/>
                    <a:lumOff val="60000"/>
                  </a:schemeClr>
                </a:solidFill>
                <a:latin typeface="Jarman" panose="00000400000000000000" pitchFamily="2" charset="0"/>
              </a:rPr>
              <a:t>Start with </a:t>
            </a:r>
          </a:p>
          <a:p>
            <a:pPr algn="ctr"/>
            <a:r>
              <a:rPr lang="en-US" sz="6000" b="1" dirty="0">
                <a:ln w="22225">
                  <a:solidFill>
                    <a:schemeClr val="accent2"/>
                  </a:solidFill>
                  <a:prstDash val="solid"/>
                </a:ln>
                <a:solidFill>
                  <a:schemeClr val="accent2">
                    <a:lumMod val="40000"/>
                    <a:lumOff val="60000"/>
                  </a:schemeClr>
                </a:solidFill>
                <a:latin typeface="Jarman" panose="00000400000000000000" pitchFamily="2" charset="0"/>
              </a:rPr>
              <a:t>an emotion word…</a:t>
            </a:r>
          </a:p>
          <a:p>
            <a:pPr algn="ctr"/>
            <a:r>
              <a:rPr lang="en-US" sz="6000" b="1" dirty="0" err="1">
                <a:ln w="22225">
                  <a:solidFill>
                    <a:schemeClr val="accent2"/>
                  </a:solidFill>
                  <a:prstDash val="solid"/>
                </a:ln>
                <a:solidFill>
                  <a:schemeClr val="accent2">
                    <a:lumMod val="40000"/>
                    <a:lumOff val="60000"/>
                  </a:schemeClr>
                </a:solidFill>
                <a:latin typeface="Jarman" panose="00000400000000000000" pitchFamily="2" charset="0"/>
              </a:rPr>
              <a:t>ed</a:t>
            </a:r>
            <a:endParaRPr lang="en-US" sz="6000" b="1" dirty="0">
              <a:ln w="22225">
                <a:solidFill>
                  <a:schemeClr val="accent2"/>
                </a:solidFill>
                <a:prstDash val="solid"/>
              </a:ln>
              <a:solidFill>
                <a:schemeClr val="accent2">
                  <a:lumMod val="40000"/>
                  <a:lumOff val="60000"/>
                </a:schemeClr>
              </a:solidFill>
              <a:latin typeface="Jarman" panose="00000400000000000000" pitchFamily="2" charset="0"/>
            </a:endParaRPr>
          </a:p>
          <a:p>
            <a:pPr algn="ctr"/>
            <a:r>
              <a:rPr lang="en-US" sz="6000" b="1" dirty="0">
                <a:ln w="22225">
                  <a:solidFill>
                    <a:schemeClr val="accent2"/>
                  </a:solidFill>
                  <a:prstDash val="solid"/>
                </a:ln>
                <a:solidFill>
                  <a:schemeClr val="accent2">
                    <a:lumMod val="40000"/>
                    <a:lumOff val="60000"/>
                  </a:schemeClr>
                </a:solidFill>
                <a:latin typeface="Jarman" panose="00000400000000000000" pitchFamily="2" charset="0"/>
              </a:rPr>
              <a:t>3ed</a:t>
            </a:r>
          </a:p>
        </p:txBody>
      </p:sp>
      <p:sp>
        <p:nvSpPr>
          <p:cNvPr id="3" name="TextBox 2"/>
          <p:cNvSpPr txBox="1"/>
          <p:nvPr/>
        </p:nvSpPr>
        <p:spPr>
          <a:xfrm>
            <a:off x="1442399" y="4009788"/>
            <a:ext cx="9105393" cy="2123658"/>
          </a:xfrm>
          <a:prstGeom prst="rect">
            <a:avLst/>
          </a:prstGeom>
          <a:noFill/>
        </p:spPr>
        <p:txBody>
          <a:bodyPr wrap="square" rtlCol="0">
            <a:spAutoFit/>
          </a:bodyPr>
          <a:lstStyle/>
          <a:p>
            <a:r>
              <a:rPr lang="en-GB" sz="4400" dirty="0">
                <a:solidFill>
                  <a:srgbClr val="FF0000"/>
                </a:solidFill>
                <a:latin typeface="Jarman" panose="00000400000000000000" pitchFamily="2" charset="0"/>
              </a:rPr>
              <a:t>Frustrated, infuriated and overwhelmed</a:t>
            </a:r>
            <a:r>
              <a:rPr lang="en-GB" sz="4400" dirty="0">
                <a:latin typeface="Jarman" panose="00000400000000000000" pitchFamily="2" charset="0"/>
              </a:rPr>
              <a:t>, I watched in horror as my class destroyed the classroom. </a:t>
            </a:r>
          </a:p>
        </p:txBody>
      </p:sp>
    </p:spTree>
    <p:extLst>
      <p:ext uri="{BB962C8B-B14F-4D97-AF65-F5344CB8AC3E}">
        <p14:creationId xmlns:p14="http://schemas.microsoft.com/office/powerpoint/2010/main" val="180962251"/>
      </p:ext>
    </p:extLst>
  </p:cSld>
  <p:clrMapOvr>
    <a:masterClrMapping/>
  </p:clrMapOvr>
</p:sld>
</file>

<file path=ppt/slides/slide1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198408" y="133984"/>
            <a:ext cx="6167074" cy="2308324"/>
          </a:xfrm>
          <a:prstGeom prst="rect">
            <a:avLst/>
          </a:prstGeom>
          <a:noFill/>
        </p:spPr>
        <p:txBody>
          <a:bodyPr wrap="none" lIns="91440" tIns="45720" rIns="91440" bIns="45720">
            <a:spAutoFit/>
          </a:bodyPr>
          <a:lstStyle/>
          <a:p>
            <a:pPr algn="ctr"/>
            <a:r>
              <a:rPr lang="en-US" sz="7200" b="1" dirty="0">
                <a:ln w="22225">
                  <a:solidFill>
                    <a:schemeClr val="accent2"/>
                  </a:solidFill>
                  <a:prstDash val="solid"/>
                </a:ln>
                <a:solidFill>
                  <a:schemeClr val="accent2">
                    <a:lumMod val="40000"/>
                    <a:lumOff val="60000"/>
                  </a:schemeClr>
                </a:solidFill>
                <a:latin typeface="Jarman" panose="00000400000000000000" pitchFamily="2" charset="0"/>
              </a:rPr>
              <a:t>Start with </a:t>
            </a:r>
          </a:p>
          <a:p>
            <a:pPr algn="ctr"/>
            <a:r>
              <a:rPr lang="en-US" sz="7200" b="1" dirty="0">
                <a:ln w="22225">
                  <a:solidFill>
                    <a:schemeClr val="accent2"/>
                  </a:solidFill>
                  <a:prstDash val="solid"/>
                </a:ln>
                <a:solidFill>
                  <a:schemeClr val="accent2">
                    <a:lumMod val="40000"/>
                    <a:lumOff val="60000"/>
                  </a:schemeClr>
                </a:solidFill>
                <a:latin typeface="Jarman" panose="00000400000000000000" pitchFamily="2" charset="0"/>
              </a:rPr>
              <a:t>a conjunction…</a:t>
            </a:r>
          </a:p>
        </p:txBody>
      </p:sp>
      <p:sp>
        <p:nvSpPr>
          <p:cNvPr id="3" name="TextBox 2"/>
          <p:cNvSpPr txBox="1"/>
          <p:nvPr/>
        </p:nvSpPr>
        <p:spPr>
          <a:xfrm>
            <a:off x="1834707" y="2846232"/>
            <a:ext cx="8894472" cy="3139321"/>
          </a:xfrm>
          <a:prstGeom prst="rect">
            <a:avLst/>
          </a:prstGeom>
          <a:noFill/>
        </p:spPr>
        <p:txBody>
          <a:bodyPr wrap="square" rtlCol="0">
            <a:spAutoFit/>
          </a:bodyPr>
          <a:lstStyle/>
          <a:p>
            <a:r>
              <a:rPr lang="en-GB" sz="6600" dirty="0">
                <a:solidFill>
                  <a:srgbClr val="FF0000"/>
                </a:solidFill>
                <a:latin typeface="Jarman" panose="00000400000000000000" pitchFamily="2" charset="0"/>
              </a:rPr>
              <a:t>Although</a:t>
            </a:r>
            <a:r>
              <a:rPr lang="en-GB" sz="6600" dirty="0">
                <a:latin typeface="Jarman" panose="00000400000000000000" pitchFamily="2" charset="0"/>
              </a:rPr>
              <a:t> this may not seem important to you</a:t>
            </a:r>
            <a:r>
              <a:rPr lang="en-GB" sz="6600" dirty="0">
                <a:solidFill>
                  <a:srgbClr val="FF0000"/>
                </a:solidFill>
                <a:latin typeface="Jarman" panose="00000400000000000000" pitchFamily="2" charset="0"/>
              </a:rPr>
              <a:t>,</a:t>
            </a:r>
            <a:r>
              <a:rPr lang="en-GB" sz="6600" dirty="0">
                <a:latin typeface="Jarman" panose="00000400000000000000" pitchFamily="2" charset="0"/>
              </a:rPr>
              <a:t> believe me it is!</a:t>
            </a:r>
          </a:p>
        </p:txBody>
      </p:sp>
    </p:spTree>
    <p:extLst>
      <p:ext uri="{BB962C8B-B14F-4D97-AF65-F5344CB8AC3E}">
        <p14:creationId xmlns:p14="http://schemas.microsoft.com/office/powerpoint/2010/main" val="194938693"/>
      </p:ext>
    </p:extLst>
  </p:cSld>
  <p:clrMapOvr>
    <a:masterClrMapping/>
  </p:clrMapOvr>
</p:sld>
</file>

<file path=ppt/slides/slide1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94025" y="133986"/>
            <a:ext cx="7975838" cy="1200329"/>
          </a:xfrm>
          <a:prstGeom prst="rect">
            <a:avLst/>
          </a:prstGeom>
          <a:noFill/>
        </p:spPr>
        <p:txBody>
          <a:bodyPr wrap="none" lIns="91440" tIns="45720" rIns="91440" bIns="45720">
            <a:spAutoFit/>
          </a:bodyPr>
          <a:lstStyle/>
          <a:p>
            <a:pPr algn="ctr"/>
            <a:r>
              <a:rPr lang="en-US" sz="7200" b="1" dirty="0">
                <a:ln w="22225">
                  <a:solidFill>
                    <a:schemeClr val="accent2"/>
                  </a:solidFill>
                  <a:prstDash val="solid"/>
                </a:ln>
                <a:solidFill>
                  <a:schemeClr val="accent2">
                    <a:lumMod val="40000"/>
                    <a:lumOff val="60000"/>
                  </a:schemeClr>
                </a:solidFill>
                <a:latin typeface="Jarman" panose="00000400000000000000" pitchFamily="2" charset="0"/>
              </a:rPr>
              <a:t>Start with a simile …</a:t>
            </a:r>
          </a:p>
        </p:txBody>
      </p:sp>
      <p:sp>
        <p:nvSpPr>
          <p:cNvPr id="3" name="TextBox 2"/>
          <p:cNvSpPr txBox="1"/>
          <p:nvPr/>
        </p:nvSpPr>
        <p:spPr>
          <a:xfrm>
            <a:off x="1653988" y="1815353"/>
            <a:ext cx="9063318" cy="2492990"/>
          </a:xfrm>
          <a:prstGeom prst="rect">
            <a:avLst/>
          </a:prstGeom>
          <a:noFill/>
        </p:spPr>
        <p:txBody>
          <a:bodyPr wrap="square" rtlCol="0">
            <a:spAutoFit/>
          </a:bodyPr>
          <a:lstStyle/>
          <a:p>
            <a:r>
              <a:rPr lang="en-GB" sz="6000" dirty="0">
                <a:solidFill>
                  <a:srgbClr val="FF0000"/>
                </a:solidFill>
                <a:latin typeface="Jarman" pitchFamily="2" charset="0"/>
              </a:rPr>
              <a:t>Like a whirlwind, </a:t>
            </a:r>
            <a:r>
              <a:rPr lang="en-GB" sz="4800" dirty="0">
                <a:latin typeface="Jarman" pitchFamily="2" charset="0"/>
              </a:rPr>
              <a:t>you tear around this classroom wreaking havoc. </a:t>
            </a:r>
          </a:p>
        </p:txBody>
      </p:sp>
    </p:spTree>
    <p:extLst>
      <p:ext uri="{BB962C8B-B14F-4D97-AF65-F5344CB8AC3E}">
        <p14:creationId xmlns:p14="http://schemas.microsoft.com/office/powerpoint/2010/main" val="4291004083"/>
      </p:ext>
    </p:extLst>
  </p:cSld>
  <p:clrMapOvr>
    <a:masterClrMapping/>
  </p:clrMapOvr>
</p:sld>
</file>

<file path=ppt/slides/slide1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p:cNvSpPr txBox="1">
            <a:spLocks/>
          </p:cNvSpPr>
          <p:nvPr/>
        </p:nvSpPr>
        <p:spPr>
          <a:xfrm>
            <a:off x="1319929" y="141004"/>
            <a:ext cx="4290568" cy="6494929"/>
          </a:xfrm>
          <a:prstGeom prst="rect">
            <a:avLst/>
          </a:prstGeom>
        </p:spPr>
        <p:txBody>
          <a:bodyPr vert="horz" lIns="91440" tIns="45720" rIns="91440" bIns="45720" rtlCol="0">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1400" dirty="0">
                <a:latin typeface="CCW Cursive Writing 7" pitchFamily="66" charset="0"/>
                <a:cs typeface="Arial" pitchFamily="34" charset="0"/>
              </a:rPr>
              <a:t>Dear _________, </a:t>
            </a:r>
          </a:p>
          <a:p>
            <a:pPr marL="0" indent="0">
              <a:buNone/>
            </a:pPr>
            <a:endParaRPr lang="en-GB" sz="1400" dirty="0">
              <a:latin typeface="CCW Cursive Writing 7" pitchFamily="66" charset="0"/>
              <a:cs typeface="Arial" pitchFamily="34" charset="0"/>
            </a:endParaRPr>
          </a:p>
          <a:p>
            <a:pPr marL="0" indent="0">
              <a:buNone/>
            </a:pPr>
            <a:r>
              <a:rPr lang="en-GB" sz="1400" dirty="0">
                <a:latin typeface="CCW Cursive Writing 7" pitchFamily="66" charset="0"/>
                <a:cs typeface="Arial" pitchFamily="34" charset="0"/>
              </a:rPr>
              <a:t>Right- we have a problem! I’m _________________________ with our current situation. </a:t>
            </a:r>
            <a:r>
              <a:rPr lang="en-GB" sz="1400" dirty="0">
                <a:solidFill>
                  <a:srgbClr val="FF0000"/>
                </a:solidFill>
                <a:latin typeface="CCW Cursive Writing 7" pitchFamily="66" charset="0"/>
                <a:cs typeface="Arial" pitchFamily="34" charset="0"/>
              </a:rPr>
              <a:t>As</a:t>
            </a:r>
            <a:r>
              <a:rPr lang="en-GB" sz="1400" dirty="0">
                <a:latin typeface="CCW Cursive Writing 7" pitchFamily="66" charset="0"/>
                <a:cs typeface="Arial" pitchFamily="34" charset="0"/>
              </a:rPr>
              <a:t> you know, ___________________________________________________________. </a:t>
            </a:r>
            <a:r>
              <a:rPr lang="en-GB" sz="1400" dirty="0">
                <a:solidFill>
                  <a:srgbClr val="FF0000"/>
                </a:solidFill>
                <a:latin typeface="CCW Cursive Writing 7" pitchFamily="66" charset="0"/>
                <a:cs typeface="Arial" pitchFamily="34" charset="0"/>
              </a:rPr>
              <a:t>Stressing</a:t>
            </a:r>
            <a:r>
              <a:rPr lang="en-GB" sz="1400" dirty="0">
                <a:latin typeface="CCW Cursive Writing 7" pitchFamily="66" charset="0"/>
                <a:cs typeface="Arial" pitchFamily="34" charset="0"/>
              </a:rPr>
              <a:t> about your behaviour,____________________________________________. </a:t>
            </a:r>
            <a:r>
              <a:rPr lang="en-GB" sz="1400" dirty="0">
                <a:solidFill>
                  <a:srgbClr val="FF0000"/>
                </a:solidFill>
                <a:latin typeface="CCW Cursive Writing 7" pitchFamily="66" charset="0"/>
                <a:cs typeface="Arial" pitchFamily="34" charset="0"/>
              </a:rPr>
              <a:t>Because____________________________________,________________________________________.</a:t>
            </a:r>
            <a:endParaRPr lang="en-GB" sz="1400" dirty="0">
              <a:latin typeface="CCW Cursive Writing 7" pitchFamily="66" charset="0"/>
              <a:cs typeface="Arial" pitchFamily="34" charset="0"/>
            </a:endParaRPr>
          </a:p>
          <a:p>
            <a:pPr marL="0" indent="0">
              <a:buNone/>
            </a:pPr>
            <a:r>
              <a:rPr lang="en-GB" sz="1400" dirty="0">
                <a:solidFill>
                  <a:srgbClr val="FF0000"/>
                </a:solidFill>
                <a:latin typeface="CCW Cursive Writing 7" pitchFamily="66" charset="0"/>
                <a:cs typeface="Arial" pitchFamily="34" charset="0"/>
              </a:rPr>
              <a:t>Like a__________________________, </a:t>
            </a:r>
            <a:r>
              <a:rPr lang="en-GB" sz="1400" dirty="0">
                <a:latin typeface="CCW Cursive Writing 7" pitchFamily="66" charset="0"/>
                <a:cs typeface="Arial" pitchFamily="34" charset="0"/>
              </a:rPr>
              <a:t>you _____________________________________________. ________________</a:t>
            </a:r>
            <a:r>
              <a:rPr lang="en-GB" sz="1400" dirty="0" err="1">
                <a:latin typeface="CCW Cursive Writing 7" pitchFamily="66" charset="0"/>
                <a:cs typeface="Arial" pitchFamily="34" charset="0"/>
              </a:rPr>
              <a:t>ed</a:t>
            </a:r>
            <a:r>
              <a:rPr lang="en-GB" sz="1400" dirty="0">
                <a:latin typeface="CCW Cursive Writing 7" pitchFamily="66" charset="0"/>
                <a:cs typeface="Arial" pitchFamily="34" charset="0"/>
              </a:rPr>
              <a:t>, ______________</a:t>
            </a:r>
            <a:r>
              <a:rPr lang="en-GB" sz="1400" dirty="0" err="1">
                <a:latin typeface="CCW Cursive Writing 7" pitchFamily="66" charset="0"/>
                <a:cs typeface="Arial" pitchFamily="34" charset="0"/>
              </a:rPr>
              <a:t>ed</a:t>
            </a:r>
            <a:r>
              <a:rPr lang="en-GB" sz="1400" dirty="0">
                <a:latin typeface="CCW Cursive Writing 7" pitchFamily="66" charset="0"/>
                <a:cs typeface="Arial" pitchFamily="34" charset="0"/>
              </a:rPr>
              <a:t> and ____________________</a:t>
            </a:r>
            <a:r>
              <a:rPr lang="en-GB" sz="1400" dirty="0" err="1">
                <a:latin typeface="CCW Cursive Writing 7" pitchFamily="66" charset="0"/>
                <a:cs typeface="Arial" pitchFamily="34" charset="0"/>
              </a:rPr>
              <a:t>ed</a:t>
            </a:r>
            <a:r>
              <a:rPr lang="en-GB" sz="1400" dirty="0">
                <a:latin typeface="CCW Cursive Writing 7" pitchFamily="66" charset="0"/>
                <a:cs typeface="Arial" pitchFamily="34" charset="0"/>
              </a:rPr>
              <a:t>, __________________________________________.</a:t>
            </a:r>
          </a:p>
          <a:p>
            <a:pPr marL="0" indent="0">
              <a:buNone/>
            </a:pPr>
            <a:r>
              <a:rPr lang="en-GB" sz="1400" dirty="0">
                <a:solidFill>
                  <a:srgbClr val="FF0000"/>
                </a:solidFill>
                <a:latin typeface="CCW Cursive Writing 7" pitchFamily="66" charset="0"/>
                <a:cs typeface="Arial" pitchFamily="34" charset="0"/>
              </a:rPr>
              <a:t>Although_________________________________</a:t>
            </a:r>
            <a:r>
              <a:rPr lang="en-GB" sz="1400" dirty="0">
                <a:latin typeface="CCW Cursive Writing 7" pitchFamily="66" charset="0"/>
                <a:cs typeface="Arial" pitchFamily="34" charset="0"/>
              </a:rPr>
              <a:t>,____________________________________________________________.  </a:t>
            </a:r>
          </a:p>
          <a:p>
            <a:pPr marL="0" indent="0">
              <a:buNone/>
            </a:pPr>
            <a:r>
              <a:rPr lang="en-GB" sz="1400" dirty="0">
                <a:solidFill>
                  <a:srgbClr val="FF0000"/>
                </a:solidFill>
                <a:latin typeface="CCW Cursive Writing 7" pitchFamily="66" charset="0"/>
                <a:cs typeface="Arial" pitchFamily="34" charset="0"/>
              </a:rPr>
              <a:t>If_____________________________________, if______________________________________, if________________________________, then________________________________! </a:t>
            </a:r>
            <a:r>
              <a:rPr lang="en-GB" sz="1400" dirty="0">
                <a:latin typeface="CCW Cursive Writing 7" pitchFamily="66" charset="0"/>
                <a:cs typeface="Arial" pitchFamily="34" charset="0"/>
              </a:rPr>
              <a:t>I hope you take my thoughts seriously and I look forward to your response. </a:t>
            </a:r>
          </a:p>
          <a:p>
            <a:pPr marL="0" indent="0">
              <a:buNone/>
            </a:pPr>
            <a:endParaRPr lang="en-GB" sz="1400" dirty="0">
              <a:latin typeface="CCW Cursive Writing 7" pitchFamily="66" charset="0"/>
              <a:cs typeface="Arial" pitchFamily="34" charset="0"/>
            </a:endParaRPr>
          </a:p>
          <a:p>
            <a:pPr marL="0" indent="0">
              <a:buNone/>
            </a:pPr>
            <a:r>
              <a:rPr lang="en-GB" sz="1400" dirty="0">
                <a:latin typeface="CCW Cursive Writing 7" pitchFamily="66" charset="0"/>
                <a:cs typeface="Arial" pitchFamily="34" charset="0"/>
              </a:rPr>
              <a:t>Your ____________ teacher,</a:t>
            </a:r>
          </a:p>
          <a:p>
            <a:pPr marL="0" indent="0">
              <a:buNone/>
            </a:pPr>
            <a:r>
              <a:rPr lang="en-GB" sz="1400" dirty="0">
                <a:latin typeface="CCW Cursive Writing 7" pitchFamily="66" charset="0"/>
                <a:cs typeface="Arial" pitchFamily="34" charset="0"/>
              </a:rPr>
              <a:t> </a:t>
            </a:r>
          </a:p>
          <a:p>
            <a:pPr marL="0" indent="0">
              <a:buNone/>
            </a:pPr>
            <a:r>
              <a:rPr lang="en-GB" sz="1400" dirty="0">
                <a:latin typeface="CCW Cursive Writing 7" pitchFamily="66" charset="0"/>
                <a:cs typeface="Arial" pitchFamily="34" charset="0"/>
              </a:rPr>
              <a:t>Mrs </a:t>
            </a:r>
            <a:r>
              <a:rPr lang="en-GB" sz="1400" dirty="0" err="1">
                <a:latin typeface="CCW Cursive Writing 7" pitchFamily="66" charset="0"/>
                <a:cs typeface="Arial" pitchFamily="34" charset="0"/>
              </a:rPr>
              <a:t>Warham</a:t>
            </a:r>
            <a:r>
              <a:rPr lang="en-GB" sz="1400" dirty="0">
                <a:latin typeface="CCW Cursive Writing 7" pitchFamily="66" charset="0"/>
                <a:cs typeface="Arial" pitchFamily="34" charset="0"/>
              </a:rPr>
              <a:t>.</a:t>
            </a:r>
          </a:p>
        </p:txBody>
      </p:sp>
      <p:sp>
        <p:nvSpPr>
          <p:cNvPr id="3" name="Content Placeholder 2"/>
          <p:cNvSpPr txBox="1">
            <a:spLocks/>
          </p:cNvSpPr>
          <p:nvPr/>
        </p:nvSpPr>
        <p:spPr>
          <a:xfrm>
            <a:off x="6514592" y="141004"/>
            <a:ext cx="4290568" cy="6494929"/>
          </a:xfrm>
          <a:prstGeom prst="rect">
            <a:avLst/>
          </a:prstGeom>
        </p:spPr>
        <p:txBody>
          <a:bodyPr vert="horz" lIns="91440" tIns="45720" rIns="91440" bIns="45720" rtlCol="0">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1400" dirty="0">
                <a:latin typeface="CCW Cursive Writing 7" pitchFamily="66" charset="0"/>
                <a:cs typeface="Arial" pitchFamily="34" charset="0"/>
              </a:rPr>
              <a:t>Dear _________, </a:t>
            </a:r>
          </a:p>
          <a:p>
            <a:pPr marL="0" indent="0">
              <a:buNone/>
            </a:pPr>
            <a:endParaRPr lang="en-GB" sz="1400" dirty="0">
              <a:latin typeface="CCW Cursive Writing 7" pitchFamily="66" charset="0"/>
              <a:cs typeface="Arial" pitchFamily="34" charset="0"/>
            </a:endParaRPr>
          </a:p>
          <a:p>
            <a:pPr marL="0" indent="0">
              <a:buNone/>
            </a:pPr>
            <a:r>
              <a:rPr lang="en-GB" sz="1400" dirty="0">
                <a:latin typeface="CCW Cursive Writing 7" pitchFamily="66" charset="0"/>
                <a:cs typeface="Arial" pitchFamily="34" charset="0"/>
              </a:rPr>
              <a:t>Right- we have a problem! I’m _________________________ with our current situation. </a:t>
            </a:r>
            <a:r>
              <a:rPr lang="en-GB" sz="1400" dirty="0">
                <a:solidFill>
                  <a:srgbClr val="FF0000"/>
                </a:solidFill>
                <a:latin typeface="CCW Cursive Writing 7" pitchFamily="66" charset="0"/>
                <a:cs typeface="Arial" pitchFamily="34" charset="0"/>
              </a:rPr>
              <a:t>As</a:t>
            </a:r>
            <a:r>
              <a:rPr lang="en-GB" sz="1400" dirty="0">
                <a:latin typeface="CCW Cursive Writing 7" pitchFamily="66" charset="0"/>
                <a:cs typeface="Arial" pitchFamily="34" charset="0"/>
              </a:rPr>
              <a:t> you know, ___________________________________________________________. </a:t>
            </a:r>
            <a:r>
              <a:rPr lang="en-GB" sz="1400" dirty="0">
                <a:solidFill>
                  <a:srgbClr val="FF0000"/>
                </a:solidFill>
                <a:latin typeface="CCW Cursive Writing 7" pitchFamily="66" charset="0"/>
                <a:cs typeface="Arial" pitchFamily="34" charset="0"/>
              </a:rPr>
              <a:t>Stressing</a:t>
            </a:r>
            <a:r>
              <a:rPr lang="en-GB" sz="1400" dirty="0">
                <a:latin typeface="CCW Cursive Writing 7" pitchFamily="66" charset="0"/>
                <a:cs typeface="Arial" pitchFamily="34" charset="0"/>
              </a:rPr>
              <a:t> about your behaviour,____________________________________________. </a:t>
            </a:r>
            <a:r>
              <a:rPr lang="en-GB" sz="1400" dirty="0">
                <a:solidFill>
                  <a:srgbClr val="FF0000"/>
                </a:solidFill>
                <a:latin typeface="CCW Cursive Writing 7" pitchFamily="66" charset="0"/>
                <a:cs typeface="Arial" pitchFamily="34" charset="0"/>
              </a:rPr>
              <a:t>Because____________________________________,________________________________________.</a:t>
            </a:r>
            <a:endParaRPr lang="en-GB" sz="1400" dirty="0">
              <a:latin typeface="CCW Cursive Writing 7" pitchFamily="66" charset="0"/>
              <a:cs typeface="Arial" pitchFamily="34" charset="0"/>
            </a:endParaRPr>
          </a:p>
          <a:p>
            <a:pPr marL="0" indent="0">
              <a:buNone/>
            </a:pPr>
            <a:r>
              <a:rPr lang="en-GB" sz="1400" dirty="0">
                <a:solidFill>
                  <a:srgbClr val="FF0000"/>
                </a:solidFill>
                <a:latin typeface="CCW Cursive Writing 7" pitchFamily="66" charset="0"/>
                <a:cs typeface="Arial" pitchFamily="34" charset="0"/>
              </a:rPr>
              <a:t>Like a__________________________, </a:t>
            </a:r>
            <a:r>
              <a:rPr lang="en-GB" sz="1400" dirty="0">
                <a:latin typeface="CCW Cursive Writing 7" pitchFamily="66" charset="0"/>
                <a:cs typeface="Arial" pitchFamily="34" charset="0"/>
              </a:rPr>
              <a:t>you _____________________________________________. ________________</a:t>
            </a:r>
            <a:r>
              <a:rPr lang="en-GB" sz="1400" dirty="0" err="1">
                <a:latin typeface="CCW Cursive Writing 7" pitchFamily="66" charset="0"/>
                <a:cs typeface="Arial" pitchFamily="34" charset="0"/>
              </a:rPr>
              <a:t>ed</a:t>
            </a:r>
            <a:r>
              <a:rPr lang="en-GB" sz="1400" dirty="0">
                <a:latin typeface="CCW Cursive Writing 7" pitchFamily="66" charset="0"/>
                <a:cs typeface="Arial" pitchFamily="34" charset="0"/>
              </a:rPr>
              <a:t>, ______________</a:t>
            </a:r>
            <a:r>
              <a:rPr lang="en-GB" sz="1400" dirty="0" err="1">
                <a:latin typeface="CCW Cursive Writing 7" pitchFamily="66" charset="0"/>
                <a:cs typeface="Arial" pitchFamily="34" charset="0"/>
              </a:rPr>
              <a:t>ed</a:t>
            </a:r>
            <a:r>
              <a:rPr lang="en-GB" sz="1400" dirty="0">
                <a:latin typeface="CCW Cursive Writing 7" pitchFamily="66" charset="0"/>
                <a:cs typeface="Arial" pitchFamily="34" charset="0"/>
              </a:rPr>
              <a:t> and ____________________</a:t>
            </a:r>
            <a:r>
              <a:rPr lang="en-GB" sz="1400" dirty="0" err="1">
                <a:latin typeface="CCW Cursive Writing 7" pitchFamily="66" charset="0"/>
                <a:cs typeface="Arial" pitchFamily="34" charset="0"/>
              </a:rPr>
              <a:t>ed</a:t>
            </a:r>
            <a:r>
              <a:rPr lang="en-GB" sz="1400" dirty="0">
                <a:latin typeface="CCW Cursive Writing 7" pitchFamily="66" charset="0"/>
                <a:cs typeface="Arial" pitchFamily="34" charset="0"/>
              </a:rPr>
              <a:t>, __________________________________________.</a:t>
            </a:r>
          </a:p>
          <a:p>
            <a:pPr marL="0" indent="0">
              <a:buNone/>
            </a:pPr>
            <a:r>
              <a:rPr lang="en-GB" sz="1400" dirty="0">
                <a:solidFill>
                  <a:srgbClr val="FF0000"/>
                </a:solidFill>
                <a:latin typeface="CCW Cursive Writing 7" pitchFamily="66" charset="0"/>
                <a:cs typeface="Arial" pitchFamily="34" charset="0"/>
              </a:rPr>
              <a:t>Although_________________________________</a:t>
            </a:r>
            <a:r>
              <a:rPr lang="en-GB" sz="1400" dirty="0">
                <a:latin typeface="CCW Cursive Writing 7" pitchFamily="66" charset="0"/>
                <a:cs typeface="Arial" pitchFamily="34" charset="0"/>
              </a:rPr>
              <a:t>,____________________________________________________________.  </a:t>
            </a:r>
          </a:p>
          <a:p>
            <a:pPr marL="0" indent="0">
              <a:buNone/>
            </a:pPr>
            <a:r>
              <a:rPr lang="en-GB" sz="1400" dirty="0">
                <a:solidFill>
                  <a:srgbClr val="FF0000"/>
                </a:solidFill>
                <a:latin typeface="CCW Cursive Writing 7" pitchFamily="66" charset="0"/>
                <a:cs typeface="Arial" pitchFamily="34" charset="0"/>
              </a:rPr>
              <a:t>If_____________________________________, if______________________________________, if________________________________, then________________________________! </a:t>
            </a:r>
            <a:r>
              <a:rPr lang="en-GB" sz="1400" dirty="0">
                <a:latin typeface="CCW Cursive Writing 7" pitchFamily="66" charset="0"/>
                <a:cs typeface="Arial" pitchFamily="34" charset="0"/>
              </a:rPr>
              <a:t>I hope you take my thoughts seriously and I look forward to your response. </a:t>
            </a:r>
          </a:p>
          <a:p>
            <a:pPr marL="0" indent="0">
              <a:buNone/>
            </a:pPr>
            <a:endParaRPr lang="en-GB" sz="1400" dirty="0">
              <a:latin typeface="CCW Cursive Writing 7" pitchFamily="66" charset="0"/>
              <a:cs typeface="Arial" pitchFamily="34" charset="0"/>
            </a:endParaRPr>
          </a:p>
          <a:p>
            <a:pPr marL="0" indent="0">
              <a:buNone/>
            </a:pPr>
            <a:r>
              <a:rPr lang="en-GB" sz="1400" dirty="0">
                <a:latin typeface="CCW Cursive Writing 7" pitchFamily="66" charset="0"/>
                <a:cs typeface="Arial" pitchFamily="34" charset="0"/>
              </a:rPr>
              <a:t>Your ____________ teacher,</a:t>
            </a:r>
          </a:p>
          <a:p>
            <a:pPr marL="0" indent="0">
              <a:buNone/>
            </a:pPr>
            <a:r>
              <a:rPr lang="en-GB" sz="1400" dirty="0">
                <a:latin typeface="CCW Cursive Writing 7" pitchFamily="66" charset="0"/>
                <a:cs typeface="Arial" pitchFamily="34" charset="0"/>
              </a:rPr>
              <a:t> </a:t>
            </a:r>
          </a:p>
          <a:p>
            <a:pPr marL="0" indent="0">
              <a:buNone/>
            </a:pPr>
            <a:r>
              <a:rPr lang="en-GB" sz="1400" dirty="0">
                <a:latin typeface="CCW Cursive Writing 7" pitchFamily="66" charset="0"/>
                <a:cs typeface="Arial" pitchFamily="34" charset="0"/>
              </a:rPr>
              <a:t>Mrs </a:t>
            </a:r>
            <a:r>
              <a:rPr lang="en-GB" sz="1400" dirty="0" err="1">
                <a:latin typeface="CCW Cursive Writing 7" pitchFamily="66" charset="0"/>
                <a:cs typeface="Arial" pitchFamily="34" charset="0"/>
              </a:rPr>
              <a:t>Warham</a:t>
            </a:r>
            <a:r>
              <a:rPr lang="en-GB" sz="1400" dirty="0">
                <a:latin typeface="CCW Cursive Writing 7" pitchFamily="66" charset="0"/>
                <a:cs typeface="Arial" pitchFamily="34" charset="0"/>
              </a:rPr>
              <a:t>.</a:t>
            </a:r>
          </a:p>
        </p:txBody>
      </p:sp>
    </p:spTree>
    <p:extLst>
      <p:ext uri="{BB962C8B-B14F-4D97-AF65-F5344CB8AC3E}">
        <p14:creationId xmlns:p14="http://schemas.microsoft.com/office/powerpoint/2010/main" val="534480085"/>
      </p:ext>
    </p:extLst>
  </p:cSld>
  <p:clrMapOvr>
    <a:masterClrMapping/>
  </p:clrMapOvr>
</p:sld>
</file>

<file path=ppt/slides/slide1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p:cNvSpPr txBox="1">
            <a:spLocks/>
          </p:cNvSpPr>
          <p:nvPr/>
        </p:nvSpPr>
        <p:spPr>
          <a:xfrm>
            <a:off x="1568123" y="363072"/>
            <a:ext cx="9310548" cy="6494929"/>
          </a:xfrm>
          <a:prstGeom prst="rect">
            <a:avLst/>
          </a:prstGeom>
        </p:spPr>
        <p:txBody>
          <a:bodyPr vert="horz" lIns="91440" tIns="45720" rIns="91440" bIns="45720" rtlCol="0">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2000" dirty="0">
                <a:latin typeface="CCW Cursive Writing 7" pitchFamily="66" charset="0"/>
                <a:cs typeface="Arial" pitchFamily="34" charset="0"/>
              </a:rPr>
              <a:t>Dear _________, </a:t>
            </a:r>
          </a:p>
          <a:p>
            <a:pPr marL="0" indent="0">
              <a:buNone/>
            </a:pPr>
            <a:endParaRPr lang="en-GB" sz="2000" dirty="0">
              <a:latin typeface="CCW Cursive Writing 7" pitchFamily="66" charset="0"/>
              <a:cs typeface="Arial" pitchFamily="34" charset="0"/>
            </a:endParaRPr>
          </a:p>
          <a:p>
            <a:pPr marL="0" indent="0">
              <a:buNone/>
            </a:pPr>
            <a:r>
              <a:rPr lang="en-GB" sz="2000" dirty="0">
                <a:latin typeface="CCW Cursive Writing 7" pitchFamily="66" charset="0"/>
                <a:cs typeface="Arial" pitchFamily="34" charset="0"/>
              </a:rPr>
              <a:t>Right- we have a problem! I’m _________________________ with our current situation. </a:t>
            </a:r>
            <a:r>
              <a:rPr lang="en-GB" sz="2000" dirty="0">
                <a:solidFill>
                  <a:srgbClr val="FF0000"/>
                </a:solidFill>
                <a:latin typeface="CCW Cursive Writing 7" pitchFamily="66" charset="0"/>
                <a:cs typeface="Arial" pitchFamily="34" charset="0"/>
              </a:rPr>
              <a:t>As</a:t>
            </a:r>
            <a:r>
              <a:rPr lang="en-GB" sz="2000" dirty="0">
                <a:latin typeface="CCW Cursive Writing 7" pitchFamily="66" charset="0"/>
                <a:cs typeface="Arial" pitchFamily="34" charset="0"/>
              </a:rPr>
              <a:t> you know, ___________________________________________________________. </a:t>
            </a:r>
            <a:r>
              <a:rPr lang="en-GB" sz="2000" dirty="0">
                <a:solidFill>
                  <a:srgbClr val="FF0000"/>
                </a:solidFill>
                <a:latin typeface="CCW Cursive Writing 7" pitchFamily="66" charset="0"/>
                <a:cs typeface="Arial" pitchFamily="34" charset="0"/>
              </a:rPr>
              <a:t>Stressing</a:t>
            </a:r>
            <a:r>
              <a:rPr lang="en-GB" sz="2000" dirty="0">
                <a:latin typeface="CCW Cursive Writing 7" pitchFamily="66" charset="0"/>
                <a:cs typeface="Arial" pitchFamily="34" charset="0"/>
              </a:rPr>
              <a:t> about your behaviour,____________________________________________. </a:t>
            </a:r>
            <a:r>
              <a:rPr lang="en-GB" sz="2000" dirty="0">
                <a:solidFill>
                  <a:srgbClr val="FF0000"/>
                </a:solidFill>
                <a:latin typeface="CCW Cursive Writing 7" pitchFamily="66" charset="0"/>
                <a:cs typeface="Arial" pitchFamily="34" charset="0"/>
              </a:rPr>
              <a:t>Because____________________________________,________________________________________.</a:t>
            </a:r>
            <a:endParaRPr lang="en-GB" sz="2000" dirty="0">
              <a:latin typeface="CCW Cursive Writing 7" pitchFamily="66" charset="0"/>
              <a:cs typeface="Arial" pitchFamily="34" charset="0"/>
            </a:endParaRPr>
          </a:p>
          <a:p>
            <a:pPr marL="0" indent="0">
              <a:buNone/>
            </a:pPr>
            <a:r>
              <a:rPr lang="en-GB" sz="2000" dirty="0">
                <a:solidFill>
                  <a:srgbClr val="FF0000"/>
                </a:solidFill>
                <a:latin typeface="CCW Cursive Writing 7" pitchFamily="66" charset="0"/>
                <a:cs typeface="Arial" pitchFamily="34" charset="0"/>
              </a:rPr>
              <a:t>Like a__________________________, </a:t>
            </a:r>
            <a:r>
              <a:rPr lang="en-GB" sz="2000" dirty="0">
                <a:latin typeface="CCW Cursive Writing 7" pitchFamily="66" charset="0"/>
                <a:cs typeface="Arial" pitchFamily="34" charset="0"/>
              </a:rPr>
              <a:t>you _____________________________________________. ________________</a:t>
            </a:r>
            <a:r>
              <a:rPr lang="en-GB" sz="2000" dirty="0" err="1">
                <a:latin typeface="CCW Cursive Writing 7" pitchFamily="66" charset="0"/>
                <a:cs typeface="Arial" pitchFamily="34" charset="0"/>
              </a:rPr>
              <a:t>ed</a:t>
            </a:r>
            <a:r>
              <a:rPr lang="en-GB" sz="2000" dirty="0">
                <a:latin typeface="CCW Cursive Writing 7" pitchFamily="66" charset="0"/>
                <a:cs typeface="Arial" pitchFamily="34" charset="0"/>
              </a:rPr>
              <a:t>, ______________</a:t>
            </a:r>
            <a:r>
              <a:rPr lang="en-GB" sz="2000" dirty="0" err="1">
                <a:latin typeface="CCW Cursive Writing 7" pitchFamily="66" charset="0"/>
                <a:cs typeface="Arial" pitchFamily="34" charset="0"/>
              </a:rPr>
              <a:t>ed</a:t>
            </a:r>
            <a:r>
              <a:rPr lang="en-GB" sz="2000" dirty="0">
                <a:latin typeface="CCW Cursive Writing 7" pitchFamily="66" charset="0"/>
                <a:cs typeface="Arial" pitchFamily="34" charset="0"/>
              </a:rPr>
              <a:t> and ____________________</a:t>
            </a:r>
            <a:r>
              <a:rPr lang="en-GB" sz="2000" dirty="0" err="1">
                <a:latin typeface="CCW Cursive Writing 7" pitchFamily="66" charset="0"/>
                <a:cs typeface="Arial" pitchFamily="34" charset="0"/>
              </a:rPr>
              <a:t>ed</a:t>
            </a:r>
            <a:r>
              <a:rPr lang="en-GB" sz="2000" dirty="0">
                <a:latin typeface="CCW Cursive Writing 7" pitchFamily="66" charset="0"/>
                <a:cs typeface="Arial" pitchFamily="34" charset="0"/>
              </a:rPr>
              <a:t>, __________________________________________.</a:t>
            </a:r>
          </a:p>
          <a:p>
            <a:pPr marL="0" indent="0">
              <a:buNone/>
            </a:pPr>
            <a:r>
              <a:rPr lang="en-GB" sz="2000" dirty="0">
                <a:solidFill>
                  <a:srgbClr val="FF0000"/>
                </a:solidFill>
                <a:latin typeface="CCW Cursive Writing 7" pitchFamily="66" charset="0"/>
                <a:cs typeface="Arial" pitchFamily="34" charset="0"/>
              </a:rPr>
              <a:t>Although_________________________________</a:t>
            </a:r>
            <a:r>
              <a:rPr lang="en-GB" sz="2000" dirty="0">
                <a:latin typeface="CCW Cursive Writing 7" pitchFamily="66" charset="0"/>
                <a:cs typeface="Arial" pitchFamily="34" charset="0"/>
              </a:rPr>
              <a:t>,____________________________________________________________.  </a:t>
            </a:r>
          </a:p>
          <a:p>
            <a:pPr marL="0" indent="0">
              <a:buNone/>
            </a:pPr>
            <a:r>
              <a:rPr lang="en-GB" sz="2000" dirty="0">
                <a:solidFill>
                  <a:srgbClr val="FF0000"/>
                </a:solidFill>
                <a:latin typeface="CCW Cursive Writing 7" pitchFamily="66" charset="0"/>
                <a:cs typeface="Arial" pitchFamily="34" charset="0"/>
              </a:rPr>
              <a:t>If_____________________________________, if______________________________________, if________________________________, then________________________________! </a:t>
            </a:r>
            <a:r>
              <a:rPr lang="en-GB" sz="2000" dirty="0">
                <a:latin typeface="CCW Cursive Writing 7" pitchFamily="66" charset="0"/>
                <a:cs typeface="Arial" pitchFamily="34" charset="0"/>
              </a:rPr>
              <a:t>I hope you take my thoughts seriously and I look forward to your response. </a:t>
            </a:r>
          </a:p>
          <a:p>
            <a:pPr marL="0" indent="0">
              <a:buNone/>
            </a:pPr>
            <a:endParaRPr lang="en-GB" sz="2000" dirty="0">
              <a:latin typeface="CCW Cursive Writing 7" pitchFamily="66" charset="0"/>
              <a:cs typeface="Arial" pitchFamily="34" charset="0"/>
            </a:endParaRPr>
          </a:p>
          <a:p>
            <a:pPr marL="0" indent="0">
              <a:buNone/>
            </a:pPr>
            <a:r>
              <a:rPr lang="en-GB" sz="2000" dirty="0">
                <a:latin typeface="CCW Cursive Writing 7" pitchFamily="66" charset="0"/>
                <a:cs typeface="Arial" pitchFamily="34" charset="0"/>
              </a:rPr>
              <a:t>Your ____________ teacher,</a:t>
            </a:r>
          </a:p>
          <a:p>
            <a:pPr marL="0" indent="0">
              <a:buNone/>
            </a:pPr>
            <a:r>
              <a:rPr lang="en-GB" sz="2000" dirty="0">
                <a:latin typeface="CCW Cursive Writing 7" pitchFamily="66" charset="0"/>
                <a:cs typeface="Arial" pitchFamily="34" charset="0"/>
              </a:rPr>
              <a:t> </a:t>
            </a:r>
          </a:p>
          <a:p>
            <a:pPr marL="0" indent="0">
              <a:buNone/>
            </a:pPr>
            <a:r>
              <a:rPr lang="en-GB" sz="2000" dirty="0">
                <a:latin typeface="CCW Cursive Writing 7" pitchFamily="66" charset="0"/>
                <a:cs typeface="Arial" pitchFamily="34" charset="0"/>
              </a:rPr>
              <a:t>Mrs </a:t>
            </a:r>
            <a:r>
              <a:rPr lang="en-GB" sz="2000" dirty="0" err="1">
                <a:latin typeface="CCW Cursive Writing 7" pitchFamily="66" charset="0"/>
                <a:cs typeface="Arial" pitchFamily="34" charset="0"/>
              </a:rPr>
              <a:t>Warham</a:t>
            </a:r>
            <a:r>
              <a:rPr lang="en-GB" sz="2000" dirty="0">
                <a:latin typeface="CCW Cursive Writing 7" pitchFamily="66" charset="0"/>
                <a:cs typeface="Arial" pitchFamily="34" charset="0"/>
              </a:rPr>
              <a:t>.</a:t>
            </a:r>
          </a:p>
        </p:txBody>
      </p:sp>
    </p:spTree>
    <p:extLst>
      <p:ext uri="{BB962C8B-B14F-4D97-AF65-F5344CB8AC3E}">
        <p14:creationId xmlns:p14="http://schemas.microsoft.com/office/powerpoint/2010/main" val="3819148513"/>
      </p:ext>
    </p:extLst>
  </p:cSld>
  <p:clrMapOvr>
    <a:masterClrMapping/>
  </p:clrMapOvr>
</p:sld>
</file>

<file path=ppt/slides/slide1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WAGOLL</a:t>
            </a:r>
          </a:p>
        </p:txBody>
      </p:sp>
      <p:sp>
        <p:nvSpPr>
          <p:cNvPr id="3" name="Content Placeholder 2"/>
          <p:cNvSpPr>
            <a:spLocks noGrp="1"/>
          </p:cNvSpPr>
          <p:nvPr>
            <p:ph idx="1"/>
          </p:nvPr>
        </p:nvSpPr>
        <p:spPr/>
        <p:txBody>
          <a:bodyPr/>
          <a:lstStyle/>
          <a:p>
            <a:endParaRPr lang="en-GB"/>
          </a:p>
        </p:txBody>
      </p:sp>
    </p:spTree>
    <p:extLst>
      <p:ext uri="{BB962C8B-B14F-4D97-AF65-F5344CB8AC3E}">
        <p14:creationId xmlns:p14="http://schemas.microsoft.com/office/powerpoint/2010/main" val="2676024222"/>
      </p:ext>
    </p:extLst>
  </p:cSld>
  <p:clrMapOvr>
    <a:masterClrMapping/>
  </p:clrMapOvr>
</p:sld>
</file>

<file path=ppt/slides/slide1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Over to you…</a:t>
            </a:r>
          </a:p>
        </p:txBody>
      </p:sp>
      <p:sp>
        <p:nvSpPr>
          <p:cNvPr id="3" name="Content Placeholder 2"/>
          <p:cNvSpPr>
            <a:spLocks noGrp="1"/>
          </p:cNvSpPr>
          <p:nvPr>
            <p:ph idx="1"/>
          </p:nvPr>
        </p:nvSpPr>
        <p:spPr/>
        <p:txBody>
          <a:bodyPr/>
          <a:lstStyle/>
          <a:p>
            <a:endParaRPr lang="en-GB"/>
          </a:p>
        </p:txBody>
      </p:sp>
    </p:spTree>
    <p:extLst>
      <p:ext uri="{BB962C8B-B14F-4D97-AF65-F5344CB8AC3E}">
        <p14:creationId xmlns:p14="http://schemas.microsoft.com/office/powerpoint/2010/main" val="1387557373"/>
      </p:ext>
    </p:extLst>
  </p:cSld>
  <p:clrMapOvr>
    <a:masterClrMapping/>
  </p:clrMapOvr>
</p:sld>
</file>

<file path=ppt/slides/slide1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Friday 22</a:t>
            </a:r>
            <a:r>
              <a:rPr lang="en-GB" baseline="30000" dirty="0"/>
              <a:t>nd</a:t>
            </a:r>
            <a:r>
              <a:rPr lang="en-GB" dirty="0"/>
              <a:t>  September 2017</a:t>
            </a:r>
            <a:br>
              <a:rPr lang="en-GB" dirty="0"/>
            </a:br>
            <a:br>
              <a:rPr lang="en-GB" dirty="0"/>
            </a:br>
            <a:r>
              <a:rPr lang="en-GB" dirty="0"/>
              <a:t>WALT: edit and up-level our work.</a:t>
            </a:r>
          </a:p>
        </p:txBody>
      </p:sp>
      <p:sp>
        <p:nvSpPr>
          <p:cNvPr id="3" name="Content Placeholder 2"/>
          <p:cNvSpPr>
            <a:spLocks noGrp="1"/>
          </p:cNvSpPr>
          <p:nvPr>
            <p:ph idx="1"/>
          </p:nvPr>
        </p:nvSpPr>
        <p:spPr/>
        <p:txBody>
          <a:bodyPr/>
          <a:lstStyle/>
          <a:p>
            <a:endParaRPr lang="en-GB"/>
          </a:p>
        </p:txBody>
      </p:sp>
    </p:spTree>
    <p:extLst>
      <p:ext uri="{BB962C8B-B14F-4D97-AF65-F5344CB8AC3E}">
        <p14:creationId xmlns:p14="http://schemas.microsoft.com/office/powerpoint/2010/main" val="265340148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658</TotalTime>
  <Words>4173</Words>
  <Application>Microsoft Office PowerPoint</Application>
  <PresentationFormat>Widescreen</PresentationFormat>
  <Paragraphs>725</Paragraphs>
  <Slides>166</Slides>
  <Notes>2</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166</vt:i4>
      </vt:variant>
    </vt:vector>
  </HeadingPairs>
  <TitlesOfParts>
    <vt:vector size="177" baseType="lpstr">
      <vt:lpstr>Aharoni</vt:lpstr>
      <vt:lpstr>Arial</vt:lpstr>
      <vt:lpstr>Calibri</vt:lpstr>
      <vt:lpstr>Calibri Light</vt:lpstr>
      <vt:lpstr>CCW Cursive Writing 7</vt:lpstr>
      <vt:lpstr>Jarman</vt:lpstr>
      <vt:lpstr>Times New Roman</vt:lpstr>
      <vt:lpstr>Twinkl SemiBold</vt:lpstr>
      <vt:lpstr>Wingdings</vt:lpstr>
      <vt:lpstr>XCCW Joined 7a</vt:lpstr>
      <vt:lpstr>Office Theme</vt:lpstr>
      <vt:lpstr>    Tuesday 8th September   SPAG- L.O. To understand and use apostrophes for contractions.    </vt:lpstr>
      <vt:lpstr>Apostrophes can be used to show missing letters. </vt:lpstr>
      <vt:lpstr>More examples of apostrophes for contraction/omission. </vt:lpstr>
      <vt:lpstr>What do these words become when you shorten them?</vt:lpstr>
      <vt:lpstr>Make sure the apostrophe is in the correct place.</vt:lpstr>
      <vt:lpstr>PowerPoint Presentation</vt:lpstr>
      <vt:lpstr>Apostrophes</vt:lpstr>
      <vt:lpstr>Its and it’s</vt:lpstr>
      <vt:lpstr>  Tuesday 8th September  LO: To identify the mood of informal writing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Coloured crayon: __________________ How does the crayon feel in this letter?___________________________________________________________________________________________________  How do you know? ____________________________________________________________________________________________________________________________________________________________  </vt:lpstr>
      <vt:lpstr>PowerPoint Presentation</vt:lpstr>
      <vt:lpstr>Wednesday 9th September 2019   </vt:lpstr>
      <vt:lpstr>PowerPoint Presentation</vt:lpstr>
      <vt:lpstr>  LO: To vary sentence starts (writing from a crayon- Shared write)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Thursday 8th September   SPAG- L.O. To use apostrophes for contractions.    </vt:lpstr>
      <vt:lpstr>Apostrophes can be used to show missing letters. </vt:lpstr>
      <vt:lpstr>PowerPoint Presentation</vt:lpstr>
      <vt:lpstr>  LO: To vary sentence starts to include in an informal letter to Mrs Cooper (paired write)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Dear Year 6,  Right- we have a problem! I’m utterly fed up with our current situation. As you know, we teachers have a lot of children to care for and educate over the years (29 actually!) and I think it’s time you all pulled your weight! Since I have been teaching in this class, I have been worried. Stressing about your behaviour, I am frustrated and anxious. Because of you, all my hair is turning grey!  Like a whirlwind, you tear around this classroom wreaking havoc each morning. I’ve had enough. Is it too much to ask for you all to ensure our classroom is kept tidy ?! I am also wanting you all to be aware that I will no longer write PINK feedback in your books, if you continue to disregard my comments. How would you feel if you worked hard on your piece of work only for me to ignore it? Therefore, I think it has gotten to the point where you as Year 6 pupils can decide whether to put 100% effort into your learning or not!   In front of you, I smile but I collapse in my chair at the end of the day! I work hard to plan your lessons and this is how you repay me! Frustrated, exasperated, irritated and miserable, I hate shouting but I’ve just about had it!   Tired, annoyed and overwhelmed with exhaustion, I have had enough! Although I love teaching, I’m done! I feel disappointed and upset. If people keep ignoring me, if you keep talking while I’m talking, if you don’t stop daydreaming, then I will quit! I hope you take my thoughts seriously and I look forward to your response.   Your fed-up teacher,  Mrs Cooper   </vt:lpstr>
      <vt:lpstr>PowerPoint Presentation</vt:lpstr>
      <vt:lpstr>PowerPoint Presentation</vt:lpstr>
      <vt:lpstr>PowerPoint Presentation</vt:lpstr>
      <vt:lpstr>Friday 11th September 2019  LO: To vary sentence starts to write an informal letter to Mrs Cooper (paired write)  </vt:lpstr>
      <vt:lpstr>Dear Year 6,  Right- we have a problem! I’m utterly fed up with our current situation. As you know, we teachers have a lot of children to care for and educate over the years (29 actually!) and I think it’s time you all pulled your weight! Since I have been teaching in this class, I have been worried. Stressing about your behaviour, I am frustrated and anxious. Because of you, all my hair is turning grey!  Like a whirlwind, you tear around this classroom wreaking havoc each morning. I’ve had enough. Is it too much to ask for you all to ensure our classroom is kept tidy ?! I am also wanting you all to be aware that I will no longer write PINK feedback in your books, if you continue to disregard my comments. How would you feel if you worked hard on your piece of work only for me to ignore it? Therefore, I think it has gotten to the point where you as Year 6 pupils can decide whether to put 100% effort into your learning or not!   In front of you, I smile but I collapse in my chair at the end of the day! I work hard to plan your lessons and this is how you repay me! Frustrated, exasperated, irritated and miserable, I hate shouting but I’ve just about had it!   Tired, annoyed and overwhelmed with exhaustion, I have had enough! Although I love teaching, I’m done! I feel disappointed and upset. If people keep ignoring me, if you keep talking while I’m talking, if you don’t stop daydreaming, then I will quit! I hope you take my thoughts seriously and I look forward to your response.   Your fed-up teacher,  Mrs Cooper   </vt:lpstr>
      <vt:lpstr>An informal letter should be…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Monday 1th September 2019   L.O: create a shared write for a formal letter.</vt:lpstr>
      <vt:lpstr>PowerPoint Presentation</vt:lpstr>
      <vt:lpstr>Choose a letter…</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WAGOLL</vt:lpstr>
      <vt:lpstr>PowerPoint Presentation</vt:lpstr>
      <vt:lpstr>PowerPoint Presentation</vt:lpstr>
      <vt:lpstr>PowerPoint Presentation</vt:lpstr>
      <vt:lpstr>PowerPoint Presentation</vt:lpstr>
      <vt:lpstr>Over to you…</vt:lpstr>
      <vt:lpstr>Tuesday 19th September 2018  L.O. understand and use subjunctive form.   L.O. finish, edit and up-level a formal letter</vt:lpstr>
      <vt:lpstr>When looking for the subjunctive, speak like the Queen!</vt:lpstr>
      <vt:lpstr>PowerPoint Presentation</vt:lpstr>
      <vt:lpstr>PowerPoint Presentation</vt:lpstr>
      <vt:lpstr>PowerPoint Presentation</vt:lpstr>
      <vt:lpstr>PowerPoint Presentation</vt:lpstr>
      <vt:lpstr>PowerPoint Presentation</vt:lpstr>
      <vt:lpstr>Up-level</vt:lpstr>
      <vt:lpstr>PowerPoint Presentation</vt:lpstr>
      <vt:lpstr>PowerPoint Presentation</vt:lpstr>
      <vt:lpstr>PowerPoint Presentation</vt:lpstr>
      <vt:lpstr>PowerPoint Presentation</vt:lpstr>
      <vt:lpstr>PowerPoint Presentation</vt:lpstr>
      <vt:lpstr>WABOLL</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Thursday 20th September 2018  L.O: express mood in our writing.</vt:lpstr>
      <vt:lpstr>Tag Question</vt:lpstr>
      <vt:lpstr>Practice</vt:lpstr>
      <vt:lpstr>The day the teacher quit</vt:lpstr>
      <vt:lpstr>Phrases you say when you are disappointed</vt:lpstr>
      <vt:lpstr>Phrases teachers say when they are disappointed</vt:lpstr>
      <vt:lpstr>Phrases said would say when disappointed</vt:lpstr>
      <vt:lpstr>What would make me quit?</vt:lpstr>
      <vt:lpstr>What would I say to express my mood?</vt:lpstr>
      <vt:lpstr>PowerPoint Presentation</vt:lpstr>
      <vt:lpstr>PowerPoint Presentation</vt:lpstr>
      <vt:lpstr>PowerPoint Presentation</vt:lpstr>
      <vt:lpstr>If…if…if…then…</vt:lpstr>
      <vt:lpstr>PowerPoint Presentation</vt:lpstr>
      <vt:lpstr>Friday 21st September 2018  L.O: express mood in our writing and create a shared write.</vt:lpstr>
      <vt:lpstr>Features of informal writing </vt:lpstr>
      <vt:lpstr>PowerPoint Presentation</vt:lpstr>
      <vt:lpstr>PowerPoint Presentation</vt:lpstr>
      <vt:lpstr>Monday 24th September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Magpie time!</vt:lpstr>
      <vt:lpstr>Magpie time!</vt:lpstr>
      <vt:lpstr>Magpie time-If, if, if, clauses!</vt:lpstr>
      <vt:lpstr>If…if…if…then…</vt:lpstr>
      <vt:lpstr>PowerPoint Presentation</vt:lpstr>
      <vt:lpstr>PowerPoint Presentation</vt:lpstr>
      <vt:lpstr>Tuesday 25th September 2018   L.O: Write an informal letter.</vt:lpstr>
      <vt:lpstr>PowerPoint Presentation</vt:lpstr>
      <vt:lpstr>PowerPoint Presentation</vt:lpstr>
      <vt:lpstr>PowerPoint Presentation</vt:lpstr>
      <vt:lpstr>PowerPoint Presentation</vt:lpstr>
      <vt:lpstr>PowerPoint Presentation</vt:lpstr>
      <vt:lpstr>PowerPoint Presentation</vt:lpstr>
      <vt:lpstr>WAGOLL</vt:lpstr>
      <vt:lpstr>Over to you…</vt:lpstr>
      <vt:lpstr>Friday 22nd  September 2017  WALT: edit and up-level our work.</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Wednesday 11th September 2019  L.O: identify how mood is shown in a text.</dc:title>
  <dc:creator>teacher</dc:creator>
  <cp:lastModifiedBy>teacher</cp:lastModifiedBy>
  <cp:revision>55</cp:revision>
  <cp:lastPrinted>2019-09-13T06:52:27Z</cp:lastPrinted>
  <dcterms:created xsi:type="dcterms:W3CDTF">2019-09-08T21:29:09Z</dcterms:created>
  <dcterms:modified xsi:type="dcterms:W3CDTF">2020-09-06T18:04:17Z</dcterms:modified>
</cp:coreProperties>
</file>