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02" r:id="rId6"/>
    <p:sldId id="353" r:id="rId7"/>
    <p:sldId id="308" r:id="rId8"/>
    <p:sldId id="342" r:id="rId9"/>
    <p:sldId id="343" r:id="rId10"/>
    <p:sldId id="344" r:id="rId11"/>
    <p:sldId id="341" r:id="rId12"/>
    <p:sldId id="345" r:id="rId13"/>
    <p:sldId id="325" r:id="rId14"/>
    <p:sldId id="346" r:id="rId15"/>
    <p:sldId id="347" r:id="rId16"/>
    <p:sldId id="348" r:id="rId17"/>
    <p:sldId id="314" r:id="rId18"/>
    <p:sldId id="349" r:id="rId19"/>
    <p:sldId id="330" r:id="rId20"/>
    <p:sldId id="351" r:id="rId21"/>
    <p:sldId id="352" r:id="rId22"/>
    <p:sldId id="329" r:id="rId23"/>
    <p:sldId id="35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56E722-FFEB-4DB7-BEE5-6BEC0C7CBAC2}" v="2" dt="2019-03-12T09:08:59.4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4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1 – Decimals</a:t>
            </a:r>
            <a:endParaRPr lang="en-GB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2: Write Decimals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br>
              <a:rPr lang="en-GB" sz="2000" u="sng" dirty="0">
                <a:solidFill>
                  <a:srgbClr val="E7E6E6">
                    <a:lumMod val="50000"/>
                  </a:srgbClr>
                </a:solidFill>
                <a:latin typeface="SassoonCRInfantMedium" panose="02000603020000020003" pitchFamily="2" charset="0"/>
              </a:rPr>
            </a:br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decimals are represented by this hundred square? 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D2427FC-4A63-43C1-8B7C-230B7D6F55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357036"/>
              </p:ext>
            </p:extLst>
          </p:nvPr>
        </p:nvGraphicFramePr>
        <p:xfrm>
          <a:off x="2412000" y="1849582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70222139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17780793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38320865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79398821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0407943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2648498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50315700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9731924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6235895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188620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75982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9613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3336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54726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73915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857542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46996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794185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576568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694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9388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br>
              <a:rPr lang="en-GB" sz="2000" u="sng" dirty="0">
                <a:solidFill>
                  <a:srgbClr val="E7E6E6">
                    <a:lumMod val="50000"/>
                  </a:srgbClr>
                </a:solidFill>
                <a:latin typeface="SassoonCRInfantMedium" panose="02000603020000020003" pitchFamily="2" charset="0"/>
              </a:rPr>
            </a:br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decimals are represented by this hundred square? 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61B1A-3C60-40FD-84E6-7B553DD78FEA}"/>
              </a:ext>
            </a:extLst>
          </p:cNvPr>
          <p:cNvSpPr txBox="1"/>
          <p:nvPr/>
        </p:nvSpPr>
        <p:spPr>
          <a:xfrm>
            <a:off x="7369311" y="2101491"/>
            <a:ext cx="1828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0.16</a:t>
            </a:r>
          </a:p>
          <a:p>
            <a:r>
              <a:rPr lang="en-GB" sz="4000" b="1" dirty="0">
                <a:solidFill>
                  <a:srgbClr val="FFC000"/>
                </a:solidFill>
                <a:latin typeface="Century Gothic" panose="020B0502020202020204" pitchFamily="34" charset="0"/>
              </a:rPr>
              <a:t>0.24</a:t>
            </a:r>
          </a:p>
          <a:p>
            <a:r>
              <a:rPr lang="en-GB" sz="40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0.2</a:t>
            </a:r>
          </a:p>
          <a:p>
            <a:r>
              <a:rPr lang="en-GB" sz="40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0.37</a:t>
            </a:r>
          </a:p>
          <a:p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0.03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8AC9D7E-C1DB-4DCB-B4A9-0DCD2F3B48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272117"/>
              </p:ext>
            </p:extLst>
          </p:nvPr>
        </p:nvGraphicFramePr>
        <p:xfrm>
          <a:off x="2412000" y="1849582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70222139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17780793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38320865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79398821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0407943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2648498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50315700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9731924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6235895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188620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75982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9613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3336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54726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73915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857542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46996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794185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576568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694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6491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This decimal is written in words:</a:t>
            </a:r>
            <a:b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Ten tenths and seven hundredths</a:t>
            </a:r>
          </a:p>
          <a:p>
            <a:pPr marL="88900" algn="ctr"/>
            <a:b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Rewrite it in decimal form.</a:t>
            </a:r>
          </a:p>
        </p:txBody>
      </p: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This decimal is written in words:</a:t>
            </a:r>
            <a:br>
              <a:rPr lang="en-GB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Ten tenths and seven hundredths</a:t>
            </a:r>
          </a:p>
          <a:p>
            <a:pPr marL="88900" algn="ctr"/>
            <a:b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Rewrite it in decimal form.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1.07</a:t>
            </a:r>
            <a:endParaRPr lang="en-GB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350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Which underlined digit is worth three hundredths?</a:t>
            </a:r>
          </a:p>
          <a:p>
            <a:pPr marL="88900" algn="ctr"/>
            <a:endParaRPr lang="en-GB" sz="4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4000" b="1" u="sng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3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.21</a:t>
            </a:r>
          </a:p>
          <a:p>
            <a:pPr marL="8890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1.</a:t>
            </a:r>
            <a:r>
              <a:rPr lang="en-GB" sz="4000" b="1" u="sng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3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2</a:t>
            </a:r>
          </a:p>
          <a:p>
            <a:pPr marL="8890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2.1</a:t>
            </a:r>
            <a:r>
              <a:rPr lang="en-GB" sz="4000" b="1" u="sng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3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3A93603-C3BC-4F8A-8D8E-55F96EE99312}"/>
              </a:ext>
            </a:extLst>
          </p:cNvPr>
          <p:cNvCxnSpPr>
            <a:cxnSpLocks/>
          </p:cNvCxnSpPr>
          <p:nvPr/>
        </p:nvCxnSpPr>
        <p:spPr>
          <a:xfrm>
            <a:off x="4066540" y="2611120"/>
            <a:ext cx="3225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A693F7C-CE98-4C98-8C85-19EDEA8A7B6B}"/>
              </a:ext>
            </a:extLst>
          </p:cNvPr>
          <p:cNvCxnSpPr>
            <a:cxnSpLocks/>
          </p:cNvCxnSpPr>
          <p:nvPr/>
        </p:nvCxnSpPr>
        <p:spPr>
          <a:xfrm>
            <a:off x="4536440" y="3949700"/>
            <a:ext cx="3225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9696F1C-763F-4886-B435-546159B38821}"/>
              </a:ext>
            </a:extLst>
          </p:cNvPr>
          <p:cNvCxnSpPr>
            <a:cxnSpLocks/>
          </p:cNvCxnSpPr>
          <p:nvPr/>
        </p:nvCxnSpPr>
        <p:spPr>
          <a:xfrm>
            <a:off x="4841240" y="5288280"/>
            <a:ext cx="3225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0707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Which underlined digit is worth three hundredths?</a:t>
            </a:r>
          </a:p>
          <a:p>
            <a:pPr marL="88900" algn="ctr"/>
            <a:endParaRPr lang="en-GB" sz="4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4000" b="1" u="sng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3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.21</a:t>
            </a:r>
          </a:p>
          <a:p>
            <a:pPr marL="88900" algn="ctr"/>
            <a:endParaRPr lang="en-GB" sz="4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1.</a:t>
            </a:r>
            <a:r>
              <a:rPr lang="en-GB" sz="4000" b="1" u="sng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3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2</a:t>
            </a:r>
          </a:p>
          <a:p>
            <a:pPr marL="88900" algn="ctr"/>
            <a:endParaRPr lang="en-GB" sz="4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4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2.1</a:t>
            </a:r>
            <a:r>
              <a:rPr lang="en-GB" sz="44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2AFA260E-0764-4022-B86E-91A9D8AF90C5}"/>
              </a:ext>
            </a:extLst>
          </p:cNvPr>
          <p:cNvSpPr/>
          <p:nvPr/>
        </p:nvSpPr>
        <p:spPr>
          <a:xfrm>
            <a:off x="1701800" y="2006600"/>
            <a:ext cx="2186759" cy="660400"/>
          </a:xfrm>
          <a:prstGeom prst="rightArrow">
            <a:avLst>
              <a:gd name="adj1" fmla="val 65385"/>
              <a:gd name="adj2" fmla="val 50000"/>
            </a:avLst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three ones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2C01153A-E69C-47A2-A0CE-A4ECADF703E1}"/>
              </a:ext>
            </a:extLst>
          </p:cNvPr>
          <p:cNvSpPr/>
          <p:nvPr/>
        </p:nvSpPr>
        <p:spPr>
          <a:xfrm>
            <a:off x="1714500" y="3340100"/>
            <a:ext cx="2186759" cy="660400"/>
          </a:xfrm>
          <a:prstGeom prst="rightArrow">
            <a:avLst>
              <a:gd name="adj1" fmla="val 65385"/>
              <a:gd name="adj2" fmla="val 50000"/>
            </a:avLst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three tenths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9E2F9684-1DDB-4DDE-BE0C-5A7A6A633A69}"/>
              </a:ext>
            </a:extLst>
          </p:cNvPr>
          <p:cNvSpPr/>
          <p:nvPr/>
        </p:nvSpPr>
        <p:spPr>
          <a:xfrm>
            <a:off x="1714500" y="4699000"/>
            <a:ext cx="2186759" cy="660400"/>
          </a:xfrm>
          <a:prstGeom prst="rightArrow">
            <a:avLst>
              <a:gd name="adj1" fmla="val 65385"/>
              <a:gd name="adj2" fmla="val 50000"/>
            </a:avLst>
          </a:prstGeom>
          <a:solidFill>
            <a:schemeClr val="bg1">
              <a:lumMod val="95000"/>
            </a:scheme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three hundredths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8912CFE-7FA2-4980-9740-2DA4B49E9764}"/>
              </a:ext>
            </a:extLst>
          </p:cNvPr>
          <p:cNvCxnSpPr>
            <a:cxnSpLocks/>
          </p:cNvCxnSpPr>
          <p:nvPr/>
        </p:nvCxnSpPr>
        <p:spPr>
          <a:xfrm>
            <a:off x="4066540" y="2611120"/>
            <a:ext cx="3225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A411FDD-B27E-41DC-88F4-CEACD2ED22AF}"/>
              </a:ext>
            </a:extLst>
          </p:cNvPr>
          <p:cNvCxnSpPr>
            <a:cxnSpLocks/>
          </p:cNvCxnSpPr>
          <p:nvPr/>
        </p:nvCxnSpPr>
        <p:spPr>
          <a:xfrm>
            <a:off x="4536440" y="3949700"/>
            <a:ext cx="3225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4AF57A2-C5C8-4B62-A005-9EC1A9E14184}"/>
              </a:ext>
            </a:extLst>
          </p:cNvPr>
          <p:cNvCxnSpPr>
            <a:cxnSpLocks/>
          </p:cNvCxnSpPr>
          <p:nvPr/>
        </p:nvCxnSpPr>
        <p:spPr>
          <a:xfrm>
            <a:off x="4841240" y="5288280"/>
            <a:ext cx="3225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079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Write this decimal in words.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E7FAAA4-4DFB-4567-92E1-855331D085D9}"/>
              </a:ext>
            </a:extLst>
          </p:cNvPr>
          <p:cNvSpPr/>
          <p:nvPr/>
        </p:nvSpPr>
        <p:spPr>
          <a:xfrm>
            <a:off x="3553290" y="1916757"/>
            <a:ext cx="2037420" cy="127094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2.54</a:t>
            </a:r>
          </a:p>
        </p:txBody>
      </p:sp>
    </p:spTree>
    <p:extLst>
      <p:ext uri="{BB962C8B-B14F-4D97-AF65-F5344CB8AC3E}">
        <p14:creationId xmlns:p14="http://schemas.microsoft.com/office/powerpoint/2010/main" val="3107114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Write this decimal in words.</a:t>
            </a:r>
            <a:b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b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Two ones, five tenths and four hundredths.</a:t>
            </a:r>
          </a:p>
          <a:p>
            <a:pPr marL="88900"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E7FAAA4-4DFB-4567-92E1-855331D085D9}"/>
              </a:ext>
            </a:extLst>
          </p:cNvPr>
          <p:cNvSpPr/>
          <p:nvPr/>
        </p:nvSpPr>
        <p:spPr>
          <a:xfrm>
            <a:off x="3553290" y="1916757"/>
            <a:ext cx="2037420" cy="127094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2.54</a:t>
            </a:r>
            <a:endParaRPr lang="en-GB" sz="4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467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Complete the part whole model.</a:t>
            </a:r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4B6497D-64E1-4082-B00B-ED70E52AEE0F}"/>
              </a:ext>
            </a:extLst>
          </p:cNvPr>
          <p:cNvGrpSpPr/>
          <p:nvPr/>
        </p:nvGrpSpPr>
        <p:grpSpPr>
          <a:xfrm>
            <a:off x="2841440" y="1749040"/>
            <a:ext cx="3461120" cy="3512319"/>
            <a:chOff x="1077377" y="7128821"/>
            <a:chExt cx="1003999" cy="1138659"/>
          </a:xfrm>
          <a:solidFill>
            <a:schemeClr val="bg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C319850-51C1-43FC-824D-F1D10947C3C9}"/>
                </a:ext>
              </a:extLst>
            </p:cNvPr>
            <p:cNvSpPr/>
            <p:nvPr/>
          </p:nvSpPr>
          <p:spPr>
            <a:xfrm>
              <a:off x="1364802" y="712882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18E5064-525D-47E1-8130-5371EBD200A2}"/>
                </a:ext>
              </a:extLst>
            </p:cNvPr>
            <p:cNvSpPr/>
            <p:nvPr/>
          </p:nvSpPr>
          <p:spPr>
            <a:xfrm>
              <a:off x="1077377" y="783808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0.30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4411AC-88DF-4732-B9E1-5E5CCB800969}"/>
                </a:ext>
              </a:extLst>
            </p:cNvPr>
            <p:cNvSpPr/>
            <p:nvPr/>
          </p:nvSpPr>
          <p:spPr>
            <a:xfrm>
              <a:off x="1654801" y="7840905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0.02</a:t>
              </a: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5713DAE-6AFC-4F6E-ADAF-6B64DCEF7366}"/>
                </a:ext>
              </a:extLst>
            </p:cNvPr>
            <p:cNvCxnSpPr>
              <a:cxnSpLocks/>
              <a:stCxn id="12" idx="3"/>
              <a:endCxn id="13" idx="0"/>
            </p:cNvCxnSpPr>
            <p:nvPr/>
          </p:nvCxnSpPr>
          <p:spPr>
            <a:xfrm flipH="1">
              <a:off x="1290665" y="7492926"/>
              <a:ext cx="136607" cy="345155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D852FFC8-27A0-4680-9711-5797B3D82857}"/>
                </a:ext>
              </a:extLst>
            </p:cNvPr>
            <p:cNvCxnSpPr>
              <a:cxnSpLocks/>
              <a:stCxn id="12" idx="5"/>
              <a:endCxn id="14" idx="0"/>
            </p:cNvCxnSpPr>
            <p:nvPr/>
          </p:nvCxnSpPr>
          <p:spPr>
            <a:xfrm>
              <a:off x="1728907" y="7492926"/>
              <a:ext cx="139182" cy="347979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64161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Complete the part whole model.</a:t>
            </a:r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4B6497D-64E1-4082-B00B-ED70E52AEE0F}"/>
              </a:ext>
            </a:extLst>
          </p:cNvPr>
          <p:cNvGrpSpPr/>
          <p:nvPr/>
        </p:nvGrpSpPr>
        <p:grpSpPr>
          <a:xfrm>
            <a:off x="2841440" y="1749040"/>
            <a:ext cx="3461120" cy="3512319"/>
            <a:chOff x="1077377" y="7128821"/>
            <a:chExt cx="1003999" cy="1138659"/>
          </a:xfrm>
          <a:solidFill>
            <a:schemeClr val="bg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C319850-51C1-43FC-824D-F1D10947C3C9}"/>
                </a:ext>
              </a:extLst>
            </p:cNvPr>
            <p:cNvSpPr/>
            <p:nvPr/>
          </p:nvSpPr>
          <p:spPr>
            <a:xfrm>
              <a:off x="1364802" y="712882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0.32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18E5064-525D-47E1-8130-5371EBD200A2}"/>
                </a:ext>
              </a:extLst>
            </p:cNvPr>
            <p:cNvSpPr/>
            <p:nvPr/>
          </p:nvSpPr>
          <p:spPr>
            <a:xfrm>
              <a:off x="1077377" y="783808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0.30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4411AC-88DF-4732-B9E1-5E5CCB800969}"/>
                </a:ext>
              </a:extLst>
            </p:cNvPr>
            <p:cNvSpPr/>
            <p:nvPr/>
          </p:nvSpPr>
          <p:spPr>
            <a:xfrm>
              <a:off x="1654801" y="7840905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0.02</a:t>
              </a: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5713DAE-6AFC-4F6E-ADAF-6B64DCEF7366}"/>
                </a:ext>
              </a:extLst>
            </p:cNvPr>
            <p:cNvCxnSpPr>
              <a:cxnSpLocks/>
              <a:stCxn id="12" idx="3"/>
              <a:endCxn id="13" idx="0"/>
            </p:cNvCxnSpPr>
            <p:nvPr/>
          </p:nvCxnSpPr>
          <p:spPr>
            <a:xfrm flipH="1">
              <a:off x="1290665" y="7492926"/>
              <a:ext cx="136607" cy="345155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D852FFC8-27A0-4680-9711-5797B3D82857}"/>
                </a:ext>
              </a:extLst>
            </p:cNvPr>
            <p:cNvCxnSpPr>
              <a:cxnSpLocks/>
              <a:stCxn id="12" idx="5"/>
              <a:endCxn id="14" idx="0"/>
            </p:cNvCxnSpPr>
            <p:nvPr/>
          </p:nvCxnSpPr>
          <p:spPr>
            <a:xfrm>
              <a:off x="1728907" y="7492926"/>
              <a:ext cx="139182" cy="347979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371791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Arrange the digit cards to make a number with two decimal places that has four hundredths.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C63C4F1-5E74-40BE-A441-BCD6607B8921}"/>
              </a:ext>
            </a:extLst>
          </p:cNvPr>
          <p:cNvSpPr/>
          <p:nvPr/>
        </p:nvSpPr>
        <p:spPr>
          <a:xfrm>
            <a:off x="2087955" y="2165145"/>
            <a:ext cx="893248" cy="11297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A52A378-F414-4951-8879-679633E32CA7}"/>
              </a:ext>
            </a:extLst>
          </p:cNvPr>
          <p:cNvSpPr/>
          <p:nvPr/>
        </p:nvSpPr>
        <p:spPr>
          <a:xfrm>
            <a:off x="3447156" y="2165145"/>
            <a:ext cx="893248" cy="11297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742B5F-6456-46DC-84AC-B9799CA4D68E}"/>
              </a:ext>
            </a:extLst>
          </p:cNvPr>
          <p:cNvSpPr/>
          <p:nvPr/>
        </p:nvSpPr>
        <p:spPr>
          <a:xfrm>
            <a:off x="4806357" y="2165145"/>
            <a:ext cx="893248" cy="11297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C6588DE-0ABB-4776-84A3-79FBAEB08578}"/>
              </a:ext>
            </a:extLst>
          </p:cNvPr>
          <p:cNvSpPr/>
          <p:nvPr/>
        </p:nvSpPr>
        <p:spPr>
          <a:xfrm>
            <a:off x="6165558" y="2165145"/>
            <a:ext cx="893248" cy="11297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1808262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Arrange the digit cards to make a number with two decimal places that has four hundredths.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C63C4F1-5E74-40BE-A441-BCD6607B8921}"/>
              </a:ext>
            </a:extLst>
          </p:cNvPr>
          <p:cNvSpPr/>
          <p:nvPr/>
        </p:nvSpPr>
        <p:spPr>
          <a:xfrm>
            <a:off x="2087955" y="2165145"/>
            <a:ext cx="893248" cy="11297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A52A378-F414-4951-8879-679633E32CA7}"/>
              </a:ext>
            </a:extLst>
          </p:cNvPr>
          <p:cNvSpPr/>
          <p:nvPr/>
        </p:nvSpPr>
        <p:spPr>
          <a:xfrm>
            <a:off x="3447156" y="2165145"/>
            <a:ext cx="893248" cy="11297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742B5F-6456-46DC-84AC-B9799CA4D68E}"/>
              </a:ext>
            </a:extLst>
          </p:cNvPr>
          <p:cNvSpPr/>
          <p:nvPr/>
        </p:nvSpPr>
        <p:spPr>
          <a:xfrm>
            <a:off x="4806357" y="2165145"/>
            <a:ext cx="893248" cy="11297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C6588DE-0ABB-4776-84A3-79FBAEB08578}"/>
              </a:ext>
            </a:extLst>
          </p:cNvPr>
          <p:cNvSpPr/>
          <p:nvPr/>
        </p:nvSpPr>
        <p:spPr>
          <a:xfrm>
            <a:off x="6165558" y="2165145"/>
            <a:ext cx="893248" cy="11297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FDB5A50-591C-4E9F-A41A-8A09AB9F4D7F}"/>
              </a:ext>
            </a:extLst>
          </p:cNvPr>
          <p:cNvSpPr/>
          <p:nvPr/>
        </p:nvSpPr>
        <p:spPr>
          <a:xfrm>
            <a:off x="1607185" y="4782125"/>
            <a:ext cx="671111" cy="84881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88346AD-4093-4E61-A1CA-277750F10A50}"/>
              </a:ext>
            </a:extLst>
          </p:cNvPr>
          <p:cNvSpPr/>
          <p:nvPr/>
        </p:nvSpPr>
        <p:spPr>
          <a:xfrm>
            <a:off x="815025" y="4782125"/>
            <a:ext cx="671111" cy="84881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67AA157-B526-4147-82B5-B0DC523D3B6D}"/>
              </a:ext>
            </a:extLst>
          </p:cNvPr>
          <p:cNvSpPr/>
          <p:nvPr/>
        </p:nvSpPr>
        <p:spPr>
          <a:xfrm>
            <a:off x="3191505" y="4782125"/>
            <a:ext cx="671111" cy="84881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FE61BF4-78C1-4493-9D87-CDBF1E40F3F8}"/>
              </a:ext>
            </a:extLst>
          </p:cNvPr>
          <p:cNvSpPr/>
          <p:nvPr/>
        </p:nvSpPr>
        <p:spPr>
          <a:xfrm>
            <a:off x="2399345" y="4782125"/>
            <a:ext cx="671111" cy="84881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E9285CB-57D6-4141-8415-2B62FAF8A0CE}"/>
              </a:ext>
            </a:extLst>
          </p:cNvPr>
          <p:cNvSpPr/>
          <p:nvPr/>
        </p:nvSpPr>
        <p:spPr>
          <a:xfrm>
            <a:off x="6090285" y="4794825"/>
            <a:ext cx="671111" cy="84881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36B33E9-3639-46BD-AABA-1F1380C5A269}"/>
              </a:ext>
            </a:extLst>
          </p:cNvPr>
          <p:cNvSpPr/>
          <p:nvPr/>
        </p:nvSpPr>
        <p:spPr>
          <a:xfrm>
            <a:off x="5298125" y="4794825"/>
            <a:ext cx="671111" cy="84881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B789CC69-5A73-4CA9-9F95-B298B177007C}"/>
              </a:ext>
            </a:extLst>
          </p:cNvPr>
          <p:cNvSpPr/>
          <p:nvPr/>
        </p:nvSpPr>
        <p:spPr>
          <a:xfrm>
            <a:off x="7674605" y="4794825"/>
            <a:ext cx="671111" cy="84881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129750-B686-4E90-AD95-92795BF20197}"/>
              </a:ext>
            </a:extLst>
          </p:cNvPr>
          <p:cNvSpPr/>
          <p:nvPr/>
        </p:nvSpPr>
        <p:spPr>
          <a:xfrm>
            <a:off x="6882445" y="4794825"/>
            <a:ext cx="671111" cy="848817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428044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Which statements are true?</a:t>
            </a: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Explain why the false statements are incorrect.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4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7.23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a. The number has one decimal place.</a:t>
            </a: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b. The number has two hundredths.</a:t>
            </a: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c. The number has two tenths.</a:t>
            </a: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d. The number has three hundredths.</a:t>
            </a:r>
          </a:p>
          <a:p>
            <a:pPr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Which statements are true?</a:t>
            </a: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Explain why the false statements are incorrect.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4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7.23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a. The number has one decimal place: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because the number has two decimal places.</a:t>
            </a:r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b. The number has two hundredths: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because the number has 3 hundredths.</a:t>
            </a:r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c. The number has two tenths: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d. The number has three hundredths: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260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Douglas and Sophia are partitioning a number.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Who is correct? Explain why.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5E12D70-7E76-4DAE-97EF-34076DFC4911}"/>
              </a:ext>
            </a:extLst>
          </p:cNvPr>
          <p:cNvGrpSpPr/>
          <p:nvPr/>
        </p:nvGrpSpPr>
        <p:grpSpPr>
          <a:xfrm>
            <a:off x="906585" y="2079228"/>
            <a:ext cx="2860430" cy="2902743"/>
            <a:chOff x="1077377" y="7128821"/>
            <a:chExt cx="1003999" cy="1138659"/>
          </a:xfrm>
          <a:solidFill>
            <a:schemeClr val="bg1"/>
          </a:solidFill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548318C-36DC-4915-AA36-C003B662DB31}"/>
                </a:ext>
              </a:extLst>
            </p:cNvPr>
            <p:cNvSpPr/>
            <p:nvPr/>
          </p:nvSpPr>
          <p:spPr>
            <a:xfrm>
              <a:off x="1364802" y="712882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0.42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47D6C6C-64FF-40C7-8848-C74BAD83603C}"/>
                </a:ext>
              </a:extLst>
            </p:cNvPr>
            <p:cNvSpPr/>
            <p:nvPr/>
          </p:nvSpPr>
          <p:spPr>
            <a:xfrm>
              <a:off x="1077377" y="783808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6833A29-06D8-438C-AAD2-995D1779D4A2}"/>
                </a:ext>
              </a:extLst>
            </p:cNvPr>
            <p:cNvSpPr/>
            <p:nvPr/>
          </p:nvSpPr>
          <p:spPr>
            <a:xfrm>
              <a:off x="1654801" y="7840905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0.2</a:t>
              </a: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249688-D489-46D4-A0F7-5A94CC2080D4}"/>
                </a:ext>
              </a:extLst>
            </p:cNvPr>
            <p:cNvCxnSpPr>
              <a:cxnSpLocks/>
              <a:stCxn id="11" idx="3"/>
              <a:endCxn id="12" idx="0"/>
            </p:cNvCxnSpPr>
            <p:nvPr/>
          </p:nvCxnSpPr>
          <p:spPr>
            <a:xfrm flipH="1">
              <a:off x="1290665" y="7492926"/>
              <a:ext cx="136607" cy="345155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CA9396-0D0C-4F34-8F83-D5C92C43B557}"/>
                </a:ext>
              </a:extLst>
            </p:cNvPr>
            <p:cNvCxnSpPr>
              <a:cxnSpLocks/>
              <a:stCxn id="11" idx="5"/>
              <a:endCxn id="13" idx="0"/>
            </p:cNvCxnSpPr>
            <p:nvPr/>
          </p:nvCxnSpPr>
          <p:spPr>
            <a:xfrm>
              <a:off x="1728907" y="7492926"/>
              <a:ext cx="139182" cy="347979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0DEF500-8F16-4431-9AF8-A403878B7559}"/>
              </a:ext>
            </a:extLst>
          </p:cNvPr>
          <p:cNvGrpSpPr/>
          <p:nvPr/>
        </p:nvGrpSpPr>
        <p:grpSpPr>
          <a:xfrm>
            <a:off x="5186485" y="2117328"/>
            <a:ext cx="2860430" cy="2902743"/>
            <a:chOff x="1077377" y="7128821"/>
            <a:chExt cx="1003999" cy="1138659"/>
          </a:xfrm>
          <a:solidFill>
            <a:schemeClr val="bg1"/>
          </a:solidFill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09337A3-2529-4AD5-8854-A059027B1B50}"/>
                </a:ext>
              </a:extLst>
            </p:cNvPr>
            <p:cNvSpPr/>
            <p:nvPr/>
          </p:nvSpPr>
          <p:spPr>
            <a:xfrm>
              <a:off x="1364802" y="712882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0.42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77C2CBB-1746-4B99-937B-D1B0CAA0EC75}"/>
                </a:ext>
              </a:extLst>
            </p:cNvPr>
            <p:cNvSpPr/>
            <p:nvPr/>
          </p:nvSpPr>
          <p:spPr>
            <a:xfrm>
              <a:off x="1077377" y="783808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E8F175F-23F1-4611-A1A9-95B8833637CA}"/>
                </a:ext>
              </a:extLst>
            </p:cNvPr>
            <p:cNvSpPr/>
            <p:nvPr/>
          </p:nvSpPr>
          <p:spPr>
            <a:xfrm>
              <a:off x="1654801" y="7840905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0.02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DD05D47-730B-426C-B7DF-00A42A3732D0}"/>
                </a:ext>
              </a:extLst>
            </p:cNvPr>
            <p:cNvCxnSpPr>
              <a:cxnSpLocks/>
              <a:stCxn id="21" idx="3"/>
              <a:endCxn id="22" idx="0"/>
            </p:cNvCxnSpPr>
            <p:nvPr/>
          </p:nvCxnSpPr>
          <p:spPr>
            <a:xfrm flipH="1">
              <a:off x="1290665" y="7492926"/>
              <a:ext cx="136607" cy="345155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9245BCB-F6F2-4B70-A922-DC1662E22241}"/>
                </a:ext>
              </a:extLst>
            </p:cNvPr>
            <p:cNvCxnSpPr>
              <a:cxnSpLocks/>
              <a:stCxn id="21" idx="5"/>
              <a:endCxn id="23" idx="0"/>
            </p:cNvCxnSpPr>
            <p:nvPr/>
          </p:nvCxnSpPr>
          <p:spPr>
            <a:xfrm>
              <a:off x="1728907" y="7492926"/>
              <a:ext cx="139182" cy="347979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93CFD46F-8CF0-4EBC-A5EE-85A57FAC52D0}"/>
              </a:ext>
            </a:extLst>
          </p:cNvPr>
          <p:cNvSpPr/>
          <p:nvPr/>
        </p:nvSpPr>
        <p:spPr>
          <a:xfrm>
            <a:off x="1315149" y="1408384"/>
            <a:ext cx="2070291" cy="8488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Douglas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5F72993-9C91-4B61-8BA3-1F79829ADDD8}"/>
              </a:ext>
            </a:extLst>
          </p:cNvPr>
          <p:cNvSpPr/>
          <p:nvPr/>
        </p:nvSpPr>
        <p:spPr>
          <a:xfrm>
            <a:off x="5595049" y="1408384"/>
            <a:ext cx="2070291" cy="8488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Sophia</a:t>
            </a:r>
          </a:p>
        </p:txBody>
      </p:sp>
    </p:spTree>
    <p:extLst>
      <p:ext uri="{BB962C8B-B14F-4D97-AF65-F5344CB8AC3E}">
        <p14:creationId xmlns:p14="http://schemas.microsoft.com/office/powerpoint/2010/main" val="24871194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Douglas and Sophia are partitioning a number.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I know Sophia is correct and Douglas is incorrect because…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5E12D70-7E76-4DAE-97EF-34076DFC4911}"/>
              </a:ext>
            </a:extLst>
          </p:cNvPr>
          <p:cNvGrpSpPr/>
          <p:nvPr/>
        </p:nvGrpSpPr>
        <p:grpSpPr>
          <a:xfrm>
            <a:off x="906585" y="2079228"/>
            <a:ext cx="2860430" cy="2902743"/>
            <a:chOff x="1077377" y="7128821"/>
            <a:chExt cx="1003999" cy="1138659"/>
          </a:xfrm>
          <a:solidFill>
            <a:schemeClr val="bg1"/>
          </a:solidFill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548318C-36DC-4915-AA36-C003B662DB31}"/>
                </a:ext>
              </a:extLst>
            </p:cNvPr>
            <p:cNvSpPr/>
            <p:nvPr/>
          </p:nvSpPr>
          <p:spPr>
            <a:xfrm>
              <a:off x="1364802" y="712882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0.42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47D6C6C-64FF-40C7-8848-C74BAD83603C}"/>
                </a:ext>
              </a:extLst>
            </p:cNvPr>
            <p:cNvSpPr/>
            <p:nvPr/>
          </p:nvSpPr>
          <p:spPr>
            <a:xfrm>
              <a:off x="1077377" y="783808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6833A29-06D8-438C-AAD2-995D1779D4A2}"/>
                </a:ext>
              </a:extLst>
            </p:cNvPr>
            <p:cNvSpPr/>
            <p:nvPr/>
          </p:nvSpPr>
          <p:spPr>
            <a:xfrm>
              <a:off x="1654801" y="7840905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0.2</a:t>
              </a: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249688-D489-46D4-A0F7-5A94CC2080D4}"/>
                </a:ext>
              </a:extLst>
            </p:cNvPr>
            <p:cNvCxnSpPr>
              <a:cxnSpLocks/>
              <a:stCxn id="11" idx="3"/>
              <a:endCxn id="12" idx="0"/>
            </p:cNvCxnSpPr>
            <p:nvPr/>
          </p:nvCxnSpPr>
          <p:spPr>
            <a:xfrm flipH="1">
              <a:off x="1290665" y="7492926"/>
              <a:ext cx="136607" cy="345155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CA9396-0D0C-4F34-8F83-D5C92C43B557}"/>
                </a:ext>
              </a:extLst>
            </p:cNvPr>
            <p:cNvCxnSpPr>
              <a:cxnSpLocks/>
              <a:stCxn id="11" idx="5"/>
              <a:endCxn id="13" idx="0"/>
            </p:cNvCxnSpPr>
            <p:nvPr/>
          </p:nvCxnSpPr>
          <p:spPr>
            <a:xfrm>
              <a:off x="1728907" y="7492926"/>
              <a:ext cx="139182" cy="347979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0DEF500-8F16-4431-9AF8-A403878B7559}"/>
              </a:ext>
            </a:extLst>
          </p:cNvPr>
          <p:cNvGrpSpPr/>
          <p:nvPr/>
        </p:nvGrpSpPr>
        <p:grpSpPr>
          <a:xfrm>
            <a:off x="5186485" y="2117328"/>
            <a:ext cx="2860430" cy="2902743"/>
            <a:chOff x="1077377" y="7128821"/>
            <a:chExt cx="1003999" cy="1138659"/>
          </a:xfrm>
          <a:solidFill>
            <a:schemeClr val="bg1"/>
          </a:solidFill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09337A3-2529-4AD5-8854-A059027B1B50}"/>
                </a:ext>
              </a:extLst>
            </p:cNvPr>
            <p:cNvSpPr/>
            <p:nvPr/>
          </p:nvSpPr>
          <p:spPr>
            <a:xfrm>
              <a:off x="1364802" y="712882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0.42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77C2CBB-1746-4B99-937B-D1B0CAA0EC75}"/>
                </a:ext>
              </a:extLst>
            </p:cNvPr>
            <p:cNvSpPr/>
            <p:nvPr/>
          </p:nvSpPr>
          <p:spPr>
            <a:xfrm>
              <a:off x="1077377" y="783808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E8F175F-23F1-4611-A1A9-95B8833637CA}"/>
                </a:ext>
              </a:extLst>
            </p:cNvPr>
            <p:cNvSpPr/>
            <p:nvPr/>
          </p:nvSpPr>
          <p:spPr>
            <a:xfrm>
              <a:off x="1654801" y="7840905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0.02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DD05D47-730B-426C-B7DF-00A42A3732D0}"/>
                </a:ext>
              </a:extLst>
            </p:cNvPr>
            <p:cNvCxnSpPr>
              <a:cxnSpLocks/>
              <a:stCxn id="21" idx="3"/>
              <a:endCxn id="22" idx="0"/>
            </p:cNvCxnSpPr>
            <p:nvPr/>
          </p:nvCxnSpPr>
          <p:spPr>
            <a:xfrm flipH="1">
              <a:off x="1290665" y="7492926"/>
              <a:ext cx="136607" cy="345155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9245BCB-F6F2-4B70-A922-DC1662E22241}"/>
                </a:ext>
              </a:extLst>
            </p:cNvPr>
            <p:cNvCxnSpPr>
              <a:cxnSpLocks/>
              <a:stCxn id="21" idx="5"/>
              <a:endCxn id="23" idx="0"/>
            </p:cNvCxnSpPr>
            <p:nvPr/>
          </p:nvCxnSpPr>
          <p:spPr>
            <a:xfrm>
              <a:off x="1728907" y="7492926"/>
              <a:ext cx="139182" cy="347979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93CFD46F-8CF0-4EBC-A5EE-85A57FAC52D0}"/>
              </a:ext>
            </a:extLst>
          </p:cNvPr>
          <p:cNvSpPr/>
          <p:nvPr/>
        </p:nvSpPr>
        <p:spPr>
          <a:xfrm>
            <a:off x="1315149" y="1408384"/>
            <a:ext cx="2070291" cy="8488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Douglas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5F72993-9C91-4B61-8BA3-1F79829ADDD8}"/>
              </a:ext>
            </a:extLst>
          </p:cNvPr>
          <p:cNvSpPr/>
          <p:nvPr/>
        </p:nvSpPr>
        <p:spPr>
          <a:xfrm>
            <a:off x="5595049" y="1408384"/>
            <a:ext cx="2070291" cy="8488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Sophia</a:t>
            </a:r>
          </a:p>
        </p:txBody>
      </p:sp>
    </p:spTree>
    <p:extLst>
      <p:ext uri="{BB962C8B-B14F-4D97-AF65-F5344CB8AC3E}">
        <p14:creationId xmlns:p14="http://schemas.microsoft.com/office/powerpoint/2010/main" val="13541728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Douglas and Sophia are partitioning a number.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Sophia is correct. I know Douglas is incorrect because he has partitioned the number into 4 tenths and 2 tenths instead of 2 hundredths.</a:t>
            </a:r>
          </a:p>
          <a:p>
            <a:pPr algn="ctr"/>
            <a:endParaRPr lang="en-GB" sz="26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5E12D70-7E76-4DAE-97EF-34076DFC4911}"/>
              </a:ext>
            </a:extLst>
          </p:cNvPr>
          <p:cNvGrpSpPr/>
          <p:nvPr/>
        </p:nvGrpSpPr>
        <p:grpSpPr>
          <a:xfrm>
            <a:off x="906585" y="2079228"/>
            <a:ext cx="2860430" cy="2902743"/>
            <a:chOff x="1077377" y="7128821"/>
            <a:chExt cx="1003999" cy="1138659"/>
          </a:xfrm>
          <a:solidFill>
            <a:schemeClr val="bg1"/>
          </a:solidFill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548318C-36DC-4915-AA36-C003B662DB31}"/>
                </a:ext>
              </a:extLst>
            </p:cNvPr>
            <p:cNvSpPr/>
            <p:nvPr/>
          </p:nvSpPr>
          <p:spPr>
            <a:xfrm>
              <a:off x="1364802" y="712882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0.42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47D6C6C-64FF-40C7-8848-C74BAD83603C}"/>
                </a:ext>
              </a:extLst>
            </p:cNvPr>
            <p:cNvSpPr/>
            <p:nvPr/>
          </p:nvSpPr>
          <p:spPr>
            <a:xfrm>
              <a:off x="1077377" y="783808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6833A29-06D8-438C-AAD2-995D1779D4A2}"/>
                </a:ext>
              </a:extLst>
            </p:cNvPr>
            <p:cNvSpPr/>
            <p:nvPr/>
          </p:nvSpPr>
          <p:spPr>
            <a:xfrm>
              <a:off x="1654801" y="7840905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0.2</a:t>
              </a: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249688-D489-46D4-A0F7-5A94CC2080D4}"/>
                </a:ext>
              </a:extLst>
            </p:cNvPr>
            <p:cNvCxnSpPr>
              <a:cxnSpLocks/>
              <a:stCxn id="11" idx="3"/>
              <a:endCxn id="12" idx="0"/>
            </p:cNvCxnSpPr>
            <p:nvPr/>
          </p:nvCxnSpPr>
          <p:spPr>
            <a:xfrm flipH="1">
              <a:off x="1290665" y="7492926"/>
              <a:ext cx="136607" cy="345155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CA9396-0D0C-4F34-8F83-D5C92C43B557}"/>
                </a:ext>
              </a:extLst>
            </p:cNvPr>
            <p:cNvCxnSpPr>
              <a:cxnSpLocks/>
              <a:stCxn id="11" idx="5"/>
              <a:endCxn id="13" idx="0"/>
            </p:cNvCxnSpPr>
            <p:nvPr/>
          </p:nvCxnSpPr>
          <p:spPr>
            <a:xfrm>
              <a:off x="1728907" y="7492926"/>
              <a:ext cx="139182" cy="347979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0DEF500-8F16-4431-9AF8-A403878B7559}"/>
              </a:ext>
            </a:extLst>
          </p:cNvPr>
          <p:cNvGrpSpPr/>
          <p:nvPr/>
        </p:nvGrpSpPr>
        <p:grpSpPr>
          <a:xfrm>
            <a:off x="5186485" y="2117328"/>
            <a:ext cx="2860430" cy="2902743"/>
            <a:chOff x="1077377" y="7128821"/>
            <a:chExt cx="1003999" cy="1138659"/>
          </a:xfrm>
          <a:solidFill>
            <a:schemeClr val="bg1"/>
          </a:solidFill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09337A3-2529-4AD5-8854-A059027B1B50}"/>
                </a:ext>
              </a:extLst>
            </p:cNvPr>
            <p:cNvSpPr/>
            <p:nvPr/>
          </p:nvSpPr>
          <p:spPr>
            <a:xfrm>
              <a:off x="1364802" y="712882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0.42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77C2CBB-1746-4B99-937B-D1B0CAA0EC75}"/>
                </a:ext>
              </a:extLst>
            </p:cNvPr>
            <p:cNvSpPr/>
            <p:nvPr/>
          </p:nvSpPr>
          <p:spPr>
            <a:xfrm>
              <a:off x="1077377" y="7838081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0.4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E8F175F-23F1-4611-A1A9-95B8833637CA}"/>
                </a:ext>
              </a:extLst>
            </p:cNvPr>
            <p:cNvSpPr/>
            <p:nvPr/>
          </p:nvSpPr>
          <p:spPr>
            <a:xfrm>
              <a:off x="1654801" y="7840905"/>
              <a:ext cx="426575" cy="426575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0.02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DD05D47-730B-426C-B7DF-00A42A3732D0}"/>
                </a:ext>
              </a:extLst>
            </p:cNvPr>
            <p:cNvCxnSpPr>
              <a:cxnSpLocks/>
              <a:stCxn id="21" idx="3"/>
              <a:endCxn id="22" idx="0"/>
            </p:cNvCxnSpPr>
            <p:nvPr/>
          </p:nvCxnSpPr>
          <p:spPr>
            <a:xfrm flipH="1">
              <a:off x="1290665" y="7492926"/>
              <a:ext cx="136607" cy="345155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9245BCB-F6F2-4B70-A922-DC1662E22241}"/>
                </a:ext>
              </a:extLst>
            </p:cNvPr>
            <p:cNvCxnSpPr>
              <a:cxnSpLocks/>
              <a:stCxn id="21" idx="5"/>
              <a:endCxn id="23" idx="0"/>
            </p:cNvCxnSpPr>
            <p:nvPr/>
          </p:nvCxnSpPr>
          <p:spPr>
            <a:xfrm>
              <a:off x="1728907" y="7492926"/>
              <a:ext cx="139182" cy="347979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93CFD46F-8CF0-4EBC-A5EE-85A57FAC52D0}"/>
              </a:ext>
            </a:extLst>
          </p:cNvPr>
          <p:cNvSpPr/>
          <p:nvPr/>
        </p:nvSpPr>
        <p:spPr>
          <a:xfrm>
            <a:off x="1315149" y="1408384"/>
            <a:ext cx="2070291" cy="8488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Douglas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5F72993-9C91-4B61-8BA3-1F79829ADDD8}"/>
              </a:ext>
            </a:extLst>
          </p:cNvPr>
          <p:cNvSpPr/>
          <p:nvPr/>
        </p:nvSpPr>
        <p:spPr>
          <a:xfrm>
            <a:off x="5595049" y="1408384"/>
            <a:ext cx="2070291" cy="8488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Sophia</a:t>
            </a:r>
          </a:p>
        </p:txBody>
      </p:sp>
    </p:spTree>
    <p:extLst>
      <p:ext uri="{BB962C8B-B14F-4D97-AF65-F5344CB8AC3E}">
        <p14:creationId xmlns:p14="http://schemas.microsoft.com/office/powerpoint/2010/main" val="17828817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is the greatest number you can make?</a:t>
            </a: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is the smallest number you can make?</a:t>
            </a:r>
            <a:endParaRPr lang="en-GB" sz="2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You need to use all the counters and have a counter in each column.</a:t>
            </a: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C492C9F-AA40-42F2-80D8-8FDC337CD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702501"/>
              </p:ext>
            </p:extLst>
          </p:nvPr>
        </p:nvGraphicFramePr>
        <p:xfrm>
          <a:off x="2029584" y="3929000"/>
          <a:ext cx="5069715" cy="1544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9905">
                  <a:extLst>
                    <a:ext uri="{9D8B030D-6E8A-4147-A177-3AD203B41FA5}">
                      <a16:colId xmlns:a16="http://schemas.microsoft.com/office/drawing/2014/main" val="3605106089"/>
                    </a:ext>
                  </a:extLst>
                </a:gridCol>
                <a:gridCol w="1689905">
                  <a:extLst>
                    <a:ext uri="{9D8B030D-6E8A-4147-A177-3AD203B41FA5}">
                      <a16:colId xmlns:a16="http://schemas.microsoft.com/office/drawing/2014/main" val="533417906"/>
                    </a:ext>
                  </a:extLst>
                </a:gridCol>
                <a:gridCol w="1689905">
                  <a:extLst>
                    <a:ext uri="{9D8B030D-6E8A-4147-A177-3AD203B41FA5}">
                      <a16:colId xmlns:a16="http://schemas.microsoft.com/office/drawing/2014/main" val="3519514527"/>
                    </a:ext>
                  </a:extLst>
                </a:gridCol>
              </a:tblGrid>
              <a:tr h="48541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028495"/>
                  </a:ext>
                </a:extLst>
              </a:tr>
              <a:tr h="1059281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1228416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AA590792-5442-46D3-A211-860F0188C4EC}"/>
              </a:ext>
            </a:extLst>
          </p:cNvPr>
          <p:cNvGrpSpPr/>
          <p:nvPr/>
        </p:nvGrpSpPr>
        <p:grpSpPr>
          <a:xfrm>
            <a:off x="3624844" y="4103307"/>
            <a:ext cx="181511" cy="915543"/>
            <a:chOff x="3243844" y="3709607"/>
            <a:chExt cx="181511" cy="915543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BD19A01-9713-4213-AFDE-58DE0644A866}"/>
                </a:ext>
              </a:extLst>
            </p:cNvPr>
            <p:cNvSpPr/>
            <p:nvPr/>
          </p:nvSpPr>
          <p:spPr>
            <a:xfrm>
              <a:off x="3243844" y="3709607"/>
              <a:ext cx="177092" cy="16768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b="1">
                <a:latin typeface="Century Gothic" panose="020B0502020202020204" pitchFamily="34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DCE56C9-18F7-43B5-9BE5-A697B38F11BD}"/>
                </a:ext>
              </a:extLst>
            </p:cNvPr>
            <p:cNvSpPr/>
            <p:nvPr/>
          </p:nvSpPr>
          <p:spPr>
            <a:xfrm>
              <a:off x="3248263" y="4457468"/>
              <a:ext cx="177092" cy="16768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b="1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9E6A552-CE28-4CCD-8A27-E143BC73C9B0}"/>
              </a:ext>
            </a:extLst>
          </p:cNvPr>
          <p:cNvGrpSpPr/>
          <p:nvPr/>
        </p:nvGrpSpPr>
        <p:grpSpPr>
          <a:xfrm>
            <a:off x="2585831" y="2810464"/>
            <a:ext cx="3976764" cy="746781"/>
            <a:chOff x="191425" y="4097467"/>
            <a:chExt cx="2084701" cy="37586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1FD5845-D2CB-438C-9C38-A06F102DBD84}"/>
                </a:ext>
              </a:extLst>
            </p:cNvPr>
            <p:cNvSpPr/>
            <p:nvPr/>
          </p:nvSpPr>
          <p:spPr>
            <a:xfrm>
              <a:off x="1333701" y="4097468"/>
              <a:ext cx="180909" cy="16446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27F7100-1D42-4944-9798-EE6264C975CE}"/>
                </a:ext>
              </a:extLst>
            </p:cNvPr>
            <p:cNvSpPr/>
            <p:nvPr/>
          </p:nvSpPr>
          <p:spPr>
            <a:xfrm>
              <a:off x="2095217" y="4097467"/>
              <a:ext cx="180909" cy="16446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DEC227B-8F00-48C4-A021-6451925EDEB8}"/>
                </a:ext>
              </a:extLst>
            </p:cNvPr>
            <p:cNvSpPr/>
            <p:nvPr/>
          </p:nvSpPr>
          <p:spPr>
            <a:xfrm>
              <a:off x="572184" y="4104891"/>
              <a:ext cx="180909" cy="16446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034D8FB-9232-4E17-88C0-A171AFCA44D8}"/>
                </a:ext>
              </a:extLst>
            </p:cNvPr>
            <p:cNvSpPr/>
            <p:nvPr/>
          </p:nvSpPr>
          <p:spPr>
            <a:xfrm>
              <a:off x="1714459" y="4308864"/>
              <a:ext cx="180909" cy="16446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93FD165-A790-441C-8760-16140EF09FA6}"/>
                </a:ext>
              </a:extLst>
            </p:cNvPr>
            <p:cNvSpPr/>
            <p:nvPr/>
          </p:nvSpPr>
          <p:spPr>
            <a:xfrm>
              <a:off x="191425" y="4308864"/>
              <a:ext cx="180909" cy="16446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C105CE2C-05F3-4ECE-A4BD-12BD40058180}"/>
                </a:ext>
              </a:extLst>
            </p:cNvPr>
            <p:cNvSpPr/>
            <p:nvPr/>
          </p:nvSpPr>
          <p:spPr>
            <a:xfrm>
              <a:off x="952942" y="4300431"/>
              <a:ext cx="180909" cy="16446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361041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is the greatest number you can make?</a:t>
            </a:r>
          </a:p>
          <a:p>
            <a:pPr algn="ctr"/>
            <a:r>
              <a:rPr lang="en-GB" sz="2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is the smallest number you can make?</a:t>
            </a: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You need to use all the counters and have a counter in each column.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C492C9F-AA40-42F2-80D8-8FDC337CD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251631"/>
              </p:ext>
            </p:extLst>
          </p:nvPr>
        </p:nvGraphicFramePr>
        <p:xfrm>
          <a:off x="911984" y="2570100"/>
          <a:ext cx="5069715" cy="1544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9905">
                  <a:extLst>
                    <a:ext uri="{9D8B030D-6E8A-4147-A177-3AD203B41FA5}">
                      <a16:colId xmlns:a16="http://schemas.microsoft.com/office/drawing/2014/main" val="3605106089"/>
                    </a:ext>
                  </a:extLst>
                </a:gridCol>
                <a:gridCol w="1689905">
                  <a:extLst>
                    <a:ext uri="{9D8B030D-6E8A-4147-A177-3AD203B41FA5}">
                      <a16:colId xmlns:a16="http://schemas.microsoft.com/office/drawing/2014/main" val="533417906"/>
                    </a:ext>
                  </a:extLst>
                </a:gridCol>
                <a:gridCol w="1689905">
                  <a:extLst>
                    <a:ext uri="{9D8B030D-6E8A-4147-A177-3AD203B41FA5}">
                      <a16:colId xmlns:a16="http://schemas.microsoft.com/office/drawing/2014/main" val="3519514527"/>
                    </a:ext>
                  </a:extLst>
                </a:gridCol>
              </a:tblGrid>
              <a:tr h="48541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028495"/>
                  </a:ext>
                </a:extLst>
              </a:tr>
              <a:tr h="1059281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1228416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AA590792-5442-46D3-A211-860F0188C4EC}"/>
              </a:ext>
            </a:extLst>
          </p:cNvPr>
          <p:cNvGrpSpPr/>
          <p:nvPr/>
        </p:nvGrpSpPr>
        <p:grpSpPr>
          <a:xfrm>
            <a:off x="2507244" y="2744407"/>
            <a:ext cx="181511" cy="915543"/>
            <a:chOff x="3243844" y="3709607"/>
            <a:chExt cx="181511" cy="915543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BD19A01-9713-4213-AFDE-58DE0644A866}"/>
                </a:ext>
              </a:extLst>
            </p:cNvPr>
            <p:cNvSpPr/>
            <p:nvPr/>
          </p:nvSpPr>
          <p:spPr>
            <a:xfrm>
              <a:off x="3243844" y="3709607"/>
              <a:ext cx="177092" cy="16768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DCE56C9-18F7-43B5-9BE5-A697B38F11BD}"/>
                </a:ext>
              </a:extLst>
            </p:cNvPr>
            <p:cNvSpPr/>
            <p:nvPr/>
          </p:nvSpPr>
          <p:spPr>
            <a:xfrm>
              <a:off x="3248263" y="4457468"/>
              <a:ext cx="177092" cy="16768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3" name="Oval 12">
            <a:extLst>
              <a:ext uri="{FF2B5EF4-FFF2-40B4-BE49-F238E27FC236}">
                <a16:creationId xmlns:a16="http://schemas.microsoft.com/office/drawing/2014/main" id="{C1FD5845-D2CB-438C-9C38-A06F102DBD84}"/>
              </a:ext>
            </a:extLst>
          </p:cNvPr>
          <p:cNvSpPr/>
          <p:nvPr/>
        </p:nvSpPr>
        <p:spPr>
          <a:xfrm>
            <a:off x="2073046" y="3684987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27F7100-1D42-4944-9798-EE6264C975CE}"/>
              </a:ext>
            </a:extLst>
          </p:cNvPr>
          <p:cNvSpPr/>
          <p:nvPr/>
        </p:nvSpPr>
        <p:spPr>
          <a:xfrm>
            <a:off x="5001070" y="3441082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DEC227B-8F00-48C4-A021-6451925EDEB8}"/>
              </a:ext>
            </a:extLst>
          </p:cNvPr>
          <p:cNvSpPr/>
          <p:nvPr/>
        </p:nvSpPr>
        <p:spPr>
          <a:xfrm>
            <a:off x="1491920" y="3684987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034D8FB-9232-4E17-88C0-A171AFCA44D8}"/>
              </a:ext>
            </a:extLst>
          </p:cNvPr>
          <p:cNvSpPr/>
          <p:nvPr/>
        </p:nvSpPr>
        <p:spPr>
          <a:xfrm>
            <a:off x="3366903" y="3419548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93FD165-A790-441C-8760-16140EF09FA6}"/>
              </a:ext>
            </a:extLst>
          </p:cNvPr>
          <p:cNvSpPr/>
          <p:nvPr/>
        </p:nvSpPr>
        <p:spPr>
          <a:xfrm>
            <a:off x="1206713" y="3222214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105CE2C-05F3-4ECE-A4BD-12BD40058180}"/>
              </a:ext>
            </a:extLst>
          </p:cNvPr>
          <p:cNvSpPr/>
          <p:nvPr/>
        </p:nvSpPr>
        <p:spPr>
          <a:xfrm>
            <a:off x="1767224" y="3222214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757F4F7-8C98-4E3C-9BF9-8D28A5DA3C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311501"/>
              </p:ext>
            </p:extLst>
          </p:nvPr>
        </p:nvGraphicFramePr>
        <p:xfrm>
          <a:off x="911984" y="4373500"/>
          <a:ext cx="5069715" cy="1544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9905">
                  <a:extLst>
                    <a:ext uri="{9D8B030D-6E8A-4147-A177-3AD203B41FA5}">
                      <a16:colId xmlns:a16="http://schemas.microsoft.com/office/drawing/2014/main" val="3605106089"/>
                    </a:ext>
                  </a:extLst>
                </a:gridCol>
                <a:gridCol w="1689905">
                  <a:extLst>
                    <a:ext uri="{9D8B030D-6E8A-4147-A177-3AD203B41FA5}">
                      <a16:colId xmlns:a16="http://schemas.microsoft.com/office/drawing/2014/main" val="533417906"/>
                    </a:ext>
                  </a:extLst>
                </a:gridCol>
                <a:gridCol w="1689905">
                  <a:extLst>
                    <a:ext uri="{9D8B030D-6E8A-4147-A177-3AD203B41FA5}">
                      <a16:colId xmlns:a16="http://schemas.microsoft.com/office/drawing/2014/main" val="3519514527"/>
                    </a:ext>
                  </a:extLst>
                </a:gridCol>
              </a:tblGrid>
              <a:tr h="48541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028495"/>
                  </a:ext>
                </a:extLst>
              </a:tr>
              <a:tr h="1059281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1228416"/>
                  </a:ext>
                </a:extLst>
              </a:tr>
            </a:tbl>
          </a:graphicData>
        </a:graphic>
      </p:graphicFrame>
      <p:grpSp>
        <p:nvGrpSpPr>
          <p:cNvPr id="24" name="Group 23">
            <a:extLst>
              <a:ext uri="{FF2B5EF4-FFF2-40B4-BE49-F238E27FC236}">
                <a16:creationId xmlns:a16="http://schemas.microsoft.com/office/drawing/2014/main" id="{5FE2AD3B-0591-4E0E-8B97-3DB457217522}"/>
              </a:ext>
            </a:extLst>
          </p:cNvPr>
          <p:cNvGrpSpPr/>
          <p:nvPr/>
        </p:nvGrpSpPr>
        <p:grpSpPr>
          <a:xfrm>
            <a:off x="2507244" y="4547807"/>
            <a:ext cx="181511" cy="915543"/>
            <a:chOff x="3243844" y="3709607"/>
            <a:chExt cx="181511" cy="915543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0329C2EA-F9BC-4732-B6FF-04F4CF6FEB83}"/>
                </a:ext>
              </a:extLst>
            </p:cNvPr>
            <p:cNvSpPr/>
            <p:nvPr/>
          </p:nvSpPr>
          <p:spPr>
            <a:xfrm>
              <a:off x="3243844" y="3709607"/>
              <a:ext cx="177092" cy="16768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BB11513D-AF07-4B9C-B366-35F15AE8B9DE}"/>
                </a:ext>
              </a:extLst>
            </p:cNvPr>
            <p:cNvSpPr/>
            <p:nvPr/>
          </p:nvSpPr>
          <p:spPr>
            <a:xfrm>
              <a:off x="3248263" y="4457468"/>
              <a:ext cx="177092" cy="16768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Oval 26">
            <a:extLst>
              <a:ext uri="{FF2B5EF4-FFF2-40B4-BE49-F238E27FC236}">
                <a16:creationId xmlns:a16="http://schemas.microsoft.com/office/drawing/2014/main" id="{55BADD90-BFCD-4773-A9B7-F9BB5EA0CDB3}"/>
              </a:ext>
            </a:extLst>
          </p:cNvPr>
          <p:cNvSpPr/>
          <p:nvPr/>
        </p:nvSpPr>
        <p:spPr>
          <a:xfrm>
            <a:off x="5465610" y="5436057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D61B4B3-4D71-4D8D-8204-8FB0543BA395}"/>
              </a:ext>
            </a:extLst>
          </p:cNvPr>
          <p:cNvSpPr/>
          <p:nvPr/>
        </p:nvSpPr>
        <p:spPr>
          <a:xfrm>
            <a:off x="5102843" y="5024996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0CB0DAE-45D8-4BDF-8C7A-FFCF665102EB}"/>
              </a:ext>
            </a:extLst>
          </p:cNvPr>
          <p:cNvSpPr/>
          <p:nvPr/>
        </p:nvSpPr>
        <p:spPr>
          <a:xfrm>
            <a:off x="4492215" y="5024996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EC7F4E9-53E8-44EE-B130-954B6345CC9C}"/>
              </a:ext>
            </a:extLst>
          </p:cNvPr>
          <p:cNvSpPr/>
          <p:nvPr/>
        </p:nvSpPr>
        <p:spPr>
          <a:xfrm>
            <a:off x="3366903" y="5222948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DDA369F1-46D6-42C4-AA65-CF3559CFE265}"/>
              </a:ext>
            </a:extLst>
          </p:cNvPr>
          <p:cNvSpPr/>
          <p:nvPr/>
        </p:nvSpPr>
        <p:spPr>
          <a:xfrm>
            <a:off x="1641975" y="5229687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63C5608-989A-4D78-AAE8-C9EE40599143}"/>
              </a:ext>
            </a:extLst>
          </p:cNvPr>
          <p:cNvSpPr/>
          <p:nvPr/>
        </p:nvSpPr>
        <p:spPr>
          <a:xfrm>
            <a:off x="4828930" y="5436057"/>
            <a:ext cx="285207" cy="27005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77019C55-9893-42C9-A4E4-EBBB682907FD}"/>
              </a:ext>
            </a:extLst>
          </p:cNvPr>
          <p:cNvSpPr/>
          <p:nvPr/>
        </p:nvSpPr>
        <p:spPr>
          <a:xfrm>
            <a:off x="6161725" y="4782125"/>
            <a:ext cx="2070291" cy="8488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1.14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2EAE2B3-9D13-4F8A-90D9-40BFAA68A874}"/>
              </a:ext>
            </a:extLst>
          </p:cNvPr>
          <p:cNvSpPr/>
          <p:nvPr/>
        </p:nvSpPr>
        <p:spPr>
          <a:xfrm>
            <a:off x="6161725" y="2966025"/>
            <a:ext cx="2070291" cy="8488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4.11</a:t>
            </a:r>
          </a:p>
        </p:txBody>
      </p:sp>
    </p:spTree>
    <p:extLst>
      <p:ext uri="{BB962C8B-B14F-4D97-AF65-F5344CB8AC3E}">
        <p14:creationId xmlns:p14="http://schemas.microsoft.com/office/powerpoint/2010/main" val="55181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8" ma:contentTypeDescription="Create a new document." ma:contentTypeScope="" ma:versionID="f9bae57d942f349496b0c157240b0a3b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61ec2ab7abc56edcd4447b1e74a28c5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2B12324-39CB-43FA-8E6A-2E5ACD416F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schemas.microsoft.com/sharepoint/v3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86144f90-c7b6-48d0-aae5-f5e9e48cc3df"/>
    <ds:schemaRef ds:uri="http://schemas.microsoft.com/office/2006/metadata/properties"/>
    <ds:schemaRef ds:uri="http://schemas.microsoft.com/office/infopath/2007/PartnerControls"/>
    <ds:schemaRef ds:uri="0f0ae0ff-29c4-4766-b250-c1a9bee8d43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803</TotalTime>
  <Words>636</Words>
  <Application>Microsoft Office PowerPoint</Application>
  <PresentationFormat>On-screen Show (4:3)</PresentationFormat>
  <Paragraphs>217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Y4 Summer Block 1 PPT Write Decimals</dc:title>
  <dc:creator>Ashleigh Sobol</dc:creator>
  <cp:lastModifiedBy>Lucy Byrne</cp:lastModifiedBy>
  <cp:revision>48</cp:revision>
  <dcterms:created xsi:type="dcterms:W3CDTF">2018-03-17T10:08:43Z</dcterms:created>
  <dcterms:modified xsi:type="dcterms:W3CDTF">2020-04-20T13:04:22Z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