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3" r:id="rId3"/>
    <p:sldId id="264" r:id="rId4"/>
    <p:sldId id="271" r:id="rId5"/>
    <p:sldId id="272" r:id="rId6"/>
    <p:sldId id="273" r:id="rId7"/>
    <p:sldId id="274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Sassoon Infant Rg" panose="02000503030000020003" charset="0"/>
      <p:regular r:id="rId16"/>
      <p:bold r:id="rId17"/>
    </p:embeddedFont>
    <p:embeddedFont>
      <p:font typeface="Twinkl" panose="020B0604020202020204" charset="0"/>
      <p:regular r:id="rId18"/>
      <p:bold r:id="rId19"/>
    </p:embeddedFont>
    <p:embeddedFont>
      <p:font typeface="Twinkl SemiBold" charset="0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5F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Header Placeholder 1"/>
          <p:cNvSpPr txBox="1"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195" name="Date Placeholder 2"/>
          <p:cNvSpPr txBox="1">
            <a:spLocks noGrp="1"/>
          </p:cNvSpPr>
          <p:nvPr>
            <p:ph type="dt" sz="quarter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807E4686-8F7E-4A4D-B03A-92CE1B431D78}" type="datetime1">
              <a:rPr lang="en-GB" altLang="en-US"/>
              <a:pPr>
                <a:defRPr/>
              </a:pPr>
              <a:t>13/05/2020</a:t>
            </a:fld>
            <a:endParaRPr lang="en-GB" altLang="en-US"/>
          </a:p>
        </p:txBody>
      </p:sp>
      <p:sp>
        <p:nvSpPr>
          <p:cNvPr id="8196" name="Footer Placeholder 3"/>
          <p:cNvSpPr txBox="1">
            <a:spLocks noGrp="1"/>
          </p:cNvSpPr>
          <p:nvPr>
            <p:ph type="ftr" sz="quarter" idx="2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197" name="Slide Number Placeholder 4"/>
          <p:cNvSpPr txBox="1">
            <a:spLocks noGrp="1"/>
          </p:cNvSpPr>
          <p:nvPr>
            <p:ph type="sldNum" sz="quarter" idx="3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6533E9A5-EEF7-46E9-82DD-329C4F52C37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761200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1B15CECF-013C-4502-9219-85D1BCA58B94}" type="datetime1">
              <a:rPr lang="en-US"/>
              <a:pPr>
                <a:defRPr/>
              </a:pPr>
              <a:t>5/13/2020</a:t>
            </a:fld>
            <a:endParaRPr/>
          </a:p>
        </p:txBody>
      </p:sp>
      <p:sp>
        <p:nvSpPr>
          <p:cNvPr id="7172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1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B6F054B9-F484-46A8-875F-D7A88DE33119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391463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1pPr>
    <a:lvl2pPr marL="457200" lvl="1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2pPr>
    <a:lvl3pPr marL="914400" lvl="2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3pPr>
    <a:lvl4pPr marL="1371600" lvl="3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4pPr>
    <a:lvl5pPr marL="1828800" lvl="4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2191015"/>
      </p:ext>
    </p:extLst>
  </p:cSld>
  <p:clrMapOvr>
    <a:masterClrMapping/>
  </p:clrMapOvr>
  <p:transition spd="slow"/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Box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/>
          <p:cNvSpPr/>
          <p:nvPr/>
        </p:nvSpPr>
        <p:spPr>
          <a:xfrm>
            <a:off x="457200" y="438150"/>
            <a:ext cx="8220075" cy="5957888"/>
          </a:xfrm>
          <a:custGeom>
            <a:avLst>
              <a:gd name="f0" fmla="val 572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>
              <a:alpha val="90000"/>
            </a:srgbClr>
          </a:solidFill>
          <a:ln w="25402" cap="rnd">
            <a:solidFill>
              <a:srgbClr val="FFFFFF"/>
            </a:solidFill>
            <a:prstDash val="solid"/>
            <a:miter/>
          </a:ln>
        </p:spPr>
        <p:txBody>
          <a:bodyPr anchor="ctr" anchorCtr="1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50" kern="0">
                <a:solidFill>
                  <a:srgbClr val="FFFFFF"/>
                </a:solidFill>
                <a:latin typeface="Twinkl" pitchFamily="50"/>
              </a:rPr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4210594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7"/>
          <p:cNvSpPr/>
          <p:nvPr/>
        </p:nvSpPr>
        <p:spPr>
          <a:xfrm>
            <a:off x="503238" y="2332038"/>
            <a:ext cx="8137525" cy="2193925"/>
          </a:xfrm>
          <a:custGeom>
            <a:avLst>
              <a:gd name="f0" fmla="val 138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9E7"/>
          </a:solidFill>
          <a:ln w="25402" cap="rnd">
            <a:solidFill>
              <a:srgbClr val="FEFBDA"/>
            </a:solidFill>
            <a:prstDash val="solid"/>
            <a:miter/>
          </a:ln>
        </p:spPr>
        <p:txBody>
          <a:bodyPr anchor="ctr" anchorCtr="1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50" kern="0">
                <a:solidFill>
                  <a:srgbClr val="FFFFFF"/>
                </a:solidFill>
                <a:latin typeface="Twinkl" pitchFamily="50"/>
              </a:rPr>
              <a:t> </a:t>
            </a:r>
          </a:p>
        </p:txBody>
      </p:sp>
      <p:sp>
        <p:nvSpPr>
          <p:cNvPr id="5" name="Title 1"/>
          <p:cNvSpPr txBox="1">
            <a:spLocks noChangeArrowheads="1"/>
          </p:cNvSpPr>
          <p:nvPr/>
        </p:nvSpPr>
        <p:spPr bwMode="auto">
          <a:xfrm>
            <a:off x="628650" y="2554288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en-US" altLang="en-US" sz="3600" b="1">
                <a:solidFill>
                  <a:srgbClr val="1C1C1C"/>
                </a:solidFill>
                <a:latin typeface="Twinkl" pitchFamily="2" charset="0"/>
              </a:rPr>
              <a:t>Aim</a:t>
            </a:r>
          </a:p>
        </p:txBody>
      </p:sp>
      <p:sp>
        <p:nvSpPr>
          <p:cNvPr id="4" name="Content Placeholder 15"/>
          <p:cNvSpPr txBox="1">
            <a:spLocks noGrp="1"/>
          </p:cNvSpPr>
          <p:nvPr>
            <p:ph idx="4294967295"/>
          </p:nvPr>
        </p:nvSpPr>
        <p:spPr>
          <a:xfrm>
            <a:off x="628650" y="2947486"/>
            <a:ext cx="7886700" cy="1409703"/>
          </a:xfrm>
        </p:spPr>
        <p:txBody>
          <a:bodyPr/>
          <a:lstStyle>
            <a:lvl1pPr>
              <a:lnSpc>
                <a:spcPct val="80000"/>
              </a:lnSpc>
              <a:defRPr sz="17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98628791"/>
      </p:ext>
    </p:extLst>
  </p:cSld>
  <p:clrMapOvr>
    <a:masterClrMapping/>
  </p:clrMapOvr>
  <p:transition spd="slow"/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/>
          <p:cNvSpPr/>
          <p:nvPr/>
        </p:nvSpPr>
        <p:spPr>
          <a:xfrm>
            <a:off x="457200" y="438150"/>
            <a:ext cx="8220075" cy="5957888"/>
          </a:xfrm>
          <a:custGeom>
            <a:avLst>
              <a:gd name="f0" fmla="val 572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>
              <a:alpha val="90000"/>
            </a:srgbClr>
          </a:solidFill>
          <a:ln w="25402" cap="rnd">
            <a:solidFill>
              <a:srgbClr val="FFFFFF"/>
            </a:solidFill>
            <a:prstDash val="solid"/>
            <a:miter/>
          </a:ln>
        </p:spPr>
        <p:txBody>
          <a:bodyPr anchor="ctr" anchorCtr="1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50" kern="0">
                <a:solidFill>
                  <a:srgbClr val="FFFFFF"/>
                </a:solidFill>
                <a:latin typeface="Twinkl" pitchFamily="50"/>
              </a:rPr>
              <a:t> </a:t>
            </a:r>
          </a:p>
        </p:txBody>
      </p:sp>
      <p:sp>
        <p:nvSpPr>
          <p:cNvPr id="3" name="Title 5"/>
          <p:cNvSpPr txBox="1">
            <a:spLocks noGrp="1"/>
          </p:cNvSpPr>
          <p:nvPr>
            <p:ph type="title"/>
          </p:nvPr>
        </p:nvSpPr>
        <p:spPr>
          <a:xfrm>
            <a:off x="457200" y="478898"/>
            <a:ext cx="8220071" cy="994309"/>
          </a:xfrm>
        </p:spPr>
        <p:txBody>
          <a:bodyPr>
            <a:noAutofit/>
          </a:bodyPr>
          <a:lstStyle>
            <a:lvl1pPr>
              <a:defRPr>
                <a:latin typeface="Twinkl SemiBold" pitchFamily="2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344409"/>
      </p:ext>
    </p:extLst>
  </p:cSld>
  <p:clrMapOvr>
    <a:masterClrMapping/>
  </p:clrMapOvr>
  <p:transition spd="slow"/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4267483"/>
      </p:ext>
    </p:extLst>
  </p:cSld>
  <p:clrMapOvr>
    <a:masterClrMapping/>
  </p:clrMapOvr>
  <p:transition spd="slow"/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 txBox="1">
            <a:spLocks noGrp="1"/>
          </p:cNvSpPr>
          <p:nvPr>
            <p:ph type="title"/>
          </p:nvPr>
        </p:nvSpPr>
        <p:spPr bwMode="auto">
          <a:xfrm>
            <a:off x="488950" y="695325"/>
            <a:ext cx="8164513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51999" tIns="251999" rIns="251999" bIns="251999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 txBox="1">
            <a:spLocks noGrp="1"/>
          </p:cNvSpPr>
          <p:nvPr>
            <p:ph type="body" idx="1"/>
          </p:nvPr>
        </p:nvSpPr>
        <p:spPr bwMode="auto">
          <a:xfrm>
            <a:off x="488950" y="1957388"/>
            <a:ext cx="8164513" cy="438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51999" tIns="251999" rIns="251999" bIns="25199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000" b="1" kern="1200">
          <a:solidFill>
            <a:srgbClr val="1C1C1C"/>
          </a:solidFill>
          <a:latin typeface="Twinkl" pitchFamily="5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6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4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4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4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15"/>
          <p:cNvSpPr txBox="1">
            <a:spLocks noGrp="1"/>
          </p:cNvSpPr>
          <p:nvPr>
            <p:ph type="body" idx="4294967295"/>
          </p:nvPr>
        </p:nvSpPr>
        <p:spPr>
          <a:xfrm>
            <a:off x="628650" y="3116263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  <a:ea typeface="Sassoon Infant Rg" pitchFamily="50" charset="0"/>
              </a:rPr>
              <a:t>To be aware of and be able to recognise different types of sentences. </a:t>
            </a:r>
          </a:p>
          <a:p>
            <a:pPr eaLnBrk="1" hangingPunct="1"/>
            <a:endParaRPr lang="en-GB" altLang="en-US">
              <a:latin typeface="Twinkl" pitchFamily="2" charset="0"/>
              <a:ea typeface="Sassoon Infant Rg" pitchFamily="50" charset="0"/>
            </a:endParaRPr>
          </a:p>
          <a:p>
            <a:pPr eaLnBrk="1" hangingPunct="1"/>
            <a:endParaRPr lang="en-GB" altLang="en-US">
              <a:latin typeface="Twinkl" pitchFamily="2" charset="0"/>
              <a:ea typeface="Sassoon Infant Rg" pitchFamily="50" charset="0"/>
            </a:endParaRPr>
          </a:p>
          <a:p>
            <a:pPr eaLnBrk="1" hangingPunct="1"/>
            <a:endParaRPr lang="en-GB" altLang="en-US">
              <a:latin typeface="Twinkl" pitchFamily="2" charset="0"/>
              <a:ea typeface="Sassoon Infant Rg" pitchFamily="50" charset="0"/>
            </a:endParaRP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Oval 7"/>
          <p:cNvSpPr>
            <a:spLocks/>
          </p:cNvSpPr>
          <p:nvPr/>
        </p:nvSpPr>
        <p:spPr bwMode="auto">
          <a:xfrm>
            <a:off x="925513" y="684213"/>
            <a:ext cx="892175" cy="892175"/>
          </a:xfrm>
          <a:custGeom>
            <a:avLst/>
            <a:gdLst>
              <a:gd name="T0" fmla="*/ 446094 w 892170"/>
              <a:gd name="T1" fmla="*/ 0 h 892170"/>
              <a:gd name="T2" fmla="*/ 892185 w 892170"/>
              <a:gd name="T3" fmla="*/ 446094 h 892170"/>
              <a:gd name="T4" fmla="*/ 446094 w 892170"/>
              <a:gd name="T5" fmla="*/ 892185 h 892170"/>
              <a:gd name="T6" fmla="*/ 0 w 892170"/>
              <a:gd name="T7" fmla="*/ 446094 h 892170"/>
              <a:gd name="T8" fmla="*/ 130658 w 892170"/>
              <a:gd name="T9" fmla="*/ 130658 h 892170"/>
              <a:gd name="T10" fmla="*/ 130658 w 892170"/>
              <a:gd name="T11" fmla="*/ 761527 h 892170"/>
              <a:gd name="T12" fmla="*/ 761527 w 892170"/>
              <a:gd name="T13" fmla="*/ 761527 h 892170"/>
              <a:gd name="T14" fmla="*/ 761527 w 892170"/>
              <a:gd name="T15" fmla="*/ 130658 h 892170"/>
              <a:gd name="T16" fmla="*/ 17694720 60000 65536"/>
              <a:gd name="T17" fmla="*/ 0 60000 65536"/>
              <a:gd name="T18" fmla="*/ 5898240 60000 65536"/>
              <a:gd name="T19" fmla="*/ 11796480 60000 65536"/>
              <a:gd name="T20" fmla="*/ 17694720 60000 65536"/>
              <a:gd name="T21" fmla="*/ 5898240 60000 65536"/>
              <a:gd name="T22" fmla="*/ 5898240 60000 65536"/>
              <a:gd name="T23" fmla="*/ 17694720 60000 65536"/>
              <a:gd name="T24" fmla="*/ 130655 w 892170"/>
              <a:gd name="T25" fmla="*/ 130655 h 892170"/>
              <a:gd name="T26" fmla="*/ 761515 w 892170"/>
              <a:gd name="T27" fmla="*/ 761515 h 89217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92170" h="892170">
                <a:moveTo>
                  <a:pt x="0" y="446085"/>
                </a:moveTo>
                <a:lnTo>
                  <a:pt x="0" y="446085"/>
                </a:lnTo>
                <a:cubicBezTo>
                  <a:pt x="0" y="692450"/>
                  <a:pt x="199719" y="892170"/>
                  <a:pt x="446085" y="892170"/>
                </a:cubicBezTo>
                <a:cubicBezTo>
                  <a:pt x="692450" y="892170"/>
                  <a:pt x="892170" y="692450"/>
                  <a:pt x="892170" y="446085"/>
                </a:cubicBezTo>
                <a:cubicBezTo>
                  <a:pt x="892170" y="199719"/>
                  <a:pt x="692450" y="0"/>
                  <a:pt x="446085" y="0"/>
                </a:cubicBezTo>
                <a:cubicBezTo>
                  <a:pt x="199719" y="0"/>
                  <a:pt x="0" y="199719"/>
                  <a:pt x="0" y="446085"/>
                </a:cubicBezTo>
                <a:close/>
              </a:path>
            </a:pathLst>
          </a:cu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GB"/>
          </a:p>
        </p:txBody>
      </p:sp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755650" y="1758950"/>
            <a:ext cx="7632700" cy="17668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GB" altLang="en-US">
              <a:solidFill>
                <a:srgbClr val="93CCB9"/>
              </a:solidFill>
            </a:endParaRPr>
          </a:p>
        </p:txBody>
      </p:sp>
      <p:sp>
        <p:nvSpPr>
          <p:cNvPr id="10244" name="Title 20"/>
          <p:cNvSpPr txBox="1">
            <a:spLocks noGrp="1"/>
          </p:cNvSpPr>
          <p:nvPr>
            <p:ph type="title"/>
          </p:nvPr>
        </p:nvSpPr>
        <p:spPr>
          <a:xfrm>
            <a:off x="755650" y="627063"/>
            <a:ext cx="792162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 SemiBold" pitchFamily="2" charset="0"/>
              </a:rPr>
              <a:t>Statements</a:t>
            </a:r>
          </a:p>
        </p:txBody>
      </p:sp>
      <p:sp>
        <p:nvSpPr>
          <p:cNvPr id="10245" name="Rectangle 4"/>
          <p:cNvSpPr>
            <a:spLocks noChangeArrowheads="1"/>
          </p:cNvSpPr>
          <p:nvPr/>
        </p:nvSpPr>
        <p:spPr bwMode="auto">
          <a:xfrm>
            <a:off x="755650" y="2428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1999" rIns="0" bIns="71999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FFFFFF"/>
                </a:solidFill>
              </a:rPr>
              <a:t>Statements are sentences which tell you a fact, opinion or idea.</a:t>
            </a:r>
            <a:endParaRPr lang="en-GB" altLang="en-US"/>
          </a:p>
        </p:txBody>
      </p:sp>
      <p:sp>
        <p:nvSpPr>
          <p:cNvPr id="10246" name="Rectangle 5"/>
          <p:cNvSpPr>
            <a:spLocks noChangeArrowheads="1"/>
          </p:cNvSpPr>
          <p:nvPr/>
        </p:nvSpPr>
        <p:spPr bwMode="auto">
          <a:xfrm>
            <a:off x="755650" y="4378325"/>
            <a:ext cx="7632700" cy="96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999" tIns="107999" rIns="107999" bIns="107999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i="1"/>
              <a:t>Example: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/>
              <a:t>A rainbow has 7 colours. 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/>
              <a:t>They are beautiful to look at. </a:t>
            </a:r>
          </a:p>
        </p:txBody>
      </p:sp>
      <p:sp>
        <p:nvSpPr>
          <p:cNvPr id="10247" name="TextBox 5"/>
          <p:cNvSpPr txBox="1">
            <a:spLocks noChangeArrowheads="1"/>
          </p:cNvSpPr>
          <p:nvPr/>
        </p:nvSpPr>
        <p:spPr bwMode="auto">
          <a:xfrm>
            <a:off x="1012825" y="838200"/>
            <a:ext cx="717550" cy="5857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200" b="1">
                <a:solidFill>
                  <a:srgbClr val="FFFFFF"/>
                </a:solidFill>
              </a:rPr>
              <a:t>1</a:t>
            </a:r>
          </a:p>
        </p:txBody>
      </p:sp>
      <p:pic>
        <p:nvPicPr>
          <p:cNvPr id="10248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6738" y="3975100"/>
            <a:ext cx="3624262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Oval 7"/>
          <p:cNvSpPr>
            <a:spLocks/>
          </p:cNvSpPr>
          <p:nvPr/>
        </p:nvSpPr>
        <p:spPr bwMode="auto">
          <a:xfrm>
            <a:off x="925513" y="684213"/>
            <a:ext cx="892175" cy="892175"/>
          </a:xfrm>
          <a:custGeom>
            <a:avLst/>
            <a:gdLst>
              <a:gd name="T0" fmla="*/ 446094 w 892170"/>
              <a:gd name="T1" fmla="*/ 0 h 892170"/>
              <a:gd name="T2" fmla="*/ 892185 w 892170"/>
              <a:gd name="T3" fmla="*/ 446094 h 892170"/>
              <a:gd name="T4" fmla="*/ 446094 w 892170"/>
              <a:gd name="T5" fmla="*/ 892185 h 892170"/>
              <a:gd name="T6" fmla="*/ 0 w 892170"/>
              <a:gd name="T7" fmla="*/ 446094 h 892170"/>
              <a:gd name="T8" fmla="*/ 130658 w 892170"/>
              <a:gd name="T9" fmla="*/ 130658 h 892170"/>
              <a:gd name="T10" fmla="*/ 130658 w 892170"/>
              <a:gd name="T11" fmla="*/ 761527 h 892170"/>
              <a:gd name="T12" fmla="*/ 761527 w 892170"/>
              <a:gd name="T13" fmla="*/ 761527 h 892170"/>
              <a:gd name="T14" fmla="*/ 761527 w 892170"/>
              <a:gd name="T15" fmla="*/ 130658 h 892170"/>
              <a:gd name="T16" fmla="*/ 17694720 60000 65536"/>
              <a:gd name="T17" fmla="*/ 0 60000 65536"/>
              <a:gd name="T18" fmla="*/ 5898240 60000 65536"/>
              <a:gd name="T19" fmla="*/ 11796480 60000 65536"/>
              <a:gd name="T20" fmla="*/ 17694720 60000 65536"/>
              <a:gd name="T21" fmla="*/ 5898240 60000 65536"/>
              <a:gd name="T22" fmla="*/ 5898240 60000 65536"/>
              <a:gd name="T23" fmla="*/ 17694720 60000 65536"/>
              <a:gd name="T24" fmla="*/ 130655 w 892170"/>
              <a:gd name="T25" fmla="*/ 130655 h 892170"/>
              <a:gd name="T26" fmla="*/ 761515 w 892170"/>
              <a:gd name="T27" fmla="*/ 761515 h 89217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92170" h="892170">
                <a:moveTo>
                  <a:pt x="0" y="446085"/>
                </a:moveTo>
                <a:lnTo>
                  <a:pt x="0" y="446085"/>
                </a:lnTo>
                <a:cubicBezTo>
                  <a:pt x="0" y="692450"/>
                  <a:pt x="199719" y="892170"/>
                  <a:pt x="446085" y="892170"/>
                </a:cubicBezTo>
                <a:cubicBezTo>
                  <a:pt x="692450" y="892170"/>
                  <a:pt x="892170" y="692450"/>
                  <a:pt x="892170" y="446085"/>
                </a:cubicBezTo>
                <a:cubicBezTo>
                  <a:pt x="892170" y="199719"/>
                  <a:pt x="692450" y="0"/>
                  <a:pt x="446085" y="0"/>
                </a:cubicBezTo>
                <a:cubicBezTo>
                  <a:pt x="199719" y="0"/>
                  <a:pt x="0" y="199719"/>
                  <a:pt x="0" y="446085"/>
                </a:cubicBezTo>
                <a:close/>
              </a:path>
            </a:pathLst>
          </a:cu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GB"/>
          </a:p>
        </p:txBody>
      </p:sp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755650" y="1758950"/>
            <a:ext cx="7632700" cy="17668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GB" altLang="en-US">
              <a:solidFill>
                <a:srgbClr val="93CCB9"/>
              </a:solidFill>
            </a:endParaRPr>
          </a:p>
        </p:txBody>
      </p:sp>
      <p:sp>
        <p:nvSpPr>
          <p:cNvPr id="11268" name="Title 20"/>
          <p:cNvSpPr txBox="1">
            <a:spLocks noGrp="1"/>
          </p:cNvSpPr>
          <p:nvPr>
            <p:ph type="title"/>
          </p:nvPr>
        </p:nvSpPr>
        <p:spPr>
          <a:xfrm>
            <a:off x="755650" y="627063"/>
            <a:ext cx="792162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 SemiBold" pitchFamily="2" charset="0"/>
              </a:rPr>
              <a:t>Questions</a:t>
            </a:r>
          </a:p>
        </p:txBody>
      </p:sp>
      <p:sp>
        <p:nvSpPr>
          <p:cNvPr id="11269" name="Rectangle 4"/>
          <p:cNvSpPr>
            <a:spLocks noChangeArrowheads="1"/>
          </p:cNvSpPr>
          <p:nvPr/>
        </p:nvSpPr>
        <p:spPr bwMode="auto">
          <a:xfrm>
            <a:off x="755650" y="2263775"/>
            <a:ext cx="7632700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1999" rIns="0" bIns="71999"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FFFFFF"/>
                </a:solidFill>
              </a:rPr>
              <a:t>Questions are sentences that ask you something. 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FFFFFF"/>
                </a:solidFill>
              </a:rPr>
              <a:t>They usually end with a question mark.</a:t>
            </a:r>
          </a:p>
        </p:txBody>
      </p:sp>
      <p:sp>
        <p:nvSpPr>
          <p:cNvPr id="11270" name="Rectangle 5"/>
          <p:cNvSpPr>
            <a:spLocks noChangeArrowheads="1"/>
          </p:cNvSpPr>
          <p:nvPr/>
        </p:nvSpPr>
        <p:spPr bwMode="auto">
          <a:xfrm>
            <a:off x="755650" y="4500563"/>
            <a:ext cx="7632700" cy="72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999" tIns="107999" rIns="107999" bIns="107999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i="1"/>
              <a:t>Example: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/>
              <a:t>What did you have for dinner?</a:t>
            </a:r>
          </a:p>
        </p:txBody>
      </p:sp>
      <p:sp>
        <p:nvSpPr>
          <p:cNvPr id="11271" name="TextBox 5"/>
          <p:cNvSpPr txBox="1">
            <a:spLocks noChangeArrowheads="1"/>
          </p:cNvSpPr>
          <p:nvPr/>
        </p:nvSpPr>
        <p:spPr bwMode="auto">
          <a:xfrm>
            <a:off x="1012825" y="838200"/>
            <a:ext cx="717550" cy="5857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200" b="1">
                <a:solidFill>
                  <a:srgbClr val="FFFFFF"/>
                </a:solidFill>
              </a:rPr>
              <a:t>2</a:t>
            </a:r>
          </a:p>
        </p:txBody>
      </p:sp>
      <p:pic>
        <p:nvPicPr>
          <p:cNvPr id="1127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263" y="3151188"/>
            <a:ext cx="4622800" cy="326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Oval 7"/>
          <p:cNvSpPr>
            <a:spLocks/>
          </p:cNvSpPr>
          <p:nvPr/>
        </p:nvSpPr>
        <p:spPr bwMode="auto">
          <a:xfrm>
            <a:off x="925513" y="684213"/>
            <a:ext cx="892175" cy="892175"/>
          </a:xfrm>
          <a:custGeom>
            <a:avLst/>
            <a:gdLst>
              <a:gd name="T0" fmla="*/ 446094 w 892170"/>
              <a:gd name="T1" fmla="*/ 0 h 892170"/>
              <a:gd name="T2" fmla="*/ 892185 w 892170"/>
              <a:gd name="T3" fmla="*/ 446094 h 892170"/>
              <a:gd name="T4" fmla="*/ 446094 w 892170"/>
              <a:gd name="T5" fmla="*/ 892185 h 892170"/>
              <a:gd name="T6" fmla="*/ 0 w 892170"/>
              <a:gd name="T7" fmla="*/ 446094 h 892170"/>
              <a:gd name="T8" fmla="*/ 130658 w 892170"/>
              <a:gd name="T9" fmla="*/ 130658 h 892170"/>
              <a:gd name="T10" fmla="*/ 130658 w 892170"/>
              <a:gd name="T11" fmla="*/ 761527 h 892170"/>
              <a:gd name="T12" fmla="*/ 761527 w 892170"/>
              <a:gd name="T13" fmla="*/ 761527 h 892170"/>
              <a:gd name="T14" fmla="*/ 761527 w 892170"/>
              <a:gd name="T15" fmla="*/ 130658 h 892170"/>
              <a:gd name="T16" fmla="*/ 17694720 60000 65536"/>
              <a:gd name="T17" fmla="*/ 0 60000 65536"/>
              <a:gd name="T18" fmla="*/ 5898240 60000 65536"/>
              <a:gd name="T19" fmla="*/ 11796480 60000 65536"/>
              <a:gd name="T20" fmla="*/ 17694720 60000 65536"/>
              <a:gd name="T21" fmla="*/ 5898240 60000 65536"/>
              <a:gd name="T22" fmla="*/ 5898240 60000 65536"/>
              <a:gd name="T23" fmla="*/ 17694720 60000 65536"/>
              <a:gd name="T24" fmla="*/ 130655 w 892170"/>
              <a:gd name="T25" fmla="*/ 130655 h 892170"/>
              <a:gd name="T26" fmla="*/ 761515 w 892170"/>
              <a:gd name="T27" fmla="*/ 761515 h 89217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92170" h="892170">
                <a:moveTo>
                  <a:pt x="0" y="446085"/>
                </a:moveTo>
                <a:lnTo>
                  <a:pt x="0" y="446085"/>
                </a:lnTo>
                <a:cubicBezTo>
                  <a:pt x="0" y="692450"/>
                  <a:pt x="199719" y="892170"/>
                  <a:pt x="446085" y="892170"/>
                </a:cubicBezTo>
                <a:cubicBezTo>
                  <a:pt x="692450" y="892170"/>
                  <a:pt x="892170" y="692450"/>
                  <a:pt x="892170" y="446085"/>
                </a:cubicBezTo>
                <a:cubicBezTo>
                  <a:pt x="892170" y="199719"/>
                  <a:pt x="692450" y="0"/>
                  <a:pt x="446085" y="0"/>
                </a:cubicBezTo>
                <a:cubicBezTo>
                  <a:pt x="199719" y="0"/>
                  <a:pt x="0" y="199719"/>
                  <a:pt x="0" y="446085"/>
                </a:cubicBezTo>
                <a:close/>
              </a:path>
            </a:pathLst>
          </a:cu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GB"/>
          </a:p>
        </p:txBody>
      </p:sp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755650" y="1758950"/>
            <a:ext cx="7632700" cy="17668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GB" altLang="en-US">
              <a:solidFill>
                <a:srgbClr val="93CCB9"/>
              </a:solidFill>
            </a:endParaRPr>
          </a:p>
        </p:txBody>
      </p:sp>
      <p:sp>
        <p:nvSpPr>
          <p:cNvPr id="12292" name="Title 20"/>
          <p:cNvSpPr txBox="1">
            <a:spLocks noGrp="1"/>
          </p:cNvSpPr>
          <p:nvPr>
            <p:ph type="title"/>
          </p:nvPr>
        </p:nvSpPr>
        <p:spPr>
          <a:xfrm>
            <a:off x="1905000" y="627063"/>
            <a:ext cx="67722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 SemiBold" pitchFamily="2" charset="0"/>
              </a:rPr>
              <a:t>Commands</a:t>
            </a:r>
          </a:p>
        </p:txBody>
      </p:sp>
      <p:sp>
        <p:nvSpPr>
          <p:cNvPr id="12293" name="Rectangle 4"/>
          <p:cNvSpPr>
            <a:spLocks noChangeArrowheads="1"/>
          </p:cNvSpPr>
          <p:nvPr/>
        </p:nvSpPr>
        <p:spPr bwMode="auto">
          <a:xfrm>
            <a:off x="755650" y="2143125"/>
            <a:ext cx="7632700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1999" rIns="0" bIns="71999"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FFFFFF"/>
                </a:solidFill>
              </a:rPr>
              <a:t>They are often urgent or angry, can be very short and contain </a:t>
            </a:r>
            <a:br>
              <a:rPr lang="en-GB" altLang="en-US" sz="2000">
                <a:solidFill>
                  <a:srgbClr val="FFFFFF"/>
                </a:solidFill>
              </a:rPr>
            </a:br>
            <a:r>
              <a:rPr lang="en-GB" altLang="en-US" sz="2000">
                <a:solidFill>
                  <a:srgbClr val="FFFFFF"/>
                </a:solidFill>
              </a:rPr>
              <a:t>an imperative verb. Commands Imperative verbs are also known </a:t>
            </a:r>
            <a:br>
              <a:rPr lang="en-GB" altLang="en-US" sz="2000">
                <a:solidFill>
                  <a:srgbClr val="FFFFFF"/>
                </a:solidFill>
              </a:rPr>
            </a:br>
            <a:r>
              <a:rPr lang="en-GB" altLang="en-US" sz="2000">
                <a:solidFill>
                  <a:srgbClr val="FFFFFF"/>
                </a:solidFill>
              </a:rPr>
              <a:t>as ‘bossy verbs’- they tell people what to do.</a:t>
            </a:r>
          </a:p>
        </p:txBody>
      </p:sp>
      <p:sp>
        <p:nvSpPr>
          <p:cNvPr id="12294" name="Rectangle 5"/>
          <p:cNvSpPr>
            <a:spLocks noChangeArrowheads="1"/>
          </p:cNvSpPr>
          <p:nvPr/>
        </p:nvSpPr>
        <p:spPr bwMode="auto">
          <a:xfrm>
            <a:off x="755650" y="4500563"/>
            <a:ext cx="7632700" cy="72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999" tIns="107999" rIns="107999" bIns="107999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i="1"/>
              <a:t>Example: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/>
              <a:t>Help me! Stop it. </a:t>
            </a:r>
          </a:p>
        </p:txBody>
      </p:sp>
      <p:sp>
        <p:nvSpPr>
          <p:cNvPr id="12295" name="TextBox 5"/>
          <p:cNvSpPr txBox="1">
            <a:spLocks noChangeArrowheads="1"/>
          </p:cNvSpPr>
          <p:nvPr/>
        </p:nvSpPr>
        <p:spPr bwMode="auto">
          <a:xfrm>
            <a:off x="1012825" y="838200"/>
            <a:ext cx="717550" cy="5857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200" b="1">
                <a:solidFill>
                  <a:srgbClr val="FFFFFF"/>
                </a:solidFill>
              </a:rPr>
              <a:t>3</a:t>
            </a:r>
          </a:p>
        </p:txBody>
      </p:sp>
      <p:pic>
        <p:nvPicPr>
          <p:cNvPr id="1229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0" y="3308350"/>
            <a:ext cx="112395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43" b="6372"/>
          <a:stretch>
            <a:fillRect/>
          </a:stretch>
        </p:blipFill>
        <p:spPr bwMode="auto">
          <a:xfrm>
            <a:off x="5910263" y="3754438"/>
            <a:ext cx="1920875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Oval 7"/>
          <p:cNvSpPr>
            <a:spLocks/>
          </p:cNvSpPr>
          <p:nvPr/>
        </p:nvSpPr>
        <p:spPr bwMode="auto">
          <a:xfrm>
            <a:off x="925513" y="684213"/>
            <a:ext cx="892175" cy="892175"/>
          </a:xfrm>
          <a:custGeom>
            <a:avLst/>
            <a:gdLst>
              <a:gd name="T0" fmla="*/ 446094 w 892170"/>
              <a:gd name="T1" fmla="*/ 0 h 892170"/>
              <a:gd name="T2" fmla="*/ 892185 w 892170"/>
              <a:gd name="T3" fmla="*/ 446094 h 892170"/>
              <a:gd name="T4" fmla="*/ 446094 w 892170"/>
              <a:gd name="T5" fmla="*/ 892185 h 892170"/>
              <a:gd name="T6" fmla="*/ 0 w 892170"/>
              <a:gd name="T7" fmla="*/ 446094 h 892170"/>
              <a:gd name="T8" fmla="*/ 130658 w 892170"/>
              <a:gd name="T9" fmla="*/ 130658 h 892170"/>
              <a:gd name="T10" fmla="*/ 130658 w 892170"/>
              <a:gd name="T11" fmla="*/ 761527 h 892170"/>
              <a:gd name="T12" fmla="*/ 761527 w 892170"/>
              <a:gd name="T13" fmla="*/ 761527 h 892170"/>
              <a:gd name="T14" fmla="*/ 761527 w 892170"/>
              <a:gd name="T15" fmla="*/ 130658 h 892170"/>
              <a:gd name="T16" fmla="*/ 17694720 60000 65536"/>
              <a:gd name="T17" fmla="*/ 0 60000 65536"/>
              <a:gd name="T18" fmla="*/ 5898240 60000 65536"/>
              <a:gd name="T19" fmla="*/ 11796480 60000 65536"/>
              <a:gd name="T20" fmla="*/ 17694720 60000 65536"/>
              <a:gd name="T21" fmla="*/ 5898240 60000 65536"/>
              <a:gd name="T22" fmla="*/ 5898240 60000 65536"/>
              <a:gd name="T23" fmla="*/ 17694720 60000 65536"/>
              <a:gd name="T24" fmla="*/ 130655 w 892170"/>
              <a:gd name="T25" fmla="*/ 130655 h 892170"/>
              <a:gd name="T26" fmla="*/ 761515 w 892170"/>
              <a:gd name="T27" fmla="*/ 761515 h 89217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92170" h="892170">
                <a:moveTo>
                  <a:pt x="0" y="446085"/>
                </a:moveTo>
                <a:lnTo>
                  <a:pt x="0" y="446085"/>
                </a:lnTo>
                <a:cubicBezTo>
                  <a:pt x="0" y="692450"/>
                  <a:pt x="199719" y="892170"/>
                  <a:pt x="446085" y="892170"/>
                </a:cubicBezTo>
                <a:cubicBezTo>
                  <a:pt x="692450" y="892170"/>
                  <a:pt x="892170" y="692450"/>
                  <a:pt x="892170" y="446085"/>
                </a:cubicBezTo>
                <a:cubicBezTo>
                  <a:pt x="892170" y="199719"/>
                  <a:pt x="692450" y="0"/>
                  <a:pt x="446085" y="0"/>
                </a:cubicBezTo>
                <a:cubicBezTo>
                  <a:pt x="199719" y="0"/>
                  <a:pt x="0" y="199719"/>
                  <a:pt x="0" y="446085"/>
                </a:cubicBezTo>
                <a:close/>
              </a:path>
            </a:pathLst>
          </a:cu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GB"/>
          </a:p>
        </p:txBody>
      </p:sp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755650" y="1758950"/>
            <a:ext cx="7632700" cy="17668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GB" altLang="en-US">
              <a:solidFill>
                <a:srgbClr val="93CCB9"/>
              </a:solidFill>
            </a:endParaRPr>
          </a:p>
        </p:txBody>
      </p:sp>
      <p:sp>
        <p:nvSpPr>
          <p:cNvPr id="13316" name="Title 20"/>
          <p:cNvSpPr txBox="1">
            <a:spLocks noGrp="1"/>
          </p:cNvSpPr>
          <p:nvPr>
            <p:ph type="title"/>
          </p:nvPr>
        </p:nvSpPr>
        <p:spPr>
          <a:xfrm>
            <a:off x="755650" y="627063"/>
            <a:ext cx="792162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 SemiBold" pitchFamily="2" charset="0"/>
              </a:rPr>
              <a:t>Exclamations</a:t>
            </a:r>
          </a:p>
        </p:txBody>
      </p:sp>
      <p:sp>
        <p:nvSpPr>
          <p:cNvPr id="13317" name="Rectangle 4"/>
          <p:cNvSpPr>
            <a:spLocks noChangeArrowheads="1"/>
          </p:cNvSpPr>
          <p:nvPr/>
        </p:nvSpPr>
        <p:spPr bwMode="auto">
          <a:xfrm>
            <a:off x="755650" y="2185988"/>
            <a:ext cx="7632700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1999" rIns="0" bIns="71999"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FFFFFF"/>
                </a:solidFill>
              </a:rPr>
              <a:t>An exclamation is used when someone is surprised. 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FFFFFF"/>
                </a:solidFill>
              </a:rPr>
              <a:t>It always starts with ‘How’ or ‘What’ and contains a noun </a:t>
            </a:r>
            <a:br>
              <a:rPr lang="en-GB" altLang="en-US" sz="2000">
                <a:solidFill>
                  <a:srgbClr val="FFFFFF"/>
                </a:solidFill>
              </a:rPr>
            </a:br>
            <a:r>
              <a:rPr lang="en-GB" altLang="en-US" sz="2000">
                <a:solidFill>
                  <a:srgbClr val="FFFFFF"/>
                </a:solidFill>
              </a:rPr>
              <a:t>and a verb. </a:t>
            </a:r>
          </a:p>
        </p:txBody>
      </p:sp>
      <p:sp>
        <p:nvSpPr>
          <p:cNvPr id="13318" name="Rectangle 5"/>
          <p:cNvSpPr>
            <a:spLocks noChangeArrowheads="1"/>
          </p:cNvSpPr>
          <p:nvPr/>
        </p:nvSpPr>
        <p:spPr bwMode="auto">
          <a:xfrm>
            <a:off x="755650" y="4500563"/>
            <a:ext cx="7632700" cy="72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999" tIns="107999" rIns="107999" bIns="107999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i="1"/>
              <a:t>Example: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/>
              <a:t>What big feet you have! </a:t>
            </a:r>
          </a:p>
        </p:txBody>
      </p:sp>
      <p:sp>
        <p:nvSpPr>
          <p:cNvPr id="13319" name="TextBox 5"/>
          <p:cNvSpPr txBox="1">
            <a:spLocks noChangeArrowheads="1"/>
          </p:cNvSpPr>
          <p:nvPr/>
        </p:nvSpPr>
        <p:spPr bwMode="auto">
          <a:xfrm>
            <a:off x="1012825" y="838200"/>
            <a:ext cx="717550" cy="5857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200" b="1">
                <a:solidFill>
                  <a:srgbClr val="FFFFFF"/>
                </a:solidFill>
              </a:rPr>
              <a:t>4</a:t>
            </a:r>
          </a:p>
        </p:txBody>
      </p:sp>
      <p:pic>
        <p:nvPicPr>
          <p:cNvPr id="13320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3797300"/>
            <a:ext cx="2154237" cy="229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15"/>
          <p:cNvSpPr txBox="1">
            <a:spLocks noGrp="1"/>
          </p:cNvSpPr>
          <p:nvPr>
            <p:ph type="body" idx="4294967295"/>
          </p:nvPr>
        </p:nvSpPr>
        <p:spPr>
          <a:xfrm>
            <a:off x="628650" y="3116263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  <a:ea typeface="Sassoon Infant Rg" pitchFamily="50" charset="0"/>
              </a:rPr>
              <a:t>To be aware of and be able to recognise different types of sentences. </a:t>
            </a:r>
          </a:p>
          <a:p>
            <a:pPr eaLnBrk="1" hangingPunct="1"/>
            <a:endParaRPr lang="en-GB" altLang="en-US">
              <a:latin typeface="Twinkl" pitchFamily="2" charset="0"/>
              <a:ea typeface="Sassoon Infant Rg" pitchFamily="50" charset="0"/>
            </a:endParaRPr>
          </a:p>
          <a:p>
            <a:pPr eaLnBrk="1" hangingPunct="1"/>
            <a:endParaRPr lang="en-GB" altLang="en-US">
              <a:latin typeface="Twinkl" pitchFamily="2" charset="0"/>
              <a:ea typeface="Sassoon Infant Rg" pitchFamily="50" charset="0"/>
            </a:endParaRPr>
          </a:p>
          <a:p>
            <a:pPr eaLnBrk="1" hangingPunct="1"/>
            <a:endParaRPr lang="en-GB" altLang="en-US">
              <a:latin typeface="Twinkl" pitchFamily="2" charset="0"/>
              <a:ea typeface="Sassoon Infant Rg" pitchFamily="50" charset="0"/>
            </a:endParaRPr>
          </a:p>
        </p:txBody>
      </p: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PowerPoint%20Template</Template>
  <TotalTime>187</TotalTime>
  <Words>142</Words>
  <Application>Microsoft Office PowerPoint</Application>
  <PresentationFormat>On-screen Show (4:3)</PresentationFormat>
  <Paragraphs>27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Sassoon Infant Rg</vt:lpstr>
      <vt:lpstr>Calibri</vt:lpstr>
      <vt:lpstr>Twinkl</vt:lpstr>
      <vt:lpstr>Twinkl SemiBold</vt:lpstr>
      <vt:lpstr>Arial</vt:lpstr>
      <vt:lpstr>Office Theme</vt:lpstr>
      <vt:lpstr>PowerPoint Presentation</vt:lpstr>
      <vt:lpstr>PowerPoint Presentation</vt:lpstr>
      <vt:lpstr>Statements</vt:lpstr>
      <vt:lpstr>Questions</vt:lpstr>
      <vt:lpstr>Commands</vt:lpstr>
      <vt:lpstr>Exclamations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Federica Zanusso</dc:creator>
  <cp:lastModifiedBy>teacher</cp:lastModifiedBy>
  <cp:revision>9</cp:revision>
  <dcterms:created xsi:type="dcterms:W3CDTF">2017-09-13T02:42:51Z</dcterms:created>
  <dcterms:modified xsi:type="dcterms:W3CDTF">2020-05-13T20:04:41Z</dcterms:modified>
</cp:coreProperties>
</file>