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9"/>
  </p:notesMasterIdLst>
  <p:sldIdLst>
    <p:sldId id="256" r:id="rId2"/>
    <p:sldId id="269" r:id="rId3"/>
    <p:sldId id="276" r:id="rId4"/>
    <p:sldId id="295" r:id="rId5"/>
    <p:sldId id="287" r:id="rId6"/>
    <p:sldId id="296" r:id="rId7"/>
    <p:sldId id="270" r:id="rId8"/>
    <p:sldId id="297" r:id="rId9"/>
    <p:sldId id="273" r:id="rId10"/>
    <p:sldId id="298" r:id="rId11"/>
    <p:sldId id="257" r:id="rId12"/>
    <p:sldId id="268" r:id="rId13"/>
    <p:sldId id="266" r:id="rId14"/>
    <p:sldId id="258" r:id="rId15"/>
    <p:sldId id="259" r:id="rId16"/>
    <p:sldId id="272" r:id="rId17"/>
    <p:sldId id="264"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537" autoAdjust="0"/>
  </p:normalViewPr>
  <p:slideViewPr>
    <p:cSldViewPr>
      <p:cViewPr varScale="1">
        <p:scale>
          <a:sx n="69" d="100"/>
          <a:sy n="69" d="100"/>
        </p:scale>
        <p:origin x="5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66EAF2-9995-40EE-8550-F927FE2EFDDC}" type="doc">
      <dgm:prSet loTypeId="urn:microsoft.com/office/officeart/2005/8/layout/hierarchy6" loCatId="hierarchy" qsTypeId="urn:microsoft.com/office/officeart/2005/8/quickstyle/simple4" qsCatId="simple" csTypeId="urn:microsoft.com/office/officeart/2005/8/colors/colorful4" csCatId="colorful" phldr="1"/>
      <dgm:spPr/>
      <dgm:t>
        <a:bodyPr/>
        <a:lstStyle/>
        <a:p>
          <a:endParaRPr lang="en-GB"/>
        </a:p>
      </dgm:t>
    </dgm:pt>
    <dgm:pt modelId="{A205D4B0-7FCE-4E17-9288-F7AF6B1C7854}">
      <dgm:prSet phldrT="[Text]" custT="1"/>
      <dgm:spPr/>
      <dgm:t>
        <a:bodyPr/>
        <a:lstStyle/>
        <a:p>
          <a:endParaRPr lang="en-GB" sz="1100"/>
        </a:p>
        <a:p>
          <a:r>
            <a:rPr lang="en-GB" sz="1400"/>
            <a:t>Every child begins each new day on Green.</a:t>
          </a:r>
        </a:p>
        <a:p>
          <a:r>
            <a:rPr lang="en-GB" sz="1400"/>
            <a:t>Stickers will be awarded to children who remain Green all week</a:t>
          </a:r>
        </a:p>
        <a:p>
          <a:r>
            <a:rPr lang="en-GB" sz="1400"/>
            <a:t>Privilege  cards  can also be awarded at the discretion of the Teacher.</a:t>
          </a:r>
        </a:p>
        <a:p>
          <a:r>
            <a:rPr lang="en-GB" sz="1400"/>
            <a:t>Ten Green Weeks will result in a  gold sticker and a letter home.</a:t>
          </a:r>
        </a:p>
        <a:p>
          <a:r>
            <a:rPr lang="en-GB" sz="1400"/>
            <a:t>.</a:t>
          </a:r>
        </a:p>
      </dgm:t>
    </dgm:pt>
    <dgm:pt modelId="{FA6A8B2E-B945-408A-A0C6-F7E4BB4C439D}" type="parTrans" cxnId="{A7B22FDC-FDC2-43C0-8D06-D11965107561}">
      <dgm:prSet/>
      <dgm:spPr/>
      <dgm:t>
        <a:bodyPr/>
        <a:lstStyle/>
        <a:p>
          <a:pPr algn="ctr"/>
          <a:endParaRPr lang="en-GB"/>
        </a:p>
      </dgm:t>
    </dgm:pt>
    <dgm:pt modelId="{0CEAD46F-9E30-41D1-90AC-F4B4319734BF}" type="sibTrans" cxnId="{A7B22FDC-FDC2-43C0-8D06-D11965107561}">
      <dgm:prSet/>
      <dgm:spPr/>
      <dgm:t>
        <a:bodyPr/>
        <a:lstStyle/>
        <a:p>
          <a:pPr algn="ctr"/>
          <a:endParaRPr lang="en-GB"/>
        </a:p>
      </dgm:t>
    </dgm:pt>
    <dgm:pt modelId="{70D6854F-3D27-4B3F-BA44-84745F3F0A3E}">
      <dgm:prSet phldrT="[Text]"/>
      <dgm:spPr/>
      <dgm:t>
        <a:bodyPr/>
        <a:lstStyle/>
        <a:p>
          <a:pPr algn="ctr"/>
          <a:r>
            <a:rPr lang="en-GB" b="1"/>
            <a:t>Step 1</a:t>
          </a:r>
        </a:p>
        <a:p>
          <a:pPr algn="ctr"/>
          <a:r>
            <a:rPr lang="en-GB"/>
            <a:t>Verbal Warning</a:t>
          </a:r>
        </a:p>
      </dgm:t>
    </dgm:pt>
    <dgm:pt modelId="{57B60438-5FEE-43E7-82D8-47F06C38816C}" type="parTrans" cxnId="{F3C0A360-D18D-4B6B-B5A7-1D034152CAC4}">
      <dgm:prSet/>
      <dgm:spPr/>
      <dgm:t>
        <a:bodyPr/>
        <a:lstStyle/>
        <a:p>
          <a:pPr algn="ctr"/>
          <a:endParaRPr lang="en-GB"/>
        </a:p>
      </dgm:t>
    </dgm:pt>
    <dgm:pt modelId="{BF1C5452-68C4-49CA-BA6D-AD08754C60ED}" type="sibTrans" cxnId="{F3C0A360-D18D-4B6B-B5A7-1D034152CAC4}">
      <dgm:prSet/>
      <dgm:spPr/>
      <dgm:t>
        <a:bodyPr/>
        <a:lstStyle/>
        <a:p>
          <a:pPr algn="ctr"/>
          <a:endParaRPr lang="en-GB"/>
        </a:p>
      </dgm:t>
    </dgm:pt>
    <dgm:pt modelId="{3139EE67-9BD8-4926-A28E-A67442C5BFD1}">
      <dgm:prSet phldrT="[Text]"/>
      <dgm:spPr/>
      <dgm:t>
        <a:bodyPr/>
        <a:lstStyle/>
        <a:p>
          <a:pPr algn="ctr"/>
          <a:r>
            <a:rPr lang="en-GB" b="1">
              <a:solidFill>
                <a:srgbClr val="FFFF00"/>
              </a:solidFill>
            </a:rPr>
            <a:t>Step 2</a:t>
          </a:r>
        </a:p>
        <a:p>
          <a:pPr algn="ctr"/>
          <a:r>
            <a:rPr lang="en-GB">
              <a:solidFill>
                <a:srgbClr val="FFFF00"/>
              </a:solidFill>
            </a:rPr>
            <a:t>Second verbal warning leads to an yellow warning  card</a:t>
          </a:r>
        </a:p>
      </dgm:t>
    </dgm:pt>
    <dgm:pt modelId="{98B96629-B9F5-4331-A432-0AEC9EEE0EB7}" type="parTrans" cxnId="{4211CE95-45E6-4CB2-A303-1350914D6EDE}">
      <dgm:prSet/>
      <dgm:spPr/>
      <dgm:t>
        <a:bodyPr/>
        <a:lstStyle/>
        <a:p>
          <a:pPr algn="ctr"/>
          <a:endParaRPr lang="en-GB"/>
        </a:p>
      </dgm:t>
    </dgm:pt>
    <dgm:pt modelId="{471ECFC8-7567-4241-8875-F7B67E6E9550}" type="sibTrans" cxnId="{4211CE95-45E6-4CB2-A303-1350914D6EDE}">
      <dgm:prSet/>
      <dgm:spPr/>
      <dgm:t>
        <a:bodyPr/>
        <a:lstStyle/>
        <a:p>
          <a:pPr algn="ctr"/>
          <a:endParaRPr lang="en-GB"/>
        </a:p>
      </dgm:t>
    </dgm:pt>
    <dgm:pt modelId="{F48C9B56-0638-4543-AB79-522FB0D1BB15}">
      <dgm:prSet phldrT="[Text]"/>
      <dgm:spPr/>
      <dgm:t>
        <a:bodyPr/>
        <a:lstStyle/>
        <a:p>
          <a:pPr algn="ctr"/>
          <a:r>
            <a:rPr lang="en-GB">
              <a:solidFill>
                <a:srgbClr val="FFFF00"/>
              </a:solidFill>
            </a:rPr>
            <a:t>3 yellow cards = 5 minutes lost from Golden Time</a:t>
          </a:r>
        </a:p>
      </dgm:t>
    </dgm:pt>
    <dgm:pt modelId="{1E72C0F1-CB52-45BF-A491-07C486C5B4EA}" type="parTrans" cxnId="{13A80D8B-3B63-45DE-B745-9241F51E5D3B}">
      <dgm:prSet/>
      <dgm:spPr/>
      <dgm:t>
        <a:bodyPr/>
        <a:lstStyle/>
        <a:p>
          <a:pPr algn="ctr"/>
          <a:endParaRPr lang="en-GB"/>
        </a:p>
      </dgm:t>
    </dgm:pt>
    <dgm:pt modelId="{AB9E9232-6CE0-4C12-9391-AD8594AA25FD}" type="sibTrans" cxnId="{13A80D8B-3B63-45DE-B745-9241F51E5D3B}">
      <dgm:prSet/>
      <dgm:spPr/>
      <dgm:t>
        <a:bodyPr/>
        <a:lstStyle/>
        <a:p>
          <a:pPr algn="ctr"/>
          <a:endParaRPr lang="en-GB"/>
        </a:p>
      </dgm:t>
    </dgm:pt>
    <dgm:pt modelId="{70D94019-BC01-4BFD-A71E-6F4E37680E9B}">
      <dgm:prSet phldrT="[Text]"/>
      <dgm:spPr/>
      <dgm:t>
        <a:bodyPr/>
        <a:lstStyle/>
        <a:p>
          <a:pPr algn="ctr"/>
          <a:r>
            <a:rPr lang="en-GB"/>
            <a:t>Blue Frozen card for behaviour deemed as unacceptable in the behaviour policy.</a:t>
          </a:r>
        </a:p>
        <a:p>
          <a:pPr algn="ctr"/>
          <a:r>
            <a:rPr lang="en-GB"/>
            <a:t>Golden time is automatically lost and Parents are informed.</a:t>
          </a:r>
        </a:p>
      </dgm:t>
    </dgm:pt>
    <dgm:pt modelId="{4779C7AC-F25F-4D6F-9132-04C14FE890FF}" type="parTrans" cxnId="{DC4AED8B-8773-4FEF-9968-1ADE9F7E185C}">
      <dgm:prSet/>
      <dgm:spPr/>
      <dgm:t>
        <a:bodyPr/>
        <a:lstStyle/>
        <a:p>
          <a:pPr algn="ctr"/>
          <a:endParaRPr lang="en-GB"/>
        </a:p>
      </dgm:t>
    </dgm:pt>
    <dgm:pt modelId="{35928189-D1F3-4A6E-97FE-C78234B6A7D0}" type="sibTrans" cxnId="{DC4AED8B-8773-4FEF-9968-1ADE9F7E185C}">
      <dgm:prSet/>
      <dgm:spPr/>
      <dgm:t>
        <a:bodyPr/>
        <a:lstStyle/>
        <a:p>
          <a:pPr algn="ctr"/>
          <a:endParaRPr lang="en-GB"/>
        </a:p>
      </dgm:t>
    </dgm:pt>
    <dgm:pt modelId="{27E60AB1-0501-4EF1-A6FE-46193F6FE395}">
      <dgm:prSet/>
      <dgm:spPr>
        <a:solidFill>
          <a:srgbClr val="FF0000"/>
        </a:solidFill>
      </dgm:spPr>
      <dgm:t>
        <a:bodyPr/>
        <a:lstStyle/>
        <a:p>
          <a:pPr algn="ctr"/>
          <a:r>
            <a:rPr lang="en-GB" b="1"/>
            <a:t>Step 3</a:t>
          </a:r>
        </a:p>
        <a:p>
          <a:pPr algn="ctr"/>
          <a:r>
            <a:rPr lang="en-GB"/>
            <a:t>Second Warning card within one lesson  leads to a red card </a:t>
          </a:r>
        </a:p>
      </dgm:t>
    </dgm:pt>
    <dgm:pt modelId="{B59A393D-CD0F-421D-B261-C350D6D2D8EE}" type="parTrans" cxnId="{915BACC1-E055-48C2-899C-6AF8D48A5FD2}">
      <dgm:prSet/>
      <dgm:spPr/>
      <dgm:t>
        <a:bodyPr/>
        <a:lstStyle/>
        <a:p>
          <a:pPr algn="ctr"/>
          <a:endParaRPr lang="en-GB"/>
        </a:p>
      </dgm:t>
    </dgm:pt>
    <dgm:pt modelId="{856AF537-62F8-4720-8D80-8D8FDAB2E61E}" type="sibTrans" cxnId="{915BACC1-E055-48C2-899C-6AF8D48A5FD2}">
      <dgm:prSet/>
      <dgm:spPr/>
      <dgm:t>
        <a:bodyPr/>
        <a:lstStyle/>
        <a:p>
          <a:pPr algn="ctr"/>
          <a:endParaRPr lang="en-GB"/>
        </a:p>
      </dgm:t>
    </dgm:pt>
    <dgm:pt modelId="{B351BD78-BA59-47BB-90EF-ACED78798F13}">
      <dgm:prSet/>
      <dgm:spPr>
        <a:solidFill>
          <a:srgbClr val="FF0000"/>
        </a:solidFill>
      </dgm:spPr>
      <dgm:t>
        <a:bodyPr/>
        <a:lstStyle/>
        <a:p>
          <a:pPr algn="ctr"/>
          <a:r>
            <a:rPr lang="en-GB"/>
            <a:t>Red card leads to 10 minutes off Golden time.</a:t>
          </a:r>
        </a:p>
        <a:p>
          <a:pPr algn="ctr"/>
          <a:r>
            <a:rPr lang="en-GB"/>
            <a:t>Red card goes behind name card until Friday</a:t>
          </a:r>
        </a:p>
      </dgm:t>
    </dgm:pt>
    <dgm:pt modelId="{9ADB8C06-C4F5-4659-A458-6BA587782002}" type="parTrans" cxnId="{7E1940CC-866D-40FD-9436-3681D099F8BF}">
      <dgm:prSet/>
      <dgm:spPr/>
      <dgm:t>
        <a:bodyPr/>
        <a:lstStyle/>
        <a:p>
          <a:pPr algn="ctr"/>
          <a:endParaRPr lang="en-GB"/>
        </a:p>
      </dgm:t>
    </dgm:pt>
    <dgm:pt modelId="{7776DD33-6B54-490C-AFFC-B670EDF8C3EF}" type="sibTrans" cxnId="{7E1940CC-866D-40FD-9436-3681D099F8BF}">
      <dgm:prSet/>
      <dgm:spPr/>
      <dgm:t>
        <a:bodyPr/>
        <a:lstStyle/>
        <a:p>
          <a:pPr algn="ctr"/>
          <a:endParaRPr lang="en-GB"/>
        </a:p>
      </dgm:t>
    </dgm:pt>
    <dgm:pt modelId="{C81045B4-7BD7-4B60-A98F-739895B52124}">
      <dgm:prSet phldrT="[Text]"/>
      <dgm:spPr/>
      <dgm:t>
        <a:bodyPr/>
        <a:lstStyle/>
        <a:p>
          <a:pPr algn="ctr"/>
          <a:r>
            <a:rPr lang="en-GB">
              <a:solidFill>
                <a:srgbClr val="FFFF00"/>
              </a:solidFill>
            </a:rPr>
            <a:t>yellow  card is kept behind name card until Friday</a:t>
          </a:r>
        </a:p>
      </dgm:t>
    </dgm:pt>
    <dgm:pt modelId="{9F717060-3B1C-4931-98EF-442CD0AAA20C}" type="parTrans" cxnId="{92121EBF-FD38-474B-9DA8-0AE08B1A27E8}">
      <dgm:prSet/>
      <dgm:spPr/>
      <dgm:t>
        <a:bodyPr/>
        <a:lstStyle/>
        <a:p>
          <a:pPr algn="ctr"/>
          <a:endParaRPr lang="en-GB"/>
        </a:p>
      </dgm:t>
    </dgm:pt>
    <dgm:pt modelId="{5D53C1E7-FBC2-4FB2-9B6B-420C28F8FCB2}" type="sibTrans" cxnId="{92121EBF-FD38-474B-9DA8-0AE08B1A27E8}">
      <dgm:prSet/>
      <dgm:spPr/>
      <dgm:t>
        <a:bodyPr/>
        <a:lstStyle/>
        <a:p>
          <a:pPr algn="ctr"/>
          <a:endParaRPr lang="en-GB"/>
        </a:p>
      </dgm:t>
    </dgm:pt>
    <dgm:pt modelId="{8B876269-9402-4E2F-BB92-04B157436694}" type="pres">
      <dgm:prSet presAssocID="{E866EAF2-9995-40EE-8550-F927FE2EFDDC}" presName="mainComposite" presStyleCnt="0">
        <dgm:presLayoutVars>
          <dgm:chPref val="1"/>
          <dgm:dir/>
          <dgm:animOne val="branch"/>
          <dgm:animLvl val="lvl"/>
          <dgm:resizeHandles val="exact"/>
        </dgm:presLayoutVars>
      </dgm:prSet>
      <dgm:spPr/>
    </dgm:pt>
    <dgm:pt modelId="{B06512BC-D213-46A4-9409-B346CF37B22A}" type="pres">
      <dgm:prSet presAssocID="{E866EAF2-9995-40EE-8550-F927FE2EFDDC}" presName="hierFlow" presStyleCnt="0"/>
      <dgm:spPr/>
    </dgm:pt>
    <dgm:pt modelId="{8A275921-B396-4DD0-A6A4-FF1CE742DC35}" type="pres">
      <dgm:prSet presAssocID="{E866EAF2-9995-40EE-8550-F927FE2EFDDC}" presName="hierChild1" presStyleCnt="0">
        <dgm:presLayoutVars>
          <dgm:chPref val="1"/>
          <dgm:animOne val="branch"/>
          <dgm:animLvl val="lvl"/>
        </dgm:presLayoutVars>
      </dgm:prSet>
      <dgm:spPr/>
    </dgm:pt>
    <dgm:pt modelId="{5A026CAC-5E4B-4122-9701-97363C8303E4}" type="pres">
      <dgm:prSet presAssocID="{A205D4B0-7FCE-4E17-9288-F7AF6B1C7854}" presName="Name14" presStyleCnt="0"/>
      <dgm:spPr/>
    </dgm:pt>
    <dgm:pt modelId="{5B426B5F-457D-466F-B00C-6AA2D4B20A72}" type="pres">
      <dgm:prSet presAssocID="{A205D4B0-7FCE-4E17-9288-F7AF6B1C7854}" presName="level1Shape" presStyleLbl="node0" presStyleIdx="0" presStyleCnt="1" custScaleX="249731" custScaleY="145508" custLinFactNeighborX="-92813" custLinFactNeighborY="-8438">
        <dgm:presLayoutVars>
          <dgm:chPref val="3"/>
        </dgm:presLayoutVars>
      </dgm:prSet>
      <dgm:spPr/>
    </dgm:pt>
    <dgm:pt modelId="{AA2441EB-A567-45F9-A9A5-26B6371A43EC}" type="pres">
      <dgm:prSet presAssocID="{A205D4B0-7FCE-4E17-9288-F7AF6B1C7854}" presName="hierChild2" presStyleCnt="0"/>
      <dgm:spPr/>
    </dgm:pt>
    <dgm:pt modelId="{B0A03A40-7691-44F9-A02A-DC3B9E6CDDC9}" type="pres">
      <dgm:prSet presAssocID="{57B60438-5FEE-43E7-82D8-47F06C38816C}" presName="Name19" presStyleLbl="parChTrans1D2" presStyleIdx="0" presStyleCnt="2"/>
      <dgm:spPr/>
    </dgm:pt>
    <dgm:pt modelId="{51B0BBAA-3C42-4BC5-958A-6D551A8A6796}" type="pres">
      <dgm:prSet presAssocID="{70D6854F-3D27-4B3F-BA44-84745F3F0A3E}" presName="Name21" presStyleCnt="0"/>
      <dgm:spPr/>
    </dgm:pt>
    <dgm:pt modelId="{FD8A9668-052B-4F14-B515-860779045328}" type="pres">
      <dgm:prSet presAssocID="{70D6854F-3D27-4B3F-BA44-84745F3F0A3E}" presName="level2Shape" presStyleLbl="node2" presStyleIdx="0" presStyleCnt="2" custLinFactNeighborX="-77063" custLinFactNeighborY="-6750"/>
      <dgm:spPr/>
    </dgm:pt>
    <dgm:pt modelId="{FB9F8CFA-23D7-49F4-94A4-77878533C559}" type="pres">
      <dgm:prSet presAssocID="{70D6854F-3D27-4B3F-BA44-84745F3F0A3E}" presName="hierChild3" presStyleCnt="0"/>
      <dgm:spPr/>
    </dgm:pt>
    <dgm:pt modelId="{D074CAF4-E9FA-4B11-AE63-8050FC090BB4}" type="pres">
      <dgm:prSet presAssocID="{1E72C0F1-CB52-45BF-A491-07C486C5B4EA}" presName="Name19" presStyleLbl="parChTrans1D3" presStyleIdx="0" presStyleCnt="3"/>
      <dgm:spPr/>
    </dgm:pt>
    <dgm:pt modelId="{FF304144-CA95-4B6A-AE7F-504A04764A0C}" type="pres">
      <dgm:prSet presAssocID="{F48C9B56-0638-4543-AB79-522FB0D1BB15}" presName="Name21" presStyleCnt="0"/>
      <dgm:spPr/>
    </dgm:pt>
    <dgm:pt modelId="{2DEBC4E6-F5AE-4FFC-A300-9D54091DB81A}" type="pres">
      <dgm:prSet presAssocID="{F48C9B56-0638-4543-AB79-522FB0D1BB15}" presName="level2Shape" presStyleLbl="node3" presStyleIdx="0" presStyleCnt="3"/>
      <dgm:spPr/>
    </dgm:pt>
    <dgm:pt modelId="{663C321C-9B39-4B1E-B53A-2A51A884DF8C}" type="pres">
      <dgm:prSet presAssocID="{F48C9B56-0638-4543-AB79-522FB0D1BB15}" presName="hierChild3" presStyleCnt="0"/>
      <dgm:spPr/>
    </dgm:pt>
    <dgm:pt modelId="{3328934A-2449-4602-9C99-9279E4236278}" type="pres">
      <dgm:prSet presAssocID="{98B96629-B9F5-4331-A432-0AEC9EEE0EB7}" presName="Name19" presStyleLbl="parChTrans1D3" presStyleIdx="1" presStyleCnt="3"/>
      <dgm:spPr/>
    </dgm:pt>
    <dgm:pt modelId="{79AD464B-A64B-4D9D-B42A-2CA47D057E42}" type="pres">
      <dgm:prSet presAssocID="{3139EE67-9BD8-4926-A28E-A67442C5BFD1}" presName="Name21" presStyleCnt="0"/>
      <dgm:spPr/>
    </dgm:pt>
    <dgm:pt modelId="{EC44E2AB-2DA3-4AB6-876A-F6E97B467464}" type="pres">
      <dgm:prSet presAssocID="{3139EE67-9BD8-4926-A28E-A67442C5BFD1}" presName="level2Shape" presStyleLbl="node3" presStyleIdx="1" presStyleCnt="3"/>
      <dgm:spPr/>
    </dgm:pt>
    <dgm:pt modelId="{5A80262F-C0D0-49EC-8B49-B4BF38C45913}" type="pres">
      <dgm:prSet presAssocID="{3139EE67-9BD8-4926-A28E-A67442C5BFD1}" presName="hierChild3" presStyleCnt="0"/>
      <dgm:spPr/>
    </dgm:pt>
    <dgm:pt modelId="{C3D40109-0E39-4DA2-A64B-201505A3342E}" type="pres">
      <dgm:prSet presAssocID="{B59A393D-CD0F-421D-B261-C350D6D2D8EE}" presName="Name19" presStyleLbl="parChTrans1D4" presStyleIdx="0" presStyleCnt="2"/>
      <dgm:spPr/>
    </dgm:pt>
    <dgm:pt modelId="{03591EE9-68AD-4C52-B624-362D49181B77}" type="pres">
      <dgm:prSet presAssocID="{27E60AB1-0501-4EF1-A6FE-46193F6FE395}" presName="Name21" presStyleCnt="0"/>
      <dgm:spPr/>
    </dgm:pt>
    <dgm:pt modelId="{B5B31082-3AB1-40C0-91B9-B12F26C8EEF8}" type="pres">
      <dgm:prSet presAssocID="{27E60AB1-0501-4EF1-A6FE-46193F6FE395}" presName="level2Shape" presStyleLbl="node4" presStyleIdx="0" presStyleCnt="2"/>
      <dgm:spPr/>
    </dgm:pt>
    <dgm:pt modelId="{2F04555F-C747-4B0B-8DF0-EF2805CC893B}" type="pres">
      <dgm:prSet presAssocID="{27E60AB1-0501-4EF1-A6FE-46193F6FE395}" presName="hierChild3" presStyleCnt="0"/>
      <dgm:spPr/>
    </dgm:pt>
    <dgm:pt modelId="{97A73EB0-3D0B-4089-88F8-54E4AD2BC7F9}" type="pres">
      <dgm:prSet presAssocID="{9ADB8C06-C4F5-4659-A458-6BA587782002}" presName="Name19" presStyleLbl="parChTrans1D4" presStyleIdx="1" presStyleCnt="2"/>
      <dgm:spPr/>
    </dgm:pt>
    <dgm:pt modelId="{46BEBCC2-270C-4755-B1FD-E73D6A22867E}" type="pres">
      <dgm:prSet presAssocID="{B351BD78-BA59-47BB-90EF-ACED78798F13}" presName="Name21" presStyleCnt="0"/>
      <dgm:spPr/>
    </dgm:pt>
    <dgm:pt modelId="{916D81F4-F790-48FB-9E87-BD864E57EBB9}" type="pres">
      <dgm:prSet presAssocID="{B351BD78-BA59-47BB-90EF-ACED78798F13}" presName="level2Shape" presStyleLbl="node4" presStyleIdx="1" presStyleCnt="2"/>
      <dgm:spPr/>
    </dgm:pt>
    <dgm:pt modelId="{064CDA07-B570-44B4-8C00-E635C77011B2}" type="pres">
      <dgm:prSet presAssocID="{B351BD78-BA59-47BB-90EF-ACED78798F13}" presName="hierChild3" presStyleCnt="0"/>
      <dgm:spPr/>
    </dgm:pt>
    <dgm:pt modelId="{DEB0F418-D45B-4103-B557-5F16AD6EC720}" type="pres">
      <dgm:prSet presAssocID="{9F717060-3B1C-4931-98EF-442CD0AAA20C}" presName="Name19" presStyleLbl="parChTrans1D3" presStyleIdx="2" presStyleCnt="3"/>
      <dgm:spPr/>
    </dgm:pt>
    <dgm:pt modelId="{1093BCCB-1681-427C-8F34-BF8C0066C553}" type="pres">
      <dgm:prSet presAssocID="{C81045B4-7BD7-4B60-A98F-739895B52124}" presName="Name21" presStyleCnt="0"/>
      <dgm:spPr/>
    </dgm:pt>
    <dgm:pt modelId="{632D2AB0-894D-49BA-B44E-A7A6608457C8}" type="pres">
      <dgm:prSet presAssocID="{C81045B4-7BD7-4B60-A98F-739895B52124}" presName="level2Shape" presStyleLbl="node3" presStyleIdx="2" presStyleCnt="3" custLinFactNeighborX="2076" custLinFactNeighborY="779"/>
      <dgm:spPr/>
    </dgm:pt>
    <dgm:pt modelId="{0364B59A-9476-4134-9C5C-C45D8780F664}" type="pres">
      <dgm:prSet presAssocID="{C81045B4-7BD7-4B60-A98F-739895B52124}" presName="hierChild3" presStyleCnt="0"/>
      <dgm:spPr/>
    </dgm:pt>
    <dgm:pt modelId="{229E5003-2AA3-46D0-9CD5-2ED1AADCA7A3}" type="pres">
      <dgm:prSet presAssocID="{4779C7AC-F25F-4D6F-9132-04C14FE890FF}" presName="Name19" presStyleLbl="parChTrans1D2" presStyleIdx="1" presStyleCnt="2"/>
      <dgm:spPr/>
    </dgm:pt>
    <dgm:pt modelId="{07762FC5-FDC0-4D6A-B280-B4EBB712B814}" type="pres">
      <dgm:prSet presAssocID="{70D94019-BC01-4BFD-A71E-6F4E37680E9B}" presName="Name21" presStyleCnt="0"/>
      <dgm:spPr/>
    </dgm:pt>
    <dgm:pt modelId="{E8B7CCC1-7865-4E33-8F5A-E39F5B82E0AC}" type="pres">
      <dgm:prSet presAssocID="{70D94019-BC01-4BFD-A71E-6F4E37680E9B}" presName="level2Shape" presStyleLbl="node2" presStyleIdx="1" presStyleCnt="2" custScaleX="106931" custLinFactNeighborX="-46125" custLinFactNeighborY="-5906"/>
      <dgm:spPr/>
    </dgm:pt>
    <dgm:pt modelId="{FE87A2B2-927D-4B80-BB39-46DE681E1C46}" type="pres">
      <dgm:prSet presAssocID="{70D94019-BC01-4BFD-A71E-6F4E37680E9B}" presName="hierChild3" presStyleCnt="0"/>
      <dgm:spPr/>
    </dgm:pt>
    <dgm:pt modelId="{08368BA5-3F64-479F-933A-3F2D84B0F270}" type="pres">
      <dgm:prSet presAssocID="{E866EAF2-9995-40EE-8550-F927FE2EFDDC}" presName="bgShapesFlow" presStyleCnt="0"/>
      <dgm:spPr/>
    </dgm:pt>
  </dgm:ptLst>
  <dgm:cxnLst>
    <dgm:cxn modelId="{00B66E17-5E25-4082-A89F-84D113537E6C}" type="presOf" srcId="{9F717060-3B1C-4931-98EF-442CD0AAA20C}" destId="{DEB0F418-D45B-4103-B557-5F16AD6EC720}" srcOrd="0" destOrd="0" presId="urn:microsoft.com/office/officeart/2005/8/layout/hierarchy6"/>
    <dgm:cxn modelId="{3DDC2C1B-34E9-44FF-A84C-5D7E26500967}" type="presOf" srcId="{57B60438-5FEE-43E7-82D8-47F06C38816C}" destId="{B0A03A40-7691-44F9-A02A-DC3B9E6CDDC9}" srcOrd="0" destOrd="0" presId="urn:microsoft.com/office/officeart/2005/8/layout/hierarchy6"/>
    <dgm:cxn modelId="{AAF53722-ACCD-4479-B7DC-612CB497722E}" type="presOf" srcId="{27E60AB1-0501-4EF1-A6FE-46193F6FE395}" destId="{B5B31082-3AB1-40C0-91B9-B12F26C8EEF8}" srcOrd="0" destOrd="0" presId="urn:microsoft.com/office/officeart/2005/8/layout/hierarchy6"/>
    <dgm:cxn modelId="{FFA93B31-40CE-4EC4-A0E4-54ED3CCB63F8}" type="presOf" srcId="{70D6854F-3D27-4B3F-BA44-84745F3F0A3E}" destId="{FD8A9668-052B-4F14-B515-860779045328}" srcOrd="0" destOrd="0" presId="urn:microsoft.com/office/officeart/2005/8/layout/hierarchy6"/>
    <dgm:cxn modelId="{315F6F3D-4E55-4437-88EF-53F36EE8C350}" type="presOf" srcId="{F48C9B56-0638-4543-AB79-522FB0D1BB15}" destId="{2DEBC4E6-F5AE-4FFC-A300-9D54091DB81A}" srcOrd="0" destOrd="0" presId="urn:microsoft.com/office/officeart/2005/8/layout/hierarchy6"/>
    <dgm:cxn modelId="{65872D3F-9C08-411D-B30E-1962EEF72DAD}" type="presOf" srcId="{1E72C0F1-CB52-45BF-A491-07C486C5B4EA}" destId="{D074CAF4-E9FA-4B11-AE63-8050FC090BB4}" srcOrd="0" destOrd="0" presId="urn:microsoft.com/office/officeart/2005/8/layout/hierarchy6"/>
    <dgm:cxn modelId="{F3C0A360-D18D-4B6B-B5A7-1D034152CAC4}" srcId="{A205D4B0-7FCE-4E17-9288-F7AF6B1C7854}" destId="{70D6854F-3D27-4B3F-BA44-84745F3F0A3E}" srcOrd="0" destOrd="0" parTransId="{57B60438-5FEE-43E7-82D8-47F06C38816C}" sibTransId="{BF1C5452-68C4-49CA-BA6D-AD08754C60ED}"/>
    <dgm:cxn modelId="{81C60362-6675-4F74-A204-FDEBD51F3E8C}" type="presOf" srcId="{C81045B4-7BD7-4B60-A98F-739895B52124}" destId="{632D2AB0-894D-49BA-B44E-A7A6608457C8}" srcOrd="0" destOrd="0" presId="urn:microsoft.com/office/officeart/2005/8/layout/hierarchy6"/>
    <dgm:cxn modelId="{13A80D8B-3B63-45DE-B745-9241F51E5D3B}" srcId="{70D6854F-3D27-4B3F-BA44-84745F3F0A3E}" destId="{F48C9B56-0638-4543-AB79-522FB0D1BB15}" srcOrd="0" destOrd="0" parTransId="{1E72C0F1-CB52-45BF-A491-07C486C5B4EA}" sibTransId="{AB9E9232-6CE0-4C12-9391-AD8594AA25FD}"/>
    <dgm:cxn modelId="{DC4AED8B-8773-4FEF-9968-1ADE9F7E185C}" srcId="{A205D4B0-7FCE-4E17-9288-F7AF6B1C7854}" destId="{70D94019-BC01-4BFD-A71E-6F4E37680E9B}" srcOrd="1" destOrd="0" parTransId="{4779C7AC-F25F-4D6F-9132-04C14FE890FF}" sibTransId="{35928189-D1F3-4A6E-97FE-C78234B6A7D0}"/>
    <dgm:cxn modelId="{40575190-FDE2-4FF1-BBAE-A8625455D219}" type="presOf" srcId="{98B96629-B9F5-4331-A432-0AEC9EEE0EB7}" destId="{3328934A-2449-4602-9C99-9279E4236278}" srcOrd="0" destOrd="0" presId="urn:microsoft.com/office/officeart/2005/8/layout/hierarchy6"/>
    <dgm:cxn modelId="{4211CE95-45E6-4CB2-A303-1350914D6EDE}" srcId="{70D6854F-3D27-4B3F-BA44-84745F3F0A3E}" destId="{3139EE67-9BD8-4926-A28E-A67442C5BFD1}" srcOrd="1" destOrd="0" parTransId="{98B96629-B9F5-4331-A432-0AEC9EEE0EB7}" sibTransId="{471ECFC8-7567-4241-8875-F7B67E6E9550}"/>
    <dgm:cxn modelId="{95C62EAB-5016-4124-AA88-9F2E2B8F9C7F}" type="presOf" srcId="{3139EE67-9BD8-4926-A28E-A67442C5BFD1}" destId="{EC44E2AB-2DA3-4AB6-876A-F6E97B467464}" srcOrd="0" destOrd="0" presId="urn:microsoft.com/office/officeart/2005/8/layout/hierarchy6"/>
    <dgm:cxn modelId="{B0C08BAD-20B8-4A05-AFCA-3A637F87C1D5}" type="presOf" srcId="{4779C7AC-F25F-4D6F-9132-04C14FE890FF}" destId="{229E5003-2AA3-46D0-9CD5-2ED1AADCA7A3}" srcOrd="0" destOrd="0" presId="urn:microsoft.com/office/officeart/2005/8/layout/hierarchy6"/>
    <dgm:cxn modelId="{FA508DAD-605A-451E-8812-C3AAE0B7BCFD}" type="presOf" srcId="{A205D4B0-7FCE-4E17-9288-F7AF6B1C7854}" destId="{5B426B5F-457D-466F-B00C-6AA2D4B20A72}" srcOrd="0" destOrd="0" presId="urn:microsoft.com/office/officeart/2005/8/layout/hierarchy6"/>
    <dgm:cxn modelId="{6BD38CB1-EA9D-4A43-A7DB-6CBA71B8D2E9}" type="presOf" srcId="{70D94019-BC01-4BFD-A71E-6F4E37680E9B}" destId="{E8B7CCC1-7865-4E33-8F5A-E39F5B82E0AC}" srcOrd="0" destOrd="0" presId="urn:microsoft.com/office/officeart/2005/8/layout/hierarchy6"/>
    <dgm:cxn modelId="{41779EB8-911F-4949-815A-FFB76C9F8769}" type="presOf" srcId="{E866EAF2-9995-40EE-8550-F927FE2EFDDC}" destId="{8B876269-9402-4E2F-BB92-04B157436694}" srcOrd="0" destOrd="0" presId="urn:microsoft.com/office/officeart/2005/8/layout/hierarchy6"/>
    <dgm:cxn modelId="{92121EBF-FD38-474B-9DA8-0AE08B1A27E8}" srcId="{70D6854F-3D27-4B3F-BA44-84745F3F0A3E}" destId="{C81045B4-7BD7-4B60-A98F-739895B52124}" srcOrd="2" destOrd="0" parTransId="{9F717060-3B1C-4931-98EF-442CD0AAA20C}" sibTransId="{5D53C1E7-FBC2-4FB2-9B6B-420C28F8FCB2}"/>
    <dgm:cxn modelId="{915BACC1-E055-48C2-899C-6AF8D48A5FD2}" srcId="{3139EE67-9BD8-4926-A28E-A67442C5BFD1}" destId="{27E60AB1-0501-4EF1-A6FE-46193F6FE395}" srcOrd="0" destOrd="0" parTransId="{B59A393D-CD0F-421D-B261-C350D6D2D8EE}" sibTransId="{856AF537-62F8-4720-8D80-8D8FDAB2E61E}"/>
    <dgm:cxn modelId="{C3150FC2-B93D-456A-85D0-D0078FA1DCF9}" type="presOf" srcId="{B351BD78-BA59-47BB-90EF-ACED78798F13}" destId="{916D81F4-F790-48FB-9E87-BD864E57EBB9}" srcOrd="0" destOrd="0" presId="urn:microsoft.com/office/officeart/2005/8/layout/hierarchy6"/>
    <dgm:cxn modelId="{7E1940CC-866D-40FD-9436-3681D099F8BF}" srcId="{3139EE67-9BD8-4926-A28E-A67442C5BFD1}" destId="{B351BD78-BA59-47BB-90EF-ACED78798F13}" srcOrd="1" destOrd="0" parTransId="{9ADB8C06-C4F5-4659-A458-6BA587782002}" sibTransId="{7776DD33-6B54-490C-AFFC-B670EDF8C3EF}"/>
    <dgm:cxn modelId="{A7B22FDC-FDC2-43C0-8D06-D11965107561}" srcId="{E866EAF2-9995-40EE-8550-F927FE2EFDDC}" destId="{A205D4B0-7FCE-4E17-9288-F7AF6B1C7854}" srcOrd="0" destOrd="0" parTransId="{FA6A8B2E-B945-408A-A0C6-F7E4BB4C439D}" sibTransId="{0CEAD46F-9E30-41D1-90AC-F4B4319734BF}"/>
    <dgm:cxn modelId="{DE92D0F7-CDDF-46C0-ACCF-C28D52E9D93C}" type="presOf" srcId="{B59A393D-CD0F-421D-B261-C350D6D2D8EE}" destId="{C3D40109-0E39-4DA2-A64B-201505A3342E}" srcOrd="0" destOrd="0" presId="urn:microsoft.com/office/officeart/2005/8/layout/hierarchy6"/>
    <dgm:cxn modelId="{D846C2FC-1C43-4C5C-B8D1-46DA34EB46CE}" type="presOf" srcId="{9ADB8C06-C4F5-4659-A458-6BA587782002}" destId="{97A73EB0-3D0B-4089-88F8-54E4AD2BC7F9}" srcOrd="0" destOrd="0" presId="urn:microsoft.com/office/officeart/2005/8/layout/hierarchy6"/>
    <dgm:cxn modelId="{B99655D3-206D-4F94-8A82-7873EDF297FE}" type="presParOf" srcId="{8B876269-9402-4E2F-BB92-04B157436694}" destId="{B06512BC-D213-46A4-9409-B346CF37B22A}" srcOrd="0" destOrd="0" presId="urn:microsoft.com/office/officeart/2005/8/layout/hierarchy6"/>
    <dgm:cxn modelId="{AB5A7DD0-5D89-4937-B50A-E39C9F6345C6}" type="presParOf" srcId="{B06512BC-D213-46A4-9409-B346CF37B22A}" destId="{8A275921-B396-4DD0-A6A4-FF1CE742DC35}" srcOrd="0" destOrd="0" presId="urn:microsoft.com/office/officeart/2005/8/layout/hierarchy6"/>
    <dgm:cxn modelId="{B4619E93-46D1-4456-90C4-44131D412D7A}" type="presParOf" srcId="{8A275921-B396-4DD0-A6A4-FF1CE742DC35}" destId="{5A026CAC-5E4B-4122-9701-97363C8303E4}" srcOrd="0" destOrd="0" presId="urn:microsoft.com/office/officeart/2005/8/layout/hierarchy6"/>
    <dgm:cxn modelId="{DA48D71E-A9F2-460C-B1A2-70C307E25780}" type="presParOf" srcId="{5A026CAC-5E4B-4122-9701-97363C8303E4}" destId="{5B426B5F-457D-466F-B00C-6AA2D4B20A72}" srcOrd="0" destOrd="0" presId="urn:microsoft.com/office/officeart/2005/8/layout/hierarchy6"/>
    <dgm:cxn modelId="{ACCD6BAF-9838-476D-A3B1-C373106C7D8D}" type="presParOf" srcId="{5A026CAC-5E4B-4122-9701-97363C8303E4}" destId="{AA2441EB-A567-45F9-A9A5-26B6371A43EC}" srcOrd="1" destOrd="0" presId="urn:microsoft.com/office/officeart/2005/8/layout/hierarchy6"/>
    <dgm:cxn modelId="{3231D723-D8AC-4595-995E-350CD02558E1}" type="presParOf" srcId="{AA2441EB-A567-45F9-A9A5-26B6371A43EC}" destId="{B0A03A40-7691-44F9-A02A-DC3B9E6CDDC9}" srcOrd="0" destOrd="0" presId="urn:microsoft.com/office/officeart/2005/8/layout/hierarchy6"/>
    <dgm:cxn modelId="{0751EEC1-C48A-4EE8-A743-6507CDE8CFC1}" type="presParOf" srcId="{AA2441EB-A567-45F9-A9A5-26B6371A43EC}" destId="{51B0BBAA-3C42-4BC5-958A-6D551A8A6796}" srcOrd="1" destOrd="0" presId="urn:microsoft.com/office/officeart/2005/8/layout/hierarchy6"/>
    <dgm:cxn modelId="{D89D7B7A-D7D1-4CE0-A02D-6732028B5D69}" type="presParOf" srcId="{51B0BBAA-3C42-4BC5-958A-6D551A8A6796}" destId="{FD8A9668-052B-4F14-B515-860779045328}" srcOrd="0" destOrd="0" presId="urn:microsoft.com/office/officeart/2005/8/layout/hierarchy6"/>
    <dgm:cxn modelId="{9AF0A2DC-4240-4477-A098-AB5ED14F67B7}" type="presParOf" srcId="{51B0BBAA-3C42-4BC5-958A-6D551A8A6796}" destId="{FB9F8CFA-23D7-49F4-94A4-77878533C559}" srcOrd="1" destOrd="0" presId="urn:microsoft.com/office/officeart/2005/8/layout/hierarchy6"/>
    <dgm:cxn modelId="{10C7E5BC-BB1C-4B0E-8B30-73B7660F0982}" type="presParOf" srcId="{FB9F8CFA-23D7-49F4-94A4-77878533C559}" destId="{D074CAF4-E9FA-4B11-AE63-8050FC090BB4}" srcOrd="0" destOrd="0" presId="urn:microsoft.com/office/officeart/2005/8/layout/hierarchy6"/>
    <dgm:cxn modelId="{27672979-A4B2-4E53-AC84-C93A66908076}" type="presParOf" srcId="{FB9F8CFA-23D7-49F4-94A4-77878533C559}" destId="{FF304144-CA95-4B6A-AE7F-504A04764A0C}" srcOrd="1" destOrd="0" presId="urn:microsoft.com/office/officeart/2005/8/layout/hierarchy6"/>
    <dgm:cxn modelId="{1CD74C11-301C-4185-BC2C-76F3CAB9D9B2}" type="presParOf" srcId="{FF304144-CA95-4B6A-AE7F-504A04764A0C}" destId="{2DEBC4E6-F5AE-4FFC-A300-9D54091DB81A}" srcOrd="0" destOrd="0" presId="urn:microsoft.com/office/officeart/2005/8/layout/hierarchy6"/>
    <dgm:cxn modelId="{5ED143CA-B72E-4D19-AF2D-7FBD37B12681}" type="presParOf" srcId="{FF304144-CA95-4B6A-AE7F-504A04764A0C}" destId="{663C321C-9B39-4B1E-B53A-2A51A884DF8C}" srcOrd="1" destOrd="0" presId="urn:microsoft.com/office/officeart/2005/8/layout/hierarchy6"/>
    <dgm:cxn modelId="{74750E1C-F773-4698-A58A-3B67618A0DFB}" type="presParOf" srcId="{FB9F8CFA-23D7-49F4-94A4-77878533C559}" destId="{3328934A-2449-4602-9C99-9279E4236278}" srcOrd="2" destOrd="0" presId="urn:microsoft.com/office/officeart/2005/8/layout/hierarchy6"/>
    <dgm:cxn modelId="{200D3E56-0ECE-4374-A94C-76F8ACCFD9BF}" type="presParOf" srcId="{FB9F8CFA-23D7-49F4-94A4-77878533C559}" destId="{79AD464B-A64B-4D9D-B42A-2CA47D057E42}" srcOrd="3" destOrd="0" presId="urn:microsoft.com/office/officeart/2005/8/layout/hierarchy6"/>
    <dgm:cxn modelId="{953EDDE2-7E3A-4FE2-9DC4-F93608F99C53}" type="presParOf" srcId="{79AD464B-A64B-4D9D-B42A-2CA47D057E42}" destId="{EC44E2AB-2DA3-4AB6-876A-F6E97B467464}" srcOrd="0" destOrd="0" presId="urn:microsoft.com/office/officeart/2005/8/layout/hierarchy6"/>
    <dgm:cxn modelId="{CF7DB41C-B3CB-44C1-9E63-128E6BF78F3E}" type="presParOf" srcId="{79AD464B-A64B-4D9D-B42A-2CA47D057E42}" destId="{5A80262F-C0D0-49EC-8B49-B4BF38C45913}" srcOrd="1" destOrd="0" presId="urn:microsoft.com/office/officeart/2005/8/layout/hierarchy6"/>
    <dgm:cxn modelId="{0A6D2CB3-A019-4014-ACA5-A366FA714D07}" type="presParOf" srcId="{5A80262F-C0D0-49EC-8B49-B4BF38C45913}" destId="{C3D40109-0E39-4DA2-A64B-201505A3342E}" srcOrd="0" destOrd="0" presId="urn:microsoft.com/office/officeart/2005/8/layout/hierarchy6"/>
    <dgm:cxn modelId="{020B5BC1-01B7-44B2-8F7B-224F96067886}" type="presParOf" srcId="{5A80262F-C0D0-49EC-8B49-B4BF38C45913}" destId="{03591EE9-68AD-4C52-B624-362D49181B77}" srcOrd="1" destOrd="0" presId="urn:microsoft.com/office/officeart/2005/8/layout/hierarchy6"/>
    <dgm:cxn modelId="{A8A06F34-CB00-4D95-A0EE-840455C373C8}" type="presParOf" srcId="{03591EE9-68AD-4C52-B624-362D49181B77}" destId="{B5B31082-3AB1-40C0-91B9-B12F26C8EEF8}" srcOrd="0" destOrd="0" presId="urn:microsoft.com/office/officeart/2005/8/layout/hierarchy6"/>
    <dgm:cxn modelId="{425263F3-503F-45AE-A08B-9DA479A630D2}" type="presParOf" srcId="{03591EE9-68AD-4C52-B624-362D49181B77}" destId="{2F04555F-C747-4B0B-8DF0-EF2805CC893B}" srcOrd="1" destOrd="0" presId="urn:microsoft.com/office/officeart/2005/8/layout/hierarchy6"/>
    <dgm:cxn modelId="{EB8E6107-90E1-4422-9174-A832AEEC1D91}" type="presParOf" srcId="{5A80262F-C0D0-49EC-8B49-B4BF38C45913}" destId="{97A73EB0-3D0B-4089-88F8-54E4AD2BC7F9}" srcOrd="2" destOrd="0" presId="urn:microsoft.com/office/officeart/2005/8/layout/hierarchy6"/>
    <dgm:cxn modelId="{3CB89E45-620C-42AE-BA91-9DD720583C63}" type="presParOf" srcId="{5A80262F-C0D0-49EC-8B49-B4BF38C45913}" destId="{46BEBCC2-270C-4755-B1FD-E73D6A22867E}" srcOrd="3" destOrd="0" presId="urn:microsoft.com/office/officeart/2005/8/layout/hierarchy6"/>
    <dgm:cxn modelId="{F0B62A3E-0FCA-4448-A7EB-D8EB629DC5A1}" type="presParOf" srcId="{46BEBCC2-270C-4755-B1FD-E73D6A22867E}" destId="{916D81F4-F790-48FB-9E87-BD864E57EBB9}" srcOrd="0" destOrd="0" presId="urn:microsoft.com/office/officeart/2005/8/layout/hierarchy6"/>
    <dgm:cxn modelId="{457A7DB1-4773-4141-862E-4C047C2E45F8}" type="presParOf" srcId="{46BEBCC2-270C-4755-B1FD-E73D6A22867E}" destId="{064CDA07-B570-44B4-8C00-E635C77011B2}" srcOrd="1" destOrd="0" presId="urn:microsoft.com/office/officeart/2005/8/layout/hierarchy6"/>
    <dgm:cxn modelId="{BAE545BD-0636-4623-BD1C-26BFCB70BFF2}" type="presParOf" srcId="{FB9F8CFA-23D7-49F4-94A4-77878533C559}" destId="{DEB0F418-D45B-4103-B557-5F16AD6EC720}" srcOrd="4" destOrd="0" presId="urn:microsoft.com/office/officeart/2005/8/layout/hierarchy6"/>
    <dgm:cxn modelId="{6613F2C9-2E0C-4BC7-B970-DE2BB8A0BCD4}" type="presParOf" srcId="{FB9F8CFA-23D7-49F4-94A4-77878533C559}" destId="{1093BCCB-1681-427C-8F34-BF8C0066C553}" srcOrd="5" destOrd="0" presId="urn:microsoft.com/office/officeart/2005/8/layout/hierarchy6"/>
    <dgm:cxn modelId="{FBA00AF5-FFB0-458A-AE09-2AE17AB56535}" type="presParOf" srcId="{1093BCCB-1681-427C-8F34-BF8C0066C553}" destId="{632D2AB0-894D-49BA-B44E-A7A6608457C8}" srcOrd="0" destOrd="0" presId="urn:microsoft.com/office/officeart/2005/8/layout/hierarchy6"/>
    <dgm:cxn modelId="{91AC15E2-0D87-470F-A298-829997205341}" type="presParOf" srcId="{1093BCCB-1681-427C-8F34-BF8C0066C553}" destId="{0364B59A-9476-4134-9C5C-C45D8780F664}" srcOrd="1" destOrd="0" presId="urn:microsoft.com/office/officeart/2005/8/layout/hierarchy6"/>
    <dgm:cxn modelId="{9AEA6C1E-8A09-4519-936E-0856FBAE018C}" type="presParOf" srcId="{AA2441EB-A567-45F9-A9A5-26B6371A43EC}" destId="{229E5003-2AA3-46D0-9CD5-2ED1AADCA7A3}" srcOrd="2" destOrd="0" presId="urn:microsoft.com/office/officeart/2005/8/layout/hierarchy6"/>
    <dgm:cxn modelId="{22690504-1AE0-45EB-865B-8E90BF4641C7}" type="presParOf" srcId="{AA2441EB-A567-45F9-A9A5-26B6371A43EC}" destId="{07762FC5-FDC0-4D6A-B280-B4EBB712B814}" srcOrd="3" destOrd="0" presId="urn:microsoft.com/office/officeart/2005/8/layout/hierarchy6"/>
    <dgm:cxn modelId="{4561B844-7C7B-4F16-A252-A260E1CD4CE2}" type="presParOf" srcId="{07762FC5-FDC0-4D6A-B280-B4EBB712B814}" destId="{E8B7CCC1-7865-4E33-8F5A-E39F5B82E0AC}" srcOrd="0" destOrd="0" presId="urn:microsoft.com/office/officeart/2005/8/layout/hierarchy6"/>
    <dgm:cxn modelId="{02B79C49-7E0F-41A0-864F-D53B7980F744}" type="presParOf" srcId="{07762FC5-FDC0-4D6A-B280-B4EBB712B814}" destId="{FE87A2B2-927D-4B80-BB39-46DE681E1C46}" srcOrd="1" destOrd="0" presId="urn:microsoft.com/office/officeart/2005/8/layout/hierarchy6"/>
    <dgm:cxn modelId="{0064B60A-CF3F-41F0-8B8C-68D5A0A4FE15}" type="presParOf" srcId="{8B876269-9402-4E2F-BB92-04B157436694}" destId="{08368BA5-3F64-479F-933A-3F2D84B0F270}"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426B5F-457D-466F-B00C-6AA2D4B20A72}">
      <dsp:nvSpPr>
        <dsp:cNvPr id="0" name=""/>
        <dsp:cNvSpPr/>
      </dsp:nvSpPr>
      <dsp:spPr>
        <a:xfrm>
          <a:off x="568550" y="276227"/>
          <a:ext cx="4582690" cy="1780097"/>
        </a:xfrm>
        <a:prstGeom prst="roundRect">
          <a:avLst>
            <a:gd name="adj" fmla="val 10000"/>
          </a:avLst>
        </a:prstGeom>
        <a:gradFill rotWithShape="0">
          <a:gsLst>
            <a:gs pos="0">
              <a:schemeClr val="accent3">
                <a:hueOff val="0"/>
                <a:satOff val="0"/>
                <a:lumOff val="0"/>
                <a:alphaOff val="0"/>
                <a:lumMod val="95000"/>
              </a:schemeClr>
            </a:gs>
            <a:gs pos="100000">
              <a:schemeClr val="accent3">
                <a:hueOff val="0"/>
                <a:satOff val="0"/>
                <a:lumOff val="0"/>
                <a:alphaOff val="0"/>
                <a:shade val="82000"/>
                <a:satMod val="125000"/>
                <a:lumMod val="74000"/>
              </a:schemeClr>
            </a:gs>
          </a:gsLst>
          <a:lin ang="5400000" scaled="0"/>
        </a:gradFill>
        <a:ln>
          <a:noFill/>
        </a:ln>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endParaRPr lang="en-GB" sz="1100" kern="1200"/>
        </a:p>
        <a:p>
          <a:pPr marL="0" lvl="0" indent="0" algn="ctr" defTabSz="488950">
            <a:lnSpc>
              <a:spcPct val="90000"/>
            </a:lnSpc>
            <a:spcBef>
              <a:spcPct val="0"/>
            </a:spcBef>
            <a:spcAft>
              <a:spcPct val="35000"/>
            </a:spcAft>
            <a:buNone/>
          </a:pPr>
          <a:r>
            <a:rPr lang="en-GB" sz="1400" kern="1200"/>
            <a:t>Every child begins each new day on Green.</a:t>
          </a:r>
        </a:p>
        <a:p>
          <a:pPr marL="0" lvl="0" indent="0" algn="ctr" defTabSz="488950">
            <a:lnSpc>
              <a:spcPct val="90000"/>
            </a:lnSpc>
            <a:spcBef>
              <a:spcPct val="0"/>
            </a:spcBef>
            <a:spcAft>
              <a:spcPct val="35000"/>
            </a:spcAft>
            <a:buNone/>
          </a:pPr>
          <a:r>
            <a:rPr lang="en-GB" sz="1400" kern="1200"/>
            <a:t>Stickers will be awarded to children who remain Green all week</a:t>
          </a:r>
        </a:p>
        <a:p>
          <a:pPr marL="0" lvl="0" indent="0" algn="ctr" defTabSz="488950">
            <a:lnSpc>
              <a:spcPct val="90000"/>
            </a:lnSpc>
            <a:spcBef>
              <a:spcPct val="0"/>
            </a:spcBef>
            <a:spcAft>
              <a:spcPct val="35000"/>
            </a:spcAft>
            <a:buNone/>
          </a:pPr>
          <a:r>
            <a:rPr lang="en-GB" sz="1400" kern="1200"/>
            <a:t>Privilege  cards  can also be awarded at the discretion of the Teacher.</a:t>
          </a:r>
        </a:p>
        <a:p>
          <a:pPr marL="0" lvl="0" indent="0" algn="ctr" defTabSz="488950">
            <a:lnSpc>
              <a:spcPct val="90000"/>
            </a:lnSpc>
            <a:spcBef>
              <a:spcPct val="0"/>
            </a:spcBef>
            <a:spcAft>
              <a:spcPct val="35000"/>
            </a:spcAft>
            <a:buNone/>
          </a:pPr>
          <a:r>
            <a:rPr lang="en-GB" sz="1400" kern="1200"/>
            <a:t>Ten Green Weeks will result in a  gold sticker and a letter home.</a:t>
          </a:r>
        </a:p>
        <a:p>
          <a:pPr marL="0" lvl="0" indent="0" algn="ctr" defTabSz="488950">
            <a:lnSpc>
              <a:spcPct val="90000"/>
            </a:lnSpc>
            <a:spcBef>
              <a:spcPct val="0"/>
            </a:spcBef>
            <a:spcAft>
              <a:spcPct val="35000"/>
            </a:spcAft>
            <a:buNone/>
          </a:pPr>
          <a:r>
            <a:rPr lang="en-GB" sz="1400" kern="1200"/>
            <a:t>.</a:t>
          </a:r>
        </a:p>
      </dsp:txBody>
      <dsp:txXfrm>
        <a:off x="620687" y="328364"/>
        <a:ext cx="4478416" cy="1675823"/>
      </dsp:txXfrm>
    </dsp:sp>
    <dsp:sp modelId="{B0A03A40-7691-44F9-A02A-DC3B9E6CDDC9}">
      <dsp:nvSpPr>
        <dsp:cNvPr id="0" name=""/>
        <dsp:cNvSpPr/>
      </dsp:nvSpPr>
      <dsp:spPr>
        <a:xfrm>
          <a:off x="1892539" y="2056324"/>
          <a:ext cx="967356" cy="509997"/>
        </a:xfrm>
        <a:custGeom>
          <a:avLst/>
          <a:gdLst/>
          <a:ahLst/>
          <a:cxnLst/>
          <a:rect l="0" t="0" r="0" b="0"/>
          <a:pathLst>
            <a:path>
              <a:moveTo>
                <a:pt x="967356" y="0"/>
              </a:moveTo>
              <a:lnTo>
                <a:pt x="967356" y="254998"/>
              </a:lnTo>
              <a:lnTo>
                <a:pt x="0" y="254998"/>
              </a:lnTo>
              <a:lnTo>
                <a:pt x="0" y="509997"/>
              </a:lnTo>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D8A9668-052B-4F14-B515-860779045328}">
      <dsp:nvSpPr>
        <dsp:cNvPr id="0" name=""/>
        <dsp:cNvSpPr/>
      </dsp:nvSpPr>
      <dsp:spPr>
        <a:xfrm>
          <a:off x="975014" y="2566322"/>
          <a:ext cx="1835050" cy="1223367"/>
        </a:xfrm>
        <a:prstGeom prst="roundRect">
          <a:avLst>
            <a:gd name="adj" fmla="val 10000"/>
          </a:avLst>
        </a:prstGeom>
        <a:gradFill rotWithShape="0">
          <a:gsLst>
            <a:gs pos="0">
              <a:schemeClr val="accent5">
                <a:hueOff val="0"/>
                <a:satOff val="0"/>
                <a:lumOff val="0"/>
                <a:alphaOff val="0"/>
                <a:lumMod val="95000"/>
              </a:schemeClr>
            </a:gs>
            <a:gs pos="100000">
              <a:schemeClr val="accent5">
                <a:hueOff val="0"/>
                <a:satOff val="0"/>
                <a:lumOff val="0"/>
                <a:alphaOff val="0"/>
                <a:shade val="82000"/>
                <a:satMod val="125000"/>
                <a:lumMod val="74000"/>
              </a:schemeClr>
            </a:gs>
          </a:gsLst>
          <a:lin ang="5400000" scaled="0"/>
        </a:gradFill>
        <a:ln>
          <a:noFill/>
        </a:ln>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b="1" kern="1200"/>
            <a:t>Step 1</a:t>
          </a:r>
        </a:p>
        <a:p>
          <a:pPr marL="0" lvl="0" indent="0" algn="ctr" defTabSz="444500">
            <a:lnSpc>
              <a:spcPct val="90000"/>
            </a:lnSpc>
            <a:spcBef>
              <a:spcPct val="0"/>
            </a:spcBef>
            <a:spcAft>
              <a:spcPct val="35000"/>
            </a:spcAft>
            <a:buNone/>
          </a:pPr>
          <a:r>
            <a:rPr lang="en-GB" sz="1000" kern="1200"/>
            <a:t>Verbal Warning</a:t>
          </a:r>
        </a:p>
      </dsp:txBody>
      <dsp:txXfrm>
        <a:off x="1010845" y="2602153"/>
        <a:ext cx="1763388" cy="1151705"/>
      </dsp:txXfrm>
    </dsp:sp>
    <dsp:sp modelId="{D074CAF4-E9FA-4B11-AE63-8050FC090BB4}">
      <dsp:nvSpPr>
        <dsp:cNvPr id="0" name=""/>
        <dsp:cNvSpPr/>
      </dsp:nvSpPr>
      <dsp:spPr>
        <a:xfrm>
          <a:off x="921118" y="3789689"/>
          <a:ext cx="971420" cy="571924"/>
        </a:xfrm>
        <a:custGeom>
          <a:avLst/>
          <a:gdLst/>
          <a:ahLst/>
          <a:cxnLst/>
          <a:rect l="0" t="0" r="0" b="0"/>
          <a:pathLst>
            <a:path>
              <a:moveTo>
                <a:pt x="971420" y="0"/>
              </a:moveTo>
              <a:lnTo>
                <a:pt x="971420" y="285962"/>
              </a:lnTo>
              <a:lnTo>
                <a:pt x="0" y="285962"/>
              </a:lnTo>
              <a:lnTo>
                <a:pt x="0" y="571924"/>
              </a:lnTo>
            </a:path>
          </a:pathLst>
        </a:custGeom>
        <a:noFill/>
        <a:ln w="9525" cap="flat"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DEBC4E6-F5AE-4FFC-A300-9D54091DB81A}">
      <dsp:nvSpPr>
        <dsp:cNvPr id="0" name=""/>
        <dsp:cNvSpPr/>
      </dsp:nvSpPr>
      <dsp:spPr>
        <a:xfrm>
          <a:off x="3593" y="4361613"/>
          <a:ext cx="1835050" cy="1223367"/>
        </a:xfrm>
        <a:prstGeom prst="roundRect">
          <a:avLst>
            <a:gd name="adj" fmla="val 10000"/>
          </a:avLst>
        </a:prstGeom>
        <a:gradFill rotWithShape="0">
          <a:gsLst>
            <a:gs pos="0">
              <a:schemeClr val="accent6">
                <a:hueOff val="0"/>
                <a:satOff val="0"/>
                <a:lumOff val="0"/>
                <a:alphaOff val="0"/>
                <a:lumMod val="95000"/>
              </a:schemeClr>
            </a:gs>
            <a:gs pos="100000">
              <a:schemeClr val="accent6">
                <a:hueOff val="0"/>
                <a:satOff val="0"/>
                <a:lumOff val="0"/>
                <a:alphaOff val="0"/>
                <a:shade val="82000"/>
                <a:satMod val="125000"/>
                <a:lumMod val="74000"/>
              </a:schemeClr>
            </a:gs>
          </a:gsLst>
          <a:lin ang="5400000" scaled="0"/>
        </a:gradFill>
        <a:ln>
          <a:noFill/>
        </a:ln>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solidFill>
                <a:srgbClr val="FFFF00"/>
              </a:solidFill>
            </a:rPr>
            <a:t>3 yellow cards = 5 minutes lost from Golden Time</a:t>
          </a:r>
        </a:p>
      </dsp:txBody>
      <dsp:txXfrm>
        <a:off x="39424" y="4397444"/>
        <a:ext cx="1763388" cy="1151705"/>
      </dsp:txXfrm>
    </dsp:sp>
    <dsp:sp modelId="{3328934A-2449-4602-9C99-9279E4236278}">
      <dsp:nvSpPr>
        <dsp:cNvPr id="0" name=""/>
        <dsp:cNvSpPr/>
      </dsp:nvSpPr>
      <dsp:spPr>
        <a:xfrm>
          <a:off x="1892539" y="3789689"/>
          <a:ext cx="1414145" cy="571924"/>
        </a:xfrm>
        <a:custGeom>
          <a:avLst/>
          <a:gdLst/>
          <a:ahLst/>
          <a:cxnLst/>
          <a:rect l="0" t="0" r="0" b="0"/>
          <a:pathLst>
            <a:path>
              <a:moveTo>
                <a:pt x="0" y="0"/>
              </a:moveTo>
              <a:lnTo>
                <a:pt x="0" y="285962"/>
              </a:lnTo>
              <a:lnTo>
                <a:pt x="1414145" y="285962"/>
              </a:lnTo>
              <a:lnTo>
                <a:pt x="1414145" y="571924"/>
              </a:lnTo>
            </a:path>
          </a:pathLst>
        </a:custGeom>
        <a:noFill/>
        <a:ln w="9525" cap="flat"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C44E2AB-2DA3-4AB6-876A-F6E97B467464}">
      <dsp:nvSpPr>
        <dsp:cNvPr id="0" name=""/>
        <dsp:cNvSpPr/>
      </dsp:nvSpPr>
      <dsp:spPr>
        <a:xfrm>
          <a:off x="2389159" y="4361613"/>
          <a:ext cx="1835050" cy="1223367"/>
        </a:xfrm>
        <a:prstGeom prst="roundRect">
          <a:avLst>
            <a:gd name="adj" fmla="val 10000"/>
          </a:avLst>
        </a:prstGeom>
        <a:gradFill rotWithShape="0">
          <a:gsLst>
            <a:gs pos="0">
              <a:schemeClr val="accent6">
                <a:hueOff val="0"/>
                <a:satOff val="0"/>
                <a:lumOff val="0"/>
                <a:alphaOff val="0"/>
                <a:lumMod val="95000"/>
              </a:schemeClr>
            </a:gs>
            <a:gs pos="100000">
              <a:schemeClr val="accent6">
                <a:hueOff val="0"/>
                <a:satOff val="0"/>
                <a:lumOff val="0"/>
                <a:alphaOff val="0"/>
                <a:shade val="82000"/>
                <a:satMod val="125000"/>
                <a:lumMod val="74000"/>
              </a:schemeClr>
            </a:gs>
          </a:gsLst>
          <a:lin ang="5400000" scaled="0"/>
        </a:gradFill>
        <a:ln>
          <a:noFill/>
        </a:ln>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b="1" kern="1200">
              <a:solidFill>
                <a:srgbClr val="FFFF00"/>
              </a:solidFill>
            </a:rPr>
            <a:t>Step 2</a:t>
          </a:r>
        </a:p>
        <a:p>
          <a:pPr marL="0" lvl="0" indent="0" algn="ctr" defTabSz="444500">
            <a:lnSpc>
              <a:spcPct val="90000"/>
            </a:lnSpc>
            <a:spcBef>
              <a:spcPct val="0"/>
            </a:spcBef>
            <a:spcAft>
              <a:spcPct val="35000"/>
            </a:spcAft>
            <a:buNone/>
          </a:pPr>
          <a:r>
            <a:rPr lang="en-GB" sz="1000" kern="1200">
              <a:solidFill>
                <a:srgbClr val="FFFF00"/>
              </a:solidFill>
            </a:rPr>
            <a:t>Second verbal warning leads to an yellow warning  card</a:t>
          </a:r>
        </a:p>
      </dsp:txBody>
      <dsp:txXfrm>
        <a:off x="2424990" y="4397444"/>
        <a:ext cx="1763388" cy="1151705"/>
      </dsp:txXfrm>
    </dsp:sp>
    <dsp:sp modelId="{C3D40109-0E39-4DA2-A64B-201505A3342E}">
      <dsp:nvSpPr>
        <dsp:cNvPr id="0" name=""/>
        <dsp:cNvSpPr/>
      </dsp:nvSpPr>
      <dsp:spPr>
        <a:xfrm>
          <a:off x="2113901" y="5584980"/>
          <a:ext cx="1192783" cy="489346"/>
        </a:xfrm>
        <a:custGeom>
          <a:avLst/>
          <a:gdLst/>
          <a:ahLst/>
          <a:cxnLst/>
          <a:rect l="0" t="0" r="0" b="0"/>
          <a:pathLst>
            <a:path>
              <a:moveTo>
                <a:pt x="1192783" y="0"/>
              </a:moveTo>
              <a:lnTo>
                <a:pt x="1192783" y="244673"/>
              </a:lnTo>
              <a:lnTo>
                <a:pt x="0" y="244673"/>
              </a:lnTo>
              <a:lnTo>
                <a:pt x="0" y="489346"/>
              </a:lnTo>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5B31082-3AB1-40C0-91B9-B12F26C8EEF8}">
      <dsp:nvSpPr>
        <dsp:cNvPr id="0" name=""/>
        <dsp:cNvSpPr/>
      </dsp:nvSpPr>
      <dsp:spPr>
        <a:xfrm>
          <a:off x="1196376" y="6074327"/>
          <a:ext cx="1835050" cy="1223367"/>
        </a:xfrm>
        <a:prstGeom prst="roundRect">
          <a:avLst>
            <a:gd name="adj" fmla="val 10000"/>
          </a:avLst>
        </a:prstGeom>
        <a:solidFill>
          <a:srgbClr val="FF0000"/>
        </a:solidFill>
        <a:ln>
          <a:noFill/>
        </a:ln>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b="1" kern="1200"/>
            <a:t>Step 3</a:t>
          </a:r>
        </a:p>
        <a:p>
          <a:pPr marL="0" lvl="0" indent="0" algn="ctr" defTabSz="444500">
            <a:lnSpc>
              <a:spcPct val="90000"/>
            </a:lnSpc>
            <a:spcBef>
              <a:spcPct val="0"/>
            </a:spcBef>
            <a:spcAft>
              <a:spcPct val="35000"/>
            </a:spcAft>
            <a:buNone/>
          </a:pPr>
          <a:r>
            <a:rPr lang="en-GB" sz="1000" kern="1200"/>
            <a:t>Second Warning card within one lesson  leads to a red card </a:t>
          </a:r>
        </a:p>
      </dsp:txBody>
      <dsp:txXfrm>
        <a:off x="1232207" y="6110158"/>
        <a:ext cx="1763388" cy="1151705"/>
      </dsp:txXfrm>
    </dsp:sp>
    <dsp:sp modelId="{97A73EB0-3D0B-4089-88F8-54E4AD2BC7F9}">
      <dsp:nvSpPr>
        <dsp:cNvPr id="0" name=""/>
        <dsp:cNvSpPr/>
      </dsp:nvSpPr>
      <dsp:spPr>
        <a:xfrm>
          <a:off x="3306684" y="5584980"/>
          <a:ext cx="1192783" cy="489346"/>
        </a:xfrm>
        <a:custGeom>
          <a:avLst/>
          <a:gdLst/>
          <a:ahLst/>
          <a:cxnLst/>
          <a:rect l="0" t="0" r="0" b="0"/>
          <a:pathLst>
            <a:path>
              <a:moveTo>
                <a:pt x="0" y="0"/>
              </a:moveTo>
              <a:lnTo>
                <a:pt x="0" y="244673"/>
              </a:lnTo>
              <a:lnTo>
                <a:pt x="1192783" y="244673"/>
              </a:lnTo>
              <a:lnTo>
                <a:pt x="1192783" y="489346"/>
              </a:lnTo>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916D81F4-F790-48FB-9E87-BD864E57EBB9}">
      <dsp:nvSpPr>
        <dsp:cNvPr id="0" name=""/>
        <dsp:cNvSpPr/>
      </dsp:nvSpPr>
      <dsp:spPr>
        <a:xfrm>
          <a:off x="3581942" y="6074327"/>
          <a:ext cx="1835050" cy="1223367"/>
        </a:xfrm>
        <a:prstGeom prst="roundRect">
          <a:avLst>
            <a:gd name="adj" fmla="val 10000"/>
          </a:avLst>
        </a:prstGeom>
        <a:solidFill>
          <a:srgbClr val="FF0000"/>
        </a:solidFill>
        <a:ln>
          <a:noFill/>
        </a:ln>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Red card leads to 10 minutes off Golden time.</a:t>
          </a:r>
        </a:p>
        <a:p>
          <a:pPr marL="0" lvl="0" indent="0" algn="ctr" defTabSz="444500">
            <a:lnSpc>
              <a:spcPct val="90000"/>
            </a:lnSpc>
            <a:spcBef>
              <a:spcPct val="0"/>
            </a:spcBef>
            <a:spcAft>
              <a:spcPct val="35000"/>
            </a:spcAft>
            <a:buNone/>
          </a:pPr>
          <a:r>
            <a:rPr lang="en-GB" sz="1000" kern="1200"/>
            <a:t>Red card goes behind name card until Friday</a:t>
          </a:r>
        </a:p>
      </dsp:txBody>
      <dsp:txXfrm>
        <a:off x="3617773" y="6110158"/>
        <a:ext cx="1763388" cy="1151705"/>
      </dsp:txXfrm>
    </dsp:sp>
    <dsp:sp modelId="{DEB0F418-D45B-4103-B557-5F16AD6EC720}">
      <dsp:nvSpPr>
        <dsp:cNvPr id="0" name=""/>
        <dsp:cNvSpPr/>
      </dsp:nvSpPr>
      <dsp:spPr>
        <a:xfrm>
          <a:off x="1892539" y="3789689"/>
          <a:ext cx="3837806" cy="581454"/>
        </a:xfrm>
        <a:custGeom>
          <a:avLst/>
          <a:gdLst/>
          <a:ahLst/>
          <a:cxnLst/>
          <a:rect l="0" t="0" r="0" b="0"/>
          <a:pathLst>
            <a:path>
              <a:moveTo>
                <a:pt x="0" y="0"/>
              </a:moveTo>
              <a:lnTo>
                <a:pt x="0" y="290727"/>
              </a:lnTo>
              <a:lnTo>
                <a:pt x="3837806" y="290727"/>
              </a:lnTo>
              <a:lnTo>
                <a:pt x="3837806" y="581454"/>
              </a:lnTo>
            </a:path>
          </a:pathLst>
        </a:custGeom>
        <a:noFill/>
        <a:ln w="9525" cap="flat"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32D2AB0-894D-49BA-B44E-A7A6608457C8}">
      <dsp:nvSpPr>
        <dsp:cNvPr id="0" name=""/>
        <dsp:cNvSpPr/>
      </dsp:nvSpPr>
      <dsp:spPr>
        <a:xfrm>
          <a:off x="4812820" y="4371143"/>
          <a:ext cx="1835050" cy="1223367"/>
        </a:xfrm>
        <a:prstGeom prst="roundRect">
          <a:avLst>
            <a:gd name="adj" fmla="val 10000"/>
          </a:avLst>
        </a:prstGeom>
        <a:gradFill rotWithShape="0">
          <a:gsLst>
            <a:gs pos="0">
              <a:schemeClr val="accent6">
                <a:hueOff val="0"/>
                <a:satOff val="0"/>
                <a:lumOff val="0"/>
                <a:alphaOff val="0"/>
                <a:lumMod val="95000"/>
              </a:schemeClr>
            </a:gs>
            <a:gs pos="100000">
              <a:schemeClr val="accent6">
                <a:hueOff val="0"/>
                <a:satOff val="0"/>
                <a:lumOff val="0"/>
                <a:alphaOff val="0"/>
                <a:shade val="82000"/>
                <a:satMod val="125000"/>
                <a:lumMod val="74000"/>
              </a:schemeClr>
            </a:gs>
          </a:gsLst>
          <a:lin ang="5400000" scaled="0"/>
        </a:gradFill>
        <a:ln>
          <a:noFill/>
        </a:ln>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solidFill>
                <a:srgbClr val="FFFF00"/>
              </a:solidFill>
            </a:rPr>
            <a:t>yellow  card is kept behind name card until Friday</a:t>
          </a:r>
        </a:p>
      </dsp:txBody>
      <dsp:txXfrm>
        <a:off x="4848651" y="4406974"/>
        <a:ext cx="1763388" cy="1151705"/>
      </dsp:txXfrm>
    </dsp:sp>
    <dsp:sp modelId="{229E5003-2AA3-46D0-9CD5-2ED1AADCA7A3}">
      <dsp:nvSpPr>
        <dsp:cNvPr id="0" name=""/>
        <dsp:cNvSpPr/>
      </dsp:nvSpPr>
      <dsp:spPr>
        <a:xfrm>
          <a:off x="2859895" y="2056324"/>
          <a:ext cx="2049531" cy="520322"/>
        </a:xfrm>
        <a:custGeom>
          <a:avLst/>
          <a:gdLst/>
          <a:ahLst/>
          <a:cxnLst/>
          <a:rect l="0" t="0" r="0" b="0"/>
          <a:pathLst>
            <a:path>
              <a:moveTo>
                <a:pt x="0" y="0"/>
              </a:moveTo>
              <a:lnTo>
                <a:pt x="0" y="260161"/>
              </a:lnTo>
              <a:lnTo>
                <a:pt x="2049531" y="260161"/>
              </a:lnTo>
              <a:lnTo>
                <a:pt x="2049531" y="520322"/>
              </a:lnTo>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8B7CCC1-7865-4E33-8F5A-E39F5B82E0AC}">
      <dsp:nvSpPr>
        <dsp:cNvPr id="0" name=""/>
        <dsp:cNvSpPr/>
      </dsp:nvSpPr>
      <dsp:spPr>
        <a:xfrm>
          <a:off x="3928308" y="2576647"/>
          <a:ext cx="1962238" cy="1223367"/>
        </a:xfrm>
        <a:prstGeom prst="roundRect">
          <a:avLst>
            <a:gd name="adj" fmla="val 10000"/>
          </a:avLst>
        </a:prstGeom>
        <a:gradFill rotWithShape="0">
          <a:gsLst>
            <a:gs pos="0">
              <a:schemeClr val="accent5">
                <a:hueOff val="0"/>
                <a:satOff val="0"/>
                <a:lumOff val="0"/>
                <a:alphaOff val="0"/>
                <a:lumMod val="95000"/>
              </a:schemeClr>
            </a:gs>
            <a:gs pos="100000">
              <a:schemeClr val="accent5">
                <a:hueOff val="0"/>
                <a:satOff val="0"/>
                <a:lumOff val="0"/>
                <a:alphaOff val="0"/>
                <a:shade val="82000"/>
                <a:satMod val="125000"/>
                <a:lumMod val="74000"/>
              </a:schemeClr>
            </a:gs>
          </a:gsLst>
          <a:lin ang="5400000" scaled="0"/>
        </a:gradFill>
        <a:ln>
          <a:noFill/>
        </a:ln>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Blue Frozen card for behaviour deemed as unacceptable in the behaviour policy.</a:t>
          </a:r>
        </a:p>
        <a:p>
          <a:pPr marL="0" lvl="0" indent="0" algn="ctr" defTabSz="444500">
            <a:lnSpc>
              <a:spcPct val="90000"/>
            </a:lnSpc>
            <a:spcBef>
              <a:spcPct val="0"/>
            </a:spcBef>
            <a:spcAft>
              <a:spcPct val="35000"/>
            </a:spcAft>
            <a:buNone/>
          </a:pPr>
          <a:r>
            <a:rPr lang="en-GB" sz="1000" kern="1200"/>
            <a:t>Golden time is automatically lost and Parents are informed.</a:t>
          </a:r>
        </a:p>
      </dsp:txBody>
      <dsp:txXfrm>
        <a:off x="3964139" y="2612478"/>
        <a:ext cx="1890576" cy="115170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17/09/2019</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dirty="0"/>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17/09/2019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17/09/2019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17/09/2019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17/09/2019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17/09/2019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17/09/2019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17/09/2019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17/09/2019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17/09/2019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t>17/09/2019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17/09/2019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17/09/2019</a:t>
            </a:fld>
            <a:endParaRPr lang="en-GB" dirty="0"/>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852936"/>
            <a:ext cx="7772400" cy="1080120"/>
          </a:xfrm>
          <a:solidFill>
            <a:srgbClr val="CC99FF"/>
          </a:solidFill>
          <a:ln w="76200">
            <a:solidFill>
              <a:srgbClr val="7030A0"/>
            </a:solidFill>
          </a:ln>
        </p:spPr>
        <p:txBody>
          <a:bodyPr/>
          <a:lstStyle/>
          <a:p>
            <a:pPr algn="ctr"/>
            <a:r>
              <a:rPr lang="en-GB" b="1" dirty="0">
                <a:solidFill>
                  <a:schemeClr val="tx1"/>
                </a:solidFill>
              </a:rPr>
              <a:t>Welcome to year 3</a:t>
            </a:r>
          </a:p>
        </p:txBody>
      </p:sp>
    </p:spTree>
    <p:extLst>
      <p:ext uri="{BB962C8B-B14F-4D97-AF65-F5344CB8AC3E}">
        <p14:creationId xmlns:p14="http://schemas.microsoft.com/office/powerpoint/2010/main" val="2038917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7" y="404664"/>
            <a:ext cx="3960439" cy="1143000"/>
          </a:xfrm>
        </p:spPr>
        <p:txBody>
          <a:bodyPr/>
          <a:lstStyle/>
          <a:p>
            <a:pPr marL="0" indent="0">
              <a:buNone/>
            </a:pPr>
            <a:r>
              <a:rPr lang="en-GB" dirty="0"/>
              <a:t>Year 3 staff</a:t>
            </a:r>
          </a:p>
        </p:txBody>
      </p:sp>
      <p:sp>
        <p:nvSpPr>
          <p:cNvPr id="3" name="TextBox 2"/>
          <p:cNvSpPr txBox="1"/>
          <p:nvPr/>
        </p:nvSpPr>
        <p:spPr>
          <a:xfrm>
            <a:off x="2627784" y="1916832"/>
            <a:ext cx="4176464" cy="2800767"/>
          </a:xfrm>
          <a:prstGeom prst="rect">
            <a:avLst/>
          </a:prstGeom>
          <a:noFill/>
        </p:spPr>
        <p:txBody>
          <a:bodyPr wrap="square" rtlCol="0">
            <a:spAutoFit/>
          </a:bodyPr>
          <a:lstStyle/>
          <a:p>
            <a:r>
              <a:rPr lang="en-GB" sz="4400" dirty="0"/>
              <a:t>Mrs Lamb</a:t>
            </a:r>
          </a:p>
          <a:p>
            <a:r>
              <a:rPr lang="en-GB" sz="4400" dirty="0"/>
              <a:t>Mrs Parsons</a:t>
            </a:r>
          </a:p>
          <a:p>
            <a:r>
              <a:rPr lang="en-GB" sz="4400" dirty="0"/>
              <a:t>Mrs Owen</a:t>
            </a:r>
          </a:p>
          <a:p>
            <a:endParaRPr lang="en-GB" sz="4400" dirty="0"/>
          </a:p>
        </p:txBody>
      </p:sp>
    </p:spTree>
    <p:extLst>
      <p:ext uri="{BB962C8B-B14F-4D97-AF65-F5344CB8AC3E}">
        <p14:creationId xmlns:p14="http://schemas.microsoft.com/office/powerpoint/2010/main" val="3384569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OGO St Philips 2018">
            <a:extLst>
              <a:ext uri="{FF2B5EF4-FFF2-40B4-BE49-F238E27FC236}">
                <a16:creationId xmlns:a16="http://schemas.microsoft.com/office/drawing/2014/main" id="{1A25CACF-CDA3-40AD-B12C-BADAA5B992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6147" y="1844824"/>
            <a:ext cx="4211705" cy="38100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Rectangle 1">
            <a:extLst>
              <a:ext uri="{FF2B5EF4-FFF2-40B4-BE49-F238E27FC236}">
                <a16:creationId xmlns:a16="http://schemas.microsoft.com/office/drawing/2014/main" id="{13783D3C-959E-4C8C-8213-B35F16D8F686}"/>
              </a:ext>
            </a:extLst>
          </p:cNvPr>
          <p:cNvSpPr/>
          <p:nvPr/>
        </p:nvSpPr>
        <p:spPr>
          <a:xfrm>
            <a:off x="1170267" y="260648"/>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Tree>
    <p:extLst>
      <p:ext uri="{BB962C8B-B14F-4D97-AF65-F5344CB8AC3E}">
        <p14:creationId xmlns:p14="http://schemas.microsoft.com/office/powerpoint/2010/main" val="1869676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783D3C-959E-4C8C-8213-B35F16D8F686}"/>
              </a:ext>
            </a:extLst>
          </p:cNvPr>
          <p:cNvSpPr/>
          <p:nvPr/>
        </p:nvSpPr>
        <p:spPr>
          <a:xfrm>
            <a:off x="1170267" y="259050"/>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
        <p:nvSpPr>
          <p:cNvPr id="3" name="Rectangle 2">
            <a:extLst>
              <a:ext uri="{FF2B5EF4-FFF2-40B4-BE49-F238E27FC236}">
                <a16:creationId xmlns:a16="http://schemas.microsoft.com/office/drawing/2014/main" id="{03E1B078-8259-4F16-8EAA-E2A8CDDAD726}"/>
              </a:ext>
            </a:extLst>
          </p:cNvPr>
          <p:cNvSpPr/>
          <p:nvPr/>
        </p:nvSpPr>
        <p:spPr>
          <a:xfrm>
            <a:off x="395536" y="2348880"/>
            <a:ext cx="8352928" cy="2308324"/>
          </a:xfrm>
          <a:prstGeom prst="rect">
            <a:avLst/>
          </a:prstGeom>
        </p:spPr>
        <p:txBody>
          <a:bodyPr wrap="square">
            <a:spAutoFit/>
          </a:bodyPr>
          <a:lstStyle/>
          <a:p>
            <a:pPr algn="ctr"/>
            <a:r>
              <a:rPr lang="en-GB" sz="4800" dirty="0">
                <a:solidFill>
                  <a:srgbClr val="FF0000"/>
                </a:solidFill>
                <a:latin typeface="montserratregular"/>
              </a:rPr>
              <a:t>Koinonia</a:t>
            </a:r>
          </a:p>
          <a:p>
            <a:pPr algn="ctr"/>
            <a:r>
              <a:rPr lang="en-GB" sz="4800" dirty="0">
                <a:solidFill>
                  <a:srgbClr val="FF0000"/>
                </a:solidFill>
                <a:latin typeface="montserratregular"/>
              </a:rPr>
              <a:t>Courage, Wisdom, Friendship, Forgiveness and Trust</a:t>
            </a:r>
            <a:endParaRPr lang="en-GB" sz="4800" dirty="0">
              <a:solidFill>
                <a:srgbClr val="FF0000"/>
              </a:solidFill>
            </a:endParaRPr>
          </a:p>
        </p:txBody>
      </p:sp>
    </p:spTree>
    <p:extLst>
      <p:ext uri="{BB962C8B-B14F-4D97-AF65-F5344CB8AC3E}">
        <p14:creationId xmlns:p14="http://schemas.microsoft.com/office/powerpoint/2010/main" val="32727131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44734" y="491355"/>
            <a:ext cx="8341685" cy="3793003"/>
          </a:xfrm>
        </p:spPr>
        <p:txBody>
          <a:bodyPr>
            <a:noAutofit/>
          </a:bodyPr>
          <a:lstStyle/>
          <a:p>
            <a:pPr algn="ctr"/>
            <a:r>
              <a:rPr lang="en-GB" sz="3200" b="1" dirty="0">
                <a:solidFill>
                  <a:srgbClr val="FF0000"/>
                </a:solidFill>
              </a:rPr>
              <a:t>Our Christian Vision… </a:t>
            </a:r>
            <a:endParaRPr lang="en-GB" sz="3200" dirty="0">
              <a:solidFill>
                <a:srgbClr val="FF0000"/>
              </a:solidFill>
            </a:endParaRPr>
          </a:p>
          <a:p>
            <a:pPr lvl="0"/>
            <a:r>
              <a:rPr lang="en-GB" sz="3200" dirty="0">
                <a:solidFill>
                  <a:srgbClr val="FF0000"/>
                </a:solidFill>
              </a:rPr>
              <a:t>Happiness, love and security abound</a:t>
            </a:r>
          </a:p>
          <a:p>
            <a:pPr lvl="0"/>
            <a:r>
              <a:rPr lang="en-GB" sz="3200" dirty="0">
                <a:solidFill>
                  <a:srgbClr val="FF0000"/>
                </a:solidFill>
              </a:rPr>
              <a:t>Everyone is special</a:t>
            </a:r>
          </a:p>
          <a:p>
            <a:pPr lvl="0"/>
            <a:r>
              <a:rPr lang="en-GB" sz="3200" dirty="0">
                <a:solidFill>
                  <a:srgbClr val="FF0000"/>
                </a:solidFill>
              </a:rPr>
              <a:t>Every achievement is celebrated</a:t>
            </a:r>
          </a:p>
          <a:p>
            <a:pPr lvl="0"/>
            <a:r>
              <a:rPr lang="en-GB" sz="3200" dirty="0">
                <a:solidFill>
                  <a:srgbClr val="FF0000"/>
                </a:solidFill>
              </a:rPr>
              <a:t>Relationships and teamwork matter</a:t>
            </a:r>
          </a:p>
          <a:p>
            <a:pPr lvl="0"/>
            <a:r>
              <a:rPr lang="en-GB" sz="3200" dirty="0">
                <a:solidFill>
                  <a:srgbClr val="FF0000"/>
                </a:solidFill>
              </a:rPr>
              <a:t>A beacon of light in the community</a:t>
            </a:r>
          </a:p>
          <a:p>
            <a:pPr algn="ctr"/>
            <a:endParaRPr lang="en-GB" sz="4000" b="1" dirty="0"/>
          </a:p>
        </p:txBody>
      </p:sp>
      <p:sp>
        <p:nvSpPr>
          <p:cNvPr id="4" name="TextBox 3"/>
          <p:cNvSpPr txBox="1"/>
          <p:nvPr/>
        </p:nvSpPr>
        <p:spPr>
          <a:xfrm>
            <a:off x="683568" y="4361335"/>
            <a:ext cx="7407882" cy="1477328"/>
          </a:xfrm>
          <a:prstGeom prst="rect">
            <a:avLst/>
          </a:prstGeom>
          <a:solidFill>
            <a:srgbClr val="FFFF00"/>
          </a:solidFill>
          <a:ln>
            <a:solidFill>
              <a:schemeClr val="accent3"/>
            </a:solidFill>
          </a:ln>
        </p:spPr>
        <p:txBody>
          <a:bodyPr wrap="square" rtlCol="0">
            <a:spAutoFit/>
          </a:bodyPr>
          <a:lstStyle/>
          <a:p>
            <a:pPr algn="ctr"/>
            <a:endParaRPr lang="en-GB" dirty="0"/>
          </a:p>
          <a:p>
            <a:pPr algn="ctr"/>
            <a:r>
              <a:rPr lang="en-GB" sz="3600" b="1" dirty="0"/>
              <a:t>Christ in Everything we Do!</a:t>
            </a:r>
          </a:p>
          <a:p>
            <a:pPr algn="ctr"/>
            <a:endParaRPr lang="en-GB" sz="3600" dirty="0"/>
          </a:p>
        </p:txBody>
      </p:sp>
      <p:sp>
        <p:nvSpPr>
          <p:cNvPr id="6" name="Rectangle 2"/>
          <p:cNvSpPr>
            <a:spLocks noChangeArrowheads="1"/>
          </p:cNvSpPr>
          <p:nvPr/>
        </p:nvSpPr>
        <p:spPr bwMode="auto">
          <a:xfrm>
            <a:off x="5364088" y="-1965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a:extLst>
              <a:ext uri="{FF2B5EF4-FFF2-40B4-BE49-F238E27FC236}">
                <a16:creationId xmlns:a16="http://schemas.microsoft.com/office/drawing/2014/main" id="{3B6B3DAD-7807-4A83-8B59-47CE44F73418}"/>
              </a:ext>
            </a:extLst>
          </p:cNvPr>
          <p:cNvPicPr>
            <a:picLocks noChangeAspect="1"/>
          </p:cNvPicPr>
          <p:nvPr/>
        </p:nvPicPr>
        <p:blipFill>
          <a:blip r:embed="rId2"/>
          <a:stretch>
            <a:fillRect/>
          </a:stretch>
        </p:blipFill>
        <p:spPr>
          <a:xfrm>
            <a:off x="7363834" y="255345"/>
            <a:ext cx="1455231" cy="1318144"/>
          </a:xfrm>
          <a:prstGeom prst="rect">
            <a:avLst/>
          </a:prstGeom>
        </p:spPr>
      </p:pic>
    </p:spTree>
    <p:extLst>
      <p:ext uri="{BB962C8B-B14F-4D97-AF65-F5344CB8AC3E}">
        <p14:creationId xmlns:p14="http://schemas.microsoft.com/office/powerpoint/2010/main" val="3557446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a:extLst>
              <a:ext uri="{FF2B5EF4-FFF2-40B4-BE49-F238E27FC236}">
                <a16:creationId xmlns:a16="http://schemas.microsoft.com/office/drawing/2014/main" id="{625FC636-A9C9-4767-BC68-C8CAF52E9F0C}"/>
              </a:ext>
            </a:extLst>
          </p:cNvPr>
          <p:cNvGrpSpPr>
            <a:grpSpLocks/>
          </p:cNvGrpSpPr>
          <p:nvPr/>
        </p:nvGrpSpPr>
        <p:grpSpPr bwMode="auto">
          <a:xfrm>
            <a:off x="0" y="25083"/>
            <a:ext cx="9144000" cy="6832917"/>
            <a:chOff x="105034080" y="106634280"/>
            <a:chExt cx="10332720" cy="7162800"/>
          </a:xfrm>
        </p:grpSpPr>
        <p:pic>
          <p:nvPicPr>
            <p:cNvPr id="1028" name="Picture 4" descr="LOGO St Philips 2018">
              <a:extLst>
                <a:ext uri="{FF2B5EF4-FFF2-40B4-BE49-F238E27FC236}">
                  <a16:creationId xmlns:a16="http://schemas.microsoft.com/office/drawing/2014/main" id="{8F25DA94-B597-4B89-BBA8-4BE8DA0645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845332" y="106864842"/>
              <a:ext cx="4011784" cy="362891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9" name="Picture 5" descr="Image result for matthew 19 verse 26">
              <a:extLst>
                <a:ext uri="{FF2B5EF4-FFF2-40B4-BE49-F238E27FC236}">
                  <a16:creationId xmlns:a16="http://schemas.microsoft.com/office/drawing/2014/main" id="{E1C4BEB3-2D25-41E0-8425-48F4088CA5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068" r="4419" b="9109"/>
            <a:stretch>
              <a:fillRect/>
            </a:stretch>
          </p:blipFill>
          <p:spPr bwMode="auto">
            <a:xfrm>
              <a:off x="105262681" y="110393258"/>
              <a:ext cx="5131516" cy="27264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30" name="Picture 6" descr="Image result for [philippians 4 verse 13">
              <a:extLst>
                <a:ext uri="{FF2B5EF4-FFF2-40B4-BE49-F238E27FC236}">
                  <a16:creationId xmlns:a16="http://schemas.microsoft.com/office/drawing/2014/main" id="{BEF6F4B4-0EAA-46D1-BB2C-BAE4614D52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8257" t="21815" r="8868" b="27570"/>
            <a:stretch>
              <a:fillRect/>
            </a:stretch>
          </p:blipFill>
          <p:spPr bwMode="auto">
            <a:xfrm>
              <a:off x="110664858" y="110578264"/>
              <a:ext cx="4290461" cy="29969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31" name="Picture 7" descr="Image result for Colossians 3 verse 17">
              <a:extLst>
                <a:ext uri="{FF2B5EF4-FFF2-40B4-BE49-F238E27FC236}">
                  <a16:creationId xmlns:a16="http://schemas.microsoft.com/office/drawing/2014/main" id="{7E088B27-AA4F-4461-90B6-03595F4163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290417" y="107338800"/>
              <a:ext cx="5265015" cy="26245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Text Box 8">
              <a:extLst>
                <a:ext uri="{FF2B5EF4-FFF2-40B4-BE49-F238E27FC236}">
                  <a16:creationId xmlns:a16="http://schemas.microsoft.com/office/drawing/2014/main" id="{BDF666D2-7AE4-4FEB-A2F3-5645AD140CE3}"/>
                </a:ext>
              </a:extLst>
            </p:cNvPr>
            <p:cNvSpPr txBox="1">
              <a:spLocks noChangeArrowheads="1"/>
            </p:cNvSpPr>
            <p:nvPr/>
          </p:nvSpPr>
          <p:spPr bwMode="auto">
            <a:xfrm>
              <a:off x="105034080" y="106634280"/>
              <a:ext cx="10332720" cy="7162800"/>
            </a:xfrm>
            <a:prstGeom prst="rect">
              <a:avLst/>
            </a:prstGeom>
            <a:noFill/>
            <a:ln w="101600" algn="in">
              <a:solidFill>
                <a:srgbClr val="FFFFFF"/>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3860594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dirty="0"/>
              <a:t>Routines</a:t>
            </a:r>
          </a:p>
        </p:txBody>
      </p:sp>
      <p:sp>
        <p:nvSpPr>
          <p:cNvPr id="3" name="TextBox 2"/>
          <p:cNvSpPr txBox="1"/>
          <p:nvPr/>
        </p:nvSpPr>
        <p:spPr>
          <a:xfrm>
            <a:off x="251520" y="1196752"/>
            <a:ext cx="8496944" cy="5509200"/>
          </a:xfrm>
          <a:prstGeom prst="rect">
            <a:avLst/>
          </a:prstGeom>
          <a:noFill/>
        </p:spPr>
        <p:txBody>
          <a:bodyPr wrap="square" rtlCol="0">
            <a:spAutoFit/>
          </a:bodyPr>
          <a:lstStyle/>
          <a:p>
            <a:pPr marL="457200" indent="-457200">
              <a:lnSpc>
                <a:spcPct val="150000"/>
              </a:lnSpc>
              <a:buFont typeface="Wingdings" pitchFamily="2" charset="2"/>
              <a:buChar char="Ø"/>
            </a:pPr>
            <a:r>
              <a:rPr lang="en-US" sz="3200" dirty="0">
                <a:latin typeface="+mj-lt"/>
              </a:rPr>
              <a:t>Doors open at 8.45am.</a:t>
            </a:r>
          </a:p>
          <a:p>
            <a:pPr marL="457200" indent="-457200">
              <a:lnSpc>
                <a:spcPct val="150000"/>
              </a:lnSpc>
              <a:buFont typeface="Wingdings" pitchFamily="2" charset="2"/>
              <a:buChar char="Ø"/>
            </a:pPr>
            <a:r>
              <a:rPr lang="en-US" sz="3200" dirty="0">
                <a:latin typeface="+mj-lt"/>
              </a:rPr>
              <a:t>Register at 8.55am.</a:t>
            </a:r>
          </a:p>
          <a:p>
            <a:pPr marL="457200" indent="-457200">
              <a:lnSpc>
                <a:spcPct val="150000"/>
              </a:lnSpc>
              <a:buFont typeface="Wingdings" pitchFamily="2" charset="2"/>
              <a:buChar char="Ø"/>
            </a:pPr>
            <a:r>
              <a:rPr lang="en-US" sz="3200" dirty="0">
                <a:latin typeface="+mj-lt"/>
              </a:rPr>
              <a:t>Finish at 3.20pm. Children are not permitted to use playground equipment.</a:t>
            </a:r>
          </a:p>
          <a:p>
            <a:pPr marL="457200" indent="-457200">
              <a:buFont typeface="Wingdings" pitchFamily="2" charset="2"/>
              <a:buChar char="Ø"/>
            </a:pPr>
            <a:r>
              <a:rPr lang="en-US" sz="3200" dirty="0">
                <a:latin typeface="+mj-lt"/>
              </a:rPr>
              <a:t>Thank you so much to everyone for being so punctual  - we start times tables/phonics/grammar at 8.45 so it’s really important to be on time so everyone is ready to get started.</a:t>
            </a:r>
          </a:p>
        </p:txBody>
      </p:sp>
    </p:spTree>
    <p:extLst>
      <p:ext uri="{BB962C8B-B14F-4D97-AF65-F5344CB8AC3E}">
        <p14:creationId xmlns:p14="http://schemas.microsoft.com/office/powerpoint/2010/main" val="17008063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76BFB-8FB5-4F18-BBD5-27AB03E452BD}"/>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346D11F1-6074-447A-88FC-3F3CA1DB8A2F}"/>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3549996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Behaviour</a:t>
            </a:r>
          </a:p>
        </p:txBody>
      </p:sp>
      <p:sp>
        <p:nvSpPr>
          <p:cNvPr id="3" name="Content Placeholder 2"/>
          <p:cNvSpPr>
            <a:spLocks noGrp="1"/>
          </p:cNvSpPr>
          <p:nvPr>
            <p:ph sz="quarter" idx="13"/>
          </p:nvPr>
        </p:nvSpPr>
        <p:spPr>
          <a:xfrm>
            <a:off x="683568" y="1196752"/>
            <a:ext cx="7632848" cy="5256584"/>
          </a:xfrm>
        </p:spPr>
        <p:txBody>
          <a:bodyPr>
            <a:normAutofit/>
          </a:bodyPr>
          <a:lstStyle/>
          <a:p>
            <a:pPr marL="45720" indent="0" algn="ctr">
              <a:buNone/>
            </a:pPr>
            <a:endParaRPr lang="en-GB" sz="2800" dirty="0">
              <a:solidFill>
                <a:schemeClr val="accent1">
                  <a:lumMod val="50000"/>
                </a:schemeClr>
              </a:solidFill>
            </a:endParaRPr>
          </a:p>
          <a:p>
            <a:pPr marL="45720" indent="0" algn="ctr">
              <a:buNone/>
            </a:pPr>
            <a:r>
              <a:rPr lang="en-GB" sz="2800" dirty="0">
                <a:solidFill>
                  <a:schemeClr val="accent1">
                    <a:lumMod val="50000"/>
                  </a:schemeClr>
                </a:solidFill>
              </a:rPr>
              <a:t>Dojos are awarded frequently.</a:t>
            </a:r>
          </a:p>
          <a:p>
            <a:pPr marL="45720" indent="0" algn="ctr">
              <a:buNone/>
            </a:pPr>
            <a:r>
              <a:rPr lang="en-GB" sz="2800" dirty="0">
                <a:solidFill>
                  <a:schemeClr val="accent1">
                    <a:lumMod val="50000"/>
                  </a:schemeClr>
                </a:solidFill>
              </a:rPr>
              <a:t>Reward at the end of the week.</a:t>
            </a:r>
          </a:p>
          <a:p>
            <a:pPr marL="45720" indent="0" algn="ctr">
              <a:buNone/>
            </a:pPr>
            <a:endParaRPr lang="en-GB" sz="3600" dirty="0">
              <a:solidFill>
                <a:schemeClr val="accent1">
                  <a:lumMod val="50000"/>
                </a:schemeClr>
              </a:solidFill>
            </a:endParaRPr>
          </a:p>
          <a:p>
            <a:pPr marL="45720" indent="0" algn="ctr">
              <a:buNone/>
            </a:pPr>
            <a:r>
              <a:rPr lang="en-GB" dirty="0">
                <a:solidFill>
                  <a:schemeClr val="accent1">
                    <a:lumMod val="50000"/>
                  </a:schemeClr>
                </a:solidFill>
              </a:rPr>
              <a:t>Good to be green</a:t>
            </a:r>
          </a:p>
          <a:p>
            <a:pPr marL="45720" indent="0" algn="ctr">
              <a:buNone/>
            </a:pPr>
            <a:r>
              <a:rPr lang="en-GB" dirty="0">
                <a:solidFill>
                  <a:schemeClr val="accent1">
                    <a:lumMod val="50000"/>
                  </a:schemeClr>
                </a:solidFill>
              </a:rPr>
              <a:t>All children start each day on green.</a:t>
            </a:r>
          </a:p>
          <a:p>
            <a:pPr marL="45720" indent="0" algn="ctr">
              <a:buNone/>
            </a:pPr>
            <a:r>
              <a:rPr lang="en-GB" dirty="0">
                <a:solidFill>
                  <a:schemeClr val="accent1">
                    <a:lumMod val="50000"/>
                  </a:schemeClr>
                </a:solidFill>
              </a:rPr>
              <a:t>Green all week means children are rewarded with their full Golden Time on Friday.</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Children only lose Golden Time if they have been given red cards or several yellow cards during the week.</a:t>
            </a: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19758076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6A9AC015-50C5-4EB7-AA23-76A225F3991A}"/>
              </a:ext>
            </a:extLst>
          </p:cNvPr>
          <p:cNvGraphicFramePr/>
          <p:nvPr/>
        </p:nvGraphicFramePr>
        <p:xfrm>
          <a:off x="1143000" y="-409575"/>
          <a:ext cx="6858000" cy="7677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12190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Housekeeping!</a:t>
            </a:r>
          </a:p>
        </p:txBody>
      </p:sp>
      <p:sp>
        <p:nvSpPr>
          <p:cNvPr id="3" name="Content Placeholder 2"/>
          <p:cNvSpPr>
            <a:spLocks noGrp="1"/>
          </p:cNvSpPr>
          <p:nvPr>
            <p:ph sz="quarter" idx="13"/>
          </p:nvPr>
        </p:nvSpPr>
        <p:spPr>
          <a:xfrm>
            <a:off x="179512" y="1124743"/>
            <a:ext cx="8728564" cy="5588049"/>
          </a:xfrm>
        </p:spPr>
        <p:txBody>
          <a:bodyPr>
            <a:normAutofit fontScale="92500" lnSpcReduction="20000"/>
          </a:bodyPr>
          <a:lstStyle/>
          <a:p>
            <a:pPr>
              <a:buFont typeface="Arial" pitchFamily="34" charset="0"/>
              <a:buChar char="•"/>
            </a:pPr>
            <a:r>
              <a:rPr lang="en-GB" sz="3000" dirty="0">
                <a:solidFill>
                  <a:schemeClr val="accent1">
                    <a:lumMod val="50000"/>
                  </a:schemeClr>
                </a:solidFill>
              </a:rPr>
              <a:t>Please  name all uniform – </a:t>
            </a:r>
          </a:p>
          <a:p>
            <a:pPr marL="45720" indent="0">
              <a:buNone/>
            </a:pPr>
            <a:r>
              <a:rPr lang="en-GB" sz="2600" u="sng" dirty="0">
                <a:solidFill>
                  <a:schemeClr val="accent1">
                    <a:lumMod val="50000"/>
                  </a:schemeClr>
                </a:solidFill>
              </a:rPr>
              <a:t>Boys’ winter uniform</a:t>
            </a:r>
            <a:r>
              <a:rPr lang="en-GB" sz="2600" dirty="0">
                <a:solidFill>
                  <a:schemeClr val="accent1">
                    <a:lumMod val="50000"/>
                  </a:schemeClr>
                </a:solidFill>
              </a:rPr>
              <a:t>              </a:t>
            </a:r>
            <a:r>
              <a:rPr lang="en-GB" sz="2600" u="sng" dirty="0">
                <a:solidFill>
                  <a:schemeClr val="accent1">
                    <a:lumMod val="50000"/>
                  </a:schemeClr>
                </a:solidFill>
              </a:rPr>
              <a:t>Girls’ winter uniform</a:t>
            </a:r>
          </a:p>
          <a:p>
            <a:pPr marL="45720" indent="0">
              <a:buNone/>
            </a:pPr>
            <a:r>
              <a:rPr lang="en-GB" sz="2600" dirty="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School tie                                School tie</a:t>
            </a:r>
            <a:endParaRPr lang="en-GB" sz="2600" dirty="0">
              <a:solidFill>
                <a:schemeClr val="accent1"/>
              </a:solidFill>
            </a:endParaRPr>
          </a:p>
          <a:p>
            <a:endParaRPr lang="en-GB" sz="3000" dirty="0">
              <a:solidFill>
                <a:schemeClr val="accent1">
                  <a:lumMod val="50000"/>
                </a:schemeClr>
              </a:solidFill>
            </a:endParaRPr>
          </a:p>
          <a:p>
            <a:pPr>
              <a:buFont typeface="Arial" pitchFamily="34" charset="0"/>
              <a:buChar char="•"/>
            </a:pPr>
            <a:r>
              <a:rPr lang="en-GB" sz="3000" dirty="0">
                <a:solidFill>
                  <a:schemeClr val="accent1">
                    <a:lumMod val="50000"/>
                  </a:schemeClr>
                </a:solidFill>
              </a:rPr>
              <a:t>Please make sure your child has a water bottle each day</a:t>
            </a:r>
          </a:p>
          <a:p>
            <a:pPr>
              <a:buFont typeface="Arial" pitchFamily="34" charset="0"/>
              <a:buChar char="•"/>
            </a:pPr>
            <a:r>
              <a:rPr lang="en-GB" sz="3000" dirty="0">
                <a:solidFill>
                  <a:schemeClr val="accent1">
                    <a:lumMod val="50000"/>
                  </a:schemeClr>
                </a:solidFill>
              </a:rPr>
              <a:t>Tuesdays and Thursdays are PE days. Please make sure kits are in school.</a:t>
            </a:r>
          </a:p>
          <a:p>
            <a:pPr marL="45720" indent="0">
              <a:buNone/>
            </a:pPr>
            <a:r>
              <a:rPr lang="en-GB" sz="2000" dirty="0">
                <a:solidFill>
                  <a:schemeClr val="accent1">
                    <a:lumMod val="50000"/>
                  </a:schemeClr>
                </a:solidFill>
              </a:rPr>
              <a:t>Children are allowed to wear navy blue tracksuit bottoms for outside PE during the winter. Please make sure kits have pumps and trainers.  </a:t>
            </a:r>
          </a:p>
          <a:p>
            <a:r>
              <a:rPr lang="en-GB" sz="2000" dirty="0">
                <a:solidFill>
                  <a:schemeClr val="accent1">
                    <a:lumMod val="50000"/>
                  </a:schemeClr>
                </a:solidFill>
              </a:rPr>
              <a:t>No term time holidays will be authorised and fines are now in place. </a:t>
            </a:r>
          </a:p>
          <a:p>
            <a:pPr>
              <a:buFont typeface="Arial" pitchFamily="34" charset="0"/>
              <a:buChar char="•"/>
            </a:pPr>
            <a:endParaRPr lang="en-GB" sz="3800" dirty="0">
              <a:solidFill>
                <a:schemeClr val="accent1">
                  <a:lumMod val="50000"/>
                </a:schemeClr>
              </a:solidFill>
            </a:endParaRPr>
          </a:p>
          <a:p>
            <a:pPr>
              <a:buFont typeface="Arial" pitchFamily="34" charset="0"/>
              <a:buChar char="•"/>
            </a:pPr>
            <a:endParaRPr lang="en-GB" sz="3800" dirty="0">
              <a:solidFill>
                <a:schemeClr val="accent1">
                  <a:lumMod val="50000"/>
                </a:schemeClr>
              </a:solidFill>
            </a:endParaRPr>
          </a:p>
          <a:p>
            <a:pPr>
              <a:buFont typeface="Arial" pitchFamily="34" charset="0"/>
              <a:buChar char="•"/>
            </a:pPr>
            <a:endParaRPr lang="en-GB" sz="4000" dirty="0">
              <a:solidFill>
                <a:schemeClr val="accent1">
                  <a:lumMod val="50000"/>
                </a:schemeClr>
              </a:solidFill>
            </a:endParaRPr>
          </a:p>
          <a:p>
            <a:pPr>
              <a:buFont typeface="Arial" pitchFamily="34" charset="0"/>
              <a:buChar char="•"/>
            </a:pPr>
            <a:endParaRPr lang="en-GB" sz="4000" dirty="0">
              <a:solidFill>
                <a:schemeClr val="accent1">
                  <a:lumMod val="50000"/>
                </a:schemeClr>
              </a:solidFill>
            </a:endParaRPr>
          </a:p>
          <a:p>
            <a:pPr>
              <a:buFont typeface="Arial" pitchFamily="34" charset="0"/>
              <a:buChar char="•"/>
            </a:pPr>
            <a:endParaRPr lang="en-GB" sz="4000" dirty="0">
              <a:solidFill>
                <a:schemeClr val="accent1">
                  <a:lumMod val="50000"/>
                </a:schemeClr>
              </a:solidFill>
            </a:endParaRPr>
          </a:p>
          <a:p>
            <a:pPr>
              <a:buFont typeface="Arial" pitchFamily="34" charset="0"/>
              <a:buChar char="•"/>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53259" y="3888312"/>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589240"/>
            <a:ext cx="5000343" cy="1143000"/>
          </a:xfrm>
        </p:spPr>
        <p:txBody>
          <a:bodyPr/>
          <a:lstStyle/>
          <a:p>
            <a:r>
              <a:rPr lang="en-GB" dirty="0"/>
              <a:t>Class Timetable</a:t>
            </a:r>
          </a:p>
        </p:txBody>
      </p:sp>
      <p:graphicFrame>
        <p:nvGraphicFramePr>
          <p:cNvPr id="6" name="Content Placeholder 5">
            <a:extLst>
              <a:ext uri="{FF2B5EF4-FFF2-40B4-BE49-F238E27FC236}">
                <a16:creationId xmlns:a16="http://schemas.microsoft.com/office/drawing/2014/main" id="{9D6401EF-421A-428F-9D80-5A1B4C7D1654}"/>
              </a:ext>
            </a:extLst>
          </p:cNvPr>
          <p:cNvGraphicFramePr>
            <a:graphicFrameLocks noGrp="1"/>
          </p:cNvGraphicFramePr>
          <p:nvPr>
            <p:ph sz="quarter" idx="13"/>
            <p:extLst>
              <p:ext uri="{D42A27DB-BD31-4B8C-83A1-F6EECF244321}">
                <p14:modId xmlns:p14="http://schemas.microsoft.com/office/powerpoint/2010/main" val="1620414275"/>
              </p:ext>
            </p:extLst>
          </p:nvPr>
        </p:nvGraphicFramePr>
        <p:xfrm>
          <a:off x="611560" y="404664"/>
          <a:ext cx="7920882" cy="4896541"/>
        </p:xfrm>
        <a:graphic>
          <a:graphicData uri="http://schemas.openxmlformats.org/drawingml/2006/table">
            <a:tbl>
              <a:tblPr/>
              <a:tblGrid>
                <a:gridCol w="1320147">
                  <a:extLst>
                    <a:ext uri="{9D8B030D-6E8A-4147-A177-3AD203B41FA5}">
                      <a16:colId xmlns:a16="http://schemas.microsoft.com/office/drawing/2014/main" val="554926234"/>
                    </a:ext>
                  </a:extLst>
                </a:gridCol>
                <a:gridCol w="1320147">
                  <a:extLst>
                    <a:ext uri="{9D8B030D-6E8A-4147-A177-3AD203B41FA5}">
                      <a16:colId xmlns:a16="http://schemas.microsoft.com/office/drawing/2014/main" val="3339876025"/>
                    </a:ext>
                  </a:extLst>
                </a:gridCol>
                <a:gridCol w="1320147">
                  <a:extLst>
                    <a:ext uri="{9D8B030D-6E8A-4147-A177-3AD203B41FA5}">
                      <a16:colId xmlns:a16="http://schemas.microsoft.com/office/drawing/2014/main" val="3625391134"/>
                    </a:ext>
                  </a:extLst>
                </a:gridCol>
                <a:gridCol w="1320147">
                  <a:extLst>
                    <a:ext uri="{9D8B030D-6E8A-4147-A177-3AD203B41FA5}">
                      <a16:colId xmlns:a16="http://schemas.microsoft.com/office/drawing/2014/main" val="772571059"/>
                    </a:ext>
                  </a:extLst>
                </a:gridCol>
                <a:gridCol w="1320147">
                  <a:extLst>
                    <a:ext uri="{9D8B030D-6E8A-4147-A177-3AD203B41FA5}">
                      <a16:colId xmlns:a16="http://schemas.microsoft.com/office/drawing/2014/main" val="2779289579"/>
                    </a:ext>
                  </a:extLst>
                </a:gridCol>
                <a:gridCol w="1320147">
                  <a:extLst>
                    <a:ext uri="{9D8B030D-6E8A-4147-A177-3AD203B41FA5}">
                      <a16:colId xmlns:a16="http://schemas.microsoft.com/office/drawing/2014/main" val="1767434275"/>
                    </a:ext>
                  </a:extLst>
                </a:gridCol>
              </a:tblGrid>
              <a:tr h="329341">
                <a:tc rowSpan="2">
                  <a:txBody>
                    <a:bodyPr/>
                    <a:lstStyle/>
                    <a:p>
                      <a:pPr>
                        <a:spcAft>
                          <a:spcPts val="0"/>
                        </a:spcAft>
                      </a:pPr>
                      <a:r>
                        <a:rPr lang="en-GB" sz="600" b="1">
                          <a:effectLst/>
                          <a:latin typeface="Times New Roman" panose="02020603050405020304" pitchFamily="18" charset="0"/>
                          <a:ea typeface="Times New Roman" panose="02020603050405020304" pitchFamily="18" charset="0"/>
                        </a:rPr>
                        <a:t>ENTER SCHOOL 8.45-8.55 </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spcAft>
                          <a:spcPts val="0"/>
                        </a:spcAft>
                      </a:pPr>
                      <a:r>
                        <a:rPr lang="en-GB" sz="70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rPr>
                        <a:t>MRS LAMB/MRS PARSONS  </a:t>
                      </a:r>
                      <a:r>
                        <a:rPr lang="en-GB" sz="700">
                          <a:effectLst/>
                          <a:latin typeface="Arial" panose="020B0604020202020204" pitchFamily="34" charset="0"/>
                          <a:ea typeface="Times New Roman" panose="02020603050405020304" pitchFamily="18" charset="0"/>
                          <a:cs typeface="Times New Roman" panose="02020603050405020304" pitchFamily="18" charset="0"/>
                        </a:rPr>
                        <a:t>(Teacher)</a:t>
                      </a:r>
                      <a:r>
                        <a:rPr lang="en-GB" sz="70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rPr>
                        <a:t> MRS Owen   </a:t>
                      </a:r>
                      <a:r>
                        <a:rPr lang="en-GB" sz="70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(TA)</a:t>
                      </a:r>
                      <a:r>
                        <a:rPr lang="en-GB" sz="70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rPr>
                        <a:t> Year Group  Y3                     </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21436578"/>
                  </a:ext>
                </a:extLst>
              </a:tr>
              <a:tr h="674610">
                <a:tc vMerge="1">
                  <a:txBody>
                    <a:bodyPr/>
                    <a:lstStyle/>
                    <a:p>
                      <a:endParaRPr lang="en-GB"/>
                    </a:p>
                  </a:txBody>
                  <a:tcPr/>
                </a:tc>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Monday</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600" b="1">
                          <a:effectLst/>
                          <a:latin typeface="Times New Roman" panose="02020603050405020304" pitchFamily="18"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Tuesday</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600" b="1">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Times Tables Check</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Wednesday</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600" b="1">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Times Tables Check</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600" b="1">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Thursday</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600" b="1">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Times Tables Check</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Friday</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600" b="1">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Times Tables Check</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55849902"/>
                  </a:ext>
                </a:extLst>
              </a:tr>
              <a:tr h="166778">
                <a:tc>
                  <a:txBody>
                    <a:bodyPr/>
                    <a:lstStyle/>
                    <a:p>
                      <a:pP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   8:55-9.00</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Registration</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Registration</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Registration</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Registration</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Registration</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3950086521"/>
                  </a:ext>
                </a:extLst>
              </a:tr>
              <a:tr h="472227">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9.00-9.20</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500" b="1">
                          <a:effectLst/>
                          <a:latin typeface="Arial" panose="020B0604020202020204" pitchFamily="34" charset="0"/>
                          <a:ea typeface="Times New Roman" panose="02020603050405020304" pitchFamily="18" charset="0"/>
                          <a:cs typeface="Times New Roman" panose="02020603050405020304" pitchFamily="18" charset="0"/>
                        </a:rPr>
                        <a:t>Phonics/SPAG</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a:effectLst/>
                          <a:latin typeface="Times New Roman" panose="02020603050405020304" pitchFamily="18" charset="0"/>
                          <a:ea typeface="Times New Roman" panose="02020603050405020304" pitchFamily="18" charset="0"/>
                        </a:rPr>
                        <a:t>SPAG</a:t>
                      </a:r>
                      <a:endParaRPr lang="en-GB" sz="600">
                        <a:effectLst/>
                        <a:latin typeface="Times New Roman" panose="02020603050405020304" pitchFamily="18" charset="0"/>
                        <a:ea typeface="Times New Roman" panose="02020603050405020304" pitchFamily="18" charset="0"/>
                      </a:endParaRPr>
                    </a:p>
                    <a:p>
                      <a:pPr>
                        <a:spcAft>
                          <a:spcPts val="0"/>
                        </a:spcAft>
                      </a:pPr>
                      <a:r>
                        <a:rPr lang="en-GB" sz="700">
                          <a:effectLst/>
                          <a:latin typeface="Times New Roman" panose="02020603050405020304" pitchFamily="18"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a:effectLst/>
                          <a:latin typeface="Times New Roman" panose="02020603050405020304" pitchFamily="18" charset="0"/>
                          <a:ea typeface="Times New Roman" panose="02020603050405020304" pitchFamily="18" charset="0"/>
                        </a:rPr>
                        <a:t>SPAG</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Times New Roman" panose="02020603050405020304" pitchFamily="18"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Times New Roman" panose="02020603050405020304" pitchFamily="18"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a:effectLst/>
                          <a:latin typeface="Times New Roman" panose="02020603050405020304" pitchFamily="18" charset="0"/>
                          <a:ea typeface="Times New Roman" panose="02020603050405020304" pitchFamily="18" charset="0"/>
                        </a:rPr>
                        <a:t>SPAG</a:t>
                      </a:r>
                      <a:endParaRPr lang="en-GB" sz="600">
                        <a:effectLst/>
                        <a:latin typeface="Times New Roman" panose="02020603050405020304" pitchFamily="18" charset="0"/>
                        <a:ea typeface="Times New Roman" panose="02020603050405020304" pitchFamily="18" charset="0"/>
                      </a:endParaRPr>
                    </a:p>
                    <a:p>
                      <a:pPr>
                        <a:spcAft>
                          <a:spcPts val="0"/>
                        </a:spcAft>
                      </a:pPr>
                      <a:r>
                        <a:rPr lang="en-GB" sz="700" b="1">
                          <a:solidFill>
                            <a:srgbClr val="FF0000"/>
                          </a:solidFill>
                          <a:effectLst/>
                          <a:latin typeface="Times New Roman" panose="02020603050405020304" pitchFamily="18"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a:effectLst/>
                          <a:latin typeface="Times New Roman" panose="02020603050405020304" pitchFamily="18" charset="0"/>
                          <a:ea typeface="Times New Roman" panose="02020603050405020304" pitchFamily="18" charset="0"/>
                        </a:rPr>
                        <a:t>Based on key skills gaps.</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Times New Roman" panose="02020603050405020304" pitchFamily="18" charset="0"/>
                          <a:ea typeface="Times New Roman" panose="02020603050405020304" pitchFamily="18" charset="0"/>
                        </a:rPr>
                        <a:t>Hand out HW</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a:effectLst/>
                          <a:latin typeface="Times New Roman" panose="02020603050405020304" pitchFamily="18" charset="0"/>
                          <a:ea typeface="Times New Roman" panose="02020603050405020304" pitchFamily="18" charset="0"/>
                        </a:rPr>
                        <a:t>Spellings</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32358203"/>
                  </a:ext>
                </a:extLst>
              </a:tr>
              <a:tr h="371036">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9.20 – 10.20</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Maths</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Maths</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a:effectLst/>
                          <a:latin typeface="Arial" panose="020B0604020202020204" pitchFamily="34" charset="0"/>
                          <a:ea typeface="Times New Roman" panose="02020603050405020304" pitchFamily="18" charset="0"/>
                          <a:cs typeface="Times New Roman" panose="02020603050405020304" pitchFamily="18" charset="0"/>
                        </a:rPr>
                        <a:t>English</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a:effectLst/>
                          <a:latin typeface="Times New Roman" panose="02020603050405020304" pitchFamily="18" charset="0"/>
                          <a:ea typeface="Times New Roman" panose="02020603050405020304" pitchFamily="18" charset="0"/>
                        </a:rPr>
                        <a:t>Maths</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a:effectLst/>
                          <a:latin typeface="Arial" panose="020B0604020202020204" pitchFamily="34" charset="0"/>
                          <a:ea typeface="Times New Roman" panose="02020603050405020304" pitchFamily="18" charset="0"/>
                        </a:rPr>
                        <a:t>Maths including active maths</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83380469"/>
                  </a:ext>
                </a:extLst>
              </a:tr>
              <a:tr h="166778">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10.20-10.35</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5">
                  <a:txBody>
                    <a:bodyPr/>
                    <a:lstStyle/>
                    <a:p>
                      <a:pPr>
                        <a:spcAft>
                          <a:spcPts val="0"/>
                        </a:spcAft>
                      </a:pPr>
                      <a:r>
                        <a:rPr lang="en-GB" sz="600" b="1">
                          <a:effectLst/>
                          <a:latin typeface="Times New Roman" panose="02020603050405020304" pitchFamily="18" charset="0"/>
                          <a:ea typeface="Times New Roman" panose="02020603050405020304" pitchFamily="18" charset="0"/>
                        </a:rPr>
                        <a:t>                                                                                             </a:t>
                      </a:r>
                      <a:r>
                        <a:rPr lang="en-GB" sz="600" b="1">
                          <a:effectLst/>
                          <a:latin typeface="Arial" panose="020B0604020202020204" pitchFamily="34" charset="0"/>
                          <a:ea typeface="Times New Roman" panose="02020603050405020304" pitchFamily="18" charset="0"/>
                        </a:rPr>
                        <a:t>Breaktime</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05291065"/>
                  </a:ext>
                </a:extLst>
              </a:tr>
              <a:tr h="472227">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10.35-10.55am</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Maths Meeting</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b="1">
                          <a:solidFill>
                            <a:srgbClr val="FF0000"/>
                          </a:solidFill>
                          <a:effectLst/>
                          <a:latin typeface="Times New Roman" panose="02020603050405020304" pitchFamily="18"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Times New Roman" panose="02020603050405020304" pitchFamily="18" charset="0"/>
                          <a:ea typeface="Times New Roman" panose="02020603050405020304" pitchFamily="18" charset="0"/>
                        </a:rPr>
                        <a:t>Key skills test</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a:effectLst/>
                          <a:latin typeface="Times New Roman" panose="02020603050405020304" pitchFamily="18" charset="0"/>
                          <a:ea typeface="Times New Roman" panose="02020603050405020304" pitchFamily="18" charset="0"/>
                        </a:rPr>
                        <a:t>Based on key skills gaps. </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b="1">
                          <a:solidFill>
                            <a:srgbClr val="FF0000"/>
                          </a:solidFill>
                          <a:effectLst/>
                          <a:latin typeface="Times New Roman" panose="02020603050405020304" pitchFamily="18"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Times New Roman" panose="02020603050405020304" pitchFamily="18" charset="0"/>
                          <a:ea typeface="Times New Roman" panose="02020603050405020304" pitchFamily="18" charset="0"/>
                        </a:rPr>
                        <a:t>Based on key skills gaps.</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b="1">
                          <a:solidFill>
                            <a:srgbClr val="FF0000"/>
                          </a:solidFill>
                          <a:effectLst/>
                          <a:latin typeface="Times New Roman" panose="02020603050405020304" pitchFamily="18"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Times New Roman" panose="02020603050405020304" pitchFamily="18" charset="0"/>
                          <a:ea typeface="Times New Roman" panose="02020603050405020304" pitchFamily="18" charset="0"/>
                        </a:rPr>
                        <a:t>Handwriting</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700" b="1">
                          <a:solidFill>
                            <a:srgbClr val="FF0000"/>
                          </a:solidFill>
                          <a:effectLst/>
                          <a:latin typeface="Times New Roman" panose="02020603050405020304" pitchFamily="18"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p>
                      <a:pPr>
                        <a:spcAft>
                          <a:spcPts val="0"/>
                        </a:spcAft>
                      </a:pPr>
                      <a:r>
                        <a:rPr lang="en-GB" sz="700">
                          <a:effectLst/>
                          <a:latin typeface="Times New Roman" panose="02020603050405020304" pitchFamily="18" charset="0"/>
                          <a:ea typeface="Times New Roman" panose="02020603050405020304" pitchFamily="18" charset="0"/>
                        </a:rPr>
                        <a:t> Key skills test</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94138102"/>
                  </a:ext>
                </a:extLst>
              </a:tr>
              <a:tr h="472227">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10.55 – 11.55</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a:effectLst/>
                          <a:latin typeface="Arial" panose="020B0604020202020204" pitchFamily="34" charset="0"/>
                          <a:ea typeface="Times New Roman" panose="02020603050405020304" pitchFamily="18" charset="0"/>
                        </a:rPr>
                        <a:t>English</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spcAft>
                          <a:spcPts val="0"/>
                        </a:spcAft>
                      </a:pPr>
                      <a:r>
                        <a:rPr lang="en-GB" sz="700">
                          <a:effectLst/>
                          <a:latin typeface="Arial" panose="020B0604020202020204" pitchFamily="34" charset="0"/>
                          <a:ea typeface="Times New Roman" panose="02020603050405020304" pitchFamily="18" charset="0"/>
                        </a:rPr>
                        <a:t>English</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700">
                          <a:effectLst/>
                          <a:latin typeface="Arial" panose="020B0604020202020204" pitchFamily="34" charset="0"/>
                          <a:ea typeface="Times New Roman" panose="02020603050405020304" pitchFamily="18" charset="0"/>
                        </a:rPr>
                        <a:t>       Maths</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spcAft>
                          <a:spcPts val="0"/>
                        </a:spcAft>
                      </a:pPr>
                      <a:r>
                        <a:rPr lang="en-GB" sz="700">
                          <a:effectLst/>
                          <a:latin typeface="Arial" panose="020B0604020202020204" pitchFamily="34" charset="0"/>
                          <a:ea typeface="Times New Roman" panose="02020603050405020304" pitchFamily="18" charset="0"/>
                        </a:rPr>
                        <a:t>English</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a:effectLst/>
                          <a:latin typeface="Arial" panose="020B0604020202020204" pitchFamily="34" charset="0"/>
                          <a:ea typeface="Times New Roman" panose="02020603050405020304" pitchFamily="18" charset="0"/>
                        </a:rPr>
                        <a:t>English – Comprehension/x-curricular</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97900329"/>
                  </a:ext>
                </a:extLst>
              </a:tr>
              <a:tr h="166778">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11:55 – 12.55</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5">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Lunchtime</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5266800"/>
                  </a:ext>
                </a:extLst>
              </a:tr>
              <a:tr h="787044">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12.55-2.10</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Active Mile</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Calibri" panose="020F0502020204030204" pitchFamily="34" charset="0"/>
                          <a:ea typeface="Times New Roman" panose="02020603050405020304" pitchFamily="18" charset="0"/>
                          <a:cs typeface="Arial" panose="020B0604020202020204" pitchFamily="34" charset="0"/>
                        </a:rPr>
                        <a:t> </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Calibri" panose="020F0502020204030204" pitchFamily="34" charset="0"/>
                          <a:ea typeface="Times New Roman" panose="02020603050405020304" pitchFamily="18" charset="0"/>
                          <a:cs typeface="Arial" panose="020B0604020202020204" pitchFamily="34" charset="0"/>
                        </a:rPr>
                        <a:t>Computing</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Calibri" panose="020F0502020204030204" pitchFamily="34" charset="0"/>
                          <a:ea typeface="Times New Roman" panose="02020603050405020304" pitchFamily="18" charset="0"/>
                          <a:cs typeface="Arial" panose="020B0604020202020204" pitchFamily="34" charset="0"/>
                        </a:rPr>
                        <a:t>JO</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Active mile</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Calibri" panose="020F0502020204030204" pitchFamily="34" charset="0"/>
                          <a:ea typeface="Times New Roman" panose="02020603050405020304" pitchFamily="18" charset="0"/>
                          <a:cs typeface="Times New Roman" panose="02020603050405020304" pitchFamily="18" charset="0"/>
                        </a:rPr>
                        <a:t>PE</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Active Mile</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Calibri" panose="020F0502020204030204" pitchFamily="34" charset="0"/>
                          <a:ea typeface="Times New Roman" panose="02020603050405020304" pitchFamily="18" charset="0"/>
                          <a:cs typeface="Arial" panose="020B0604020202020204" pitchFamily="34" charset="0"/>
                        </a:rPr>
                        <a:t> </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Calibri" panose="020F0502020204030204" pitchFamily="34" charset="0"/>
                          <a:ea typeface="Times New Roman" panose="02020603050405020304" pitchFamily="18" charset="0"/>
                          <a:cs typeface="Arial" panose="020B0604020202020204" pitchFamily="34" charset="0"/>
                        </a:rPr>
                        <a:t>Science</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highlight>
                            <a:srgbClr val="FF0000"/>
                          </a:highlight>
                          <a:latin typeface="Calibri" panose="020F0502020204030204" pitchFamily="34" charset="0"/>
                          <a:ea typeface="Times New Roman" panose="02020603050405020304" pitchFamily="18" charset="0"/>
                          <a:cs typeface="Arial" panose="020B0604020202020204" pitchFamily="34" charset="0"/>
                        </a:rPr>
                        <a:t> </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Active Mile</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Calibri" panose="020F0502020204030204" pitchFamily="34" charset="0"/>
                          <a:ea typeface="Times New Roman" panose="02020603050405020304" pitchFamily="18" charset="0"/>
                          <a:cs typeface="Arial" panose="020B0604020202020204" pitchFamily="34" charset="0"/>
                        </a:rPr>
                        <a:t> </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Calibri" panose="020F0502020204030204" pitchFamily="34" charset="0"/>
                          <a:ea typeface="Times New Roman" panose="02020603050405020304" pitchFamily="18" charset="0"/>
                          <a:cs typeface="Arial" panose="020B0604020202020204" pitchFamily="34" charset="0"/>
                        </a:rPr>
                        <a:t>PE</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b="1">
                          <a:solidFill>
                            <a:srgbClr val="FF0000"/>
                          </a:solidFill>
                          <a:effectLst/>
                          <a:latin typeface="Times New Roman" panose="02020603050405020304" pitchFamily="18"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Times New Roman" panose="02020603050405020304" pitchFamily="18" charset="0"/>
                          <a:ea typeface="Times New Roman" panose="02020603050405020304" pitchFamily="18" charset="0"/>
                        </a:rPr>
                        <a:t>Art/French</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Times New Roman" panose="02020603050405020304" pitchFamily="18"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Times New Roman" panose="02020603050405020304" pitchFamily="18" charset="0"/>
                          <a:ea typeface="Times New Roman" panose="02020603050405020304" pitchFamily="18" charset="0"/>
                        </a:rPr>
                        <a:t>Story/Finishing off</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solidFill>
                            <a:srgbClr val="FF0000"/>
                          </a:solidFill>
                          <a:effectLst/>
                          <a:latin typeface="Times New Roman" panose="02020603050405020304" pitchFamily="18" charset="0"/>
                          <a:ea typeface="Times New Roman" panose="02020603050405020304" pitchFamily="18" charset="0"/>
                        </a:rPr>
                        <a:t>Active mile</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25779166"/>
                  </a:ext>
                </a:extLst>
              </a:tr>
              <a:tr h="166778">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2.10-2.25</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5">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Worship </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47692570"/>
                  </a:ext>
                </a:extLst>
              </a:tr>
              <a:tr h="650717">
                <a:tc>
                  <a:txBody>
                    <a:bodyPr/>
                    <a:lstStyle/>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2.25-3.20</a:t>
                      </a:r>
                      <a:endParaRPr lang="en-GB" sz="600">
                        <a:effectLst/>
                        <a:latin typeface="Times New Roman" panose="02020603050405020304" pitchFamily="18" charset="0"/>
                        <a:ea typeface="Times New Roman" panose="02020603050405020304" pitchFamily="18" charset="0"/>
                      </a:endParaRPr>
                    </a:p>
                  </a:txBody>
                  <a:tcPr marL="35907" marR="359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a:solidFill>
                            <a:srgbClr val="000000"/>
                          </a:solidFill>
                          <a:effectLst/>
                          <a:latin typeface="Arial" panose="020B0604020202020204" pitchFamily="34" charset="0"/>
                          <a:ea typeface="Times New Roman" panose="02020603050405020304" pitchFamily="18" charset="0"/>
                        </a:rPr>
                        <a:t>Music</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solidFill>
                            <a:srgbClr val="000000"/>
                          </a:solidFill>
                          <a:effectLst/>
                          <a:latin typeface="Arial" panose="020B0604020202020204" pitchFamily="34"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solidFill>
                            <a:srgbClr val="000000"/>
                          </a:solidFill>
                          <a:effectLst/>
                          <a:latin typeface="Arial" panose="020B0604020202020204" pitchFamily="34" charset="0"/>
                          <a:ea typeface="Times New Roman" panose="02020603050405020304" pitchFamily="18" charset="0"/>
                        </a:rPr>
                        <a:t>Story</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Arial" panose="020B0604020202020204" pitchFamily="34"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b="1">
                          <a:effectLst/>
                          <a:latin typeface="Times New Roman" panose="02020603050405020304" pitchFamily="18" charset="0"/>
                          <a:ea typeface="Times New Roman" panose="02020603050405020304" pitchFamily="18" charset="0"/>
                        </a:rPr>
                        <a:t>2.10 – 3.20pm</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Times New Roman" panose="02020603050405020304" pitchFamily="18" charset="0"/>
                          <a:ea typeface="Times New Roman" panose="02020603050405020304" pitchFamily="18" charset="0"/>
                        </a:rPr>
                        <a:t>Geography/History</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a:solidFill>
                            <a:srgbClr val="FF0000"/>
                          </a:solidFill>
                          <a:effectLst/>
                          <a:latin typeface="Arial" panose="020B0604020202020204" pitchFamily="34"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Arial" panose="020B0604020202020204" pitchFamily="34" charset="0"/>
                          <a:ea typeface="Times New Roman" panose="02020603050405020304" pitchFamily="18" charset="0"/>
                        </a:rPr>
                        <a:t>RE</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700" b="1">
                          <a:solidFill>
                            <a:srgbClr val="FF0000"/>
                          </a:solidFill>
                          <a:effectLst/>
                          <a:latin typeface="Times New Roman" panose="02020603050405020304" pitchFamily="18" charset="0"/>
                          <a:ea typeface="Times New Roman" panose="02020603050405020304" pitchFamily="18" charset="0"/>
                        </a:rPr>
                        <a:t> </a:t>
                      </a:r>
                      <a:endParaRPr lang="en-GB" sz="6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Times New Roman" panose="02020603050405020304" pitchFamily="18" charset="0"/>
                          <a:ea typeface="Times New Roman" panose="02020603050405020304" pitchFamily="18" charset="0"/>
                        </a:rPr>
                        <a:t>PSCHE</a:t>
                      </a:r>
                      <a:endParaRPr lang="en-GB" sz="60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dirty="0">
                          <a:effectLst/>
                          <a:latin typeface="Times New Roman" panose="02020603050405020304" pitchFamily="18" charset="0"/>
                          <a:ea typeface="Times New Roman" panose="02020603050405020304" pitchFamily="18" charset="0"/>
                        </a:rPr>
                        <a:t> </a:t>
                      </a:r>
                      <a:endParaRPr lang="en-GB" sz="600" dirty="0">
                        <a:effectLst/>
                        <a:latin typeface="Times New Roman" panose="02020603050405020304" pitchFamily="18" charset="0"/>
                        <a:ea typeface="Times New Roman" panose="02020603050405020304" pitchFamily="18" charset="0"/>
                      </a:endParaRPr>
                    </a:p>
                    <a:p>
                      <a:pPr algn="ctr">
                        <a:spcAft>
                          <a:spcPts val="0"/>
                        </a:spcAft>
                      </a:pPr>
                      <a:r>
                        <a:rPr lang="en-GB" sz="700" dirty="0">
                          <a:effectLst/>
                          <a:latin typeface="Times New Roman" panose="02020603050405020304" pitchFamily="18" charset="0"/>
                          <a:ea typeface="Times New Roman" panose="02020603050405020304" pitchFamily="18" charset="0"/>
                        </a:rPr>
                        <a:t>Golden Time</a:t>
                      </a:r>
                      <a:endParaRPr lang="en-GB" sz="600" dirty="0">
                        <a:effectLst/>
                        <a:latin typeface="Times New Roman" panose="02020603050405020304" pitchFamily="18" charset="0"/>
                        <a:ea typeface="Times New Roman" panose="02020603050405020304" pitchFamily="18" charset="0"/>
                      </a:endParaRPr>
                    </a:p>
                    <a:p>
                      <a:pPr algn="ctr">
                        <a:spcAft>
                          <a:spcPts val="0"/>
                        </a:spcAft>
                      </a:pPr>
                      <a:r>
                        <a:rPr lang="en-GB" sz="700" dirty="0">
                          <a:effectLst/>
                          <a:latin typeface="Times New Roman" panose="02020603050405020304" pitchFamily="18" charset="0"/>
                          <a:ea typeface="Times New Roman" panose="02020603050405020304" pitchFamily="18" charset="0"/>
                        </a:rPr>
                        <a:t>Celebration </a:t>
                      </a:r>
                      <a:endParaRPr lang="en-GB" sz="600" dirty="0">
                        <a:effectLst/>
                        <a:latin typeface="Times New Roman" panose="02020603050405020304" pitchFamily="18" charset="0"/>
                        <a:ea typeface="Times New Roman" panose="02020603050405020304" pitchFamily="18" charset="0"/>
                      </a:endParaRPr>
                    </a:p>
                  </a:txBody>
                  <a:tcPr marL="35907" marR="359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58846121"/>
                  </a:ext>
                </a:extLst>
              </a:tr>
            </a:tbl>
          </a:graphicData>
        </a:graphic>
      </p:graphicFrame>
    </p:spTree>
    <p:extLst>
      <p:ext uri="{BB962C8B-B14F-4D97-AF65-F5344CB8AC3E}">
        <p14:creationId xmlns:p14="http://schemas.microsoft.com/office/powerpoint/2010/main" val="8137779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Medical</a:t>
            </a:r>
          </a:p>
        </p:txBody>
      </p:sp>
      <p:sp>
        <p:nvSpPr>
          <p:cNvPr id="3" name="Content Placeholder 2"/>
          <p:cNvSpPr>
            <a:spLocks noGrp="1"/>
          </p:cNvSpPr>
          <p:nvPr>
            <p:ph sz="quarter" idx="13"/>
          </p:nvPr>
        </p:nvSpPr>
        <p:spPr>
          <a:xfrm>
            <a:off x="611560" y="1274128"/>
            <a:ext cx="7920880" cy="4608512"/>
          </a:xfrm>
        </p:spPr>
        <p:txBody>
          <a:bodyPr>
            <a:normAutofit fontScale="40000" lnSpcReduction="20000"/>
          </a:bodyPr>
          <a:lstStyle/>
          <a:p>
            <a:pPr marL="45720" indent="0">
              <a:buNone/>
            </a:pPr>
            <a:endParaRPr lang="en-GB" sz="4000" dirty="0">
              <a:solidFill>
                <a:schemeClr val="accent1">
                  <a:lumMod val="50000"/>
                </a:schemeClr>
              </a:solidFill>
            </a:endParaRPr>
          </a:p>
          <a:p>
            <a:pPr>
              <a:buFont typeface="Arial" pitchFamily="34" charset="0"/>
              <a:buChar char="•"/>
            </a:pPr>
            <a:r>
              <a:rPr lang="en-GB" sz="4000" dirty="0">
                <a:solidFill>
                  <a:schemeClr val="accent1">
                    <a:lumMod val="50000"/>
                  </a:schemeClr>
                </a:solidFill>
              </a:rPr>
              <a:t> </a:t>
            </a:r>
            <a:r>
              <a:rPr lang="en-GB" sz="5100" dirty="0">
                <a:solidFill>
                  <a:schemeClr val="accent1">
                    <a:lumMod val="50000"/>
                  </a:schemeClr>
                </a:solidFill>
              </a:rPr>
              <a:t>Any medication updates – please let us know of any changes, especially if no longer need inhaler.</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Please check your child’s inhaler before leaving to make sure it’s still in date. </a:t>
            </a:r>
          </a:p>
          <a:p>
            <a:pPr>
              <a:buFont typeface="Arial" pitchFamily="34" charset="0"/>
              <a:buChar char="•"/>
            </a:pPr>
            <a:r>
              <a:rPr lang="en-GB" sz="5100" dirty="0">
                <a:solidFill>
                  <a:schemeClr val="accent1">
                    <a:lumMod val="50000"/>
                  </a:schemeClr>
                </a:solidFill>
              </a:rPr>
              <a:t>We have been advised that children should use a spacer when taking their inhaler -  if possible please send one into school.</a:t>
            </a:r>
          </a:p>
          <a:p>
            <a:pPr marL="45720" indent="0">
              <a:buNone/>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dirty="0">
                <a:solidFill>
                  <a:schemeClr val="accent1">
                    <a:lumMod val="50000"/>
                  </a:schemeClr>
                </a:solidFill>
              </a:rPr>
              <a:t>  </a:t>
            </a:r>
          </a:p>
          <a:p>
            <a:pPr marL="45720" indent="0" algn="ctr">
              <a:buNone/>
            </a:pPr>
            <a:r>
              <a:rPr lang="en-GB" sz="5100" dirty="0">
                <a:solidFill>
                  <a:schemeClr val="accent1">
                    <a:lumMod val="50000"/>
                  </a:schemeClr>
                </a:solidFill>
              </a:rPr>
              <a:t>Thank you</a:t>
            </a:r>
          </a:p>
          <a:p>
            <a:pPr marL="45720" indent="0">
              <a:buNone/>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Homework</a:t>
            </a:r>
          </a:p>
        </p:txBody>
      </p:sp>
      <p:sp>
        <p:nvSpPr>
          <p:cNvPr id="3" name="Content Placeholder 2"/>
          <p:cNvSpPr>
            <a:spLocks noGrp="1"/>
          </p:cNvSpPr>
          <p:nvPr>
            <p:ph sz="quarter" idx="13"/>
          </p:nvPr>
        </p:nvSpPr>
        <p:spPr>
          <a:xfrm>
            <a:off x="395536" y="1268760"/>
            <a:ext cx="8352928" cy="5328592"/>
          </a:xfrm>
        </p:spPr>
        <p:txBody>
          <a:bodyPr>
            <a:normAutofit fontScale="47500" lnSpcReduction="20000"/>
          </a:bodyPr>
          <a:lstStyle/>
          <a:p>
            <a:pPr marL="45720" indent="0" algn="ctr">
              <a:buNone/>
            </a:pPr>
            <a:r>
              <a:rPr lang="en-GB" sz="3600" dirty="0">
                <a:solidFill>
                  <a:schemeClr val="accent1">
                    <a:lumMod val="50000"/>
                  </a:schemeClr>
                </a:solidFill>
              </a:rPr>
              <a:t>Homework will be given out on a Thursday to be returned by Wednesday.</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Spellings will be tested each Friday and then a new list given out.</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try to read with your child every day and help them to learn their spellings. We expect your child to change their banded reading book at least once a week plus we will let the children choose a library book each Monday.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Sometimes there may be computer based homework where children will need to log in to Purple Mash. We are mindful though that it is important to limit children’s time online and ask everyone be vigilant regarding e-safety and safeguarding.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let us know if homework is too difficult so we can give a little extra help at school plus come and see us if you have any worries or concerns. </a:t>
            </a:r>
          </a:p>
          <a:p>
            <a:pPr marL="45720" indent="0" algn="ctr">
              <a:buNone/>
            </a:pPr>
            <a:r>
              <a:rPr lang="en-GB" sz="3600" dirty="0">
                <a:solidFill>
                  <a:schemeClr val="accent1">
                    <a:lumMod val="50000"/>
                  </a:schemeClr>
                </a:solidFill>
              </a:rPr>
              <a:t>Thank you</a:t>
            </a: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Curriculum</a:t>
            </a: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dirty="0">
                <a:solidFill>
                  <a:schemeClr val="accent1">
                    <a:lumMod val="50000"/>
                  </a:schemeClr>
                </a:solidFill>
              </a:rPr>
              <a:t>Curriculum map is on the website.</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Website</a:t>
            </a:r>
          </a:p>
          <a:p>
            <a:pPr marL="45720" indent="0" algn="ctr">
              <a:buNone/>
            </a:pPr>
            <a:r>
              <a:rPr lang="en-GB" dirty="0">
                <a:solidFill>
                  <a:schemeClr val="accent1">
                    <a:lumMod val="50000"/>
                  </a:schemeClr>
                </a:solidFill>
              </a:rPr>
              <a:t>Please keep checking the website for dates and news. We will be holding a class worship each half term which we would love you to attend for your child. Letters will be given out nearer the time. </a:t>
            </a:r>
          </a:p>
          <a:p>
            <a:pPr marL="45720" indent="0" algn="ctr">
              <a:buNone/>
            </a:pPr>
            <a:r>
              <a:rPr lang="en-GB" dirty="0">
                <a:solidFill>
                  <a:schemeClr val="accent1">
                    <a:lumMod val="50000"/>
                  </a:schemeClr>
                </a:solidFill>
              </a:rPr>
              <a:t>We will try to keep the website updated with lots of photos of your children at work and play.</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You will also find information about after school clubs on the website and please follow us on Twitter. </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We have made huge changes to our website and hope that all the information you need will be available for you online to save you a phone call to the school. </a:t>
            </a: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17159076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fontScale="47500" lnSpcReduction="20000"/>
          </a:bodyPr>
          <a:lstStyle/>
          <a:p>
            <a:pPr marL="45720" indent="0" algn="ctr">
              <a:buNone/>
            </a:pPr>
            <a:r>
              <a:rPr lang="en-GB" sz="3200" dirty="0">
                <a:solidFill>
                  <a:schemeClr val="accent1">
                    <a:lumMod val="50000"/>
                  </a:schemeClr>
                </a:solidFill>
              </a:rPr>
              <a:t>Assessment takes place at the end of each half term.</a:t>
            </a:r>
          </a:p>
          <a:p>
            <a:pPr marL="45720" indent="0" algn="ctr">
              <a:buNone/>
            </a:pPr>
            <a:r>
              <a:rPr lang="en-GB" sz="3200" dirty="0">
                <a:solidFill>
                  <a:schemeClr val="accent1">
                    <a:lumMod val="50000"/>
                  </a:schemeClr>
                </a:solidFill>
              </a:rPr>
              <a:t>We track progress using Target Tracker.</a:t>
            </a:r>
          </a:p>
          <a:p>
            <a:pPr marL="45720" indent="0" algn="ctr">
              <a:buNone/>
            </a:pPr>
            <a:r>
              <a:rPr lang="en-GB" sz="3200" dirty="0">
                <a:solidFill>
                  <a:schemeClr val="accent1">
                    <a:lumMod val="50000"/>
                  </a:schemeClr>
                </a:solidFill>
              </a:rPr>
              <a:t>The children work to meet all the objectives on the ladders you’ve been given.</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Your children are in Year 3 so we are in Band 3</a:t>
            </a:r>
          </a:p>
          <a:p>
            <a:pPr marL="45720" indent="0">
              <a:buNone/>
            </a:pPr>
            <a:r>
              <a:rPr lang="en-GB" sz="3300" dirty="0">
                <a:solidFill>
                  <a:schemeClr val="accent1">
                    <a:lumMod val="50000"/>
                  </a:schemeClr>
                </a:solidFill>
              </a:rPr>
              <a:t>   Each band has been split into six sections</a:t>
            </a:r>
          </a:p>
          <a:p>
            <a:r>
              <a:rPr lang="en-GB" sz="3300" dirty="0">
                <a:solidFill>
                  <a:schemeClr val="accent1">
                    <a:lumMod val="50000"/>
                  </a:schemeClr>
                </a:solidFill>
              </a:rPr>
              <a:t>Beginning and Beginning Plus   ( B and B+)</a:t>
            </a:r>
          </a:p>
          <a:p>
            <a:r>
              <a:rPr lang="en-GB" sz="3400" dirty="0">
                <a:solidFill>
                  <a:schemeClr val="accent1">
                    <a:lumMod val="50000"/>
                  </a:schemeClr>
                </a:solidFill>
              </a:rPr>
              <a:t>Working just below (W) and Working within – Up to 70% of the statements are confidently achieved   ( W+)</a:t>
            </a:r>
          </a:p>
          <a:p>
            <a:r>
              <a:rPr lang="en-GB" sz="3400" dirty="0">
                <a:solidFill>
                  <a:schemeClr val="accent1">
                    <a:lumMod val="50000"/>
                  </a:schemeClr>
                </a:solidFill>
              </a:rPr>
              <a:t>Secure and Secure Plus (S and S+)</a:t>
            </a:r>
          </a:p>
          <a:p>
            <a:pPr marL="45720" indent="0">
              <a:buNone/>
            </a:pPr>
            <a:r>
              <a:rPr lang="en-GB" sz="3200" dirty="0">
                <a:solidFill>
                  <a:schemeClr val="accent1">
                    <a:lumMod val="50000"/>
                  </a:schemeClr>
                </a:solidFill>
              </a:rPr>
              <a:t>   </a:t>
            </a:r>
          </a:p>
          <a:p>
            <a:pPr marL="45720" indent="0" algn="ctr">
              <a:buNone/>
            </a:pPr>
            <a:r>
              <a:rPr lang="en-GB" sz="3200" dirty="0">
                <a:solidFill>
                  <a:schemeClr val="accent1">
                    <a:lumMod val="50000"/>
                  </a:schemeClr>
                </a:solidFill>
              </a:rPr>
              <a:t>If you’d like more information, there is a full explanation of the assessment process on the website.</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To support our Teacher assessment, at the end of Year 3, we use the NFER tests.</a:t>
            </a:r>
          </a:p>
          <a:p>
            <a:pPr marL="45720" indent="0" algn="ctr">
              <a:buNone/>
            </a:pPr>
            <a:r>
              <a:rPr lang="en-GB" sz="3200" dirty="0">
                <a:solidFill>
                  <a:schemeClr val="accent1">
                    <a:lumMod val="50000"/>
                  </a:schemeClr>
                </a:solidFill>
              </a:rPr>
              <a:t>Please make sure you have taken: </a:t>
            </a:r>
          </a:p>
          <a:p>
            <a:pPr algn="ctr">
              <a:buFont typeface="Wingdings" pitchFamily="2" charset="2"/>
              <a:buChar char="Ø"/>
            </a:pPr>
            <a:r>
              <a:rPr lang="en-GB" sz="3200" dirty="0">
                <a:solidFill>
                  <a:schemeClr val="accent1">
                    <a:lumMod val="50000"/>
                  </a:schemeClr>
                </a:solidFill>
              </a:rPr>
              <a:t> English and maths ladders</a:t>
            </a:r>
          </a:p>
          <a:p>
            <a:pPr algn="ctr">
              <a:buFont typeface="Wingdings" pitchFamily="2" charset="2"/>
              <a:buChar char="Ø"/>
            </a:pPr>
            <a:r>
              <a:rPr lang="en-GB" sz="3200" dirty="0">
                <a:solidFill>
                  <a:schemeClr val="accent1">
                    <a:lumMod val="50000"/>
                  </a:schemeClr>
                </a:solidFill>
              </a:rPr>
              <a:t>Reading ladders</a:t>
            </a:r>
          </a:p>
          <a:p>
            <a:pPr algn="ctr">
              <a:buFont typeface="Wingdings" pitchFamily="2" charset="2"/>
              <a:buChar char="Ø"/>
            </a:pPr>
            <a:endParaRPr lang="en-GB" sz="3200" dirty="0">
              <a:solidFill>
                <a:schemeClr val="accent1">
                  <a:lumMod val="50000"/>
                </a:schemeClr>
              </a:solidFill>
            </a:endParaRPr>
          </a:p>
          <a:p>
            <a:pPr algn="ctr">
              <a:buFont typeface="Wingdings" pitchFamily="2" charset="2"/>
              <a:buChar char="Ø"/>
            </a:pPr>
            <a:r>
              <a:rPr lang="en-GB" sz="3200" dirty="0">
                <a:solidFill>
                  <a:schemeClr val="accent1">
                    <a:lumMod val="50000"/>
                  </a:schemeClr>
                </a:solidFill>
              </a:rPr>
              <a:t>We will also put these ladders on the website</a:t>
            </a: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404664"/>
            <a:ext cx="8424936" cy="6247864"/>
          </a:xfrm>
          <a:prstGeom prst="rect">
            <a:avLst/>
          </a:prstGeom>
          <a:noFill/>
        </p:spPr>
        <p:txBody>
          <a:bodyPr wrap="square" rtlCol="0">
            <a:spAutoFit/>
          </a:bodyPr>
          <a:lstStyle/>
          <a:p>
            <a:pPr algn="ctr"/>
            <a:r>
              <a:rPr lang="en-GB" sz="4000" dirty="0">
                <a:solidFill>
                  <a:schemeClr val="accent1">
                    <a:lumMod val="50000"/>
                  </a:schemeClr>
                </a:solidFill>
              </a:rPr>
              <a:t>Thank you for coming.</a:t>
            </a:r>
          </a:p>
          <a:p>
            <a:pPr algn="ctr"/>
            <a:endParaRPr lang="en-GB" sz="4000" dirty="0">
              <a:solidFill>
                <a:schemeClr val="accent1">
                  <a:lumMod val="50000"/>
                </a:schemeClr>
              </a:solidFill>
            </a:endParaRPr>
          </a:p>
          <a:p>
            <a:pPr algn="ctr"/>
            <a:r>
              <a:rPr lang="en-GB" sz="4000" dirty="0">
                <a:solidFill>
                  <a:schemeClr val="accent1">
                    <a:lumMod val="50000"/>
                  </a:schemeClr>
                </a:solidFill>
              </a:rPr>
              <a:t>We’re here most evenings if there is anything you’d like to talk about or if you’d like to volunteer to help please come and see us.</a:t>
            </a:r>
          </a:p>
          <a:p>
            <a:pPr algn="ctr"/>
            <a:endParaRPr lang="en-GB" sz="4000" dirty="0">
              <a:solidFill>
                <a:schemeClr val="accent1">
                  <a:lumMod val="50000"/>
                </a:schemeClr>
              </a:solidFill>
            </a:endParaRPr>
          </a:p>
          <a:p>
            <a:pPr algn="ctr"/>
            <a:endParaRPr lang="en-GB" sz="4000" dirty="0">
              <a:solidFill>
                <a:schemeClr val="accent1">
                  <a:lumMod val="50000"/>
                </a:schemeClr>
              </a:solidFill>
            </a:endParaRPr>
          </a:p>
          <a:p>
            <a:pPr algn="ctr"/>
            <a:r>
              <a:rPr lang="en-GB" sz="4000" dirty="0">
                <a:solidFill>
                  <a:schemeClr val="accent1">
                    <a:lumMod val="50000"/>
                  </a:schemeClr>
                </a:solidFill>
              </a:rPr>
              <a:t>Also - parent’s evening </a:t>
            </a:r>
          </a:p>
          <a:p>
            <a:pPr algn="ctr"/>
            <a:r>
              <a:rPr lang="en-GB" sz="4000" dirty="0">
                <a:solidFill>
                  <a:schemeClr val="accent1">
                    <a:lumMod val="50000"/>
                  </a:schemeClr>
                </a:solidFill>
              </a:rPr>
              <a:t>October 23</a:t>
            </a:r>
            <a:r>
              <a:rPr lang="en-GB" sz="4000" baseline="30000" dirty="0">
                <a:solidFill>
                  <a:schemeClr val="accent1">
                    <a:lumMod val="50000"/>
                  </a:schemeClr>
                </a:solidFill>
              </a:rPr>
              <a:t>rd</a:t>
            </a:r>
            <a:r>
              <a:rPr lang="en-GB" sz="4000" dirty="0">
                <a:solidFill>
                  <a:schemeClr val="accent1">
                    <a:lumMod val="50000"/>
                  </a:schemeClr>
                </a:solidFill>
              </a:rPr>
              <a:t> from 2pm. </a:t>
            </a:r>
          </a:p>
        </p:txBody>
      </p:sp>
    </p:spTree>
    <p:extLst>
      <p:ext uri="{BB962C8B-B14F-4D97-AF65-F5344CB8AC3E}">
        <p14:creationId xmlns:p14="http://schemas.microsoft.com/office/powerpoint/2010/main" val="868393086"/>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1073</TotalTime>
  <Words>1084</Words>
  <Application>Microsoft Office PowerPoint</Application>
  <PresentationFormat>On-screen Show (4:3)</PresentationFormat>
  <Paragraphs>227</Paragraphs>
  <Slides>17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Georgia</vt:lpstr>
      <vt:lpstr>montserratregular</vt:lpstr>
      <vt:lpstr>Times New Roman</vt:lpstr>
      <vt:lpstr>Trebuchet MS</vt:lpstr>
      <vt:lpstr>Wingdings</vt:lpstr>
      <vt:lpstr>Slipstream</vt:lpstr>
      <vt:lpstr>Welcome to year 3</vt:lpstr>
      <vt:lpstr>Year 3 staff</vt:lpstr>
      <vt:lpstr>PowerPoint Presentation</vt:lpstr>
      <vt:lpstr>PowerPoint Presentation</vt:lpstr>
      <vt:lpstr>PowerPoint Presentation</vt:lpstr>
      <vt:lpstr>PowerPoint Presentation</vt:lpstr>
      <vt:lpstr>Routines</vt:lpstr>
      <vt:lpstr>PowerPoint Presentation</vt:lpstr>
      <vt:lpstr>Behaviour</vt:lpstr>
      <vt:lpstr>PowerPoint Presentation</vt:lpstr>
      <vt:lpstr>Housekeeping!</vt:lpstr>
      <vt:lpstr>Class Timetable</vt:lpstr>
      <vt:lpstr>Medical</vt:lpstr>
      <vt:lpstr>Homework</vt:lpstr>
      <vt:lpstr>Curriculum</vt:lpstr>
      <vt:lpstr>Assessment</vt:lpstr>
      <vt:lpstr>PowerPoint Presentation</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Natalie Lamb</cp:lastModifiedBy>
  <cp:revision>67</cp:revision>
  <dcterms:created xsi:type="dcterms:W3CDTF">2014-09-15T15:29:28Z</dcterms:created>
  <dcterms:modified xsi:type="dcterms:W3CDTF">2019-09-17T11:24:20Z</dcterms:modified>
</cp:coreProperties>
</file>