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425" r:id="rId4"/>
    <p:sldId id="426" r:id="rId5"/>
    <p:sldId id="365" r:id="rId6"/>
    <p:sldId id="367" r:id="rId7"/>
    <p:sldId id="360" r:id="rId8"/>
    <p:sldId id="368" r:id="rId9"/>
    <p:sldId id="369" r:id="rId10"/>
    <p:sldId id="370" r:id="rId11"/>
    <p:sldId id="371" r:id="rId12"/>
    <p:sldId id="372" r:id="rId13"/>
    <p:sldId id="373" r:id="rId14"/>
    <p:sldId id="374" r:id="rId15"/>
    <p:sldId id="355" r:id="rId16"/>
    <p:sldId id="381" r:id="rId17"/>
    <p:sldId id="314" r:id="rId18"/>
    <p:sldId id="377" r:id="rId19"/>
    <p:sldId id="376" r:id="rId20"/>
    <p:sldId id="378" r:id="rId21"/>
    <p:sldId id="379" r:id="rId22"/>
    <p:sldId id="380" r:id="rId23"/>
    <p:sldId id="306" r:id="rId24"/>
    <p:sldId id="307" r:id="rId25"/>
    <p:sldId id="313" r:id="rId26"/>
    <p:sldId id="309" r:id="rId27"/>
    <p:sldId id="423" r:id="rId28"/>
    <p:sldId id="412" r:id="rId29"/>
    <p:sldId id="362" r:id="rId30"/>
    <p:sldId id="413" r:id="rId31"/>
    <p:sldId id="419" r:id="rId32"/>
    <p:sldId id="420" r:id="rId33"/>
    <p:sldId id="421" r:id="rId34"/>
    <p:sldId id="422" r:id="rId35"/>
    <p:sldId id="416" r:id="rId36"/>
    <p:sldId id="424" r:id="rId37"/>
    <p:sldId id="257" r:id="rId38"/>
    <p:sldId id="258" r:id="rId39"/>
    <p:sldId id="260" r:id="rId40"/>
    <p:sldId id="261" r:id="rId41"/>
    <p:sldId id="262" r:id="rId42"/>
    <p:sldId id="474" r:id="rId43"/>
    <p:sldId id="476" r:id="rId44"/>
    <p:sldId id="427" r:id="rId45"/>
    <p:sldId id="435" r:id="rId46"/>
    <p:sldId id="436" r:id="rId47"/>
    <p:sldId id="298" r:id="rId48"/>
    <p:sldId id="316" r:id="rId49"/>
    <p:sldId id="428" r:id="rId50"/>
    <p:sldId id="429" r:id="rId51"/>
    <p:sldId id="387" r:id="rId52"/>
    <p:sldId id="397" r:id="rId53"/>
    <p:sldId id="398" r:id="rId54"/>
    <p:sldId id="388" r:id="rId55"/>
    <p:sldId id="392" r:id="rId56"/>
    <p:sldId id="431" r:id="rId57"/>
    <p:sldId id="403" r:id="rId58"/>
    <p:sldId id="430" r:id="rId59"/>
    <p:sldId id="432" r:id="rId60"/>
    <p:sldId id="433" r:id="rId61"/>
    <p:sldId id="383" r:id="rId62"/>
    <p:sldId id="399" r:id="rId63"/>
    <p:sldId id="400" r:id="rId64"/>
    <p:sldId id="434" r:id="rId65"/>
    <p:sldId id="437" r:id="rId66"/>
    <p:sldId id="300" r:id="rId67"/>
    <p:sldId id="308" r:id="rId68"/>
    <p:sldId id="439" r:id="rId69"/>
    <p:sldId id="440" r:id="rId70"/>
    <p:sldId id="441" r:id="rId71"/>
    <p:sldId id="442" r:id="rId72"/>
    <p:sldId id="443" r:id="rId73"/>
    <p:sldId id="444" r:id="rId74"/>
    <p:sldId id="446" r:id="rId75"/>
    <p:sldId id="451" r:id="rId76"/>
    <p:sldId id="304" r:id="rId77"/>
    <p:sldId id="452" r:id="rId78"/>
    <p:sldId id="453" r:id="rId79"/>
    <p:sldId id="454" r:id="rId80"/>
    <p:sldId id="455" r:id="rId81"/>
    <p:sldId id="457" r:id="rId82"/>
    <p:sldId id="458" r:id="rId83"/>
    <p:sldId id="396" r:id="rId84"/>
    <p:sldId id="456" r:id="rId85"/>
    <p:sldId id="385" r:id="rId86"/>
    <p:sldId id="447" r:id="rId87"/>
    <p:sldId id="448" r:id="rId88"/>
    <p:sldId id="449" r:id="rId89"/>
    <p:sldId id="450" r:id="rId90"/>
    <p:sldId id="310" r:id="rId91"/>
    <p:sldId id="459" r:id="rId92"/>
    <p:sldId id="460" r:id="rId93"/>
    <p:sldId id="475" r:id="rId94"/>
    <p:sldId id="461" r:id="rId95"/>
    <p:sldId id="462" r:id="rId96"/>
    <p:sldId id="463" r:id="rId97"/>
    <p:sldId id="464" r:id="rId98"/>
    <p:sldId id="466" r:id="rId99"/>
    <p:sldId id="467" r:id="rId100"/>
    <p:sldId id="468" r:id="rId101"/>
    <p:sldId id="317" r:id="rId102"/>
    <p:sldId id="318" r:id="rId103"/>
    <p:sldId id="319" r:id="rId104"/>
    <p:sldId id="469" r:id="rId105"/>
    <p:sldId id="470" r:id="rId106"/>
    <p:sldId id="366" r:id="rId107"/>
    <p:sldId id="471" r:id="rId108"/>
    <p:sldId id="472" r:id="rId109"/>
    <p:sldId id="382" r:id="rId110"/>
    <p:sldId id="473" r:id="rId1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75F47-1B16-41CE-AFDB-D7C72E0285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B9F2E7-1A85-45CF-82E6-7AA3E9D1E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F39B5-4D7D-4005-9F9A-33A0F7BA5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77A3B-54F2-40C9-AACF-809CDD7F0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F3E559-7901-4990-909A-A0CBF61C7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490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9166-CE69-4D8F-9D47-A29D1EFF6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D44024-04AD-40B1-8889-43BCF837AE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51EE8-8DDF-4ED1-9E93-A746CCBA2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8C679-E428-4E01-93CD-64CEFC758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84B78-A782-4683-A848-C671A415F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52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7DCED-EA16-4597-B4E4-E33A78ED1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92EF3-94F1-4B14-B5ED-B8AEEC34C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C2548A-053C-42F7-8F04-02B5D2EAA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1C77C-9ACC-408A-B355-04C0E5FAD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0A0BA-CBA6-4BBC-8B2D-6908C928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14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371E2-E80A-413D-9531-6C2AB8C3F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DEE66-6DEC-42D2-8105-7864794E5B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D23C3B-1118-491B-BE7D-1153E4404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15E08-649C-412C-9C22-15C0B30F8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6218CA-A8A1-4527-9629-62871ED17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6C873A-3DCE-4C92-ADA8-4C99A110D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342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BD28C-5444-48F4-9FE0-26C77C315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AFA5C-FEA0-419E-94ED-586951D18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BE222-24D5-4769-8EB4-B5184DA75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19B493-3B5C-4EE6-A32F-AAE4D2C95D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4F1CE4-4684-4D40-927A-E2AA684477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73E9BA-E34E-49FB-998D-7622C9C0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72F7B8-7C3E-42C0-B248-66272AB61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EF5B3-3150-4069-B322-B9601306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3415E-5238-4DF5-AD12-6A18C55C1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C2140A-53F8-4F67-BDA9-4FDA14D05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840D4E-C943-4454-944A-23B58969E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74227E-37B5-42BA-A52C-88C9109B9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173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9D916-1216-4C90-8D9D-42AB47AA1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049EB4-2D6D-4A5E-9062-6A6AE09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B6FAC9-E7DF-4E14-8F18-BF70661BC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894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E5D6E-7F41-47EA-8FEE-38877E141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A461A-5A66-4430-83B7-2C71D321C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44E01-0680-479D-ABAC-F194ED087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921A4-E27F-4DE1-917C-34B946C6D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77404D-4334-4364-83A1-ABB9718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E4D84-75EC-4072-9B7C-ECE897BD0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67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9FFB8-8715-4A6C-92DF-87B3DEDBB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B7859D-042D-4F86-8AC0-594ADC69E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C32FBD-D7E0-41AE-B0D2-4AF22139CA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AF2FC2-B10D-4978-B037-B16AF8603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56806-2519-42DA-BC89-9B8A731C9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B34746-A029-4738-B651-C74915130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19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0A2F0-BA46-4A05-987F-FEE37C235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42FDA8-D5D5-4D88-8C2F-2F5A7DA7B0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A40F5-0954-4967-AC63-C1AAD0874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BDBDD-5A2E-4C47-B666-3D836CBA9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D4EC5-E855-485F-A0F9-A6347D8BF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172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5E49E6-8BFC-491C-B5E6-139F63E58C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B87C27-779C-4F79-A69D-38795B0E66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B0456-4F48-4147-808A-516B16A89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A2C91-4B2D-4AFA-B374-DD2BD9722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F4708-1C43-4119-86BF-5D3F1F19F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23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017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43B586-0A8B-4285-A4F1-1EC7C649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62FF8-FCCF-4F42-9009-60F7825FD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F02E1-5EDC-4A1A-8A11-5213C42C7E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0DA86-EB12-469B-970A-59CF9C948A12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19C11-600D-4373-90BA-D2EB2D1336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D45B6-9B83-4645-856F-A8FA09DE5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359C-46D8-4382-93F6-E886194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717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4" Type="http://schemas.openxmlformats.org/officeDocument/2006/relationships/image" Target="../media/image22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xl.com/math/year-5/interpret-line-graphs" TargetMode="Externa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5" Type="http://schemas.openxmlformats.org/officeDocument/2006/relationships/image" Target="../media/image6.png"/><Relationship Id="rId4" Type="http://schemas.openxmlformats.org/officeDocument/2006/relationships/image" Target="../media/image36.png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4" Type="http://schemas.openxmlformats.org/officeDocument/2006/relationships/image" Target="../media/image6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4" Type="http://schemas.openxmlformats.org/officeDocument/2006/relationships/image" Target="../media/image28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290117"/>
              </p:ext>
            </p:extLst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88387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find multiples and factors of numbers.</a:t>
            </a:r>
            <a:endParaRPr lang="en-GB" sz="5000" dirty="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43F60A32-86B9-4D11-A8DC-C733249FBD30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566646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Key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377A1-1AE3-4F8B-A217-A5AB363B0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311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80D72-E85D-4F5C-990A-9DCDDBDB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D8A7A-CAA4-4A20-8E3B-B8529B255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BCABEA-36A1-42B7-B5BF-A2C41D6E0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0"/>
            <a:ext cx="11353800" cy="677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25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10F76-566E-4681-8E09-BC4EEAFB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B9277-A588-4245-8B2E-155D8B0DF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160CD0-E5A1-4EDB-B5BF-F42BDA55B8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492"/>
          <a:stretch/>
        </p:blipFill>
        <p:spPr>
          <a:xfrm>
            <a:off x="0" y="76200"/>
            <a:ext cx="1217208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24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Place the multiples in to the correct table.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EDCD790-8529-4E9F-BB88-84482CA8E036}"/>
              </a:ext>
            </a:extLst>
          </p:cNvPr>
          <p:cNvGrpSpPr/>
          <p:nvPr/>
        </p:nvGrpSpPr>
        <p:grpSpPr>
          <a:xfrm>
            <a:off x="2661112" y="4434159"/>
            <a:ext cx="6869776" cy="1129874"/>
            <a:chOff x="1105825" y="4434159"/>
            <a:chExt cx="6869776" cy="112987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6BE9415-05C1-4845-8652-E52702FB7C69}"/>
                </a:ext>
              </a:extLst>
            </p:cNvPr>
            <p:cNvSpPr/>
            <p:nvPr/>
          </p:nvSpPr>
          <p:spPr>
            <a:xfrm>
              <a:off x="1105825" y="4434159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32927BC-4723-42FF-A72A-8F3C2C5E92A1}"/>
                </a:ext>
              </a:extLst>
            </p:cNvPr>
            <p:cNvSpPr/>
            <p:nvPr/>
          </p:nvSpPr>
          <p:spPr>
            <a:xfrm>
              <a:off x="7406479" y="4434159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44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B44FDFA-4953-4640-9881-823D3D22FED4}"/>
                </a:ext>
              </a:extLst>
            </p:cNvPr>
            <p:cNvSpPr/>
            <p:nvPr/>
          </p:nvSpPr>
          <p:spPr>
            <a:xfrm>
              <a:off x="2171297" y="5176238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49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5C8F7DE-D440-4409-9CEE-1001DF264B4B}"/>
                </a:ext>
              </a:extLst>
            </p:cNvPr>
            <p:cNvSpPr/>
            <p:nvPr/>
          </p:nvSpPr>
          <p:spPr>
            <a:xfrm>
              <a:off x="6334398" y="5132968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C6EBCB6-6EBF-4662-81BA-0E87DE4FD3A9}"/>
                </a:ext>
              </a:extLst>
            </p:cNvPr>
            <p:cNvSpPr/>
            <p:nvPr/>
          </p:nvSpPr>
          <p:spPr>
            <a:xfrm>
              <a:off x="3206043" y="4434159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20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4934CB-BDA2-4C22-B05B-45E5B762C638}"/>
                </a:ext>
              </a:extLst>
            </p:cNvPr>
            <p:cNvSpPr/>
            <p:nvPr/>
          </p:nvSpPr>
          <p:spPr>
            <a:xfrm>
              <a:off x="4252847" y="5176238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5D5071C-259B-4CD5-82A9-E17C2C9FD3FD}"/>
                </a:ext>
              </a:extLst>
            </p:cNvPr>
            <p:cNvSpPr/>
            <p:nvPr/>
          </p:nvSpPr>
          <p:spPr>
            <a:xfrm>
              <a:off x="5306261" y="4434159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>
                  <a:solidFill>
                    <a:schemeClr val="tx1"/>
                  </a:solidFill>
                  <a:latin typeface="Century Gothic" panose="020B0502020202020204" pitchFamily="34" charset="0"/>
                </a:rPr>
                <a:t>18</a:t>
              </a:r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4764384-F2F2-40C5-AB99-117CB7094129}"/>
              </a:ext>
            </a:extLst>
          </p:cNvPr>
          <p:cNvGrpSpPr/>
          <p:nvPr/>
        </p:nvGrpSpPr>
        <p:grpSpPr>
          <a:xfrm>
            <a:off x="2583212" y="1640362"/>
            <a:ext cx="7025579" cy="2002971"/>
            <a:chOff x="620321" y="1640361"/>
            <a:chExt cx="7025579" cy="200297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B5717B9-03AF-4657-A863-5C35C53AAE56}"/>
                </a:ext>
              </a:extLst>
            </p:cNvPr>
            <p:cNvGrpSpPr/>
            <p:nvPr/>
          </p:nvGrpSpPr>
          <p:grpSpPr>
            <a:xfrm>
              <a:off x="620321" y="1640361"/>
              <a:ext cx="1970479" cy="2002971"/>
              <a:chOff x="-2757714" y="1567543"/>
              <a:chExt cx="2482411" cy="2002971"/>
            </a:xfrm>
          </p:grpSpPr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id="{B65D0E9F-E5EB-43AA-B3F2-0D45E981E797}"/>
                  </a:ext>
                </a:extLst>
              </p:cNvPr>
              <p:cNvSpPr/>
              <p:nvPr/>
            </p:nvSpPr>
            <p:spPr>
              <a:xfrm>
                <a:off x="-2757714" y="1567543"/>
                <a:ext cx="2482411" cy="200297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Multiple of 4</a:t>
                </a:r>
              </a:p>
            </p:txBody>
          </p:sp>
          <p:cxnSp>
            <p:nvCxnSpPr>
              <p:cNvPr id="4" name="Straight Connector 3">
                <a:extLst>
                  <a:ext uri="{FF2B5EF4-FFF2-40B4-BE49-F238E27FC236}">
                    <a16:creationId xmlns:a16="http://schemas.microsoft.com/office/drawing/2014/main" id="{98B488E3-7AE0-4EE1-BF40-B7CB4C47AB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2757714" y="2092779"/>
                <a:ext cx="2482411" cy="0"/>
              </a:xfrm>
              <a:prstGeom prst="line">
                <a:avLst/>
              </a:prstGeom>
              <a:ln w="28575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1FFBB60-7CC4-4357-AB3A-60498A287A34}"/>
                </a:ext>
              </a:extLst>
            </p:cNvPr>
            <p:cNvGrpSpPr/>
            <p:nvPr/>
          </p:nvGrpSpPr>
          <p:grpSpPr>
            <a:xfrm>
              <a:off x="3147871" y="1640361"/>
              <a:ext cx="1970479" cy="2002971"/>
              <a:chOff x="-2757714" y="1567543"/>
              <a:chExt cx="2482411" cy="2002971"/>
            </a:xfrm>
          </p:grpSpPr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C16E68-D44D-4F58-BAB8-DEB1D1E49526}"/>
                  </a:ext>
                </a:extLst>
              </p:cNvPr>
              <p:cNvSpPr/>
              <p:nvPr/>
            </p:nvSpPr>
            <p:spPr>
              <a:xfrm>
                <a:off x="-2757714" y="1567543"/>
                <a:ext cx="2482411" cy="200297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Multiple of 6</a:t>
                </a:r>
              </a:p>
            </p:txBody>
          </p: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55B263E3-592C-4389-BFF5-5467BF177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2757714" y="2092779"/>
                <a:ext cx="2482411" cy="0"/>
              </a:xfrm>
              <a:prstGeom prst="line">
                <a:avLst/>
              </a:prstGeom>
              <a:ln w="28575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528DC14-A474-43EE-A077-1B897877628F}"/>
                </a:ext>
              </a:extLst>
            </p:cNvPr>
            <p:cNvGrpSpPr/>
            <p:nvPr/>
          </p:nvGrpSpPr>
          <p:grpSpPr>
            <a:xfrm>
              <a:off x="5675421" y="1640361"/>
              <a:ext cx="1970479" cy="2002971"/>
              <a:chOff x="-2757714" y="1567543"/>
              <a:chExt cx="2482411" cy="2002971"/>
            </a:xfrm>
          </p:grpSpPr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85690D77-BAB5-4C3D-8566-BAF4ADF2A12B}"/>
                  </a:ext>
                </a:extLst>
              </p:cNvPr>
              <p:cNvSpPr/>
              <p:nvPr/>
            </p:nvSpPr>
            <p:spPr>
              <a:xfrm>
                <a:off x="-2757714" y="1567543"/>
                <a:ext cx="2482411" cy="200297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Multiple of 7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5E5B6AE3-A37C-449C-8884-B00FCFBD1A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2757714" y="2092779"/>
                <a:ext cx="2482411" cy="0"/>
              </a:xfrm>
              <a:prstGeom prst="line">
                <a:avLst/>
              </a:prstGeom>
              <a:ln w="28575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Place the multiples in to the correct table.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B5717B9-03AF-4657-A863-5C35C53AAE56}"/>
              </a:ext>
            </a:extLst>
          </p:cNvPr>
          <p:cNvGrpSpPr/>
          <p:nvPr/>
        </p:nvGrpSpPr>
        <p:grpSpPr>
          <a:xfrm>
            <a:off x="2583212" y="1640362"/>
            <a:ext cx="1970479" cy="2002971"/>
            <a:chOff x="-2757714" y="1567543"/>
            <a:chExt cx="2482411" cy="2002971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B65D0E9F-E5EB-43AA-B3F2-0D45E981E797}"/>
                </a:ext>
              </a:extLst>
            </p:cNvPr>
            <p:cNvSpPr/>
            <p:nvPr/>
          </p:nvSpPr>
          <p:spPr>
            <a:xfrm>
              <a:off x="-2757714" y="1567543"/>
              <a:ext cx="2482411" cy="200297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Multiple of 4</a:t>
              </a:r>
            </a:p>
          </p:txBody>
        </p: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98B488E3-7AE0-4EE1-BF40-B7CB4C47ABB5}"/>
                </a:ext>
              </a:extLst>
            </p:cNvPr>
            <p:cNvCxnSpPr>
              <a:cxnSpLocks/>
            </p:cNvCxnSpPr>
            <p:nvPr/>
          </p:nvCxnSpPr>
          <p:spPr>
            <a:xfrm>
              <a:off x="-2757714" y="2092779"/>
              <a:ext cx="2482411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1FFBB60-7CC4-4357-AB3A-60498A287A34}"/>
              </a:ext>
            </a:extLst>
          </p:cNvPr>
          <p:cNvGrpSpPr/>
          <p:nvPr/>
        </p:nvGrpSpPr>
        <p:grpSpPr>
          <a:xfrm>
            <a:off x="5110762" y="1640362"/>
            <a:ext cx="1970479" cy="2002971"/>
            <a:chOff x="-2757714" y="1567543"/>
            <a:chExt cx="2482411" cy="2002971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2DC16E68-D44D-4F58-BAB8-DEB1D1E49526}"/>
                </a:ext>
              </a:extLst>
            </p:cNvPr>
            <p:cNvSpPr/>
            <p:nvPr/>
          </p:nvSpPr>
          <p:spPr>
            <a:xfrm>
              <a:off x="-2757714" y="1567543"/>
              <a:ext cx="2482411" cy="200297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Multiple of 6</a:t>
              </a:r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5B263E3-592C-4389-BFF5-5467BF1775BC}"/>
                </a:ext>
              </a:extLst>
            </p:cNvPr>
            <p:cNvCxnSpPr>
              <a:cxnSpLocks/>
            </p:cNvCxnSpPr>
            <p:nvPr/>
          </p:nvCxnSpPr>
          <p:spPr>
            <a:xfrm>
              <a:off x="-2757714" y="2092779"/>
              <a:ext cx="2482411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528DC14-A474-43EE-A077-1B897877628F}"/>
              </a:ext>
            </a:extLst>
          </p:cNvPr>
          <p:cNvGrpSpPr/>
          <p:nvPr/>
        </p:nvGrpSpPr>
        <p:grpSpPr>
          <a:xfrm>
            <a:off x="7638312" y="1640362"/>
            <a:ext cx="1970479" cy="2002971"/>
            <a:chOff x="-2757714" y="1567543"/>
            <a:chExt cx="2482411" cy="2002971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85690D77-BAB5-4C3D-8566-BAF4ADF2A12B}"/>
                </a:ext>
              </a:extLst>
            </p:cNvPr>
            <p:cNvSpPr/>
            <p:nvPr/>
          </p:nvSpPr>
          <p:spPr>
            <a:xfrm>
              <a:off x="-2757714" y="1567543"/>
              <a:ext cx="2482411" cy="200297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Multiple of 7</a:t>
              </a: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E5B6AE3-A37C-449C-8884-B00FCFBD1A40}"/>
                </a:ext>
              </a:extLst>
            </p:cNvPr>
            <p:cNvCxnSpPr>
              <a:cxnSpLocks/>
            </p:cNvCxnSpPr>
            <p:nvPr/>
          </p:nvCxnSpPr>
          <p:spPr>
            <a:xfrm>
              <a:off x="-2757714" y="2092779"/>
              <a:ext cx="2482411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84C7F19-0761-4C66-8EF3-F17FE654686D}"/>
              </a:ext>
            </a:extLst>
          </p:cNvPr>
          <p:cNvGrpSpPr/>
          <p:nvPr/>
        </p:nvGrpSpPr>
        <p:grpSpPr>
          <a:xfrm>
            <a:off x="2830282" y="2284253"/>
            <a:ext cx="1476336" cy="387795"/>
            <a:chOff x="1248616" y="2284252"/>
            <a:chExt cx="1476336" cy="387795"/>
          </a:xfrm>
          <a:solidFill>
            <a:schemeClr val="bg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32927BC-4723-42FF-A72A-8F3C2C5E92A1}"/>
                </a:ext>
              </a:extLst>
            </p:cNvPr>
            <p:cNvSpPr/>
            <p:nvPr/>
          </p:nvSpPr>
          <p:spPr>
            <a:xfrm>
              <a:off x="2155830" y="2284252"/>
              <a:ext cx="569122" cy="38779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44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C6EBCB6-6EBF-4662-81BA-0E87DE4FD3A9}"/>
                </a:ext>
              </a:extLst>
            </p:cNvPr>
            <p:cNvSpPr/>
            <p:nvPr/>
          </p:nvSpPr>
          <p:spPr>
            <a:xfrm>
              <a:off x="1248616" y="2284252"/>
              <a:ext cx="569122" cy="38779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20</a:t>
              </a: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664934CB-BDA2-4C22-B05B-45E5B762C638}"/>
              </a:ext>
            </a:extLst>
          </p:cNvPr>
          <p:cNvSpPr/>
          <p:nvPr/>
        </p:nvSpPr>
        <p:spPr>
          <a:xfrm>
            <a:off x="3283889" y="3041206"/>
            <a:ext cx="569122" cy="38779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6F6CD12-0288-47AD-BF94-6A89BD2E16D8}"/>
              </a:ext>
            </a:extLst>
          </p:cNvPr>
          <p:cNvGrpSpPr/>
          <p:nvPr/>
        </p:nvGrpSpPr>
        <p:grpSpPr>
          <a:xfrm>
            <a:off x="5357832" y="2284253"/>
            <a:ext cx="1476336" cy="387795"/>
            <a:chOff x="1248616" y="2284252"/>
            <a:chExt cx="1476336" cy="387795"/>
          </a:xfrm>
          <a:solidFill>
            <a:schemeClr val="bg1"/>
          </a:solidFill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2CB9354E-2A4B-4780-9131-FAF324675B65}"/>
                </a:ext>
              </a:extLst>
            </p:cNvPr>
            <p:cNvSpPr/>
            <p:nvPr/>
          </p:nvSpPr>
          <p:spPr>
            <a:xfrm>
              <a:off x="2155830" y="2284252"/>
              <a:ext cx="569122" cy="38779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18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A97D9E8-0ABD-42FE-B0CF-FEBE3666B9A4}"/>
                </a:ext>
              </a:extLst>
            </p:cNvPr>
            <p:cNvSpPr/>
            <p:nvPr/>
          </p:nvSpPr>
          <p:spPr>
            <a:xfrm>
              <a:off x="1248616" y="2284252"/>
              <a:ext cx="569122" cy="387795"/>
            </a:xfrm>
            <a:prstGeom prst="rect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80D5CA2-657E-4E34-8EBE-EE916DFF063A}"/>
              </a:ext>
            </a:extLst>
          </p:cNvPr>
          <p:cNvGrpSpPr/>
          <p:nvPr/>
        </p:nvGrpSpPr>
        <p:grpSpPr>
          <a:xfrm>
            <a:off x="7885382" y="2284253"/>
            <a:ext cx="1476336" cy="387795"/>
            <a:chOff x="6372342" y="2284252"/>
            <a:chExt cx="1476336" cy="387795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1744E96-1943-408A-851D-FFBB75AF6BAC}"/>
                </a:ext>
              </a:extLst>
            </p:cNvPr>
            <p:cNvSpPr/>
            <p:nvPr/>
          </p:nvSpPr>
          <p:spPr>
            <a:xfrm>
              <a:off x="7279556" y="2284252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E39C5E2-00B8-4508-9613-9D9CC7042A84}"/>
                </a:ext>
              </a:extLst>
            </p:cNvPr>
            <p:cNvSpPr/>
            <p:nvPr/>
          </p:nvSpPr>
          <p:spPr>
            <a:xfrm>
              <a:off x="6372342" y="2284252"/>
              <a:ext cx="569122" cy="38779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234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 to its multiple.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8A17515-4E17-4845-96B7-5C0BD8ED9B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91939" y="1442261"/>
          <a:ext cx="5208123" cy="3443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041">
                  <a:extLst>
                    <a:ext uri="{9D8B030D-6E8A-4147-A177-3AD203B41FA5}">
                      <a16:colId xmlns:a16="http://schemas.microsoft.com/office/drawing/2014/main" val="906732488"/>
                    </a:ext>
                  </a:extLst>
                </a:gridCol>
                <a:gridCol w="1736041">
                  <a:extLst>
                    <a:ext uri="{9D8B030D-6E8A-4147-A177-3AD203B41FA5}">
                      <a16:colId xmlns:a16="http://schemas.microsoft.com/office/drawing/2014/main" val="1098579741"/>
                    </a:ext>
                  </a:extLst>
                </a:gridCol>
                <a:gridCol w="1736041">
                  <a:extLst>
                    <a:ext uri="{9D8B030D-6E8A-4147-A177-3AD203B41FA5}">
                      <a16:colId xmlns:a16="http://schemas.microsoft.com/office/drawing/2014/main" val="2669431506"/>
                    </a:ext>
                  </a:extLst>
                </a:gridCol>
              </a:tblGrid>
              <a:tr h="575158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5674" marR="105674" marT="52837" marB="528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Multiple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3516856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549010"/>
                  </a:ext>
                </a:extLst>
              </a:tr>
              <a:tr h="30192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3198605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801552"/>
                  </a:ext>
                </a:extLst>
              </a:tr>
              <a:tr h="30192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921153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994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 to its multiple.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FCA2D06-9DCB-41DE-B1E6-E4E45F6394BD}"/>
              </a:ext>
            </a:extLst>
          </p:cNvPr>
          <p:cNvCxnSpPr/>
          <p:nvPr/>
        </p:nvCxnSpPr>
        <p:spPr>
          <a:xfrm>
            <a:off x="5141844" y="2372140"/>
            <a:ext cx="1855305" cy="218660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C16ECBB-E617-45D7-87FE-A8D8958ADD15}"/>
              </a:ext>
            </a:extLst>
          </p:cNvPr>
          <p:cNvCxnSpPr>
            <a:cxnSpLocks/>
          </p:cNvCxnSpPr>
          <p:nvPr/>
        </p:nvCxnSpPr>
        <p:spPr>
          <a:xfrm flipV="1">
            <a:off x="5141844" y="2372140"/>
            <a:ext cx="1855305" cy="105686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DBD0EA3-E7FD-4521-A5AA-F3E776D468F4}"/>
              </a:ext>
            </a:extLst>
          </p:cNvPr>
          <p:cNvCxnSpPr>
            <a:cxnSpLocks/>
          </p:cNvCxnSpPr>
          <p:nvPr/>
        </p:nvCxnSpPr>
        <p:spPr>
          <a:xfrm flipV="1">
            <a:off x="5141844" y="3467100"/>
            <a:ext cx="1855305" cy="105686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8A17515-4E17-4845-96B7-5C0BD8ED9BD4}"/>
              </a:ext>
            </a:extLst>
          </p:cNvPr>
          <p:cNvGraphicFramePr>
            <a:graphicFrameLocks noGrp="1"/>
          </p:cNvGraphicFramePr>
          <p:nvPr/>
        </p:nvGraphicFramePr>
        <p:xfrm>
          <a:off x="3491939" y="1442261"/>
          <a:ext cx="5208123" cy="3443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041">
                  <a:extLst>
                    <a:ext uri="{9D8B030D-6E8A-4147-A177-3AD203B41FA5}">
                      <a16:colId xmlns:a16="http://schemas.microsoft.com/office/drawing/2014/main" val="906732488"/>
                    </a:ext>
                  </a:extLst>
                </a:gridCol>
                <a:gridCol w="1736041">
                  <a:extLst>
                    <a:ext uri="{9D8B030D-6E8A-4147-A177-3AD203B41FA5}">
                      <a16:colId xmlns:a16="http://schemas.microsoft.com/office/drawing/2014/main" val="1098579741"/>
                    </a:ext>
                  </a:extLst>
                </a:gridCol>
                <a:gridCol w="1736041">
                  <a:extLst>
                    <a:ext uri="{9D8B030D-6E8A-4147-A177-3AD203B41FA5}">
                      <a16:colId xmlns:a16="http://schemas.microsoft.com/office/drawing/2014/main" val="2669431506"/>
                    </a:ext>
                  </a:extLst>
                </a:gridCol>
              </a:tblGrid>
              <a:tr h="575158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5674" marR="105674" marT="52837" marB="5283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Multiple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3516856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549010"/>
                  </a:ext>
                </a:extLst>
              </a:tr>
              <a:tr h="30192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3198605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801552"/>
                  </a:ext>
                </a:extLst>
              </a:tr>
              <a:tr h="301920"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921153"/>
                  </a:ext>
                </a:extLst>
              </a:tr>
              <a:tr h="754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91720" marR="191720" marT="95859" marB="95859"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994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102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573A659E-6F6B-4090-8A01-F449252C9E50}"/>
              </a:ext>
            </a:extLst>
          </p:cNvPr>
          <p:cNvSpPr/>
          <p:nvPr/>
        </p:nvSpPr>
        <p:spPr>
          <a:xfrm>
            <a:off x="4154122" y="2428581"/>
            <a:ext cx="3883756" cy="150152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54 is a multiple of 7.</a:t>
            </a:r>
          </a:p>
        </p:txBody>
      </p:sp>
    </p:spTree>
    <p:extLst>
      <p:ext uri="{BB962C8B-B14F-4D97-AF65-F5344CB8AC3E}">
        <p14:creationId xmlns:p14="http://schemas.microsoft.com/office/powerpoint/2010/main" val="103229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573A659E-6F6B-4090-8A01-F449252C9E50}"/>
              </a:ext>
            </a:extLst>
          </p:cNvPr>
          <p:cNvSpPr/>
          <p:nvPr/>
        </p:nvSpPr>
        <p:spPr>
          <a:xfrm>
            <a:off x="4154122" y="2428581"/>
            <a:ext cx="3883756" cy="150152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54 is a multiple of 7.</a:t>
            </a:r>
          </a:p>
        </p:txBody>
      </p:sp>
    </p:spTree>
    <p:extLst>
      <p:ext uri="{BB962C8B-B14F-4D97-AF65-F5344CB8AC3E}">
        <p14:creationId xmlns:p14="http://schemas.microsoft.com/office/powerpoint/2010/main" val="3308874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sequence of multiples.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9B5E403-C537-4807-A1B6-923104A449B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53344" y="2584938"/>
          <a:ext cx="6830409" cy="844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419">
                  <a:extLst>
                    <a:ext uri="{9D8B030D-6E8A-4147-A177-3AD203B41FA5}">
                      <a16:colId xmlns:a16="http://schemas.microsoft.com/office/drawing/2014/main" val="1080606642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209587009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1460895973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90218824"/>
                    </a:ext>
                  </a:extLst>
                </a:gridCol>
                <a:gridCol w="822419">
                  <a:extLst>
                    <a:ext uri="{9D8B030D-6E8A-4147-A177-3AD203B41FA5}">
                      <a16:colId xmlns:a16="http://schemas.microsoft.com/office/drawing/2014/main" val="2973162071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765077202"/>
                    </a:ext>
                  </a:extLst>
                </a:gridCol>
                <a:gridCol w="822419">
                  <a:extLst>
                    <a:ext uri="{9D8B030D-6E8A-4147-A177-3AD203B41FA5}">
                      <a16:colId xmlns:a16="http://schemas.microsoft.com/office/drawing/2014/main" val="3159123435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873548303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2335112406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401276599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2703798321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539189147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340304550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969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0522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sequence of multiples.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9B5E403-C537-4807-A1B6-923104A449B9}"/>
              </a:ext>
            </a:extLst>
          </p:cNvPr>
          <p:cNvGraphicFramePr>
            <a:graphicFrameLocks noGrp="1"/>
          </p:cNvGraphicFramePr>
          <p:nvPr/>
        </p:nvGraphicFramePr>
        <p:xfrm>
          <a:off x="2753344" y="2584938"/>
          <a:ext cx="6830409" cy="844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419">
                  <a:extLst>
                    <a:ext uri="{9D8B030D-6E8A-4147-A177-3AD203B41FA5}">
                      <a16:colId xmlns:a16="http://schemas.microsoft.com/office/drawing/2014/main" val="1080606642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209587009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1460895973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90218824"/>
                    </a:ext>
                  </a:extLst>
                </a:gridCol>
                <a:gridCol w="822419">
                  <a:extLst>
                    <a:ext uri="{9D8B030D-6E8A-4147-A177-3AD203B41FA5}">
                      <a16:colId xmlns:a16="http://schemas.microsoft.com/office/drawing/2014/main" val="2973162071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765077202"/>
                    </a:ext>
                  </a:extLst>
                </a:gridCol>
                <a:gridCol w="822419">
                  <a:extLst>
                    <a:ext uri="{9D8B030D-6E8A-4147-A177-3AD203B41FA5}">
                      <a16:colId xmlns:a16="http://schemas.microsoft.com/office/drawing/2014/main" val="3159123435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1873548303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2335112406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401276599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2703798321"/>
                    </a:ext>
                  </a:extLst>
                </a:gridCol>
                <a:gridCol w="164484">
                  <a:extLst>
                    <a:ext uri="{9D8B030D-6E8A-4147-A177-3AD203B41FA5}">
                      <a16:colId xmlns:a16="http://schemas.microsoft.com/office/drawing/2014/main" val="3539189147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val="340304550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969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5675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table below with two possible multiples for each number.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133610-AEFB-44C1-93EF-3A0BD19993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15903" y="2281070"/>
          <a:ext cx="4560197" cy="3560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619">
                  <a:extLst>
                    <a:ext uri="{9D8B030D-6E8A-4147-A177-3AD203B41FA5}">
                      <a16:colId xmlns:a16="http://schemas.microsoft.com/office/drawing/2014/main" val="906732488"/>
                    </a:ext>
                  </a:extLst>
                </a:gridCol>
                <a:gridCol w="1206289">
                  <a:extLst>
                    <a:ext uri="{9D8B030D-6E8A-4147-A177-3AD203B41FA5}">
                      <a16:colId xmlns:a16="http://schemas.microsoft.com/office/drawing/2014/main" val="2669431506"/>
                    </a:ext>
                  </a:extLst>
                </a:gridCol>
                <a:gridCol w="1206289">
                  <a:extLst>
                    <a:ext uri="{9D8B030D-6E8A-4147-A177-3AD203B41FA5}">
                      <a16:colId xmlns:a16="http://schemas.microsoft.com/office/drawing/2014/main" val="772626390"/>
                    </a:ext>
                  </a:extLst>
                </a:gridCol>
              </a:tblGrid>
              <a:tr h="932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Multiple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3516856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549010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801552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994461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8538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3988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252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table below with two possible multiples for each number.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133610-AEFB-44C1-93EF-3A0BD1999392}"/>
              </a:ext>
            </a:extLst>
          </p:cNvPr>
          <p:cNvGraphicFramePr>
            <a:graphicFrameLocks noGrp="1"/>
          </p:cNvGraphicFramePr>
          <p:nvPr/>
        </p:nvGraphicFramePr>
        <p:xfrm>
          <a:off x="3815903" y="2281070"/>
          <a:ext cx="4560197" cy="3560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619">
                  <a:extLst>
                    <a:ext uri="{9D8B030D-6E8A-4147-A177-3AD203B41FA5}">
                      <a16:colId xmlns:a16="http://schemas.microsoft.com/office/drawing/2014/main" val="906732488"/>
                    </a:ext>
                  </a:extLst>
                </a:gridCol>
                <a:gridCol w="1206289">
                  <a:extLst>
                    <a:ext uri="{9D8B030D-6E8A-4147-A177-3AD203B41FA5}">
                      <a16:colId xmlns:a16="http://schemas.microsoft.com/office/drawing/2014/main" val="2669431506"/>
                    </a:ext>
                  </a:extLst>
                </a:gridCol>
                <a:gridCol w="1206289">
                  <a:extLst>
                    <a:ext uri="{9D8B030D-6E8A-4147-A177-3AD203B41FA5}">
                      <a16:colId xmlns:a16="http://schemas.microsoft.com/office/drawing/2014/main" val="772626390"/>
                    </a:ext>
                  </a:extLst>
                </a:gridCol>
              </a:tblGrid>
              <a:tr h="9328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Multiple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3516856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549010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801552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56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994461"/>
                  </a:ext>
                </a:extLst>
              </a:tr>
              <a:tr h="65689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marL="237172" marR="23717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8538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49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F7FF18-D1DD-45F1-93AA-8B04C7862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1338"/>
            <a:ext cx="8913124" cy="6322100"/>
          </a:xfrm>
          <a:prstGeom prst="rect">
            <a:avLst/>
          </a:prstGeom>
        </p:spPr>
      </p:pic>
      <p:sp>
        <p:nvSpPr>
          <p:cNvPr id="11" name="Rounded Rectangular Callout 4">
            <a:extLst>
              <a:ext uri="{FF2B5EF4-FFF2-40B4-BE49-F238E27FC236}">
                <a16:creationId xmlns:a16="http://schemas.microsoft.com/office/drawing/2014/main" id="{348848B0-4EDC-4302-B67E-AC2247E81DA0}"/>
              </a:ext>
            </a:extLst>
          </p:cNvPr>
          <p:cNvSpPr/>
          <p:nvPr/>
        </p:nvSpPr>
        <p:spPr>
          <a:xfrm>
            <a:off x="5641993" y="1583426"/>
            <a:ext cx="2998707" cy="1546636"/>
          </a:xfrm>
          <a:prstGeom prst="wedgeRoundRectCallout">
            <a:avLst>
              <a:gd name="adj1" fmla="val -60388"/>
              <a:gd name="adj2" fmla="val 3156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number is a multiple of 6 and 7. It is even and below 50.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1212BB-4BBB-488E-B0D1-4018A8B21F5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Kara is thinking of a number.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her number be?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there only one answer?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F7FF18-D1DD-45F1-93AA-8B04C7862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1338"/>
            <a:ext cx="8913124" cy="6322100"/>
          </a:xfrm>
          <a:prstGeom prst="rect">
            <a:avLst/>
          </a:prstGeom>
        </p:spPr>
      </p:pic>
      <p:sp>
        <p:nvSpPr>
          <p:cNvPr id="11" name="Rounded Rectangular Callout 4">
            <a:extLst>
              <a:ext uri="{FF2B5EF4-FFF2-40B4-BE49-F238E27FC236}">
                <a16:creationId xmlns:a16="http://schemas.microsoft.com/office/drawing/2014/main" id="{348848B0-4EDC-4302-B67E-AC2247E81DA0}"/>
              </a:ext>
            </a:extLst>
          </p:cNvPr>
          <p:cNvSpPr/>
          <p:nvPr/>
        </p:nvSpPr>
        <p:spPr>
          <a:xfrm>
            <a:off x="5641993" y="1583426"/>
            <a:ext cx="2998707" cy="1546636"/>
          </a:xfrm>
          <a:prstGeom prst="wedgeRoundRectCallout">
            <a:avLst>
              <a:gd name="adj1" fmla="val -60388"/>
              <a:gd name="adj2" fmla="val 3156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number is a multiple of 6 and 7. It is even and below 50.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1212BB-4BBB-488E-B0D1-4018A8B21F5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Kara is thinking of a number.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her number be?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42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there only one answer?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Yes, there is only one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9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Below is a section of a hundred square.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are some of the numbers shaded?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do some of the numbers have circles around them?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CDFB4B4-DE72-4843-837E-08B4B9FFE1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61037" y="1287431"/>
          <a:ext cx="2595549" cy="2595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183">
                  <a:extLst>
                    <a:ext uri="{9D8B030D-6E8A-4147-A177-3AD203B41FA5}">
                      <a16:colId xmlns:a16="http://schemas.microsoft.com/office/drawing/2014/main" val="398130500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1677572548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2210650245"/>
                    </a:ext>
                  </a:extLst>
                </a:gridCol>
              </a:tblGrid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092542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4234854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8256679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0AC4126B-A7E4-46F8-BD62-648AAEC4715E}"/>
              </a:ext>
            </a:extLst>
          </p:cNvPr>
          <p:cNvSpPr/>
          <p:nvPr/>
        </p:nvSpPr>
        <p:spPr>
          <a:xfrm>
            <a:off x="6516779" y="3150005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000C84C-DF9F-48A7-9803-380BA198D02D}"/>
              </a:ext>
            </a:extLst>
          </p:cNvPr>
          <p:cNvSpPr/>
          <p:nvPr/>
        </p:nvSpPr>
        <p:spPr>
          <a:xfrm>
            <a:off x="4791202" y="2288266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Below is a section of a hundred square.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are some of the numbers shaded?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do some of the numbers have circles around them?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Shaded numbers are multiples of…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Circled numbers are multiples of…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CDFB4B4-DE72-4843-837E-08B4B9FFE140}"/>
              </a:ext>
            </a:extLst>
          </p:cNvPr>
          <p:cNvGraphicFramePr>
            <a:graphicFrameLocks noGrp="1"/>
          </p:cNvGraphicFramePr>
          <p:nvPr/>
        </p:nvGraphicFramePr>
        <p:xfrm>
          <a:off x="4661037" y="1287431"/>
          <a:ext cx="2595549" cy="2595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183">
                  <a:extLst>
                    <a:ext uri="{9D8B030D-6E8A-4147-A177-3AD203B41FA5}">
                      <a16:colId xmlns:a16="http://schemas.microsoft.com/office/drawing/2014/main" val="398130500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1677572548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2210650245"/>
                    </a:ext>
                  </a:extLst>
                </a:gridCol>
              </a:tblGrid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092542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4234854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8256679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0AC4126B-A7E4-46F8-BD62-648AAEC4715E}"/>
              </a:ext>
            </a:extLst>
          </p:cNvPr>
          <p:cNvSpPr/>
          <p:nvPr/>
        </p:nvSpPr>
        <p:spPr>
          <a:xfrm>
            <a:off x="6516779" y="3150005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000C84C-DF9F-48A7-9803-380BA198D02D}"/>
              </a:ext>
            </a:extLst>
          </p:cNvPr>
          <p:cNvSpPr/>
          <p:nvPr/>
        </p:nvSpPr>
        <p:spPr>
          <a:xfrm>
            <a:off x="4791202" y="2288266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868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Below is a section of a hundred square.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are some of the numbers shaded?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Why do some of the numbers have circles around them?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Shaded numbers are multiples of 4.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Circled numbers are multiples of 6.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CDFB4B4-DE72-4843-837E-08B4B9FFE140}"/>
              </a:ext>
            </a:extLst>
          </p:cNvPr>
          <p:cNvGraphicFramePr>
            <a:graphicFrameLocks noGrp="1"/>
          </p:cNvGraphicFramePr>
          <p:nvPr/>
        </p:nvGraphicFramePr>
        <p:xfrm>
          <a:off x="4661037" y="1287431"/>
          <a:ext cx="2595549" cy="2595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183">
                  <a:extLst>
                    <a:ext uri="{9D8B030D-6E8A-4147-A177-3AD203B41FA5}">
                      <a16:colId xmlns:a16="http://schemas.microsoft.com/office/drawing/2014/main" val="398130500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1677572548"/>
                    </a:ext>
                  </a:extLst>
                </a:gridCol>
                <a:gridCol w="865183">
                  <a:extLst>
                    <a:ext uri="{9D8B030D-6E8A-4147-A177-3AD203B41FA5}">
                      <a16:colId xmlns:a16="http://schemas.microsoft.com/office/drawing/2014/main" val="2210650245"/>
                    </a:ext>
                  </a:extLst>
                </a:gridCol>
              </a:tblGrid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092542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4234854"/>
                  </a:ext>
                </a:extLst>
              </a:tr>
              <a:tr h="8651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52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53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marL="146505" marR="146505" marT="73251" marB="7325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8256679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0AC4126B-A7E4-46F8-BD62-648AAEC4715E}"/>
              </a:ext>
            </a:extLst>
          </p:cNvPr>
          <p:cNvSpPr/>
          <p:nvPr/>
        </p:nvSpPr>
        <p:spPr>
          <a:xfrm>
            <a:off x="6516779" y="3150005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000C84C-DF9F-48A7-9803-380BA198D02D}"/>
              </a:ext>
            </a:extLst>
          </p:cNvPr>
          <p:cNvSpPr/>
          <p:nvPr/>
        </p:nvSpPr>
        <p:spPr>
          <a:xfrm>
            <a:off x="4791202" y="2288266"/>
            <a:ext cx="624447" cy="62444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571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C74BA9-CC39-40E7-8693-63DA8A20EECC}"/>
              </a:ext>
            </a:extLst>
          </p:cNvPr>
          <p:cNvGrpSpPr/>
          <p:nvPr/>
        </p:nvGrpSpPr>
        <p:grpSpPr>
          <a:xfrm>
            <a:off x="4181671" y="1395999"/>
            <a:ext cx="3828658" cy="2841016"/>
            <a:chOff x="519528" y="6734863"/>
            <a:chExt cx="2496837" cy="1852752"/>
          </a:xfrm>
        </p:grpSpPr>
        <p:sp>
          <p:nvSpPr>
            <p:cNvPr id="12" name="Rounded Rectangle 2">
              <a:extLst>
                <a:ext uri="{FF2B5EF4-FFF2-40B4-BE49-F238E27FC236}">
                  <a16:creationId xmlns:a16="http://schemas.microsoft.com/office/drawing/2014/main" id="{8CF563BF-0DCE-44CF-8486-0F1426893C01}"/>
                </a:ext>
              </a:extLst>
            </p:cNvPr>
            <p:cNvSpPr/>
            <p:nvPr/>
          </p:nvSpPr>
          <p:spPr>
            <a:xfrm>
              <a:off x="1489783" y="673486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16</a:t>
              </a:r>
            </a:p>
          </p:txBody>
        </p:sp>
        <p:sp>
          <p:nvSpPr>
            <p:cNvPr id="13" name="Rounded Rectangle 28">
              <a:extLst>
                <a:ext uri="{FF2B5EF4-FFF2-40B4-BE49-F238E27FC236}">
                  <a16:creationId xmlns:a16="http://schemas.microsoft.com/office/drawing/2014/main" id="{F87C4A33-B762-4D61-94FE-54CE0B01AFFE}"/>
                </a:ext>
              </a:extLst>
            </p:cNvPr>
            <p:cNvSpPr/>
            <p:nvPr/>
          </p:nvSpPr>
          <p:spPr>
            <a:xfrm>
              <a:off x="1478509" y="7442365"/>
              <a:ext cx="576000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24</a:t>
              </a:r>
            </a:p>
          </p:txBody>
        </p:sp>
        <p:sp>
          <p:nvSpPr>
            <p:cNvPr id="14" name="Rounded Rectangle 29">
              <a:extLst>
                <a:ext uri="{FF2B5EF4-FFF2-40B4-BE49-F238E27FC236}">
                  <a16:creationId xmlns:a16="http://schemas.microsoft.com/office/drawing/2014/main" id="{722B61E8-385D-49FC-9FE5-35E1D5E4271C}"/>
                </a:ext>
              </a:extLst>
            </p:cNvPr>
            <p:cNvSpPr/>
            <p:nvPr/>
          </p:nvSpPr>
          <p:spPr>
            <a:xfrm>
              <a:off x="519528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36</a:t>
              </a:r>
            </a:p>
          </p:txBody>
        </p:sp>
        <p:sp>
          <p:nvSpPr>
            <p:cNvPr id="15" name="Rounded Rectangle 30">
              <a:extLst>
                <a:ext uri="{FF2B5EF4-FFF2-40B4-BE49-F238E27FC236}">
                  <a16:creationId xmlns:a16="http://schemas.microsoft.com/office/drawing/2014/main" id="{81D63479-90E8-486D-BD0B-E424C7864309}"/>
                </a:ext>
              </a:extLst>
            </p:cNvPr>
            <p:cNvSpPr/>
            <p:nvPr/>
          </p:nvSpPr>
          <p:spPr>
            <a:xfrm>
              <a:off x="2462913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32</a:t>
              </a:r>
            </a:p>
          </p:txBody>
        </p:sp>
        <p:sp>
          <p:nvSpPr>
            <p:cNvPr id="16" name="Rounded Rectangle 31">
              <a:extLst>
                <a:ext uri="{FF2B5EF4-FFF2-40B4-BE49-F238E27FC236}">
                  <a16:creationId xmlns:a16="http://schemas.microsoft.com/office/drawing/2014/main" id="{FBD9AC37-F108-4664-BAED-F67C61735477}"/>
                </a:ext>
              </a:extLst>
            </p:cNvPr>
            <p:cNvSpPr/>
            <p:nvPr/>
          </p:nvSpPr>
          <p:spPr>
            <a:xfrm>
              <a:off x="519528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7" name="Rounded Rectangle 32">
              <a:extLst>
                <a:ext uri="{FF2B5EF4-FFF2-40B4-BE49-F238E27FC236}">
                  <a16:creationId xmlns:a16="http://schemas.microsoft.com/office/drawing/2014/main" id="{522FA031-DA13-4286-9401-D6541C39D022}"/>
                </a:ext>
              </a:extLst>
            </p:cNvPr>
            <p:cNvSpPr/>
            <p:nvPr/>
          </p:nvSpPr>
          <p:spPr>
            <a:xfrm>
              <a:off x="2462913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80</a:t>
              </a:r>
            </a:p>
          </p:txBody>
        </p:sp>
        <p:sp>
          <p:nvSpPr>
            <p:cNvPr id="20" name="Rounded Rectangle 33">
              <a:extLst>
                <a:ext uri="{FF2B5EF4-FFF2-40B4-BE49-F238E27FC236}">
                  <a16:creationId xmlns:a16="http://schemas.microsoft.com/office/drawing/2014/main" id="{42EB7AEA-36B9-4707-AE7F-2069A261D665}"/>
                </a:ext>
              </a:extLst>
            </p:cNvPr>
            <p:cNvSpPr/>
            <p:nvPr/>
          </p:nvSpPr>
          <p:spPr>
            <a:xfrm>
              <a:off x="1489783" y="8149867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" rIns="4680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5344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36 is the odd one out because…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C74BA9-CC39-40E7-8693-63DA8A20EECC}"/>
              </a:ext>
            </a:extLst>
          </p:cNvPr>
          <p:cNvGrpSpPr/>
          <p:nvPr/>
        </p:nvGrpSpPr>
        <p:grpSpPr>
          <a:xfrm>
            <a:off x="4181671" y="1395999"/>
            <a:ext cx="3828658" cy="2841016"/>
            <a:chOff x="519528" y="6734863"/>
            <a:chExt cx="2496837" cy="1852752"/>
          </a:xfrm>
        </p:grpSpPr>
        <p:sp>
          <p:nvSpPr>
            <p:cNvPr id="12" name="Rounded Rectangle 2">
              <a:extLst>
                <a:ext uri="{FF2B5EF4-FFF2-40B4-BE49-F238E27FC236}">
                  <a16:creationId xmlns:a16="http://schemas.microsoft.com/office/drawing/2014/main" id="{8CF563BF-0DCE-44CF-8486-0F1426893C01}"/>
                </a:ext>
              </a:extLst>
            </p:cNvPr>
            <p:cNvSpPr/>
            <p:nvPr/>
          </p:nvSpPr>
          <p:spPr>
            <a:xfrm>
              <a:off x="1489783" y="673486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16</a:t>
              </a:r>
            </a:p>
          </p:txBody>
        </p:sp>
        <p:sp>
          <p:nvSpPr>
            <p:cNvPr id="13" name="Rounded Rectangle 28">
              <a:extLst>
                <a:ext uri="{FF2B5EF4-FFF2-40B4-BE49-F238E27FC236}">
                  <a16:creationId xmlns:a16="http://schemas.microsoft.com/office/drawing/2014/main" id="{F87C4A33-B762-4D61-94FE-54CE0B01AFFE}"/>
                </a:ext>
              </a:extLst>
            </p:cNvPr>
            <p:cNvSpPr/>
            <p:nvPr/>
          </p:nvSpPr>
          <p:spPr>
            <a:xfrm>
              <a:off x="1478509" y="7442365"/>
              <a:ext cx="576000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24</a:t>
              </a:r>
            </a:p>
          </p:txBody>
        </p:sp>
        <p:sp>
          <p:nvSpPr>
            <p:cNvPr id="14" name="Rounded Rectangle 29">
              <a:extLst>
                <a:ext uri="{FF2B5EF4-FFF2-40B4-BE49-F238E27FC236}">
                  <a16:creationId xmlns:a16="http://schemas.microsoft.com/office/drawing/2014/main" id="{722B61E8-385D-49FC-9FE5-35E1D5E4271C}"/>
                </a:ext>
              </a:extLst>
            </p:cNvPr>
            <p:cNvSpPr/>
            <p:nvPr/>
          </p:nvSpPr>
          <p:spPr>
            <a:xfrm>
              <a:off x="519528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36</a:t>
              </a:r>
            </a:p>
          </p:txBody>
        </p:sp>
        <p:sp>
          <p:nvSpPr>
            <p:cNvPr id="15" name="Rounded Rectangle 30">
              <a:extLst>
                <a:ext uri="{FF2B5EF4-FFF2-40B4-BE49-F238E27FC236}">
                  <a16:creationId xmlns:a16="http://schemas.microsoft.com/office/drawing/2014/main" id="{81D63479-90E8-486D-BD0B-E424C7864309}"/>
                </a:ext>
              </a:extLst>
            </p:cNvPr>
            <p:cNvSpPr/>
            <p:nvPr/>
          </p:nvSpPr>
          <p:spPr>
            <a:xfrm>
              <a:off x="2462913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32</a:t>
              </a:r>
            </a:p>
          </p:txBody>
        </p:sp>
        <p:sp>
          <p:nvSpPr>
            <p:cNvPr id="16" name="Rounded Rectangle 31">
              <a:extLst>
                <a:ext uri="{FF2B5EF4-FFF2-40B4-BE49-F238E27FC236}">
                  <a16:creationId xmlns:a16="http://schemas.microsoft.com/office/drawing/2014/main" id="{FBD9AC37-F108-4664-BAED-F67C61735477}"/>
                </a:ext>
              </a:extLst>
            </p:cNvPr>
            <p:cNvSpPr/>
            <p:nvPr/>
          </p:nvSpPr>
          <p:spPr>
            <a:xfrm>
              <a:off x="519528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7" name="Rounded Rectangle 32">
              <a:extLst>
                <a:ext uri="{FF2B5EF4-FFF2-40B4-BE49-F238E27FC236}">
                  <a16:creationId xmlns:a16="http://schemas.microsoft.com/office/drawing/2014/main" id="{522FA031-DA13-4286-9401-D6541C39D022}"/>
                </a:ext>
              </a:extLst>
            </p:cNvPr>
            <p:cNvSpPr/>
            <p:nvPr/>
          </p:nvSpPr>
          <p:spPr>
            <a:xfrm>
              <a:off x="2462913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80</a:t>
              </a:r>
            </a:p>
          </p:txBody>
        </p:sp>
        <p:sp>
          <p:nvSpPr>
            <p:cNvPr id="20" name="Rounded Rectangle 33">
              <a:extLst>
                <a:ext uri="{FF2B5EF4-FFF2-40B4-BE49-F238E27FC236}">
                  <a16:creationId xmlns:a16="http://schemas.microsoft.com/office/drawing/2014/main" id="{42EB7AEA-36B9-4707-AE7F-2069A261D665}"/>
                </a:ext>
              </a:extLst>
            </p:cNvPr>
            <p:cNvSpPr/>
            <p:nvPr/>
          </p:nvSpPr>
          <p:spPr>
            <a:xfrm>
              <a:off x="1489783" y="8149867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" rIns="4680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8843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36 is the odd one out because it is not a multiple of 8.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C74BA9-CC39-40E7-8693-63DA8A20EECC}"/>
              </a:ext>
            </a:extLst>
          </p:cNvPr>
          <p:cNvGrpSpPr/>
          <p:nvPr/>
        </p:nvGrpSpPr>
        <p:grpSpPr>
          <a:xfrm>
            <a:off x="4181671" y="1395999"/>
            <a:ext cx="3828658" cy="2841016"/>
            <a:chOff x="519528" y="6734863"/>
            <a:chExt cx="2496837" cy="1852752"/>
          </a:xfrm>
        </p:grpSpPr>
        <p:sp>
          <p:nvSpPr>
            <p:cNvPr id="12" name="Rounded Rectangle 2">
              <a:extLst>
                <a:ext uri="{FF2B5EF4-FFF2-40B4-BE49-F238E27FC236}">
                  <a16:creationId xmlns:a16="http://schemas.microsoft.com/office/drawing/2014/main" id="{8CF563BF-0DCE-44CF-8486-0F1426893C01}"/>
                </a:ext>
              </a:extLst>
            </p:cNvPr>
            <p:cNvSpPr/>
            <p:nvPr/>
          </p:nvSpPr>
          <p:spPr>
            <a:xfrm>
              <a:off x="1489783" y="673486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16</a:t>
              </a:r>
            </a:p>
          </p:txBody>
        </p:sp>
        <p:sp>
          <p:nvSpPr>
            <p:cNvPr id="13" name="Rounded Rectangle 28">
              <a:extLst>
                <a:ext uri="{FF2B5EF4-FFF2-40B4-BE49-F238E27FC236}">
                  <a16:creationId xmlns:a16="http://schemas.microsoft.com/office/drawing/2014/main" id="{F87C4A33-B762-4D61-94FE-54CE0B01AFFE}"/>
                </a:ext>
              </a:extLst>
            </p:cNvPr>
            <p:cNvSpPr/>
            <p:nvPr/>
          </p:nvSpPr>
          <p:spPr>
            <a:xfrm>
              <a:off x="1478509" y="7442365"/>
              <a:ext cx="576000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24</a:t>
              </a:r>
            </a:p>
          </p:txBody>
        </p:sp>
        <p:sp>
          <p:nvSpPr>
            <p:cNvPr id="14" name="Rounded Rectangle 29">
              <a:extLst>
                <a:ext uri="{FF2B5EF4-FFF2-40B4-BE49-F238E27FC236}">
                  <a16:creationId xmlns:a16="http://schemas.microsoft.com/office/drawing/2014/main" id="{722B61E8-385D-49FC-9FE5-35E1D5E4271C}"/>
                </a:ext>
              </a:extLst>
            </p:cNvPr>
            <p:cNvSpPr/>
            <p:nvPr/>
          </p:nvSpPr>
          <p:spPr>
            <a:xfrm>
              <a:off x="519528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36</a:t>
              </a:r>
            </a:p>
          </p:txBody>
        </p:sp>
        <p:sp>
          <p:nvSpPr>
            <p:cNvPr id="15" name="Rounded Rectangle 30">
              <a:extLst>
                <a:ext uri="{FF2B5EF4-FFF2-40B4-BE49-F238E27FC236}">
                  <a16:creationId xmlns:a16="http://schemas.microsoft.com/office/drawing/2014/main" id="{81D63479-90E8-486D-BD0B-E424C7864309}"/>
                </a:ext>
              </a:extLst>
            </p:cNvPr>
            <p:cNvSpPr/>
            <p:nvPr/>
          </p:nvSpPr>
          <p:spPr>
            <a:xfrm>
              <a:off x="2462913" y="708163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32</a:t>
              </a:r>
            </a:p>
          </p:txBody>
        </p:sp>
        <p:sp>
          <p:nvSpPr>
            <p:cNvPr id="16" name="Rounded Rectangle 31">
              <a:extLst>
                <a:ext uri="{FF2B5EF4-FFF2-40B4-BE49-F238E27FC236}">
                  <a16:creationId xmlns:a16="http://schemas.microsoft.com/office/drawing/2014/main" id="{FBD9AC37-F108-4664-BAED-F67C61735477}"/>
                </a:ext>
              </a:extLst>
            </p:cNvPr>
            <p:cNvSpPr/>
            <p:nvPr/>
          </p:nvSpPr>
          <p:spPr>
            <a:xfrm>
              <a:off x="519528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7" name="Rounded Rectangle 32">
              <a:extLst>
                <a:ext uri="{FF2B5EF4-FFF2-40B4-BE49-F238E27FC236}">
                  <a16:creationId xmlns:a16="http://schemas.microsoft.com/office/drawing/2014/main" id="{522FA031-DA13-4286-9401-D6541C39D022}"/>
                </a:ext>
              </a:extLst>
            </p:cNvPr>
            <p:cNvSpPr/>
            <p:nvPr/>
          </p:nvSpPr>
          <p:spPr>
            <a:xfrm>
              <a:off x="2462913" y="7872873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80</a:t>
              </a:r>
            </a:p>
          </p:txBody>
        </p:sp>
        <p:sp>
          <p:nvSpPr>
            <p:cNvPr id="20" name="Rounded Rectangle 33">
              <a:extLst>
                <a:ext uri="{FF2B5EF4-FFF2-40B4-BE49-F238E27FC236}">
                  <a16:creationId xmlns:a16="http://schemas.microsoft.com/office/drawing/2014/main" id="{42EB7AEA-36B9-4707-AE7F-2069A261D665}"/>
                </a:ext>
              </a:extLst>
            </p:cNvPr>
            <p:cNvSpPr/>
            <p:nvPr/>
          </p:nvSpPr>
          <p:spPr>
            <a:xfrm>
              <a:off x="1489783" y="8149867"/>
              <a:ext cx="553452" cy="43774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" rIns="4680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9651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94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449163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</p:txBody>
      </p:sp>
      <p:cxnSp>
        <p:nvCxnSpPr>
          <p:cNvPr id="6" name="Straight Arrow Connector 5"/>
          <p:cNvCxnSpPr>
            <a:cxnSpLocks/>
            <a:stCxn id="2" idx="1"/>
          </p:cNvCxnSpPr>
          <p:nvPr/>
        </p:nvCxnSpPr>
        <p:spPr>
          <a:xfrm flipH="1" flipV="1">
            <a:off x="4562496" y="1069502"/>
            <a:ext cx="806149" cy="6106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50326" y="747088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83204" y="810951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35414" y="1389272"/>
            <a:ext cx="2263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Factor pair</a:t>
            </a:r>
          </a:p>
        </p:txBody>
      </p:sp>
      <p:cxnSp>
        <p:nvCxnSpPr>
          <p:cNvPr id="11" name="Straight Arrow Connector 10"/>
          <p:cNvCxnSpPr>
            <a:cxnSpLocks/>
            <a:stCxn id="2" idx="7"/>
          </p:cNvCxnSpPr>
          <p:nvPr/>
        </p:nvCxnSpPr>
        <p:spPr>
          <a:xfrm flipV="1">
            <a:off x="6208687" y="1010952"/>
            <a:ext cx="818753" cy="66923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127967" y="747088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7164437" y="810951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cxnSp>
        <p:nvCxnSpPr>
          <p:cNvPr id="17" name="Straight Arrow Connector 16"/>
          <p:cNvCxnSpPr>
            <a:cxnSpLocks/>
            <a:stCxn id="2" idx="5"/>
          </p:cNvCxnSpPr>
          <p:nvPr/>
        </p:nvCxnSpPr>
        <p:spPr>
          <a:xfrm>
            <a:off x="6208687" y="2520229"/>
            <a:ext cx="750713" cy="6106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7127967" y="2977045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7318577" y="3040908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</p:cNvCxnSpPr>
          <p:nvPr/>
        </p:nvCxnSpPr>
        <p:spPr>
          <a:xfrm flipH="1">
            <a:off x="4642048" y="2520229"/>
            <a:ext cx="726597" cy="6034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150326" y="2977045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318256" y="3045149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75558" y="4343096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18 are: 1, 2, 3, 6, 9 and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095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2" grpId="0" animBg="1"/>
      <p:bldP spid="16" grpId="0"/>
      <p:bldP spid="18" grpId="0" animBg="1"/>
      <p:bldP spid="19" grpId="0"/>
      <p:bldP spid="23" grpId="0" animBg="1"/>
      <p:bldP spid="23" grpId="1" animBg="1"/>
      <p:bldP spid="24" grpId="0"/>
      <p:bldP spid="24" grpId="1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94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446311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cxnSp>
        <p:nvCxnSpPr>
          <p:cNvPr id="6" name="Straight Arrow Connector 5"/>
          <p:cNvCxnSpPr>
            <a:cxnSpLocks/>
            <a:stCxn id="2" idx="2"/>
          </p:cNvCxnSpPr>
          <p:nvPr/>
        </p:nvCxnSpPr>
        <p:spPr>
          <a:xfrm flipH="1" flipV="1">
            <a:off x="4318317" y="1936711"/>
            <a:ext cx="876349" cy="1634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770667" y="1590036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803116" y="1653899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cxnSp>
        <p:nvCxnSpPr>
          <p:cNvPr id="11" name="Straight Arrow Connector 10"/>
          <p:cNvCxnSpPr>
            <a:cxnSpLocks/>
          </p:cNvCxnSpPr>
          <p:nvPr/>
        </p:nvCxnSpPr>
        <p:spPr>
          <a:xfrm flipV="1">
            <a:off x="6382666" y="1990983"/>
            <a:ext cx="956093" cy="1251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544451" y="1583478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7580921" y="1643675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cxnSp>
        <p:nvCxnSpPr>
          <p:cNvPr id="17" name="Straight Arrow Connector 16"/>
          <p:cNvCxnSpPr>
            <a:cxnSpLocks/>
            <a:stCxn id="2" idx="4"/>
          </p:cNvCxnSpPr>
          <p:nvPr/>
        </p:nvCxnSpPr>
        <p:spPr>
          <a:xfrm>
            <a:off x="5788665" y="2694208"/>
            <a:ext cx="0" cy="8214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109396" y="3670210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280919" y="3734073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33535" y="5187571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20 are: _________________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4078" y="30544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46921" y="4481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733443" y="1660680"/>
            <a:ext cx="8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39422" y="5161751"/>
            <a:ext cx="385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4, 5, 10 and 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187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8" grpId="0" animBg="1"/>
      <p:bldP spid="19" grpId="0"/>
      <p:bldP spid="25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194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446854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cxnSp>
        <p:nvCxnSpPr>
          <p:cNvPr id="6" name="Straight Arrow Connector 5"/>
          <p:cNvCxnSpPr>
            <a:cxnSpLocks/>
            <a:stCxn id="2" idx="2"/>
          </p:cNvCxnSpPr>
          <p:nvPr/>
        </p:nvCxnSpPr>
        <p:spPr>
          <a:xfrm flipH="1">
            <a:off x="4368083" y="2100207"/>
            <a:ext cx="82658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831380" y="1774733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04320" y="1838596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cxnSp>
        <p:nvCxnSpPr>
          <p:cNvPr id="17" name="Straight Arrow Connector 16"/>
          <p:cNvCxnSpPr>
            <a:cxnSpLocks/>
            <a:stCxn id="2" idx="6"/>
          </p:cNvCxnSpPr>
          <p:nvPr/>
        </p:nvCxnSpPr>
        <p:spPr>
          <a:xfrm>
            <a:off x="6382665" y="2100207"/>
            <a:ext cx="864256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7498024" y="1774733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7708630" y="1873209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66531" y="3953137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25 are: _________________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411" y="433941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099254" y="5766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84293" y="3938653"/>
            <a:ext cx="385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5, 5 and 25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84293" y="3938653"/>
            <a:ext cx="2002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 and 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74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8" grpId="0" animBg="1"/>
      <p:bldP spid="19" grpId="0"/>
      <p:bldP spid="27" grpId="0"/>
      <p:bldP spid="27" grpId="1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7633" y="524132"/>
            <a:ext cx="6841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3 and 7 are all factors of a number between 40 and 50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7633" y="1708612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number?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0555" y="1335090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73398" y="14777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07633" y="2519939"/>
            <a:ext cx="7376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number must be a multiple of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20696" y="2887683"/>
            <a:ext cx="7014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22660" y="2911039"/>
            <a:ext cx="7014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61442" y="2903742"/>
            <a:ext cx="7014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</a:p>
          <a:p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76536" y="2911039"/>
            <a:ext cx="7014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77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84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492958" y="5502578"/>
            <a:ext cx="596973" cy="4508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6516671" y="3780661"/>
            <a:ext cx="596973" cy="4508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571751" y="1414463"/>
            <a:ext cx="1509713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716978" y="1708613"/>
            <a:ext cx="701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</a:p>
          <a:p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95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lines to match the factor pairs of 30.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pair is the odd one out?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2B53A38-F0BE-473E-8E69-761F38D2C50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82682" y="2080410"/>
          <a:ext cx="3026636" cy="295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0381381"/>
                    </a:ext>
                  </a:extLst>
                </a:gridCol>
                <a:gridCol w="1586636">
                  <a:extLst>
                    <a:ext uri="{9D8B030D-6E8A-4147-A177-3AD203B41FA5}">
                      <a16:colId xmlns:a16="http://schemas.microsoft.com/office/drawing/2014/main" val="70978758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336416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250631"/>
                  </a:ext>
                </a:extLst>
              </a:tr>
              <a:tr h="190358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206034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80398"/>
                  </a:ext>
                </a:extLst>
              </a:tr>
              <a:tr h="190358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804070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23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1022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63510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lines to match the factor pairs of 30.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pair is the odd one out?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 and 9 are not factor pairs of 30.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4CA1FD-C3E2-4D80-B2BA-81F389E41412}"/>
              </a:ext>
            </a:extLst>
          </p:cNvPr>
          <p:cNvCxnSpPr>
            <a:cxnSpLocks/>
          </p:cNvCxnSpPr>
          <p:nvPr/>
        </p:nvCxnSpPr>
        <p:spPr>
          <a:xfrm>
            <a:off x="5289884" y="3556650"/>
            <a:ext cx="1600200" cy="114755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82D8175-D026-4125-9620-0619B307AA64}"/>
              </a:ext>
            </a:extLst>
          </p:cNvPr>
          <p:cNvCxnSpPr>
            <a:cxnSpLocks/>
          </p:cNvCxnSpPr>
          <p:nvPr/>
        </p:nvCxnSpPr>
        <p:spPr>
          <a:xfrm flipV="1">
            <a:off x="5289884" y="2407705"/>
            <a:ext cx="1600200" cy="229789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2B53A38-F0BE-473E-8E69-761F38D2C50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82682" y="2080410"/>
          <a:ext cx="3026636" cy="295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0381381"/>
                    </a:ext>
                  </a:extLst>
                </a:gridCol>
                <a:gridCol w="1586636">
                  <a:extLst>
                    <a:ext uri="{9D8B030D-6E8A-4147-A177-3AD203B41FA5}">
                      <a16:colId xmlns:a16="http://schemas.microsoft.com/office/drawing/2014/main" val="70978758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336416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250631"/>
                  </a:ext>
                </a:extLst>
              </a:tr>
              <a:tr h="190358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206034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80398"/>
                  </a:ext>
                </a:extLst>
              </a:tr>
              <a:tr h="190358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804070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23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259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All of these numbers are factors of 18.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D6C7AAC7-80C4-48CB-922F-830B27F879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23489" y="1876925"/>
          <a:ext cx="3345022" cy="2216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20231679"/>
                    </a:ext>
                  </a:extLst>
                </a:gridCol>
                <a:gridCol w="592511">
                  <a:extLst>
                    <a:ext uri="{9D8B030D-6E8A-4147-A177-3AD203B41FA5}">
                      <a16:colId xmlns:a16="http://schemas.microsoft.com/office/drawing/2014/main" val="86064681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82333790"/>
                    </a:ext>
                  </a:extLst>
                </a:gridCol>
                <a:gridCol w="592511">
                  <a:extLst>
                    <a:ext uri="{9D8B030D-6E8A-4147-A177-3AD203B41FA5}">
                      <a16:colId xmlns:a16="http://schemas.microsoft.com/office/drawing/2014/main" val="89785893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44425506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751679"/>
                  </a:ext>
                </a:extLst>
              </a:tr>
              <a:tr h="488064"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103113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778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4605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All of these numbers are factors of 18.</a:t>
            </a: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7">
            <a:extLst>
              <a:ext uri="{FF2B5EF4-FFF2-40B4-BE49-F238E27FC236}">
                <a16:creationId xmlns:a16="http://schemas.microsoft.com/office/drawing/2014/main" id="{D6C7AAC7-80C4-48CB-922F-830B27F879EE}"/>
              </a:ext>
            </a:extLst>
          </p:cNvPr>
          <p:cNvGraphicFramePr>
            <a:graphicFrameLocks noGrp="1"/>
          </p:cNvGraphicFramePr>
          <p:nvPr/>
        </p:nvGraphicFramePr>
        <p:xfrm>
          <a:off x="4423489" y="1876925"/>
          <a:ext cx="3345022" cy="2216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20231679"/>
                    </a:ext>
                  </a:extLst>
                </a:gridCol>
                <a:gridCol w="592511">
                  <a:extLst>
                    <a:ext uri="{9D8B030D-6E8A-4147-A177-3AD203B41FA5}">
                      <a16:colId xmlns:a16="http://schemas.microsoft.com/office/drawing/2014/main" val="86064681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82333790"/>
                    </a:ext>
                  </a:extLst>
                </a:gridCol>
                <a:gridCol w="592511">
                  <a:extLst>
                    <a:ext uri="{9D8B030D-6E8A-4147-A177-3AD203B41FA5}">
                      <a16:colId xmlns:a16="http://schemas.microsoft.com/office/drawing/2014/main" val="89785893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44425506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751679"/>
                  </a:ext>
                </a:extLst>
              </a:tr>
              <a:tr h="488064"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103113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778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34222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13C3B88-DD10-4987-BFF6-B9F643B1E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3658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A52A79F-DEA8-474A-B214-A0AC1DFB32E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5 have been finding factors. Abraham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BBC4C4F3-E5E2-418A-BDE5-BA4B29815D8A}"/>
              </a:ext>
            </a:extLst>
          </p:cNvPr>
          <p:cNvSpPr/>
          <p:nvPr/>
        </p:nvSpPr>
        <p:spPr>
          <a:xfrm>
            <a:off x="5594696" y="1837781"/>
            <a:ext cx="2728824" cy="1190513"/>
          </a:xfrm>
          <a:prstGeom prst="wedgeRoundRectCallout">
            <a:avLst>
              <a:gd name="adj1" fmla="val -65362"/>
              <a:gd name="adj2" fmla="val 3531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33 has got six different factors.</a:t>
            </a:r>
          </a:p>
        </p:txBody>
      </p:sp>
    </p:spTree>
    <p:extLst>
      <p:ext uri="{BB962C8B-B14F-4D97-AF65-F5344CB8AC3E}">
        <p14:creationId xmlns:p14="http://schemas.microsoft.com/office/powerpoint/2010/main" val="12574421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13C3B88-DD10-4987-BFF6-B9F643B1E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3658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A52A79F-DEA8-474A-B214-A0AC1DFB32E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5 have been finding factors. Abraham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is incorrect because...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BBC4C4F3-E5E2-418A-BDE5-BA4B29815D8A}"/>
              </a:ext>
            </a:extLst>
          </p:cNvPr>
          <p:cNvSpPr/>
          <p:nvPr/>
        </p:nvSpPr>
        <p:spPr>
          <a:xfrm>
            <a:off x="5594696" y="1837781"/>
            <a:ext cx="2728824" cy="1190513"/>
          </a:xfrm>
          <a:prstGeom prst="wedgeRoundRectCallout">
            <a:avLst>
              <a:gd name="adj1" fmla="val -65362"/>
              <a:gd name="adj2" fmla="val 3531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33 has got six different factors.</a:t>
            </a:r>
          </a:p>
        </p:txBody>
      </p:sp>
    </p:spTree>
    <p:extLst>
      <p:ext uri="{BB962C8B-B14F-4D97-AF65-F5344CB8AC3E}">
        <p14:creationId xmlns:p14="http://schemas.microsoft.com/office/powerpoint/2010/main" val="28242234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13C3B88-DD10-4987-BFF6-B9F643B1E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3658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A52A79F-DEA8-474A-B214-A0AC1DFB32E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Class 5 have been finding factors. Abraham says,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 is incorrect because 33 has got four different factors: 1, 3, 11 and 33.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BBC4C4F3-E5E2-418A-BDE5-BA4B29815D8A}"/>
              </a:ext>
            </a:extLst>
          </p:cNvPr>
          <p:cNvSpPr/>
          <p:nvPr/>
        </p:nvSpPr>
        <p:spPr>
          <a:xfrm>
            <a:off x="5594696" y="1837781"/>
            <a:ext cx="2728824" cy="1190513"/>
          </a:xfrm>
          <a:prstGeom prst="wedgeRoundRectCallout">
            <a:avLst>
              <a:gd name="adj1" fmla="val -65362"/>
              <a:gd name="adj2" fmla="val 3531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33 has got six different factors.</a:t>
            </a:r>
          </a:p>
        </p:txBody>
      </p:sp>
    </p:spTree>
    <p:extLst>
      <p:ext uri="{BB962C8B-B14F-4D97-AF65-F5344CB8AC3E}">
        <p14:creationId xmlns:p14="http://schemas.microsoft.com/office/powerpoint/2010/main" val="2131159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factors are put into the machine below. Use the clues to work out what the missing factors and products could be.</a:t>
            </a: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 is half of C. 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 is an even number.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 is bigger than 64 but smaller than 96. </a:t>
            </a: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8FEC701-8E1B-48ED-BAEA-2F91D1A85B6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608274" y="1892349"/>
          <a:ext cx="975450" cy="1860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45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186065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8</a:t>
                      </a:r>
                    </a:p>
                  </a:txBody>
                  <a:tcPr marL="110642" marR="110642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515A11AB-896F-4D22-A25F-822F43716DC0}"/>
              </a:ext>
            </a:extLst>
          </p:cNvPr>
          <p:cNvGrpSpPr/>
          <p:nvPr/>
        </p:nvGrpSpPr>
        <p:grpSpPr>
          <a:xfrm>
            <a:off x="5083353" y="2018918"/>
            <a:ext cx="499381" cy="1608834"/>
            <a:chOff x="4239770" y="4095713"/>
            <a:chExt cx="412712" cy="1329620"/>
          </a:xfrm>
        </p:grpSpPr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BBC0E4AF-6F33-4750-8C52-32115945A81D}"/>
                </a:ext>
              </a:extLst>
            </p:cNvPr>
            <p:cNvSpPr/>
            <p:nvPr/>
          </p:nvSpPr>
          <p:spPr>
            <a:xfrm>
              <a:off x="4239770" y="4095713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C9A15F10-8D60-422C-91F8-435881C9FE71}"/>
                </a:ext>
              </a:extLst>
            </p:cNvPr>
            <p:cNvSpPr/>
            <p:nvPr/>
          </p:nvSpPr>
          <p:spPr>
            <a:xfrm>
              <a:off x="4243705" y="4642813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C390150C-8FD0-4F03-9F6F-A75CB6F04B8C}"/>
                </a:ext>
              </a:extLst>
            </p:cNvPr>
            <p:cNvSpPr/>
            <p:nvPr/>
          </p:nvSpPr>
          <p:spPr>
            <a:xfrm>
              <a:off x="4249953" y="5194352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0094E29-49B8-498D-9149-0C9F571D0DC2}"/>
              </a:ext>
            </a:extLst>
          </p:cNvPr>
          <p:cNvGrpSpPr/>
          <p:nvPr/>
        </p:nvGrpSpPr>
        <p:grpSpPr>
          <a:xfrm>
            <a:off x="6575628" y="2018919"/>
            <a:ext cx="504763" cy="1608835"/>
            <a:chOff x="5475166" y="4201167"/>
            <a:chExt cx="417159" cy="1329616"/>
          </a:xfrm>
        </p:grpSpPr>
        <p:sp>
          <p:nvSpPr>
            <p:cNvPr id="26" name="Arrow: Right 25">
              <a:extLst>
                <a:ext uri="{FF2B5EF4-FFF2-40B4-BE49-F238E27FC236}">
                  <a16:creationId xmlns:a16="http://schemas.microsoft.com/office/drawing/2014/main" id="{B7485632-B571-48D5-B9D0-783534D4F753}"/>
                </a:ext>
              </a:extLst>
            </p:cNvPr>
            <p:cNvSpPr/>
            <p:nvPr/>
          </p:nvSpPr>
          <p:spPr>
            <a:xfrm>
              <a:off x="5475166" y="4201167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AF8FBE01-3404-455C-8AE1-2105FF1E52BE}"/>
                </a:ext>
              </a:extLst>
            </p:cNvPr>
            <p:cNvSpPr/>
            <p:nvPr/>
          </p:nvSpPr>
          <p:spPr>
            <a:xfrm>
              <a:off x="5475166" y="4748264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Arrow: Right 27">
              <a:extLst>
                <a:ext uri="{FF2B5EF4-FFF2-40B4-BE49-F238E27FC236}">
                  <a16:creationId xmlns:a16="http://schemas.microsoft.com/office/drawing/2014/main" id="{C7F63A88-9914-4EA1-88D7-D8405F1318E7}"/>
                </a:ext>
              </a:extLst>
            </p:cNvPr>
            <p:cNvSpPr/>
            <p:nvPr/>
          </p:nvSpPr>
          <p:spPr>
            <a:xfrm>
              <a:off x="5489796" y="5299802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E42E08A-4DF2-4962-99ED-6F63BFDA972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7711" y="1897426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6AEA487-2C47-43FC-B30C-E3744F489A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2230" y="2562642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36E7955A-AD5C-4078-BF23-D5B7F4405B9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2230" y="3213003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CD0FA042-16DB-4246-9E62-0A1C23BB4C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46686" y="1896387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3A7715A-22B0-4214-B94B-A0780B1D6EB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51782" y="2557087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CF66F40-FC9B-4FA3-8DAF-022DE1C2946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51782" y="3213003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5638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factors are put into the machine below. Use the clues to work out what the missing factors and products could be.</a:t>
            </a: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D is half of C. 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 is an even number.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 is bigger than 64 but smaller than 96. </a:t>
            </a: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8FEC701-8E1B-48ED-BAEA-2F91D1A85B69}"/>
              </a:ext>
            </a:extLst>
          </p:cNvPr>
          <p:cNvGraphicFramePr>
            <a:graphicFrameLocks noGrp="1"/>
          </p:cNvGraphicFramePr>
          <p:nvPr/>
        </p:nvGraphicFramePr>
        <p:xfrm>
          <a:off x="5608274" y="1892349"/>
          <a:ext cx="975450" cy="1860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45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186065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8</a:t>
                      </a:r>
                    </a:p>
                  </a:txBody>
                  <a:tcPr marL="110642" marR="110642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pSp>
        <p:nvGrpSpPr>
          <p:cNvPr id="20" name="Group 19">
            <a:extLst>
              <a:ext uri="{FF2B5EF4-FFF2-40B4-BE49-F238E27FC236}">
                <a16:creationId xmlns:a16="http://schemas.microsoft.com/office/drawing/2014/main" id="{515A11AB-896F-4D22-A25F-822F43716DC0}"/>
              </a:ext>
            </a:extLst>
          </p:cNvPr>
          <p:cNvGrpSpPr/>
          <p:nvPr/>
        </p:nvGrpSpPr>
        <p:grpSpPr>
          <a:xfrm>
            <a:off x="5083353" y="2018918"/>
            <a:ext cx="499381" cy="1608834"/>
            <a:chOff x="4239770" y="4095713"/>
            <a:chExt cx="412712" cy="1329620"/>
          </a:xfrm>
        </p:grpSpPr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BBC0E4AF-6F33-4750-8C52-32115945A81D}"/>
                </a:ext>
              </a:extLst>
            </p:cNvPr>
            <p:cNvSpPr/>
            <p:nvPr/>
          </p:nvSpPr>
          <p:spPr>
            <a:xfrm>
              <a:off x="4239770" y="4095713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C9A15F10-8D60-422C-91F8-435881C9FE71}"/>
                </a:ext>
              </a:extLst>
            </p:cNvPr>
            <p:cNvSpPr/>
            <p:nvPr/>
          </p:nvSpPr>
          <p:spPr>
            <a:xfrm>
              <a:off x="4243705" y="4642813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C390150C-8FD0-4F03-9F6F-A75CB6F04B8C}"/>
                </a:ext>
              </a:extLst>
            </p:cNvPr>
            <p:cNvSpPr/>
            <p:nvPr/>
          </p:nvSpPr>
          <p:spPr>
            <a:xfrm>
              <a:off x="4249953" y="5194352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0094E29-49B8-498D-9149-0C9F571D0DC2}"/>
              </a:ext>
            </a:extLst>
          </p:cNvPr>
          <p:cNvGrpSpPr/>
          <p:nvPr/>
        </p:nvGrpSpPr>
        <p:grpSpPr>
          <a:xfrm>
            <a:off x="6575628" y="2018919"/>
            <a:ext cx="504763" cy="1608835"/>
            <a:chOff x="5475166" y="4201167"/>
            <a:chExt cx="417159" cy="1329616"/>
          </a:xfrm>
        </p:grpSpPr>
        <p:sp>
          <p:nvSpPr>
            <p:cNvPr id="26" name="Arrow: Right 25">
              <a:extLst>
                <a:ext uri="{FF2B5EF4-FFF2-40B4-BE49-F238E27FC236}">
                  <a16:creationId xmlns:a16="http://schemas.microsoft.com/office/drawing/2014/main" id="{B7485632-B571-48D5-B9D0-783534D4F753}"/>
                </a:ext>
              </a:extLst>
            </p:cNvPr>
            <p:cNvSpPr/>
            <p:nvPr/>
          </p:nvSpPr>
          <p:spPr>
            <a:xfrm>
              <a:off x="5475166" y="4201167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AF8FBE01-3404-455C-8AE1-2105FF1E52BE}"/>
                </a:ext>
              </a:extLst>
            </p:cNvPr>
            <p:cNvSpPr/>
            <p:nvPr/>
          </p:nvSpPr>
          <p:spPr>
            <a:xfrm>
              <a:off x="5475166" y="4748264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Arrow: Right 27">
              <a:extLst>
                <a:ext uri="{FF2B5EF4-FFF2-40B4-BE49-F238E27FC236}">
                  <a16:creationId xmlns:a16="http://schemas.microsoft.com/office/drawing/2014/main" id="{C7F63A88-9914-4EA1-88D7-D8405F1318E7}"/>
                </a:ext>
              </a:extLst>
            </p:cNvPr>
            <p:cNvSpPr/>
            <p:nvPr/>
          </p:nvSpPr>
          <p:spPr>
            <a:xfrm>
              <a:off x="5489796" y="5299802"/>
              <a:ext cx="402529" cy="230981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E42E08A-4DF2-4962-99ED-6F63BFDA972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7711" y="1897426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6AEA487-2C47-43FC-B30C-E3744F489A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2230" y="2562642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36E7955A-AD5C-4078-BF23-D5B7F4405B9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72230" y="3213003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CD0FA042-16DB-4246-9E62-0A1C23BB4C82}"/>
              </a:ext>
            </a:extLst>
          </p:cNvPr>
          <p:cNvGraphicFramePr>
            <a:graphicFrameLocks noGrp="1"/>
          </p:cNvGraphicFramePr>
          <p:nvPr/>
        </p:nvGraphicFramePr>
        <p:xfrm>
          <a:off x="4546686" y="1896387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3A7715A-22B0-4214-B94B-A0780B1D6EB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51782" y="2557087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CF66F40-FC9B-4FA3-8DAF-022DE1C2946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51782" y="3213003"/>
          <a:ext cx="54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0188481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55321" marR="55321" marT="55321" marB="553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6341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8081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07BDA-41DB-4073-96AC-E75BEE409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2B2C9-26CC-4FCA-B6B7-9D15740F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D90F10-7891-4B7D-99F5-364CA3654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45" y="78081"/>
            <a:ext cx="10695709" cy="670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201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D3588-4131-4602-8626-9902CA4A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A7FF2-04DE-4B40-A950-29CFA639F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9F229-26D2-493A-8AD1-34E8C4BCE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122" y="95492"/>
            <a:ext cx="9535756" cy="666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6974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58C2F-D562-42D4-907B-A4A2CBF00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873BF-4075-459E-822E-11C60E8CA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78D8DC-74C5-4DD8-954E-2418786BB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469" y="127211"/>
            <a:ext cx="9404622" cy="660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617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58C2F-D562-42D4-907B-A4A2CBF00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873BF-4075-459E-822E-11C60E8CA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70F9DA-AE36-495C-B142-4E229C90F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307" y="44871"/>
            <a:ext cx="9735386" cy="676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19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58C2F-D562-42D4-907B-A4A2CBF00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873BF-4075-459E-822E-11C60E8CA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80F50F-675B-48F9-933A-902174D56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42" y="74899"/>
            <a:ext cx="9624116" cy="670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9822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58C2F-D562-42D4-907B-A4A2CBF00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873BF-4075-459E-822E-11C60E8CA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399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67B6C-CEBF-4828-A23C-EE4FE76FA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D5BB8-EAA9-4715-B9BF-C19F068D0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CA6E58-1EED-4B83-AC20-1465A9503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913" y="1027906"/>
            <a:ext cx="9052769" cy="420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8030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096BE-7F0E-4661-9E3C-3417D19C5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B9E92-50AF-47A9-BFE2-C4544B98C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845532-363C-4EF2-8E25-C42C1CA51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441" y="1690688"/>
            <a:ext cx="6803249" cy="326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943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2.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find common factors.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D7E95E6A-281C-4E7E-9F1F-CD328477CC48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5893713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Maths Meeting</a:t>
            </a:r>
          </a:p>
        </p:txBody>
      </p:sp>
    </p:spTree>
    <p:extLst>
      <p:ext uri="{BB962C8B-B14F-4D97-AF65-F5344CB8AC3E}">
        <p14:creationId xmlns:p14="http://schemas.microsoft.com/office/powerpoint/2010/main" val="21447919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058A8-2F14-4580-994E-502AE3387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4720E-FDD6-422D-9ADD-6CFE3F090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FE6C17-7022-431D-BC9F-AE4DD851B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4608" y="52355"/>
            <a:ext cx="4222783" cy="675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58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7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List the factors of 36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number is not a factor of 14?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			4			7			14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multiples of 7 are odd?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Less than half		Half		More than half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4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		 ____ 		48		____		32		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7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List the factors of 36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number is not a factor of 14?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			4			7			14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multiples of 7 are odd?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Less than half		Half		More than half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4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		 ____ 		48		____		32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65601" y="791586"/>
            <a:ext cx="3904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1, 2, 3, 4, 6, 9, 12, 18, 36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53984" y="2535855"/>
            <a:ext cx="270429" cy="4383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446271" y="4218960"/>
            <a:ext cx="749537" cy="4383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779949" y="5029918"/>
            <a:ext cx="66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95456" y="5029918"/>
            <a:ext cx="66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257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5687133" y="2005314"/>
            <a:ext cx="3145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3, 4, 6 and 12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2746" y="1185289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135589" y="13279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Oval 24"/>
          <p:cNvSpPr/>
          <p:nvPr/>
        </p:nvSpPr>
        <p:spPr>
          <a:xfrm>
            <a:off x="226934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5744022" y="2037017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510533" y="2124233"/>
            <a:ext cx="672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12 are: ________________</a:t>
            </a:r>
          </a:p>
        </p:txBody>
      </p:sp>
      <p:sp>
        <p:nvSpPr>
          <p:cNvPr id="35" name="Oval 34"/>
          <p:cNvSpPr/>
          <p:nvPr/>
        </p:nvSpPr>
        <p:spPr>
          <a:xfrm>
            <a:off x="2889683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510021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130359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750697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537103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991373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611711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232049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7852387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847272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093062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2510533" y="2839353"/>
            <a:ext cx="58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8 are: 1, 2, 4 and 8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6103057" y="2047770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6803926" y="2049922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5535424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5889342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6240766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2520239" y="3678347"/>
            <a:ext cx="58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 and 4 are factors of 12 and 8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489965" y="4440866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 and 4 are common factors of 12 and 8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659637" y="4896177"/>
            <a:ext cx="1239979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345" y="4749142"/>
            <a:ext cx="755732" cy="106777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811" y="5450474"/>
            <a:ext cx="947267" cy="654166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3138780" y="5022790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Whitney and Dexter both have dark hair.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63499" y="5463955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have dark hair in common.</a:t>
            </a:r>
          </a:p>
        </p:txBody>
      </p:sp>
      <p:cxnSp>
        <p:nvCxnSpPr>
          <p:cNvPr id="59" name="Straight Connector 58"/>
          <p:cNvCxnSpPr/>
          <p:nvPr/>
        </p:nvCxnSpPr>
        <p:spPr>
          <a:xfrm>
            <a:off x="6514143" y="5987175"/>
            <a:ext cx="1239979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4958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1" grpId="0"/>
      <p:bldP spid="26" grpId="0" animBg="1"/>
      <p:bldP spid="27" grpId="0"/>
      <p:bldP spid="46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7" grpId="0"/>
      <p:bldP spid="5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498704" y="514221"/>
            <a:ext cx="251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15</a:t>
            </a:r>
          </a:p>
        </p:txBody>
      </p:sp>
      <p:sp>
        <p:nvSpPr>
          <p:cNvPr id="2" name="Oval 1"/>
          <p:cNvSpPr/>
          <p:nvPr/>
        </p:nvSpPr>
        <p:spPr>
          <a:xfrm>
            <a:off x="2753215" y="1020520"/>
            <a:ext cx="3960000" cy="396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426746" y="1031966"/>
            <a:ext cx="3960000" cy="396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109562" y="508746"/>
            <a:ext cx="251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25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22645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48979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62122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05980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278" y="5465441"/>
            <a:ext cx="678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10982" y="5465441"/>
            <a:ext cx="678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4575" y="4845526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207418" y="49882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52467" y="1076049"/>
            <a:ext cx="1905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1, 3, 5, 15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22781" y="885228"/>
            <a:ext cx="1360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1, 5, 25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236448" y="1408448"/>
            <a:ext cx="1695224" cy="3254992"/>
          </a:xfrm>
          <a:prstGeom prst="roundRect">
            <a:avLst/>
          </a:prstGeom>
          <a:noFill/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710699" y="4979739"/>
            <a:ext cx="4603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Common factors of 15 and 25</a:t>
            </a:r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 flipV="1">
            <a:off x="4022645" y="3429000"/>
            <a:ext cx="1761628" cy="15999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3529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20261 -0.5187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22569 -0.2270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5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15538 -0.55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8" y="-27685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0.0316 -0.3113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-1557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6 L -0.27899 -0.3113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58" y="-1557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12483 -0.4180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3" y="-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4" grpId="0" animBg="1"/>
      <p:bldP spid="4" grpId="1" animBg="1"/>
      <p:bldP spid="18" grpId="0"/>
      <p:bldP spid="18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875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Kasim has sorted some factors into a Venn diagram by systematically checking each times table.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he has made.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D34F754-A1EC-4B07-9854-D282B94737EC}"/>
              </a:ext>
            </a:extLst>
          </p:cNvPr>
          <p:cNvGrpSpPr/>
          <p:nvPr/>
        </p:nvGrpSpPr>
        <p:grpSpPr>
          <a:xfrm>
            <a:off x="3897034" y="1692792"/>
            <a:ext cx="4394017" cy="2772976"/>
            <a:chOff x="2373033" y="1530232"/>
            <a:chExt cx="4394017" cy="277297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9F9F36E-46F4-934E-A2C4-047991B2DD09}"/>
                </a:ext>
              </a:extLst>
            </p:cNvPr>
            <p:cNvGrpSpPr/>
            <p:nvPr/>
          </p:nvGrpSpPr>
          <p:grpSpPr>
            <a:xfrm>
              <a:off x="2376947" y="1530232"/>
              <a:ext cx="4390103" cy="2772976"/>
              <a:chOff x="2434228" y="1505726"/>
              <a:chExt cx="4390103" cy="2772976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96BDF46D-E3F9-154A-BF24-E51A8CEFA999}"/>
                  </a:ext>
                </a:extLst>
              </p:cNvPr>
              <p:cNvSpPr/>
              <p:nvPr/>
            </p:nvSpPr>
            <p:spPr>
              <a:xfrm>
                <a:off x="2434228" y="1505726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232EADF-350F-6B48-B3AB-913394F8EECF}"/>
                  </a:ext>
                </a:extLst>
              </p:cNvPr>
              <p:cNvSpPr/>
              <p:nvPr/>
            </p:nvSpPr>
            <p:spPr>
              <a:xfrm>
                <a:off x="4081131" y="1535502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4C5BB68-9204-7442-9C56-62ABDB1C2062}"/>
                </a:ext>
              </a:extLst>
            </p:cNvPr>
            <p:cNvSpPr/>
            <p:nvPr/>
          </p:nvSpPr>
          <p:spPr>
            <a:xfrm>
              <a:off x="2373033" y="1530232"/>
              <a:ext cx="2743200" cy="274320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EF24549-15BD-BD45-BEBF-F050DE6385CA}"/>
                </a:ext>
              </a:extLst>
            </p:cNvPr>
            <p:cNvGrpSpPr/>
            <p:nvPr/>
          </p:nvGrpSpPr>
          <p:grpSpPr>
            <a:xfrm>
              <a:off x="2721920" y="2073829"/>
              <a:ext cx="3700158" cy="1656006"/>
              <a:chOff x="-2704332" y="1855315"/>
              <a:chExt cx="3700158" cy="1656006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F54302E-F2E7-AF46-867F-CCBB911BB1F5}"/>
                  </a:ext>
                </a:extLst>
              </p:cNvPr>
              <p:cNvSpPr txBox="1"/>
              <p:nvPr/>
            </p:nvSpPr>
            <p:spPr>
              <a:xfrm>
                <a:off x="-1635053" y="210350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3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7AD7783-0FE7-C148-B34A-657715318DB9}"/>
                  </a:ext>
                </a:extLst>
              </p:cNvPr>
              <p:cNvSpPr txBox="1"/>
              <p:nvPr/>
            </p:nvSpPr>
            <p:spPr>
              <a:xfrm>
                <a:off x="-1170138" y="292654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ADEA0D1-A776-1942-9F01-2FD480F16CBC}"/>
                  </a:ext>
                </a:extLst>
              </p:cNvPr>
              <p:cNvSpPr txBox="1"/>
              <p:nvPr/>
            </p:nvSpPr>
            <p:spPr>
              <a:xfrm>
                <a:off x="-1170138" y="1855315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2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793381D-2847-664C-922A-21960E749AF5}"/>
                  </a:ext>
                </a:extLst>
              </p:cNvPr>
              <p:cNvSpPr txBox="1"/>
              <p:nvPr/>
            </p:nvSpPr>
            <p:spPr>
              <a:xfrm>
                <a:off x="-1170138" y="2390927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4E9EAD8-0EF0-4941-A3FB-4B7951A86D78}"/>
                  </a:ext>
                </a:extLst>
              </p:cNvPr>
              <p:cNvSpPr txBox="1"/>
              <p:nvPr/>
            </p:nvSpPr>
            <p:spPr>
              <a:xfrm>
                <a:off x="43634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CF231C0-077B-4247-AB07-5479C1DE6FD7}"/>
                  </a:ext>
                </a:extLst>
              </p:cNvPr>
              <p:cNvSpPr txBox="1"/>
              <p:nvPr/>
            </p:nvSpPr>
            <p:spPr>
              <a:xfrm>
                <a:off x="-2704332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8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9CB76AF-85F7-BC44-8B43-36FE3A8A440F}"/>
                  </a:ext>
                </a:extLst>
              </p:cNvPr>
              <p:cNvSpPr txBox="1"/>
              <p:nvPr/>
            </p:nvSpPr>
            <p:spPr>
              <a:xfrm>
                <a:off x="-1635053" y="2642480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A062950-F1C4-CC42-9461-9D4A0E2C90E8}"/>
                </a:ext>
              </a:extLst>
            </p:cNvPr>
            <p:cNvSpPr txBox="1"/>
            <p:nvPr/>
          </p:nvSpPr>
          <p:spPr>
            <a:xfrm>
              <a:off x="2967286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 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24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B5F5D59-972B-B143-BAE5-3DB7D1C14E43}"/>
                </a:ext>
              </a:extLst>
            </p:cNvPr>
            <p:cNvSpPr txBox="1"/>
            <p:nvPr/>
          </p:nvSpPr>
          <p:spPr>
            <a:xfrm>
              <a:off x="4811865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30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34347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875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Kasim has sorted some factors into a Venn diagram by systematically checking each times table.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he has made.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Kasim’s mistake is…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1EBBDC1-7644-4C86-A281-22096A1DBDCB}"/>
              </a:ext>
            </a:extLst>
          </p:cNvPr>
          <p:cNvGrpSpPr/>
          <p:nvPr/>
        </p:nvGrpSpPr>
        <p:grpSpPr>
          <a:xfrm>
            <a:off x="3897034" y="1692792"/>
            <a:ext cx="4394017" cy="2772976"/>
            <a:chOff x="2373033" y="1530232"/>
            <a:chExt cx="4394017" cy="277297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9F9F36E-46F4-934E-A2C4-047991B2DD09}"/>
                </a:ext>
              </a:extLst>
            </p:cNvPr>
            <p:cNvGrpSpPr/>
            <p:nvPr/>
          </p:nvGrpSpPr>
          <p:grpSpPr>
            <a:xfrm>
              <a:off x="2376947" y="1530232"/>
              <a:ext cx="4390103" cy="2772976"/>
              <a:chOff x="2434228" y="1505726"/>
              <a:chExt cx="4390103" cy="2772976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96BDF46D-E3F9-154A-BF24-E51A8CEFA999}"/>
                  </a:ext>
                </a:extLst>
              </p:cNvPr>
              <p:cNvSpPr/>
              <p:nvPr/>
            </p:nvSpPr>
            <p:spPr>
              <a:xfrm>
                <a:off x="2434228" y="1505726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232EADF-350F-6B48-B3AB-913394F8EECF}"/>
                  </a:ext>
                </a:extLst>
              </p:cNvPr>
              <p:cNvSpPr/>
              <p:nvPr/>
            </p:nvSpPr>
            <p:spPr>
              <a:xfrm>
                <a:off x="4081131" y="1535502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4C5BB68-9204-7442-9C56-62ABDB1C2062}"/>
                </a:ext>
              </a:extLst>
            </p:cNvPr>
            <p:cNvSpPr/>
            <p:nvPr/>
          </p:nvSpPr>
          <p:spPr>
            <a:xfrm>
              <a:off x="2373033" y="1530232"/>
              <a:ext cx="2743200" cy="274320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EF24549-15BD-BD45-BEBF-F050DE6385CA}"/>
                </a:ext>
              </a:extLst>
            </p:cNvPr>
            <p:cNvGrpSpPr/>
            <p:nvPr/>
          </p:nvGrpSpPr>
          <p:grpSpPr>
            <a:xfrm>
              <a:off x="2721920" y="2073829"/>
              <a:ext cx="3700158" cy="1656006"/>
              <a:chOff x="-2704332" y="1855315"/>
              <a:chExt cx="3700158" cy="1656006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F54302E-F2E7-AF46-867F-CCBB911BB1F5}"/>
                  </a:ext>
                </a:extLst>
              </p:cNvPr>
              <p:cNvSpPr txBox="1"/>
              <p:nvPr/>
            </p:nvSpPr>
            <p:spPr>
              <a:xfrm>
                <a:off x="-1635053" y="210350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3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7AD7783-0FE7-C148-B34A-657715318DB9}"/>
                  </a:ext>
                </a:extLst>
              </p:cNvPr>
              <p:cNvSpPr txBox="1"/>
              <p:nvPr/>
            </p:nvSpPr>
            <p:spPr>
              <a:xfrm>
                <a:off x="-1170138" y="292654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ADEA0D1-A776-1942-9F01-2FD480F16CBC}"/>
                  </a:ext>
                </a:extLst>
              </p:cNvPr>
              <p:cNvSpPr txBox="1"/>
              <p:nvPr/>
            </p:nvSpPr>
            <p:spPr>
              <a:xfrm>
                <a:off x="-1170138" y="1855315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2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793381D-2847-664C-922A-21960E749AF5}"/>
                  </a:ext>
                </a:extLst>
              </p:cNvPr>
              <p:cNvSpPr txBox="1"/>
              <p:nvPr/>
            </p:nvSpPr>
            <p:spPr>
              <a:xfrm>
                <a:off x="-1170138" y="2390927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4E9EAD8-0EF0-4941-A3FB-4B7951A86D78}"/>
                  </a:ext>
                </a:extLst>
              </p:cNvPr>
              <p:cNvSpPr txBox="1"/>
              <p:nvPr/>
            </p:nvSpPr>
            <p:spPr>
              <a:xfrm>
                <a:off x="43634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CF231C0-077B-4247-AB07-5479C1DE6FD7}"/>
                  </a:ext>
                </a:extLst>
              </p:cNvPr>
              <p:cNvSpPr txBox="1"/>
              <p:nvPr/>
            </p:nvSpPr>
            <p:spPr>
              <a:xfrm>
                <a:off x="-2704332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8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9CB76AF-85F7-BC44-8B43-36FE3A8A440F}"/>
                  </a:ext>
                </a:extLst>
              </p:cNvPr>
              <p:cNvSpPr txBox="1"/>
              <p:nvPr/>
            </p:nvSpPr>
            <p:spPr>
              <a:xfrm>
                <a:off x="-1635053" y="2642480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A062950-F1C4-CC42-9461-9D4A0E2C90E8}"/>
                </a:ext>
              </a:extLst>
            </p:cNvPr>
            <p:cNvSpPr txBox="1"/>
            <p:nvPr/>
          </p:nvSpPr>
          <p:spPr>
            <a:xfrm>
              <a:off x="2967286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 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24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B5F5D59-972B-B143-BAE5-3DB7D1C14E43}"/>
                </a:ext>
              </a:extLst>
            </p:cNvPr>
            <p:cNvSpPr txBox="1"/>
            <p:nvPr/>
          </p:nvSpPr>
          <p:spPr>
            <a:xfrm>
              <a:off x="4811865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30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76631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875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Kasim has sorted some factors into a Venn diagram by systematically checking each times table.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he has made.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Kasim’s mistake is that 4 is not a factor of 30 so it should not be in the middle of the Venn diagram. It should only be listed as a factor of 24.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01D9634-BB25-4850-9C13-D1419F43E0AB}"/>
              </a:ext>
            </a:extLst>
          </p:cNvPr>
          <p:cNvGrpSpPr/>
          <p:nvPr/>
        </p:nvGrpSpPr>
        <p:grpSpPr>
          <a:xfrm>
            <a:off x="3897034" y="1692792"/>
            <a:ext cx="4394017" cy="2772976"/>
            <a:chOff x="2373033" y="1530232"/>
            <a:chExt cx="4394017" cy="277297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9F9F36E-46F4-934E-A2C4-047991B2DD09}"/>
                </a:ext>
              </a:extLst>
            </p:cNvPr>
            <p:cNvGrpSpPr/>
            <p:nvPr/>
          </p:nvGrpSpPr>
          <p:grpSpPr>
            <a:xfrm>
              <a:off x="2376947" y="1530232"/>
              <a:ext cx="4390103" cy="2772976"/>
              <a:chOff x="2434228" y="1505726"/>
              <a:chExt cx="4390103" cy="2772976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96BDF46D-E3F9-154A-BF24-E51A8CEFA999}"/>
                  </a:ext>
                </a:extLst>
              </p:cNvPr>
              <p:cNvSpPr/>
              <p:nvPr/>
            </p:nvSpPr>
            <p:spPr>
              <a:xfrm>
                <a:off x="2434228" y="1505726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E232EADF-350F-6B48-B3AB-913394F8EECF}"/>
                  </a:ext>
                </a:extLst>
              </p:cNvPr>
              <p:cNvSpPr/>
              <p:nvPr/>
            </p:nvSpPr>
            <p:spPr>
              <a:xfrm>
                <a:off x="4081131" y="1535502"/>
                <a:ext cx="2743200" cy="27432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4C5BB68-9204-7442-9C56-62ABDB1C2062}"/>
                </a:ext>
              </a:extLst>
            </p:cNvPr>
            <p:cNvSpPr/>
            <p:nvPr/>
          </p:nvSpPr>
          <p:spPr>
            <a:xfrm>
              <a:off x="2373033" y="1530232"/>
              <a:ext cx="2743200" cy="274320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EF24549-15BD-BD45-BEBF-F050DE6385CA}"/>
                </a:ext>
              </a:extLst>
            </p:cNvPr>
            <p:cNvGrpSpPr/>
            <p:nvPr/>
          </p:nvGrpSpPr>
          <p:grpSpPr>
            <a:xfrm>
              <a:off x="2721920" y="2073829"/>
              <a:ext cx="3700158" cy="1656006"/>
              <a:chOff x="-2704332" y="1855315"/>
              <a:chExt cx="3700158" cy="1656006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F54302E-F2E7-AF46-867F-CCBB911BB1F5}"/>
                  </a:ext>
                </a:extLst>
              </p:cNvPr>
              <p:cNvSpPr txBox="1"/>
              <p:nvPr/>
            </p:nvSpPr>
            <p:spPr>
              <a:xfrm>
                <a:off x="-1635053" y="210350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3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7AD7783-0FE7-C148-B34A-657715318DB9}"/>
                  </a:ext>
                </a:extLst>
              </p:cNvPr>
              <p:cNvSpPr txBox="1"/>
              <p:nvPr/>
            </p:nvSpPr>
            <p:spPr>
              <a:xfrm>
                <a:off x="-1170138" y="2926546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ADEA0D1-A776-1942-9F01-2FD480F16CBC}"/>
                  </a:ext>
                </a:extLst>
              </p:cNvPr>
              <p:cNvSpPr txBox="1"/>
              <p:nvPr/>
            </p:nvSpPr>
            <p:spPr>
              <a:xfrm>
                <a:off x="-1170138" y="1855315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2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793381D-2847-664C-922A-21960E749AF5}"/>
                  </a:ext>
                </a:extLst>
              </p:cNvPr>
              <p:cNvSpPr txBox="1"/>
              <p:nvPr/>
            </p:nvSpPr>
            <p:spPr>
              <a:xfrm>
                <a:off x="-1170138" y="2390927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4E9EAD8-0EF0-4941-A3FB-4B7951A86D78}"/>
                  </a:ext>
                </a:extLst>
              </p:cNvPr>
              <p:cNvSpPr txBox="1"/>
              <p:nvPr/>
            </p:nvSpPr>
            <p:spPr>
              <a:xfrm>
                <a:off x="43634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CF231C0-077B-4247-AB07-5479C1DE6FD7}"/>
                  </a:ext>
                </a:extLst>
              </p:cNvPr>
              <p:cNvSpPr txBox="1"/>
              <p:nvPr/>
            </p:nvSpPr>
            <p:spPr>
              <a:xfrm>
                <a:off x="-2704332" y="2394289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8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9CB76AF-85F7-BC44-8B43-36FE3A8A440F}"/>
                  </a:ext>
                </a:extLst>
              </p:cNvPr>
              <p:cNvSpPr txBox="1"/>
              <p:nvPr/>
            </p:nvSpPr>
            <p:spPr>
              <a:xfrm>
                <a:off x="-1635053" y="2642480"/>
                <a:ext cx="952192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3200" b="1">
                    <a:latin typeface="Century Gothic" panose="020B0502020202020204" pitchFamily="34" charset="0"/>
                  </a:rPr>
                  <a:t>1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A062950-F1C4-CC42-9461-9D4A0E2C90E8}"/>
                </a:ext>
              </a:extLst>
            </p:cNvPr>
            <p:cNvSpPr txBox="1"/>
            <p:nvPr/>
          </p:nvSpPr>
          <p:spPr>
            <a:xfrm>
              <a:off x="2967286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 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24 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B5F5D59-972B-B143-BAE5-3DB7D1C14E43}"/>
                </a:ext>
              </a:extLst>
            </p:cNvPr>
            <p:cNvSpPr txBox="1"/>
            <p:nvPr/>
          </p:nvSpPr>
          <p:spPr>
            <a:xfrm>
              <a:off x="4811865" y="1635991"/>
              <a:ext cx="1319753" cy="707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Factors</a:t>
              </a:r>
              <a:b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</a:br>
              <a:r>
                <a:rPr lang="en-GB" sz="2000" b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of 30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84792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pairs of numbers to their common factor. You may want to draw arrays to help you.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77738AB-335A-C743-87C4-2D7C739A1B96}"/>
              </a:ext>
            </a:extLst>
          </p:cNvPr>
          <p:cNvGraphicFramePr>
            <a:graphicFrameLocks noGrp="1"/>
          </p:cNvGraphicFramePr>
          <p:nvPr/>
        </p:nvGraphicFramePr>
        <p:xfrm>
          <a:off x="3371841" y="1829283"/>
          <a:ext cx="5448321" cy="3429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2694">
                  <a:extLst>
                    <a:ext uri="{9D8B030D-6E8A-4147-A177-3AD203B41FA5}">
                      <a16:colId xmlns:a16="http://schemas.microsoft.com/office/drawing/2014/main" val="2530021230"/>
                    </a:ext>
                  </a:extLst>
                </a:gridCol>
                <a:gridCol w="1728391">
                  <a:extLst>
                    <a:ext uri="{9D8B030D-6E8A-4147-A177-3AD203B41FA5}">
                      <a16:colId xmlns:a16="http://schemas.microsoft.com/office/drawing/2014/main" val="3038531239"/>
                    </a:ext>
                  </a:extLst>
                </a:gridCol>
                <a:gridCol w="1517236">
                  <a:extLst>
                    <a:ext uri="{9D8B030D-6E8A-4147-A177-3AD203B41FA5}">
                      <a16:colId xmlns:a16="http://schemas.microsoft.com/office/drawing/2014/main" val="3286612649"/>
                    </a:ext>
                  </a:extLst>
                </a:gridCol>
              </a:tblGrid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36 and 90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947217"/>
                  </a:ext>
                </a:extLst>
              </a:tr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32 and 44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301937"/>
                  </a:ext>
                </a:extLst>
              </a:tr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21 and 63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962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695759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pairs of numbers to their common factor. You may want to draw arrays to help you.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ACCED41-2570-1C4B-81AC-591B2FB50DF9}"/>
              </a:ext>
            </a:extLst>
          </p:cNvPr>
          <p:cNvCxnSpPr>
            <a:cxnSpLocks/>
          </p:cNvCxnSpPr>
          <p:nvPr/>
        </p:nvCxnSpPr>
        <p:spPr>
          <a:xfrm>
            <a:off x="5497132" y="2324638"/>
            <a:ext cx="1899634" cy="2408349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240665-4DA5-ED41-8FBF-440784A59ACF}"/>
              </a:ext>
            </a:extLst>
          </p:cNvPr>
          <p:cNvCxnSpPr>
            <a:cxnSpLocks/>
          </p:cNvCxnSpPr>
          <p:nvPr/>
        </p:nvCxnSpPr>
        <p:spPr>
          <a:xfrm flipV="1">
            <a:off x="5452056" y="2369714"/>
            <a:ext cx="1944710" cy="1287887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F185097-F529-1645-86B4-3AF9F11ACE8E}"/>
              </a:ext>
            </a:extLst>
          </p:cNvPr>
          <p:cNvCxnSpPr>
            <a:cxnSpLocks/>
          </p:cNvCxnSpPr>
          <p:nvPr/>
        </p:nvCxnSpPr>
        <p:spPr>
          <a:xfrm flipV="1">
            <a:off x="5497132" y="3503054"/>
            <a:ext cx="1899634" cy="122993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77738AB-335A-C743-87C4-2D7C739A1B96}"/>
              </a:ext>
            </a:extLst>
          </p:cNvPr>
          <p:cNvGraphicFramePr>
            <a:graphicFrameLocks noGrp="1"/>
          </p:cNvGraphicFramePr>
          <p:nvPr/>
        </p:nvGraphicFramePr>
        <p:xfrm>
          <a:off x="3371841" y="1829283"/>
          <a:ext cx="5448321" cy="3429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2694">
                  <a:extLst>
                    <a:ext uri="{9D8B030D-6E8A-4147-A177-3AD203B41FA5}">
                      <a16:colId xmlns:a16="http://schemas.microsoft.com/office/drawing/2014/main" val="2530021230"/>
                    </a:ext>
                  </a:extLst>
                </a:gridCol>
                <a:gridCol w="1728391">
                  <a:extLst>
                    <a:ext uri="{9D8B030D-6E8A-4147-A177-3AD203B41FA5}">
                      <a16:colId xmlns:a16="http://schemas.microsoft.com/office/drawing/2014/main" val="3038531239"/>
                    </a:ext>
                  </a:extLst>
                </a:gridCol>
                <a:gridCol w="1517236">
                  <a:extLst>
                    <a:ext uri="{9D8B030D-6E8A-4147-A177-3AD203B41FA5}">
                      <a16:colId xmlns:a16="http://schemas.microsoft.com/office/drawing/2014/main" val="3286612649"/>
                    </a:ext>
                  </a:extLst>
                </a:gridCol>
              </a:tblGrid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36 and 90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947217"/>
                  </a:ext>
                </a:extLst>
              </a:tr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32 and 44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301937"/>
                  </a:ext>
                </a:extLst>
              </a:tr>
              <a:tr h="1143091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latin typeface="Century Gothic" panose="020B0502020202020204" pitchFamily="34" charset="0"/>
                        </a:rPr>
                        <a:t>21 and 63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Century Gothic" panose="020B0502020202020204" pitchFamily="34" charset="0"/>
                      </a:endParaRP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78365" marR="178365" marT="89183" marB="89183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962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01661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all the common factors for the numbers below.</a:t>
            </a:r>
            <a:endParaRPr lang="en-US" sz="2000" dirty="0">
              <a:solidFill>
                <a:schemeClr val="tx1"/>
              </a:solidFill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1F67181-382B-406B-80A9-AFBFD1D514F5}"/>
              </a:ext>
            </a:extLst>
          </p:cNvPr>
          <p:cNvGrpSpPr/>
          <p:nvPr/>
        </p:nvGrpSpPr>
        <p:grpSpPr>
          <a:xfrm>
            <a:off x="4012060" y="2249946"/>
            <a:ext cx="4167880" cy="1191975"/>
            <a:chOff x="2490481" y="2656345"/>
            <a:chExt cx="4167880" cy="1191975"/>
          </a:xfrm>
        </p:grpSpPr>
        <p:sp>
          <p:nvSpPr>
            <p:cNvPr id="23" name="Rectangle: Rounded Corners 9">
              <a:extLst>
                <a:ext uri="{FF2B5EF4-FFF2-40B4-BE49-F238E27FC236}">
                  <a16:creationId xmlns:a16="http://schemas.microsoft.com/office/drawing/2014/main" id="{9D57D923-C324-8043-948F-6B73D0EF7172}"/>
                </a:ext>
              </a:extLst>
            </p:cNvPr>
            <p:cNvSpPr/>
            <p:nvPr/>
          </p:nvSpPr>
          <p:spPr>
            <a:xfrm>
              <a:off x="2490481" y="2656345"/>
              <a:ext cx="1624816" cy="119197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18</a:t>
              </a:r>
            </a:p>
          </p:txBody>
        </p:sp>
        <p:sp>
          <p:nvSpPr>
            <p:cNvPr id="24" name="Rectangle: Rounded Corners 10">
              <a:extLst>
                <a:ext uri="{FF2B5EF4-FFF2-40B4-BE49-F238E27FC236}">
                  <a16:creationId xmlns:a16="http://schemas.microsoft.com/office/drawing/2014/main" id="{C9EECF29-0067-C84C-AED4-6B075AB7E20A}"/>
                </a:ext>
              </a:extLst>
            </p:cNvPr>
            <p:cNvSpPr/>
            <p:nvPr/>
          </p:nvSpPr>
          <p:spPr>
            <a:xfrm>
              <a:off x="5033545" y="2656345"/>
              <a:ext cx="1624816" cy="119197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27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95883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all the common factors for the numbers below.</a:t>
            </a:r>
            <a:endParaRPr lang="en-US" sz="2000" dirty="0">
              <a:solidFill>
                <a:schemeClr val="tx1"/>
              </a:solidFill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247835C-69A9-4472-968B-F5FE0919A8E0}"/>
              </a:ext>
            </a:extLst>
          </p:cNvPr>
          <p:cNvGrpSpPr/>
          <p:nvPr/>
        </p:nvGrpSpPr>
        <p:grpSpPr>
          <a:xfrm>
            <a:off x="4014481" y="2249946"/>
            <a:ext cx="4167880" cy="1191975"/>
            <a:chOff x="2490481" y="2453145"/>
            <a:chExt cx="4167880" cy="1191975"/>
          </a:xfrm>
        </p:grpSpPr>
        <p:sp>
          <p:nvSpPr>
            <p:cNvPr id="23" name="Rectangle: Rounded Corners 9">
              <a:extLst>
                <a:ext uri="{FF2B5EF4-FFF2-40B4-BE49-F238E27FC236}">
                  <a16:creationId xmlns:a16="http://schemas.microsoft.com/office/drawing/2014/main" id="{9D57D923-C324-8043-948F-6B73D0EF7172}"/>
                </a:ext>
              </a:extLst>
            </p:cNvPr>
            <p:cNvSpPr/>
            <p:nvPr/>
          </p:nvSpPr>
          <p:spPr>
            <a:xfrm>
              <a:off x="2490481" y="2453145"/>
              <a:ext cx="1624816" cy="119197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18</a:t>
              </a:r>
            </a:p>
          </p:txBody>
        </p:sp>
        <p:sp>
          <p:nvSpPr>
            <p:cNvPr id="24" name="Rectangle: Rounded Corners 10">
              <a:extLst>
                <a:ext uri="{FF2B5EF4-FFF2-40B4-BE49-F238E27FC236}">
                  <a16:creationId xmlns:a16="http://schemas.microsoft.com/office/drawing/2014/main" id="{C9EECF29-0067-C84C-AED4-6B075AB7E20A}"/>
                </a:ext>
              </a:extLst>
            </p:cNvPr>
            <p:cNvSpPr/>
            <p:nvPr/>
          </p:nvSpPr>
          <p:spPr>
            <a:xfrm>
              <a:off x="5033545" y="2453145"/>
              <a:ext cx="1624816" cy="119197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27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90FBA495-C918-482E-91C7-D0BFF3E2CDCC}"/>
              </a:ext>
            </a:extLst>
          </p:cNvPr>
          <p:cNvSpPr/>
          <p:nvPr/>
        </p:nvSpPr>
        <p:spPr>
          <a:xfrm>
            <a:off x="4098224" y="4082127"/>
            <a:ext cx="3995550" cy="1275034"/>
          </a:xfrm>
          <a:prstGeom prst="rect">
            <a:avLst/>
          </a:prstGeom>
        </p:spPr>
        <p:txBody>
          <a:bodyPr wrap="none" anchor="ctr">
            <a:no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1, 3 and 9</a:t>
            </a:r>
          </a:p>
        </p:txBody>
      </p:sp>
    </p:spTree>
    <p:extLst>
      <p:ext uri="{BB962C8B-B14F-4D97-AF65-F5344CB8AC3E}">
        <p14:creationId xmlns:p14="http://schemas.microsoft.com/office/powerpoint/2010/main" val="25267043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195067" y="527450"/>
            <a:ext cx="7507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highest common factor of 27 and 90?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5067" y="1264763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27 are 1, 3, 9 and 27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7433" y="2067827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50276" y="22105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03946" y="2328691"/>
            <a:ext cx="6841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90 are ________________________________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3946" y="2736161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2, 3, 5, 6, 9, 10, 15, 18, 30, 45 and 90</a:t>
            </a:r>
          </a:p>
        </p:txBody>
      </p:sp>
      <p:sp>
        <p:nvSpPr>
          <p:cNvPr id="2" name="Oval 1"/>
          <p:cNvSpPr/>
          <p:nvPr/>
        </p:nvSpPr>
        <p:spPr>
          <a:xfrm>
            <a:off x="5314809" y="4142743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306187" y="4229663"/>
            <a:ext cx="737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</a:p>
        </p:txBody>
      </p:sp>
      <p:cxnSp>
        <p:nvCxnSpPr>
          <p:cNvPr id="11" name="Straight Arrow Connector 10"/>
          <p:cNvCxnSpPr>
            <a:cxnSpLocks/>
            <a:stCxn id="2" idx="1"/>
          </p:cNvCxnSpPr>
          <p:nvPr/>
        </p:nvCxnSpPr>
        <p:spPr>
          <a:xfrm flipH="1" flipV="1">
            <a:off x="5240279" y="3985219"/>
            <a:ext cx="179973" cy="26296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3744159" y="3618256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590152" y="3578310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and 90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4850348" y="4535463"/>
            <a:ext cx="467946" cy="1598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3398870" y="4486174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252385" y="4446510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and 45</a:t>
            </a:r>
          </a:p>
        </p:txBody>
      </p:sp>
      <p:cxnSp>
        <p:nvCxnSpPr>
          <p:cNvPr id="21" name="Straight Arrow Connector 20"/>
          <p:cNvCxnSpPr>
            <a:cxnSpLocks/>
          </p:cNvCxnSpPr>
          <p:nvPr/>
        </p:nvCxnSpPr>
        <p:spPr>
          <a:xfrm flipV="1">
            <a:off x="5746186" y="3858084"/>
            <a:ext cx="143448" cy="30905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5915862" y="3457304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766476" y="3415386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and 30</a:t>
            </a:r>
          </a:p>
        </p:txBody>
      </p:sp>
      <p:cxnSp>
        <p:nvCxnSpPr>
          <p:cNvPr id="25" name="Straight Arrow Connector 24"/>
          <p:cNvCxnSpPr>
            <a:endCxn id="31" idx="1"/>
          </p:cNvCxnSpPr>
          <p:nvPr/>
        </p:nvCxnSpPr>
        <p:spPr>
          <a:xfrm>
            <a:off x="5968992" y="4683201"/>
            <a:ext cx="474556" cy="3120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cxnSpLocks/>
          </p:cNvCxnSpPr>
          <p:nvPr/>
        </p:nvCxnSpPr>
        <p:spPr>
          <a:xfrm flipV="1">
            <a:off x="6034809" y="4341404"/>
            <a:ext cx="420042" cy="674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6443878" y="4093606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6401997" y="4059753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and 18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443548" y="4771043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393362" y="4732539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and 15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5615801" y="4838011"/>
            <a:ext cx="54419" cy="3446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4772778" y="5186877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4725410" y="5144393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and 10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998934" y="1281394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2369041" y="2759426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304937" y="1284363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065424" y="2755270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5653689" y="1284363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4120125" y="2758531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8367794" y="939172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196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2" grpId="0" animBg="1"/>
      <p:bldP spid="10" grpId="0"/>
      <p:bldP spid="14" grpId="0" animBg="1"/>
      <p:bldP spid="16" grpId="0"/>
      <p:bldP spid="18" grpId="0" animBg="1"/>
      <p:bldP spid="19" grpId="0"/>
      <p:bldP spid="22" grpId="0" animBg="1"/>
      <p:bldP spid="23" grpId="0"/>
      <p:bldP spid="28" grpId="0" animBg="1"/>
      <p:bldP spid="29" grpId="0"/>
      <p:bldP spid="31" grpId="0" animBg="1"/>
      <p:bldP spid="32" grpId="0"/>
      <p:bldP spid="36" grpId="0" animBg="1"/>
      <p:bldP spid="37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0A2490-47E4-4688-8539-72749762E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342" y="99238"/>
            <a:ext cx="9545316" cy="665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57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EE3069-30A6-430A-956B-075450E64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631" y="91754"/>
            <a:ext cx="9516737" cy="667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358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009F7B-B7C4-4580-9194-C1BEDA7E4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438" y="129721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F84B862-495C-4F9D-986B-D282217009D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Lily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Is Lily correct? Prove it by working systematically through the times tables.</a:t>
            </a:r>
            <a:endParaRPr lang="en-GB" sz="32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US" sz="2000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Speech Bubble: Rectangle with Corners Rounded 4">
            <a:extLst>
              <a:ext uri="{FF2B5EF4-FFF2-40B4-BE49-F238E27FC236}">
                <a16:creationId xmlns:a16="http://schemas.microsoft.com/office/drawing/2014/main" id="{30094AF2-733E-1E4F-9198-C4074D124FD7}"/>
              </a:ext>
            </a:extLst>
          </p:cNvPr>
          <p:cNvSpPr/>
          <p:nvPr/>
        </p:nvSpPr>
        <p:spPr>
          <a:xfrm>
            <a:off x="5290176" y="1460820"/>
            <a:ext cx="3872405" cy="2432422"/>
          </a:xfrm>
          <a:prstGeom prst="wedgeRoundRectCallout">
            <a:avLst>
              <a:gd name="adj1" fmla="val -57701"/>
              <a:gd name="adj2" fmla="val 3619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</a:rPr>
              <a:t>The number 2 is the largest common factor of 36 and 40.</a:t>
            </a:r>
          </a:p>
        </p:txBody>
      </p:sp>
    </p:spTree>
    <p:extLst>
      <p:ext uri="{BB962C8B-B14F-4D97-AF65-F5344CB8AC3E}">
        <p14:creationId xmlns:p14="http://schemas.microsoft.com/office/powerpoint/2010/main" val="221670104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009F7B-B7C4-4580-9194-C1BEDA7E4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438" y="129721"/>
            <a:ext cx="8913124" cy="63221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Speech Bubble: Rectangle with Corners Rounded 4">
            <a:extLst>
              <a:ext uri="{FF2B5EF4-FFF2-40B4-BE49-F238E27FC236}">
                <a16:creationId xmlns:a16="http://schemas.microsoft.com/office/drawing/2014/main" id="{30094AF2-733E-1E4F-9198-C4074D124FD7}"/>
              </a:ext>
            </a:extLst>
          </p:cNvPr>
          <p:cNvSpPr/>
          <p:nvPr/>
        </p:nvSpPr>
        <p:spPr>
          <a:xfrm>
            <a:off x="5290176" y="1460820"/>
            <a:ext cx="3872405" cy="2432422"/>
          </a:xfrm>
          <a:prstGeom prst="wedgeRoundRectCallout">
            <a:avLst>
              <a:gd name="adj1" fmla="val -57701"/>
              <a:gd name="adj2" fmla="val 3619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</a:rPr>
              <a:t>The number 2 is the largest common factor of 36 and 40.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F84B862-495C-4F9D-986B-D282217009D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Lily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Is Lily correct? Prove it by working systematically through the times tables.</a:t>
            </a:r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Lily is not correct because…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US" sz="2000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9378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009F7B-B7C4-4580-9194-C1BEDA7E4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438" y="129721"/>
            <a:ext cx="8913124" cy="63221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Speech Bubble: Rectangle with Corners Rounded 4">
            <a:extLst>
              <a:ext uri="{FF2B5EF4-FFF2-40B4-BE49-F238E27FC236}">
                <a16:creationId xmlns:a16="http://schemas.microsoft.com/office/drawing/2014/main" id="{30094AF2-733E-1E4F-9198-C4074D124FD7}"/>
              </a:ext>
            </a:extLst>
          </p:cNvPr>
          <p:cNvSpPr/>
          <p:nvPr/>
        </p:nvSpPr>
        <p:spPr>
          <a:xfrm>
            <a:off x="5290176" y="1460820"/>
            <a:ext cx="3872405" cy="2432422"/>
          </a:xfrm>
          <a:prstGeom prst="wedgeRoundRectCallout">
            <a:avLst>
              <a:gd name="adj1" fmla="val -57701"/>
              <a:gd name="adj2" fmla="val 3619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</a:rPr>
              <a:t>The number 2 is the largest common factor of 36 and 40.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F84B862-495C-4F9D-986B-D282217009D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Lily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Is Lily correct? Prove it by working systematically through the times tables.</a:t>
            </a:r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Lily is not correct because the number 4 is the largest common factor of 36 and 40.</a:t>
            </a: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US" sz="2000" dirty="0">
              <a:solidFill>
                <a:schemeClr val="tx1"/>
              </a:solidFill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73589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3.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understand prime numbers.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313789742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9B194-9896-4FBE-82F5-9889D7456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67C65-59D6-4ACD-A786-ADC082CC5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880D63-5EF2-4F01-9576-3A892653A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746" y="63213"/>
            <a:ext cx="4142507" cy="673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76150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3219" y="552730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96062" y="6954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Oval 5"/>
          <p:cNvSpPr/>
          <p:nvPr/>
        </p:nvSpPr>
        <p:spPr>
          <a:xfrm>
            <a:off x="4318190" y="373516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616768" y="55678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544875" y="555661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151601" y="156277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530284" y="156277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3255677" y="2612128"/>
            <a:ext cx="5323887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016128" y="2689014"/>
            <a:ext cx="168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5</a:t>
            </a:r>
          </a:p>
        </p:txBody>
      </p:sp>
      <p:sp>
        <p:nvSpPr>
          <p:cNvPr id="32" name="Oval 31"/>
          <p:cNvSpPr/>
          <p:nvPr/>
        </p:nvSpPr>
        <p:spPr>
          <a:xfrm>
            <a:off x="4346083" y="162775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579267" y="162775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229492" y="162775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462675" y="162775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655737" y="1627752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5140040" y="353984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140040" y="456924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016908" y="353984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63171" y="353984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016908" y="456924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7327062" y="3723997"/>
            <a:ext cx="2389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only factors of 5 are 1 and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939481" y="5543169"/>
            <a:ext cx="3223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5 is a prime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0" grpId="0" animBg="1"/>
      <p:bldP spid="11" grpId="0" animBg="1"/>
      <p:bldP spid="21" grpId="0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291" y="2068513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33134" y="22112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Oval 5"/>
          <p:cNvSpPr/>
          <p:nvPr/>
        </p:nvSpPr>
        <p:spPr>
          <a:xfrm>
            <a:off x="3289323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341723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36479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525490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577890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8630290" y="603709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283198" y="281555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312412" y="281555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74233" y="2815557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260012" y="3907444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312412" y="3907444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64812" y="3907444"/>
            <a:ext cx="900000" cy="90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 flipH="1">
            <a:off x="3283200" y="1602871"/>
            <a:ext cx="6247091" cy="243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577730" y="1602870"/>
            <a:ext cx="168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6</a:t>
            </a:r>
          </a:p>
        </p:txBody>
      </p:sp>
      <p:cxnSp>
        <p:nvCxnSpPr>
          <p:cNvPr id="29" name="Straight Arrow Connector 28"/>
          <p:cNvCxnSpPr>
            <a:cxnSpLocks/>
          </p:cNvCxnSpPr>
          <p:nvPr/>
        </p:nvCxnSpPr>
        <p:spPr>
          <a:xfrm flipH="1">
            <a:off x="4283200" y="5076377"/>
            <a:ext cx="2981613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833859" y="5194607"/>
            <a:ext cx="1916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rows of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842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/>
      <p:bldP spid="31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9838" y="867827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22681" y="10105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Oval 8"/>
          <p:cNvSpPr/>
          <p:nvPr/>
        </p:nvSpPr>
        <p:spPr>
          <a:xfrm>
            <a:off x="3211048" y="1555867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584291" y="1945729"/>
            <a:ext cx="54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52442" y="294913"/>
            <a:ext cx="4131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With which of these numbers can you only make one rectangular array?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97402" y="2947942"/>
            <a:ext cx="54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73722" y="4449536"/>
            <a:ext cx="54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</a:t>
            </a:r>
          </a:p>
        </p:txBody>
      </p:sp>
      <p:sp>
        <p:nvSpPr>
          <p:cNvPr id="24" name="Oval 23"/>
          <p:cNvSpPr/>
          <p:nvPr/>
        </p:nvSpPr>
        <p:spPr>
          <a:xfrm>
            <a:off x="3751651" y="1555867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275626" y="1555867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23975" y="1555867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188395" y="2303729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28998" y="2303729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180649" y="2834890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28998" y="2834890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621509" y="3528593"/>
            <a:ext cx="5974355" cy="437737"/>
            <a:chOff x="2097508" y="3528592"/>
            <a:chExt cx="5974355" cy="437737"/>
          </a:xfrm>
        </p:grpSpPr>
        <p:sp>
          <p:nvSpPr>
            <p:cNvPr id="33" name="Oval 32"/>
            <p:cNvSpPr/>
            <p:nvPr/>
          </p:nvSpPr>
          <p:spPr>
            <a:xfrm>
              <a:off x="488795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444794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00162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558464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7118437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09750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265434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1117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3768013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4327986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763986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" name="Group 43"/>
          <p:cNvGrpSpPr>
            <a:grpSpLocks noChangeAspect="1"/>
          </p:cNvGrpSpPr>
          <p:nvPr/>
        </p:nvGrpSpPr>
        <p:grpSpPr>
          <a:xfrm rot="5400000">
            <a:off x="3599015" y="2896609"/>
            <a:ext cx="5994571" cy="439200"/>
            <a:chOff x="2097508" y="3528592"/>
            <a:chExt cx="5974355" cy="437737"/>
          </a:xfrm>
        </p:grpSpPr>
        <p:sp>
          <p:nvSpPr>
            <p:cNvPr id="45" name="Oval 44"/>
            <p:cNvSpPr/>
            <p:nvPr/>
          </p:nvSpPr>
          <p:spPr>
            <a:xfrm>
              <a:off x="488795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5444794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600162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6558464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7118437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209750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265434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321117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3768013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4327986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63986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2265309" y="5081836"/>
            <a:ext cx="5974355" cy="437737"/>
            <a:chOff x="2097508" y="3528592"/>
            <a:chExt cx="5974355" cy="437737"/>
          </a:xfrm>
        </p:grpSpPr>
        <p:sp>
          <p:nvSpPr>
            <p:cNvPr id="57" name="Oval 56"/>
            <p:cNvSpPr/>
            <p:nvPr/>
          </p:nvSpPr>
          <p:spPr>
            <a:xfrm>
              <a:off x="488795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5444794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6001629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6558464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7118437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209750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265434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3211178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3768013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4327986" y="3528592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639863" y="3534329"/>
              <a:ext cx="432000" cy="432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8" name="Oval 67"/>
          <p:cNvSpPr/>
          <p:nvPr/>
        </p:nvSpPr>
        <p:spPr>
          <a:xfrm>
            <a:off x="8302728" y="5090653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8843331" y="5090653"/>
            <a:ext cx="432000" cy="432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2142428" y="5572718"/>
            <a:ext cx="7373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these numbers is prime?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8005812" y="2961253"/>
            <a:ext cx="728916" cy="495859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2482132" y="4448705"/>
            <a:ext cx="728916" cy="495859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237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32" grpId="0" animBg="1"/>
      <p:bldP spid="68" grpId="0" animBg="1"/>
      <p:bldP spid="69" grpId="0" animBg="1"/>
      <p:bldP spid="72" grpId="0"/>
      <p:bldP spid="73" grpId="0" animBg="1"/>
      <p:bldP spid="7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50" y="755359"/>
            <a:ext cx="1126546" cy="8935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73696" y="677553"/>
            <a:ext cx="3283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Teddy is thinking of a prime number.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1322" y="1675450"/>
            <a:ext cx="5445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has 2 digits.</a:t>
            </a:r>
          </a:p>
        </p:txBody>
      </p:sp>
      <p:sp>
        <p:nvSpPr>
          <p:cNvPr id="9" name="Rectangle 8"/>
          <p:cNvSpPr/>
          <p:nvPr/>
        </p:nvSpPr>
        <p:spPr>
          <a:xfrm>
            <a:off x="3231321" y="2089561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between 10 and 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31321" y="2567500"/>
            <a:ext cx="63127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1 more than a multiple of 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10099" y="2981611"/>
            <a:ext cx="51716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3 less than a multiple of 10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533552" y="3395722"/>
            <a:ext cx="3854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Teddy’s number?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4252" y="2546952"/>
            <a:ext cx="5381098" cy="495859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33274" y="4226961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23922" y="4796590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10098" y="4266423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31321" y="4789643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73542" y="4245234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94765" y="4768454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32157" y="4226961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53380" y="4750181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97841" y="4205772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19064" y="4728992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3525" y="4223031"/>
            <a:ext cx="77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84748" y="4746251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32532" y="3453472"/>
            <a:ext cx="59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861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9" grpId="1"/>
      <p:bldP spid="10" grpId="0"/>
      <p:bldP spid="11" grpId="0"/>
      <p:bldP spid="11" grpId="1"/>
      <p:bldP spid="12" grpId="0"/>
      <p:bldP spid="13" grpId="0" animBg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3" grpId="0"/>
      <p:bldP spid="23" grpId="1"/>
      <p:bldP spid="24" grpId="0"/>
      <p:bldP spid="24" grpId="1"/>
      <p:bldP spid="25" grpId="0"/>
      <p:bldP spid="26" grpId="0"/>
      <p:bldP spid="2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6F9C84-82B8-4118-8508-3426A4490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74" y="69272"/>
            <a:ext cx="10791852" cy="671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0161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A6C077-2C5F-4A14-8B8A-22835A696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937" y="180310"/>
            <a:ext cx="9304125" cy="649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859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3290AE-B5B3-4908-A843-CB7FB3120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87" y="194681"/>
            <a:ext cx="9347025" cy="646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4855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4.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understand square numbers.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157772959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Maths Meeting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  <a:hlinkClick r:id="rId2"/>
              </a:rPr>
              <a:t>https://uk.ixl.com/math/year-5/interpret-line-graphs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628252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85206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72116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59027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45937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32848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19758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094021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963126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832231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513" y="15327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9 is equal to 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41573" y="15327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and 9 are factors of 9</a:t>
            </a:r>
          </a:p>
        </p:txBody>
      </p:sp>
      <p:sp>
        <p:nvSpPr>
          <p:cNvPr id="15" name="Oval 14"/>
          <p:cNvSpPr/>
          <p:nvPr/>
        </p:nvSpPr>
        <p:spPr>
          <a:xfrm>
            <a:off x="6430796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99901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69006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27501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296606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165711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30796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299901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169006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147377" y="24799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rows of 3 are equal to 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47376" y="3253976"/>
            <a:ext cx="262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is a factor of 9</a:t>
            </a:r>
          </a:p>
        </p:txBody>
      </p:sp>
      <p:cxnSp>
        <p:nvCxnSpPr>
          <p:cNvPr id="26" name="Straight Arrow Connector 25"/>
          <p:cNvCxnSpPr>
            <a:cxnSpLocks/>
          </p:cNvCxnSpPr>
          <p:nvPr/>
        </p:nvCxnSpPr>
        <p:spPr>
          <a:xfrm flipV="1">
            <a:off x="6427501" y="2685283"/>
            <a:ext cx="2458210" cy="8667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9073478" y="2842766"/>
            <a:ext cx="0" cy="247834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77941" y="2149225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116998" y="3774696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77490" y="4463865"/>
            <a:ext cx="4380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Using 9 counters it is possible to make a square.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30184" y="5548125"/>
            <a:ext cx="4380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9 is a square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176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30" grpId="0"/>
      <p:bldP spid="31" grpId="0"/>
      <p:bldP spid="32" grpId="0"/>
      <p:bldP spid="3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91513" y="501137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10 a square number?</a:t>
            </a:r>
          </a:p>
        </p:txBody>
      </p:sp>
      <p:sp>
        <p:nvSpPr>
          <p:cNvPr id="7" name="Oval 6"/>
          <p:cNvSpPr/>
          <p:nvPr/>
        </p:nvSpPr>
        <p:spPr>
          <a:xfrm>
            <a:off x="2297051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0590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82170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055709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645235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218774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840287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413826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971116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544655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343912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936472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29031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343090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942453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523167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343090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932182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529031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43090" y="428939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78822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390402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63941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777304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381590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544655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777304" y="37322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544655" y="317705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963941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377879" y="37322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6177038" y="501137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91513" y="501137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Is 4 a square number?</a:t>
            </a:r>
          </a:p>
        </p:txBody>
      </p:sp>
      <p:sp>
        <p:nvSpPr>
          <p:cNvPr id="21" name="Oval 20"/>
          <p:cNvSpPr/>
          <p:nvPr/>
        </p:nvSpPr>
        <p:spPr>
          <a:xfrm>
            <a:off x="2656725" y="110936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221140" y="110936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656725" y="166758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221140" y="166758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594447" y="379777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198732" y="37979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594447" y="43723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198733" y="43723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594447" y="494695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198732" y="494695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6057699" y="538444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421" y="42653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193264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14437" y="3192483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Is 6 a square number?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954268" y="3192483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  <p:sp>
        <p:nvSpPr>
          <p:cNvPr id="42" name="Oval 41"/>
          <p:cNvSpPr/>
          <p:nvPr/>
        </p:nvSpPr>
        <p:spPr>
          <a:xfrm>
            <a:off x="5363143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910664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63143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458186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457878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910664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389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3" grpId="0" animBg="1"/>
      <p:bldP spid="36" grpId="0" animBg="1"/>
      <p:bldP spid="37" grpId="0"/>
      <p:bldP spid="41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4639711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077972" y="176105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639711" y="176664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664" y="46390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125507" y="606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191514" y="3108077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Does this show that 8 is a square number?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26816" y="4083138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  <p:sp>
        <p:nvSpPr>
          <p:cNvPr id="42" name="Oval 41"/>
          <p:cNvSpPr/>
          <p:nvPr/>
        </p:nvSpPr>
        <p:spPr>
          <a:xfrm>
            <a:off x="3519969" y="2319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516233" y="176374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077972" y="232462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516233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077972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635975" y="232462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399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9" grpId="0"/>
      <p:bldP spid="40" grpId="0"/>
      <p:bldP spid="41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4270285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139390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008495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266990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136095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005200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270285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139390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008495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266990" y="620429"/>
            <a:ext cx="245821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6912967" y="766707"/>
            <a:ext cx="0" cy="247834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317430" y="73166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56487" y="1698637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44972" y="3389732"/>
            <a:ext cx="545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rows of 3 counters is equal to 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89293" y="4057631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33540" y="4751173"/>
            <a:ext cx="6856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product of an integer multiplied by itself is a square number.</a:t>
            </a:r>
          </a:p>
        </p:txBody>
      </p:sp>
      <p:cxnSp>
        <p:nvCxnSpPr>
          <p:cNvPr id="3" name="Straight Connector 2"/>
          <p:cNvCxnSpPr>
            <a:cxnSpLocks/>
          </p:cNvCxnSpPr>
          <p:nvPr/>
        </p:nvCxnSpPr>
        <p:spPr>
          <a:xfrm flipV="1">
            <a:off x="3244972" y="5220291"/>
            <a:ext cx="1107908" cy="7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3985260" y="4503420"/>
            <a:ext cx="1062990" cy="4267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4648200" y="4137660"/>
            <a:ext cx="251460" cy="3657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259360" y="4137660"/>
            <a:ext cx="251460" cy="3657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/>
          <p:cNvCxnSpPr>
            <a:cxnSpLocks/>
          </p:cNvCxnSpPr>
          <p:nvPr/>
        </p:nvCxnSpPr>
        <p:spPr>
          <a:xfrm>
            <a:off x="5249086" y="5224101"/>
            <a:ext cx="10579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cxnSpLocks/>
          </p:cNvCxnSpPr>
          <p:nvPr/>
        </p:nvCxnSpPr>
        <p:spPr>
          <a:xfrm flipV="1">
            <a:off x="7885292" y="5220291"/>
            <a:ext cx="1107908" cy="7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58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7" grpId="0"/>
      <p:bldP spid="29" grpId="0"/>
      <p:bldP spid="30" grpId="0"/>
      <p:bldP spid="32" grpId="0"/>
      <p:bldP spid="33" grpId="0"/>
      <p:bldP spid="8" grpId="0" animBg="1"/>
      <p:bldP spid="48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>
          <a:xfrm>
            <a:off x="6687971" y="489230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49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83189" y="1434262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85940" y="505422"/>
            <a:ext cx="6856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product of an integer multiplied by itself is a square number.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3735279" y="2003122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279" y="2003122"/>
                <a:ext cx="2098678" cy="523220"/>
              </a:xfrm>
              <a:prstGeom prst="rect">
                <a:avLst/>
              </a:prstGeom>
              <a:blipFill>
                <a:blip r:embed="rId3"/>
                <a:stretch>
                  <a:fillRect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2379591" y="2782036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1) 4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591" y="2782036"/>
                <a:ext cx="2098678" cy="523220"/>
              </a:xfrm>
              <a:prstGeom prst="rect">
                <a:avLst/>
              </a:prstGeom>
              <a:blipFill>
                <a:blip r:embed="rId4"/>
                <a:stretch>
                  <a:fillRect t="-13953" b="-290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379591" y="343591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Multiply 3"/>
          <p:cNvSpPr/>
          <p:nvPr/>
        </p:nvSpPr>
        <p:spPr>
          <a:xfrm>
            <a:off x="3606801" y="3329226"/>
            <a:ext cx="655569" cy="736600"/>
          </a:xfrm>
          <a:prstGeom prst="mathMultiply">
            <a:avLst>
              <a:gd name="adj1" fmla="val 1383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994025" y="2727328"/>
            <a:ext cx="169622" cy="2494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379591" y="343591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195692" y="2820148"/>
            <a:ext cx="3395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multiplied by itself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63322" y="2820148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850185" y="3970395"/>
            <a:ext cx="734594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7146804" y="41130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2" name="TextBox 51"/>
              <p:cNvSpPr txBox="1"/>
              <p:nvPr/>
            </p:nvSpPr>
            <p:spPr>
              <a:xfrm>
                <a:off x="2379591" y="4898192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2) 5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591" y="4898192"/>
                <a:ext cx="2098678" cy="523220"/>
              </a:xfrm>
              <a:prstGeom prst="rect">
                <a:avLst/>
              </a:prstGeom>
              <a:blipFill>
                <a:blip r:embed="rId6"/>
                <a:stretch>
                  <a:fillRect t="-15294" b="-305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7898812" y="4892306"/>
            <a:ext cx="50945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8337487" y="4716798"/>
                <a:ext cx="360996" cy="5132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aseline="30000">
                          <a:cs typeface="Calibri" panose="020F0502020204030204" pitchFamily="34" charset="0"/>
                        </a:rPr>
                        <m:t>2</m:t>
                      </m:r>
                    </m:oMath>
                  </m:oMathPara>
                </a14:m>
                <a:endParaRPr lang="en-GB" sz="2800" baseline="30000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7487" y="4716798"/>
                <a:ext cx="360996" cy="51328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ounded Rectangle 53"/>
          <p:cNvSpPr/>
          <p:nvPr/>
        </p:nvSpPr>
        <p:spPr>
          <a:xfrm>
            <a:off x="2450990" y="3520632"/>
            <a:ext cx="234950" cy="35803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3028895" y="3520632"/>
            <a:ext cx="234950" cy="35803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>
            <a:cxnSpLocks/>
            <a:stCxn id="7" idx="2"/>
          </p:cNvCxnSpPr>
          <p:nvPr/>
        </p:nvCxnSpPr>
        <p:spPr>
          <a:xfrm flipH="1">
            <a:off x="2614378" y="2976751"/>
            <a:ext cx="464458" cy="528031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cxnSpLocks/>
            <a:stCxn id="7" idx="2"/>
          </p:cNvCxnSpPr>
          <p:nvPr/>
        </p:nvCxnSpPr>
        <p:spPr>
          <a:xfrm>
            <a:off x="3078836" y="2976751"/>
            <a:ext cx="74498" cy="5573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2734399" y="538806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574396" y="489230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013235" y="5487154"/>
            <a:ext cx="2703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49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110933" y="5471474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864443" y="5465710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864315" y="4892306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3" name="TextBox 62"/>
              <p:cNvSpPr txBox="1"/>
              <p:nvPr/>
            </p:nvSpPr>
            <p:spPr>
              <a:xfrm>
                <a:off x="4930481" y="2002471"/>
                <a:ext cx="3812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"3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squared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is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equal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to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9"</m:t>
                      </m:r>
                    </m:oMath>
                  </m:oMathPara>
                </a14:m>
                <a:endParaRPr lang="en-GB" sz="2800" i="1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0481" y="2002471"/>
                <a:ext cx="381256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55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8" grpId="0"/>
      <p:bldP spid="34" grpId="0"/>
      <p:bldP spid="36" grpId="0"/>
      <p:bldP spid="36" grpId="1"/>
      <p:bldP spid="4" grpId="0" animBg="1"/>
      <p:bldP spid="4" grpId="1" animBg="1"/>
      <p:bldP spid="7" grpId="0" animBg="1"/>
      <p:bldP spid="44" grpId="0"/>
      <p:bldP spid="45" grpId="0"/>
      <p:bldP spid="46" grpId="0"/>
      <p:bldP spid="51" grpId="0"/>
      <p:bldP spid="52" grpId="0"/>
      <p:bldP spid="9" grpId="0" animBg="1"/>
      <p:bldP spid="10" grpId="0"/>
      <p:bldP spid="54" grpId="0" animBg="1"/>
      <p:bldP spid="55" grpId="0" animBg="1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BFF7DB-903F-44EB-961A-5444F50D8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41" y="126245"/>
            <a:ext cx="9429717" cy="660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8613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D91534-10A9-4B57-960B-E1FA97784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09" y="101600"/>
            <a:ext cx="9595973" cy="667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8068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222755080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is incorrect because…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138716080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Josh is incorrect because there are square numbers that are even. For example, 4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 16. </a:t>
            </a:r>
            <a:endParaRPr lang="en-GB" sz="2000" b="1" baseline="30000" dirty="0">
              <a:latin typeface="Century Gothic" panose="020B0502020202020204" pitchFamily="34" charset="0"/>
            </a:endParaRPr>
          </a:p>
          <a:p>
            <a:pPr lvl="0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100666561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 is the sum of two square numbers.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example above, complete the following: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 is the sum of two squared numbers. What could they be?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45 is the sum of two squared numbers. What could they be?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CF7F0B-8843-49E4-B56D-92A6C0DF6738}"/>
              </a:ext>
            </a:extLst>
          </p:cNvPr>
          <p:cNvSpPr/>
          <p:nvPr/>
        </p:nvSpPr>
        <p:spPr>
          <a:xfrm>
            <a:off x="4564902" y="1698116"/>
            <a:ext cx="3062199" cy="9125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25 = 4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  <a:r>
              <a:rPr lang="en-GB" sz="4000" b="1" dirty="0">
                <a:latin typeface="Century Gothic" panose="020B0502020202020204" pitchFamily="34" charset="0"/>
              </a:rPr>
              <a:t> + 3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0412582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 is the sum of two square numbers.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example above, complete the following: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 is the sum of two squared numbers. What could they be? </a:t>
            </a: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and 3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45 is the sum of two squared numbers. What could they be?</a:t>
            </a: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and 3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CF7F0B-8843-49E4-B56D-92A6C0DF6738}"/>
              </a:ext>
            </a:extLst>
          </p:cNvPr>
          <p:cNvSpPr/>
          <p:nvPr/>
        </p:nvSpPr>
        <p:spPr>
          <a:xfrm>
            <a:off x="4564902" y="1698116"/>
            <a:ext cx="3062199" cy="9125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25 = 4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  <a:r>
              <a:rPr lang="en-GB" sz="4000" b="1" dirty="0">
                <a:latin typeface="Century Gothic" panose="020B0502020202020204" pitchFamily="34" charset="0"/>
              </a:rPr>
              <a:t> + 3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1186245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following problems.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8100E67-03F3-45CF-B4B3-480D8937351D}"/>
              </a:ext>
            </a:extLst>
          </p:cNvPr>
          <p:cNvSpPr/>
          <p:nvPr/>
        </p:nvSpPr>
        <p:spPr>
          <a:xfrm>
            <a:off x="3105935" y="1789209"/>
            <a:ext cx="5980130" cy="87485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of a number. I square it and subtract 10. The answer is 54.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6EBD857-305D-4972-AE77-157822A08512}"/>
              </a:ext>
            </a:extLst>
          </p:cNvPr>
          <p:cNvSpPr/>
          <p:nvPr/>
        </p:nvSpPr>
        <p:spPr>
          <a:xfrm>
            <a:off x="3106200" y="4020441"/>
            <a:ext cx="5979600" cy="8748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I think of another number. I square it and add 15. The answer is 115.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61971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following problems.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8100E67-03F3-45CF-B4B3-480D8937351D}"/>
              </a:ext>
            </a:extLst>
          </p:cNvPr>
          <p:cNvSpPr/>
          <p:nvPr/>
        </p:nvSpPr>
        <p:spPr>
          <a:xfrm>
            <a:off x="3105935" y="1789209"/>
            <a:ext cx="5980130" cy="87485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of a number. I square it and subtract 10. The answer is 54.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2691E4E-B199-4BE5-81A3-5006267B119B}"/>
              </a:ext>
            </a:extLst>
          </p:cNvPr>
          <p:cNvSpPr/>
          <p:nvPr/>
        </p:nvSpPr>
        <p:spPr>
          <a:xfrm>
            <a:off x="3106200" y="4020441"/>
            <a:ext cx="5979600" cy="8748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I think of another number. I square it and add 15. The answer is 115.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DCD94EB-2DA5-46EF-A30C-03812C4C98A0}"/>
              </a:ext>
            </a:extLst>
          </p:cNvPr>
          <p:cNvSpPr/>
          <p:nvPr/>
        </p:nvSpPr>
        <p:spPr>
          <a:xfrm>
            <a:off x="5658600" y="2904825"/>
            <a:ext cx="874800" cy="87485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sz="72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DC1A4C-2C6E-4DE2-8C74-CF164940DE90}"/>
              </a:ext>
            </a:extLst>
          </p:cNvPr>
          <p:cNvSpPr/>
          <p:nvPr/>
        </p:nvSpPr>
        <p:spPr>
          <a:xfrm>
            <a:off x="5658600" y="5136000"/>
            <a:ext cx="874800" cy="87485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r>
            <a:endParaRPr lang="en-GB" sz="8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97670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876763" y="515159"/>
            <a:ext cx="6856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Dora is thinking of a square number.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876763" y="1038379"/>
            <a:ext cx="2338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odd.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76763" y="1561599"/>
            <a:ext cx="3436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Its digits sum to 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68645" y="2084819"/>
            <a:ext cx="6864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one more than a multiple of 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84881" y="2750798"/>
            <a:ext cx="6856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number is Dora thinking of?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4760" y="-33701"/>
            <a:ext cx="1322754" cy="193851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168742" y="4695692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956890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3" name="Straight Connector 2"/>
          <p:cNvCxnSpPr>
            <a:cxnSpLocks/>
          </p:cNvCxnSpPr>
          <p:nvPr/>
        </p:nvCxnSpPr>
        <p:spPr>
          <a:xfrm>
            <a:off x="2840397" y="2036179"/>
            <a:ext cx="21369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764401" y="3456420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513060" y="3459288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65433" y="3982508"/>
            <a:ext cx="3406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41’s digits sum to 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17807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643017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10041" y="5210315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68646" y="1038379"/>
            <a:ext cx="1949161" cy="5232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5493894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118037" y="5081756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493894" y="5670721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</p:txBody>
      </p:sp>
      <p:pic>
        <p:nvPicPr>
          <p:cNvPr id="1026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319" y="1581789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046" y="1021518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671" y="2140805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7007956" y="2735725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1018" y="3106527"/>
            <a:ext cx="747045" cy="74704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7043861" y="3249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45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5" grpId="0"/>
      <p:bldP spid="37" grpId="0"/>
      <p:bldP spid="40" grpId="0"/>
      <p:bldP spid="41" grpId="0"/>
      <p:bldP spid="42" grpId="0"/>
      <p:bldP spid="42" grpId="1"/>
      <p:bldP spid="43" grpId="0"/>
      <p:bldP spid="43" grpId="1"/>
      <p:bldP spid="48" grpId="0"/>
      <p:bldP spid="48" grpId="1"/>
      <p:bldP spid="49" grpId="0"/>
      <p:bldP spid="50" grpId="0"/>
      <p:bldP spid="64" grpId="0"/>
      <p:bldP spid="64" grpId="1"/>
      <p:bldP spid="6" grpId="0" animBg="1"/>
      <p:bldP spid="6" grpId="1" animBg="1"/>
      <p:bldP spid="65" grpId="0"/>
      <p:bldP spid="67" grpId="0"/>
      <p:bldP spid="67" grpId="1"/>
      <p:bldP spid="68" grpId="0"/>
      <p:bldP spid="71" grpId="0"/>
      <p:bldP spid="73" grpId="0"/>
      <p:bldP spid="73" grpId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534E41-FBDE-4803-AFE7-1268A5909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495" y="117634"/>
            <a:ext cx="10575009" cy="662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9754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3151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08D7AB-DACD-4B0B-9A9D-B2927DDBD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862" y="352814"/>
            <a:ext cx="6232276" cy="15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76597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5.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understand cubed numbers.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266311791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Key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377A1-1AE3-4F8B-A217-A5AB363B0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2031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80D72-E85D-4F5C-990A-9DCDDBDB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D8A7A-CAA4-4A20-8E3B-B8529B255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BCABEA-36A1-42B7-B5BF-A2C41D6E0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8" y="0"/>
            <a:ext cx="11353800" cy="677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6954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10F76-566E-4681-8E09-BC4EEAFB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B9277-A588-4245-8B2E-155D8B0DF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160CD0-E5A1-4EDB-B5BF-F42BDA55B8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492"/>
          <a:stretch/>
        </p:blipFill>
        <p:spPr>
          <a:xfrm>
            <a:off x="0" y="76200"/>
            <a:ext cx="1217208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6773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026945" y="1474095"/>
            <a:ext cx="1385978" cy="1591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73845" y="1474095"/>
            <a:ext cx="1385978" cy="1591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395" y="1474095"/>
            <a:ext cx="1385978" cy="1591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80045" y="1474095"/>
            <a:ext cx="1385978" cy="1591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53495" y="1474095"/>
            <a:ext cx="1385978" cy="1591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947295" y="1474095"/>
            <a:ext cx="1385978" cy="15913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49121" y="1019631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it possible to make a cube?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49120" y="373628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6 cubes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1834" y="53173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174677" y="6744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774725" y="2949320"/>
            <a:ext cx="2098301" cy="2287554"/>
            <a:chOff x="3250724" y="2949320"/>
            <a:chExt cx="2098301" cy="228755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800982" y="3493168"/>
              <a:ext cx="1385978" cy="159130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963047" y="3637037"/>
              <a:ext cx="1385978" cy="159130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250724" y="3493168"/>
              <a:ext cx="1385978" cy="159130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404107" y="3645568"/>
              <a:ext cx="1385978" cy="1591306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250724" y="2949320"/>
              <a:ext cx="1385978" cy="1591306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404107" y="3101720"/>
              <a:ext cx="1385978" cy="159130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17273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331046" y="362048"/>
            <a:ext cx="1385978" cy="1591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96563" y="362048"/>
            <a:ext cx="1385978" cy="1591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07482" y="362048"/>
            <a:ext cx="1385978" cy="1591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4725" y="362048"/>
            <a:ext cx="1385978" cy="1591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644" y="362048"/>
            <a:ext cx="1385978" cy="1591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441968" y="362048"/>
            <a:ext cx="1385978" cy="15913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663806" y="362048"/>
            <a:ext cx="1385978" cy="1591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552887" y="362048"/>
            <a:ext cx="1385978" cy="159130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38103" y="2166165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it possible to make a cube?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111553" y="2844889"/>
            <a:ext cx="2098301" cy="2287554"/>
            <a:chOff x="-2650866" y="779253"/>
            <a:chExt cx="2098301" cy="228755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2338102" y="1520162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8 cubes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63400" y="4718433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5755919" y="4740995"/>
            <a:ext cx="119776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7116082" y="3479283"/>
            <a:ext cx="0" cy="11093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16082" y="3772328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348170" y="4332877"/>
            <a:ext cx="360694" cy="40811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173293" y="4388604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427339" y="4929937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568454" y="3111468"/>
            <a:ext cx="1873515" cy="202097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071772" y="4399982"/>
            <a:ext cx="598720" cy="445447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3269776" y="4929937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85644" y="4924219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81046" y="5526230"/>
            <a:ext cx="3160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8 is a cube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050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/>
      <p:bldP spid="23" grpId="0"/>
      <p:bldP spid="30" grpId="0"/>
      <p:bldP spid="34" grpId="0"/>
      <p:bldP spid="35" grpId="0"/>
      <p:bldP spid="36" grpId="0" animBg="1"/>
      <p:bldP spid="36" grpId="1" animBg="1"/>
      <p:bldP spid="37" grpId="0" animBg="1"/>
      <p:bldP spid="38" grpId="0"/>
      <p:bldP spid="39" grpId="0"/>
      <p:bldP spid="40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5262139" y="571596"/>
            <a:ext cx="2098301" cy="2287554"/>
            <a:chOff x="-2650866" y="779253"/>
            <a:chExt cx="2098301" cy="2287554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4154367" y="1672740"/>
            <a:ext cx="2098301" cy="2287554"/>
            <a:chOff x="-2650866" y="779253"/>
            <a:chExt cx="2098301" cy="2287554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609241" y="1977936"/>
            <a:ext cx="2098301" cy="2287554"/>
            <a:chOff x="-2650866" y="779253"/>
            <a:chExt cx="2098301" cy="228755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27406" y="2528134"/>
            <a:ext cx="1385978" cy="159130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9471" y="2672003"/>
            <a:ext cx="1385978" cy="159130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7148" y="2528134"/>
            <a:ext cx="1385978" cy="159130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30531" y="2674184"/>
            <a:ext cx="1385978" cy="159130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27406" y="1984286"/>
            <a:ext cx="1385978" cy="159130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9471" y="2128155"/>
            <a:ext cx="1385978" cy="159130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7148" y="1984286"/>
            <a:ext cx="1385978" cy="159130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37623" y="2130336"/>
            <a:ext cx="1385978" cy="1591306"/>
          </a:xfrm>
          <a:prstGeom prst="rect">
            <a:avLst/>
          </a:prstGeom>
        </p:spPr>
      </p:pic>
      <p:grpSp>
        <p:nvGrpSpPr>
          <p:cNvPr id="50" name="Group 49"/>
          <p:cNvGrpSpPr/>
          <p:nvPr/>
        </p:nvGrpSpPr>
        <p:grpSpPr>
          <a:xfrm>
            <a:off x="5614438" y="885364"/>
            <a:ext cx="2098301" cy="2287554"/>
            <a:chOff x="-2650866" y="779253"/>
            <a:chExt cx="2098301" cy="2287554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86" name="Group 85"/>
          <p:cNvGrpSpPr/>
          <p:nvPr/>
        </p:nvGrpSpPr>
        <p:grpSpPr>
          <a:xfrm>
            <a:off x="4158454" y="565212"/>
            <a:ext cx="2098301" cy="2287554"/>
            <a:chOff x="-2650866" y="779253"/>
            <a:chExt cx="2098301" cy="2287554"/>
          </a:xfrm>
        </p:grpSpPr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4488596" y="886212"/>
            <a:ext cx="2098301" cy="2287554"/>
            <a:chOff x="-2650866" y="779253"/>
            <a:chExt cx="2098301" cy="2287554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sp>
        <p:nvSpPr>
          <p:cNvPr id="95" name="TextBox 94"/>
          <p:cNvSpPr txBox="1"/>
          <p:nvPr/>
        </p:nvSpPr>
        <p:spPr>
          <a:xfrm>
            <a:off x="6061866" y="4003880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96" name="Straight Arrow Connector 95"/>
          <p:cNvCxnSpPr/>
          <p:nvPr/>
        </p:nvCxnSpPr>
        <p:spPr>
          <a:xfrm>
            <a:off x="5137051" y="3951763"/>
            <a:ext cx="223366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 flipV="1">
            <a:off x="7675774" y="1421130"/>
            <a:ext cx="5197" cy="221400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7781981" y="2336169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99" name="Straight Arrow Connector 98"/>
          <p:cNvCxnSpPr/>
          <p:nvPr/>
        </p:nvCxnSpPr>
        <p:spPr>
          <a:xfrm>
            <a:off x="4315757" y="3231806"/>
            <a:ext cx="674603" cy="63995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4288483" y="3408179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879911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722348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2921474" y="4440877"/>
            <a:ext cx="860614" cy="456287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TextBox 106"/>
          <p:cNvSpPr txBox="1"/>
          <p:nvPr/>
        </p:nvSpPr>
        <p:spPr>
          <a:xfrm>
            <a:off x="3139009" y="4887904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317667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64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452457" y="5192139"/>
            <a:ext cx="4049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64 is a cube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467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8" grpId="0"/>
      <p:bldP spid="103" grpId="0"/>
      <p:bldP spid="104" grpId="0"/>
      <p:bldP spid="105" grpId="0"/>
      <p:bldP spid="106" grpId="0" animBg="1"/>
      <p:bldP spid="107" grpId="0"/>
      <p:bldP spid="108" grpId="0"/>
      <p:bldP spid="109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7499" y="1269698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7501" y="3257231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7500" y="40982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Cube numbers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07796" y="40982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Square numbers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82125" y="1269698"/>
            <a:ext cx="1737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750378" y="2012838"/>
                <a:ext cx="17379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2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0378" y="2012838"/>
                <a:ext cx="1737931" cy="523220"/>
              </a:xfrm>
              <a:prstGeom prst="rect">
                <a:avLst/>
              </a:prstGeom>
              <a:blipFill>
                <a:blip r:embed="rId3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614731" y="2017474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62338" y="2071507"/>
            <a:ext cx="135732" cy="1357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7376161" y="1715452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961809" y="1715452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204628" y="1742929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90276" y="1742929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604413" y="1747545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7991131" y="1933346"/>
            <a:ext cx="203200" cy="304006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770944" y="1924909"/>
            <a:ext cx="51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17101" y="4374389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881377" y="4396347"/>
            <a:ext cx="135732" cy="1357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758174" y="2769026"/>
            <a:ext cx="734594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054793" y="29117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98090" y="4247581"/>
            <a:ext cx="51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23042" y="4387603"/>
            <a:ext cx="3769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“4 cubed is equal to 64”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771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0" grpId="1" animBg="1"/>
      <p:bldP spid="17" grpId="0" animBg="1"/>
      <p:bldP spid="18" grpId="0"/>
      <p:bldP spid="19" grpId="0"/>
      <p:bldP spid="20" grpId="0" animBg="1"/>
      <p:bldP spid="20" grpId="1" animBg="1"/>
      <p:bldP spid="22" grpId="0"/>
      <p:bldP spid="23" grpId="0"/>
      <p:bldP spid="24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1656" y="39745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44499" y="5401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166" y="1802048"/>
            <a:ext cx="1250012" cy="875008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911577" y="1727367"/>
            <a:ext cx="4113627" cy="1145928"/>
          </a:xfrm>
          <a:prstGeom prst="wedgeRoundRectCallout">
            <a:avLst>
              <a:gd name="adj1" fmla="val 66195"/>
              <a:gd name="adj2" fmla="val -846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cubed is equal to 15 because 5 multiplied by 3 is equal to 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96679" y="320719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4281423" y="4458855"/>
                <a:ext cx="29092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5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423" y="4458855"/>
                <a:ext cx="2909229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4343352" y="3237098"/>
            <a:ext cx="860614" cy="456287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4477925" y="3720733"/>
            <a:ext cx="726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03693" y="3207192"/>
            <a:ext cx="134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125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61513" y="4495883"/>
            <a:ext cx="1427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125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586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1656" y="39745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44499" y="5401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661360" y="922074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2635470" y="3153891"/>
                <a:ext cx="10938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3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470" y="3153891"/>
                <a:ext cx="1093846" cy="523220"/>
              </a:xfrm>
              <a:prstGeom prst="rect">
                <a:avLst/>
              </a:prstGeom>
              <a:blipFill>
                <a:blip r:embed="rId4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3300753" y="3177727"/>
            <a:ext cx="1427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3160062" y="1635714"/>
                <a:ext cx="9076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8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  <m:r>
                        <a:rPr lang="en-GB" sz="2800" i="1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dirty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062" y="1635714"/>
                <a:ext cx="907691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526061" y="3255241"/>
            <a:ext cx="403860" cy="3750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485410" y="4635665"/>
                <a:ext cx="31330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36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4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5410" y="4635665"/>
                <a:ext cx="3133057" cy="523220"/>
              </a:xfrm>
              <a:prstGeom prst="rect">
                <a:avLst/>
              </a:prstGeom>
              <a:blipFill>
                <a:blip r:embed="rId6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983894" y="4706239"/>
            <a:ext cx="584417" cy="3750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706361" y="1597398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19694" y="2075324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54921" y="1659550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35554" y="3183179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902961" y="4630081"/>
            <a:ext cx="771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673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5830031" y="452000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2729572" y="420331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1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420331"/>
                <a:ext cx="928029" cy="523220"/>
              </a:xfrm>
              <a:prstGeom prst="rect">
                <a:avLst/>
              </a:prstGeom>
              <a:blipFill>
                <a:blip r:embed="rId3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2729572" y="1421579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3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1421579"/>
                <a:ext cx="928029" cy="523220"/>
              </a:xfrm>
              <a:prstGeom prst="rect">
                <a:avLst/>
              </a:prstGeom>
              <a:blipFill>
                <a:blip r:embed="rId4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2729572" y="2422827"/>
            <a:ext cx="1499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/>
              <p:cNvSpPr txBox="1"/>
              <p:nvPr/>
            </p:nvSpPr>
            <p:spPr>
              <a:xfrm>
                <a:off x="2729572" y="3360916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6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3360916"/>
                <a:ext cx="928029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2729572" y="4362164"/>
            <a:ext cx="1499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29572" y="5300253"/>
            <a:ext cx="2509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cs typeface="Calibri" panose="020F0502020204030204" pitchFamily="34" charset="0"/>
              </a:rPr>
              <a:t> 1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5830030" y="1420794"/>
                <a:ext cx="15484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0030" y="1420794"/>
                <a:ext cx="1548456" cy="523220"/>
              </a:xfrm>
              <a:prstGeom prst="rect">
                <a:avLst/>
              </a:prstGeom>
              <a:blipFill>
                <a:blip r:embed="rId6"/>
                <a:stretch>
                  <a:fillRect l="-787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5830031" y="2389588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830031" y="5295972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30031" y="3358382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30031" y="4327176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2891" y="50006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205734" y="6427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68387" y="2044006"/>
            <a:ext cx="24940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calculation to the number.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420647" y="713520"/>
            <a:ext cx="2318604" cy="2761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endCxn id="41" idx="1"/>
          </p:cNvCxnSpPr>
          <p:nvPr/>
        </p:nvCxnSpPr>
        <p:spPr>
          <a:xfrm>
            <a:off x="3535926" y="1598348"/>
            <a:ext cx="2294105" cy="105285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endCxn id="44" idx="1"/>
          </p:cNvCxnSpPr>
          <p:nvPr/>
        </p:nvCxnSpPr>
        <p:spPr>
          <a:xfrm>
            <a:off x="3673656" y="2693282"/>
            <a:ext cx="2156374" cy="18955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endCxn id="40" idx="1"/>
          </p:cNvCxnSpPr>
          <p:nvPr/>
        </p:nvCxnSpPr>
        <p:spPr>
          <a:xfrm flipV="1">
            <a:off x="3458542" y="1682404"/>
            <a:ext cx="2371488" cy="202270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24640" y="4633582"/>
            <a:ext cx="2205391" cy="88565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28" idx="1"/>
          </p:cNvCxnSpPr>
          <p:nvPr/>
        </p:nvCxnSpPr>
        <p:spPr>
          <a:xfrm flipV="1">
            <a:off x="4368806" y="713610"/>
            <a:ext cx="1461224" cy="48504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2310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to their cube numbers.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941F5-3753-4862-B000-B8A3A36988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67816" y="2022618"/>
          <a:ext cx="5056368" cy="2654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5456">
                  <a:extLst>
                    <a:ext uri="{9D8B030D-6E8A-4147-A177-3AD203B41FA5}">
                      <a16:colId xmlns:a16="http://schemas.microsoft.com/office/drawing/2014/main" val="2871260284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2987850337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3534987046"/>
                    </a:ext>
                  </a:extLst>
                </a:gridCol>
              </a:tblGrid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1,331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913933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421972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343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63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47427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to their cube numbers.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941F5-3753-4862-B000-B8A3A36988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67816" y="2022618"/>
          <a:ext cx="5056368" cy="2654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5456">
                  <a:extLst>
                    <a:ext uri="{9D8B030D-6E8A-4147-A177-3AD203B41FA5}">
                      <a16:colId xmlns:a16="http://schemas.microsoft.com/office/drawing/2014/main" val="2871260284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2987850337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3534987046"/>
                    </a:ext>
                  </a:extLst>
                </a:gridCol>
              </a:tblGrid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1,331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913933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421972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343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63481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28C895-E36F-46E8-AEEA-3FBD8E4A9440}"/>
              </a:ext>
            </a:extLst>
          </p:cNvPr>
          <p:cNvCxnSpPr/>
          <p:nvPr/>
        </p:nvCxnSpPr>
        <p:spPr>
          <a:xfrm>
            <a:off x="4752975" y="2476500"/>
            <a:ext cx="2571750" cy="17335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6FF5AF6-0A4C-46E1-B7D9-2A0D8DE49109}"/>
              </a:ext>
            </a:extLst>
          </p:cNvPr>
          <p:cNvCxnSpPr>
            <a:cxnSpLocks/>
          </p:cNvCxnSpPr>
          <p:nvPr/>
        </p:nvCxnSpPr>
        <p:spPr>
          <a:xfrm flipV="1">
            <a:off x="4752975" y="2476500"/>
            <a:ext cx="2571750" cy="8763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1A91142-C4FB-402B-BD35-0057CD83CEE6}"/>
              </a:ext>
            </a:extLst>
          </p:cNvPr>
          <p:cNvCxnSpPr>
            <a:cxnSpLocks/>
          </p:cNvCxnSpPr>
          <p:nvPr/>
        </p:nvCxnSpPr>
        <p:spPr>
          <a:xfrm flipV="1">
            <a:off x="4678261" y="3352802"/>
            <a:ext cx="2646464" cy="8572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26828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15365102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is correct because…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317259378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Jamal is correct because when the number 7 is multiplied by itself and then by itself again, the product is 343.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322299969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6DD7D-D7FE-4E41-BD34-8EECF1EC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F80CE-0028-4D67-8B99-CD21D604A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D8B49A-84D4-4E79-8F51-D820AE9C9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3363"/>
            <a:ext cx="10661073" cy="639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4855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|5.4|11.4|1.2|9.6|1.9|15|13.5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3|3.8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.8|5.1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1.6|2.5|8.7|10.3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8.8|5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|1.8|7.1|4.3|6.2|2.4|8.6|2.9|4.8|0.8|2.7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4.5|4.4|5.6|2.5|11.9|13.3|4.1|8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|1.2|6.1|6.7|1.2|5.4|8.3|3.4|3.2|4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6.2|11.1|18.9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7|11.5|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8|7.2|3.4|6|3.5|3.4|10.2|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2.3|2.9|3.2|7.4|1.2|15|9|3.2|10.4|6.7|1.7|2.5|11.3|7|1.8|1.8|4.8|1.1|3.9|8.3|1.6|3.3|4.5|2.6|2.5|7.9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6.8|8.8|6.1|4.6|5.7|1.8|1.6|1.4|8.2|2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3.1|5.4|4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3.6|2.5|7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3.3|4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5.3|1.5|0.9|1.9|6.4|0.9|16.8|9.7|5.8|2.3|3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9.8|12.6|9|5.4|8.3|1|0.9|3.2|2.2|1.2|4.5|4.1|8.5|2.8|3.8|10.9|5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6|2.8|4.8|7.6|4.4|5.6|2.9|9.1|16.5|5.5|4.1|4.3|5.8|9.7|5.6|5.7|6.4|6.6|1.6|4.8|9.4|5.9|5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2|20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|9.6|8.2|5.3|4.3|4.5|1.1|9.5|0.6|2|3.3|11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5|5.9|3.8|1.7|2.3|1.3|6|4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8|0.7|8.6|11.7|7.7|7|6.7|5.9|10.7|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5.2|16|2.4|6.4|2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5|2.9|12.5|11.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7.1|9.3|10.5|7.3|5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2871</Words>
  <Application>Microsoft Office PowerPoint</Application>
  <PresentationFormat>Widescreen</PresentationFormat>
  <Paragraphs>1146</Paragraphs>
  <Slides>110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110</vt:i4>
      </vt:variant>
    </vt:vector>
  </HeadingPairs>
  <TitlesOfParts>
    <vt:vector size="119" baseType="lpstr">
      <vt:lpstr>Arial</vt:lpstr>
      <vt:lpstr>Calibri</vt:lpstr>
      <vt:lpstr>Calibri Light</vt:lpstr>
      <vt:lpstr>Cambria Math</vt:lpstr>
      <vt:lpstr>Century Gothic</vt:lpstr>
      <vt:lpstr>SassoonCRInfantMedium</vt:lpstr>
      <vt:lpstr>Wingdings</vt:lpstr>
      <vt:lpstr>XCCW Joined 7a</vt:lpstr>
      <vt:lpstr>Office Theme</vt:lpstr>
      <vt:lpstr>PowerPoint Presentation</vt:lpstr>
      <vt:lpstr>Key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Meeting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Meeting  https://uk.ixl.com/math/year-5/interpret-line-graphs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17</cp:revision>
  <dcterms:created xsi:type="dcterms:W3CDTF">2020-09-20T14:03:11Z</dcterms:created>
  <dcterms:modified xsi:type="dcterms:W3CDTF">2020-11-13T14:33:52Z</dcterms:modified>
</cp:coreProperties>
</file>