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1" r:id="rId1"/>
  </p:sldMasterIdLst>
  <p:notesMasterIdLst>
    <p:notesMasterId r:id="rId39"/>
  </p:notesMasterIdLst>
  <p:sldIdLst>
    <p:sldId id="294"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57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B5B9F42-58D7-4D91-AC39-A4B849FF6F43}" type="datetimeFigureOut">
              <a:rPr lang="en-GB" smtClean="0"/>
              <a:t>23/02/2022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B169C5A-01BE-4EC5-A32A-E49BE921EAD4}" type="slidenum">
              <a:rPr lang="en-GB" smtClean="0"/>
              <a:t>‹#›</a:t>
            </a:fld>
            <a:endParaRPr lang="en-GB"/>
          </a:p>
        </p:txBody>
      </p:sp>
    </p:spTree>
    <p:extLst>
      <p:ext uri="{BB962C8B-B14F-4D97-AF65-F5344CB8AC3E}">
        <p14:creationId xmlns:p14="http://schemas.microsoft.com/office/powerpoint/2010/main" val="211764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D3BFB879-6987-4E9A-BB61-71F80489420A}" type="datetime3">
              <a:rPr lang="en-US" smtClean="0">
                <a:solidFill>
                  <a:srgbClr val="DBF5F9">
                    <a:shade val="90000"/>
                  </a:srgbClr>
                </a:solidFill>
              </a:rPr>
              <a:pPr>
                <a:defRPr/>
              </a:pPr>
              <a:t>23 February 2022</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pPr>
              <a:defRPr/>
            </a:pPr>
            <a:fld id="{7AC684FF-127E-4B27-8589-BD6B966ED701}" type="slidenum">
              <a:rPr lang="en-US" smtClean="0">
                <a:solidFill>
                  <a:srgbClr val="DBF5F9">
                    <a:shade val="90000"/>
                  </a:srgbClr>
                </a:solidFill>
              </a:rPr>
              <a:pPr>
                <a:defRPr/>
              </a:pPr>
              <a:t>‹#›</a:t>
            </a:fld>
            <a:endParaRPr lang="en-US">
              <a:solidFill>
                <a:srgbClr val="DBF5F9">
                  <a:shade val="90000"/>
                </a:srgbClr>
              </a:solidFill>
            </a:endParaRPr>
          </a:p>
        </p:txBody>
      </p:sp>
    </p:spTree>
    <p:extLst>
      <p:ext uri="{BB962C8B-B14F-4D97-AF65-F5344CB8AC3E}">
        <p14:creationId xmlns:p14="http://schemas.microsoft.com/office/powerpoint/2010/main" val="2592938119"/>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4128FA3D-C8AB-44B9-851E-A842C18FEA91}" type="datetime3">
              <a:rPr lang="en-US" smtClean="0">
                <a:solidFill>
                  <a:srgbClr val="04617B">
                    <a:shade val="90000"/>
                  </a:srgbClr>
                </a:solidFill>
              </a:rPr>
              <a:pPr>
                <a:defRPr/>
              </a:pPr>
              <a:t>23 February 2022</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pPr>
              <a:defRPr/>
            </a:pPr>
            <a:fld id="{BC9B2E43-6806-47C4-AC21-68E076A7D434}"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880721884"/>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F6428981-0A51-489D-8DD8-A050748E9C3F}" type="datetime3">
              <a:rPr lang="en-US" smtClean="0">
                <a:solidFill>
                  <a:srgbClr val="DBF5F9">
                    <a:shade val="90000"/>
                  </a:srgbClr>
                </a:solidFill>
              </a:rPr>
              <a:pPr>
                <a:defRPr/>
              </a:pPr>
              <a:t>23 February 2022</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pPr>
              <a:defRPr/>
            </a:pPr>
            <a:fld id="{FE84CA97-80E2-40A5-A277-74B160FFF7E9}" type="slidenum">
              <a:rPr lang="en-US" smtClean="0">
                <a:solidFill>
                  <a:srgbClr val="DBF5F9">
                    <a:shade val="90000"/>
                  </a:srgbClr>
                </a:solidFill>
              </a:rPr>
              <a:pPr>
                <a:defRPr/>
              </a:pPr>
              <a:t>‹#›</a:t>
            </a:fld>
            <a:endParaRPr lang="en-US">
              <a:solidFill>
                <a:srgbClr val="DBF5F9">
                  <a:shade val="90000"/>
                </a:srgbClr>
              </a:solidFill>
            </a:endParaRPr>
          </a:p>
        </p:txBody>
      </p:sp>
    </p:spTree>
    <p:extLst>
      <p:ext uri="{BB962C8B-B14F-4D97-AF65-F5344CB8AC3E}">
        <p14:creationId xmlns:p14="http://schemas.microsoft.com/office/powerpoint/2010/main" val="956524620"/>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7368DFCA-97FA-4105-A098-13F88009F3A6}" type="datetime3">
              <a:rPr lang="en-US" smtClean="0">
                <a:solidFill>
                  <a:srgbClr val="04617B">
                    <a:shade val="90000"/>
                  </a:srgbClr>
                </a:solidFill>
              </a:rPr>
              <a:pPr>
                <a:defRPr/>
              </a:pPr>
              <a:t>23 February 2022</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pPr>
              <a:defRPr/>
            </a:pPr>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pPr>
              <a:defRPr/>
            </a:pPr>
            <a:fld id="{3D0EE6C6-86FA-4BDB-8F03-E88010857446}"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3182341573"/>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99B50B89-593F-4B50-BC88-C554255DDB25}" type="datetime3">
              <a:rPr lang="en-US" smtClean="0">
                <a:solidFill>
                  <a:srgbClr val="04617B">
                    <a:shade val="90000"/>
                  </a:srgbClr>
                </a:solidFill>
              </a:rPr>
              <a:pPr>
                <a:defRPr/>
              </a:pPr>
              <a:t>23 February 2022</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pPr>
              <a:defRPr/>
            </a:pPr>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pPr>
              <a:defRPr/>
            </a:pPr>
            <a:fld id="{15CF4177-CAF5-4509-B6D0-C63997C56D19}"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828738443"/>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6F57A391-95DC-480C-8DD3-56DC7E2699FE}" type="datetime3">
              <a:rPr lang="en-US" smtClean="0">
                <a:solidFill>
                  <a:srgbClr val="04617B">
                    <a:shade val="90000"/>
                  </a:srgbClr>
                </a:solidFill>
              </a:rPr>
              <a:pPr>
                <a:defRPr/>
              </a:pPr>
              <a:t>23 February 2022</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pPr>
              <a:defRPr/>
            </a:pPr>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pPr>
              <a:defRPr/>
            </a:pPr>
            <a:fld id="{C68174AA-C2CF-44F0-BCEC-4900C27F9B83}"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1988117672"/>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9F4ED11-B1A3-41FC-80E2-436CD8248A30}" type="datetime3">
              <a:rPr lang="en-US" smtClean="0">
                <a:solidFill>
                  <a:srgbClr val="04617B">
                    <a:shade val="90000"/>
                  </a:srgbClr>
                </a:solidFill>
              </a:rPr>
              <a:pPr>
                <a:defRPr/>
              </a:pPr>
              <a:t>23 February 2022</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pPr>
              <a:defRPr/>
            </a:pPr>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pPr>
              <a:defRPr/>
            </a:pPr>
            <a:fld id="{BB1D1D0E-FA5E-4C4E-9133-5C195AF2C749}"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41868165"/>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A1C3DAD1-3396-4025-A218-26914CEB5799}" type="datetime3">
              <a:rPr lang="en-US" smtClean="0">
                <a:solidFill>
                  <a:srgbClr val="04617B">
                    <a:shade val="90000"/>
                  </a:srgbClr>
                </a:solidFill>
              </a:rPr>
              <a:pPr>
                <a:defRPr/>
              </a:pPr>
              <a:t>23 February 2022</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pPr>
              <a:defRPr/>
            </a:pPr>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pPr>
              <a:defRPr/>
            </a:pPr>
            <a:fld id="{3490971E-5582-4212-B615-B6F75E9D221E}"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90374251"/>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43C4162C-D313-456B-948A-DB10320DB9E6}" type="datetime3">
              <a:rPr lang="en-US" smtClean="0">
                <a:solidFill>
                  <a:srgbClr val="04617B">
                    <a:shade val="90000"/>
                  </a:srgbClr>
                </a:solidFill>
              </a:rPr>
              <a:pPr>
                <a:defRPr/>
              </a:pPr>
              <a:t>23 February 2022</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pPr>
              <a:defRPr/>
            </a:pPr>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pPr>
              <a:defRPr/>
            </a:pPr>
            <a:fld id="{038811BE-AA29-44C7-8E90-BA7153D375B8}"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1554037396"/>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23 February 2022</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4108413564"/>
      </p:ext>
    </p:extLst>
  </p:cSld>
  <p:clrMapOvr>
    <a:masterClrMapping/>
  </p:clrMapOvr>
  <p:hf sldNum="0"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23 February 2022</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56478844"/>
      </p:ext>
    </p:extLst>
  </p:cSld>
  <p:clrMapOvr>
    <a:masterClrMapping/>
  </p:clrMapOvr>
  <p:hf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23 February 2022</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3044630247"/>
      </p:ext>
    </p:extLst>
  </p:cSld>
  <p:clrMapOvr>
    <a:masterClrMapping/>
  </p:clrMapOvr>
  <p:hf sldNum="0" hdr="0" ft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23 February 2022</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22359753"/>
      </p:ext>
    </p:extLst>
  </p:cSld>
  <p:clrMapOvr>
    <a:masterClrMapping/>
  </p:clrMapOvr>
  <p:hf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23 February 2022</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443503906"/>
      </p:ext>
    </p:extLst>
  </p:cSld>
  <p:clrMapOvr>
    <a:masterClrMapping/>
  </p:clrMapOvr>
  <p:hf sldNum="0"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770268DF-7E71-4C39-9C2B-D81BFE74140F}" type="datetime3">
              <a:rPr lang="en-US" smtClean="0">
                <a:solidFill>
                  <a:srgbClr val="04617B">
                    <a:shade val="90000"/>
                  </a:srgbClr>
                </a:solidFill>
              </a:rPr>
              <a:pPr>
                <a:defRPr/>
              </a:pPr>
              <a:t>23 February 2022</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pPr>
              <a:defRPr/>
            </a:pPr>
            <a:fld id="{E5DDA467-ECB6-4174-9DE0-7B0C56E3ED70}"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3336767785"/>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49510189-64D8-40AA-812E-7DEA3C7C4DE1}" type="datetime3">
              <a:rPr lang="en-US" smtClean="0">
                <a:solidFill>
                  <a:srgbClr val="04617B">
                    <a:shade val="90000"/>
                  </a:srgbClr>
                </a:solidFill>
              </a:rPr>
              <a:pPr>
                <a:defRPr/>
              </a:pPr>
              <a:t>23 February 2022</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pPr>
              <a:defRPr/>
            </a:pPr>
            <a:fld id="{0313B1CC-ADFD-418B-937B-68FBFABE89CD}"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10153746"/>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143000" y="762000"/>
            <a:ext cx="7772400" cy="1162050"/>
          </a:xfrm>
        </p:spPr>
        <p:txBody>
          <a:bodyPr/>
          <a:lstStyle/>
          <a:p>
            <a:r>
              <a:rPr lang="en-US"/>
              <a:t>Click to edit Master title style</a:t>
            </a:r>
            <a:endParaRPr lang="en-GB"/>
          </a:p>
        </p:txBody>
      </p:sp>
      <p:sp>
        <p:nvSpPr>
          <p:cNvPr id="3" name="Table Placeholder 2"/>
          <p:cNvSpPr>
            <a:spLocks noGrp="1"/>
          </p:cNvSpPr>
          <p:nvPr>
            <p:ph type="tbl" idx="1"/>
          </p:nvPr>
        </p:nvSpPr>
        <p:spPr>
          <a:xfrm>
            <a:off x="1143000" y="2209800"/>
            <a:ext cx="7772400" cy="3733800"/>
          </a:xfrm>
        </p:spPr>
        <p:txBody>
          <a:bodyPr>
            <a:normAutofit/>
          </a:bodyPr>
          <a:lstStyle/>
          <a:p>
            <a:pPr lvl="0"/>
            <a:endParaRPr lang="en-GB" noProof="0"/>
          </a:p>
        </p:txBody>
      </p:sp>
      <p:sp>
        <p:nvSpPr>
          <p:cNvPr id="4" name="Date Placeholder 9"/>
          <p:cNvSpPr>
            <a:spLocks noGrp="1"/>
          </p:cNvSpPr>
          <p:nvPr>
            <p:ph type="dt" sz="half" idx="10"/>
          </p:nvPr>
        </p:nvSpPr>
        <p:spPr/>
        <p:txBody>
          <a:bodyPr/>
          <a:lstStyle>
            <a:lvl1pPr>
              <a:defRPr/>
            </a:lvl1pPr>
          </a:lstStyle>
          <a:p>
            <a:pPr>
              <a:defRPr/>
            </a:pPr>
            <a:fld id="{F458E08D-8D35-448D-B79C-7A2B54CC81EB}" type="datetime3">
              <a:rPr lang="en-US">
                <a:solidFill>
                  <a:srgbClr val="04617B">
                    <a:shade val="90000"/>
                  </a:srgbClr>
                </a:solidFill>
              </a:rPr>
              <a:pPr>
                <a:defRPr/>
              </a:pPr>
              <a:t>23 February 2022</a:t>
            </a:fld>
            <a:endParaRPr lang="en-US">
              <a:solidFill>
                <a:srgbClr val="04617B">
                  <a:shade val="90000"/>
                </a:srgbClr>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6" name="Slide Number Placeholder 17"/>
          <p:cNvSpPr>
            <a:spLocks noGrp="1"/>
          </p:cNvSpPr>
          <p:nvPr>
            <p:ph type="sldNum" sz="quarter" idx="12"/>
          </p:nvPr>
        </p:nvSpPr>
        <p:spPr/>
        <p:txBody>
          <a:bodyPr/>
          <a:lstStyle>
            <a:lvl1pPr>
              <a:defRPr/>
            </a:lvl1pPr>
          </a:lstStyle>
          <a:p>
            <a:pPr>
              <a:defRPr/>
            </a:pPr>
            <a:fld id="{CB102415-5DF8-417A-8A78-4FF55E3B9044}"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79767600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23 February 2022</a:t>
            </a:fld>
            <a:endParaRPr lang="en-US" i="1">
              <a:solidFill>
                <a:srgbClr val="04617B">
                  <a:shade val="90000"/>
                </a:srgbClr>
              </a:solidFill>
              <a:latin typeface="Arial" charset="0"/>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785424795"/>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Lst>
  <p:transition>
    <p:fade/>
  </p:transition>
  <p:hf sldNum="0" hdr="0" ftr="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28E00-8D15-4243-8E00-031E14696E20}"/>
              </a:ext>
            </a:extLst>
          </p:cNvPr>
          <p:cNvSpPr>
            <a:spLocks noGrp="1"/>
          </p:cNvSpPr>
          <p:nvPr>
            <p:ph type="ctrTitle"/>
          </p:nvPr>
        </p:nvSpPr>
        <p:spPr>
          <a:xfrm>
            <a:off x="-8206" y="2764100"/>
            <a:ext cx="7632847" cy="1646302"/>
          </a:xfrm>
        </p:spPr>
        <p:txBody>
          <a:bodyPr/>
          <a:lstStyle/>
          <a:p>
            <a:r>
              <a:rPr lang="en-GB" dirty="0">
                <a:solidFill>
                  <a:srgbClr val="002060"/>
                </a:solidFill>
              </a:rPr>
              <a:t>2022 SATS Briefing for KS2 Parents</a:t>
            </a:r>
          </a:p>
        </p:txBody>
      </p:sp>
      <p:sp>
        <p:nvSpPr>
          <p:cNvPr id="3" name="Subtitle 2">
            <a:extLst>
              <a:ext uri="{FF2B5EF4-FFF2-40B4-BE49-F238E27FC236}">
                <a16:creationId xmlns:a16="http://schemas.microsoft.com/office/drawing/2014/main" id="{3CCA47CD-61FB-47E8-9CDB-E0295A86EAEA}"/>
              </a:ext>
            </a:extLst>
          </p:cNvPr>
          <p:cNvSpPr>
            <a:spLocks noGrp="1"/>
          </p:cNvSpPr>
          <p:nvPr>
            <p:ph type="subTitle" idx="1"/>
          </p:nvPr>
        </p:nvSpPr>
        <p:spPr>
          <a:xfrm>
            <a:off x="1658639" y="4410402"/>
            <a:ext cx="5826719" cy="1096899"/>
          </a:xfrm>
        </p:spPr>
        <p:txBody>
          <a:bodyPr>
            <a:normAutofit/>
          </a:bodyPr>
          <a:lstStyle/>
          <a:p>
            <a:r>
              <a:rPr lang="en-GB" sz="2400" dirty="0">
                <a:solidFill>
                  <a:srgbClr val="002060"/>
                </a:solidFill>
              </a:rPr>
              <a:t>Thursday 24</a:t>
            </a:r>
            <a:r>
              <a:rPr lang="en-GB" sz="2400" baseline="30000" dirty="0">
                <a:solidFill>
                  <a:srgbClr val="002060"/>
                </a:solidFill>
              </a:rPr>
              <a:t>th</a:t>
            </a:r>
            <a:r>
              <a:rPr lang="en-GB" sz="2400" dirty="0">
                <a:solidFill>
                  <a:srgbClr val="002060"/>
                </a:solidFill>
              </a:rPr>
              <a:t> February </a:t>
            </a:r>
          </a:p>
        </p:txBody>
      </p:sp>
      <p:sp>
        <p:nvSpPr>
          <p:cNvPr id="4" name="Date Placeholder 3">
            <a:extLst>
              <a:ext uri="{FF2B5EF4-FFF2-40B4-BE49-F238E27FC236}">
                <a16:creationId xmlns:a16="http://schemas.microsoft.com/office/drawing/2014/main" id="{3262E9F1-020B-439F-BBBA-3BFCBA14B65D}"/>
              </a:ext>
            </a:extLst>
          </p:cNvPr>
          <p:cNvSpPr>
            <a:spLocks noGrp="1"/>
          </p:cNvSpPr>
          <p:nvPr>
            <p:ph type="dt" sz="half" idx="10"/>
          </p:nvPr>
        </p:nvSpPr>
        <p:spPr/>
        <p:txBody>
          <a:bodyPr/>
          <a:lstStyle/>
          <a:p>
            <a:pPr>
              <a:defRPr/>
            </a:pPr>
            <a:fld id="{D3BFB879-6987-4E9A-BB61-71F80489420A}" type="datetime3">
              <a:rPr lang="en-US" smtClean="0">
                <a:solidFill>
                  <a:srgbClr val="DBF5F9">
                    <a:shade val="90000"/>
                  </a:srgbClr>
                </a:solidFill>
              </a:rPr>
              <a:pPr>
                <a:defRPr/>
              </a:pPr>
              <a:t>23 February 2022</a:t>
            </a:fld>
            <a:endParaRPr lang="en-US">
              <a:solidFill>
                <a:srgbClr val="DBF5F9">
                  <a:shade val="90000"/>
                </a:srgbClr>
              </a:solidFill>
            </a:endParaRPr>
          </a:p>
        </p:txBody>
      </p:sp>
      <p:pic>
        <p:nvPicPr>
          <p:cNvPr id="7" name="Picture 6">
            <a:extLst>
              <a:ext uri="{FF2B5EF4-FFF2-40B4-BE49-F238E27FC236}">
                <a16:creationId xmlns:a16="http://schemas.microsoft.com/office/drawing/2014/main" id="{77AD87AE-0E9B-46B9-B380-B8CA86482061}"/>
              </a:ext>
            </a:extLst>
          </p:cNvPr>
          <p:cNvPicPr>
            <a:picLocks noChangeAspect="1"/>
          </p:cNvPicPr>
          <p:nvPr/>
        </p:nvPicPr>
        <p:blipFill>
          <a:blip r:embed="rId2"/>
          <a:stretch>
            <a:fillRect/>
          </a:stretch>
        </p:blipFill>
        <p:spPr>
          <a:xfrm>
            <a:off x="3324633" y="227005"/>
            <a:ext cx="2494733" cy="2251343"/>
          </a:xfrm>
          <a:prstGeom prst="rect">
            <a:avLst/>
          </a:prstGeom>
        </p:spPr>
      </p:pic>
    </p:spTree>
    <p:extLst>
      <p:ext uri="{BB962C8B-B14F-4D97-AF65-F5344CB8AC3E}">
        <p14:creationId xmlns:p14="http://schemas.microsoft.com/office/powerpoint/2010/main" val="1338427832"/>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704850"/>
            <a:ext cx="8229600" cy="852488"/>
          </a:xfrm>
          <a:noFill/>
        </p:spPr>
        <p:txBody>
          <a:bodyPr>
            <a:normAutofit fontScale="90000"/>
          </a:bodyPr>
          <a:lstStyle/>
          <a:p>
            <a:pPr eaLnBrk="1" hangingPunct="1"/>
            <a:r>
              <a:rPr lang="en-US" sz="4400" b="1">
                <a:latin typeface="CCW Cursive Writing 7" pitchFamily="66" charset="0"/>
              </a:rPr>
              <a:t>What does SATs stand for?</a:t>
            </a:r>
            <a:endParaRPr lang="en-US" sz="4400">
              <a:latin typeface="CCW Cursive Writing 7" pitchFamily="66" charset="0"/>
            </a:endParaRPr>
          </a:p>
        </p:txBody>
      </p:sp>
      <p:sp>
        <p:nvSpPr>
          <p:cNvPr id="6147" name="Rectangle 3"/>
          <p:cNvSpPr>
            <a:spLocks noGrp="1" noChangeArrowheads="1"/>
          </p:cNvSpPr>
          <p:nvPr>
            <p:ph idx="1"/>
          </p:nvPr>
        </p:nvSpPr>
        <p:spPr/>
        <p:txBody>
          <a:bodyPr>
            <a:normAutofit/>
          </a:bodyPr>
          <a:lstStyle/>
          <a:p>
            <a:pPr eaLnBrk="1" hangingPunct="1"/>
            <a:r>
              <a:rPr lang="en-US" sz="2000" dirty="0">
                <a:latin typeface="CCW Cursive Writing 7" pitchFamily="66" charset="0"/>
              </a:rPr>
              <a:t>Statutory Assessment Tasks and Tests (also includes Teacher Assessment)</a:t>
            </a:r>
          </a:p>
          <a:p>
            <a:pPr eaLnBrk="1" hangingPunct="1"/>
            <a:r>
              <a:rPr lang="en-US" sz="2000" dirty="0">
                <a:latin typeface="CCW Cursive Writing 7" pitchFamily="66" charset="0"/>
              </a:rPr>
              <a:t>At the end of Key Stage 1 (at age 7) and at the end of Key Stage 2 (at age 11)</a:t>
            </a:r>
          </a:p>
        </p:txBody>
      </p:sp>
      <p:sp>
        <p:nvSpPr>
          <p:cNvPr id="4" name="Date Placeholder 3"/>
          <p:cNvSpPr>
            <a:spLocks noGrp="1"/>
          </p:cNvSpPr>
          <p:nvPr>
            <p:ph type="dt" sz="half" idx="10"/>
          </p:nvPr>
        </p:nvSpPr>
        <p:spPr/>
        <p:txBody>
          <a:bodyPr/>
          <a:lstStyle/>
          <a:p>
            <a:pPr>
              <a:defRPr/>
            </a:pPr>
            <a:fld id="{7CD0C62F-5973-45BF-9995-88891D8C883E}" type="datetime3">
              <a:rPr lang="en-US" sz="1050">
                <a:solidFill>
                  <a:srgbClr val="04617B">
                    <a:shade val="90000"/>
                  </a:srgbClr>
                </a:solidFill>
                <a:latin typeface="CCW Cursive Writing 7" pitchFamily="66" charset="0"/>
              </a:rPr>
              <a:pPr>
                <a:defRPr/>
              </a:pPr>
              <a:t>23 February 2022</a:t>
            </a:fld>
            <a:endParaRPr lang="en-US" sz="1050">
              <a:solidFill>
                <a:srgbClr val="04617B">
                  <a:shade val="90000"/>
                </a:srgbClr>
              </a:solidFill>
              <a:latin typeface="CCW Cursive Writing 7" pitchFamily="66" charset="0"/>
            </a:endParaRPr>
          </a:p>
        </p:txBody>
      </p:sp>
      <p:pic>
        <p:nvPicPr>
          <p:cNvPr id="6149" name="Picture 5" descr="C:\Users\jstevenson\AppData\Local\Microsoft\Windows\Temporary Internet Files\Content.IE5\HHQ9VEBP\dglxasse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4794250"/>
            <a:ext cx="24479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6" descr="C:\Users\jstevenson\AppData\Local\Microsoft\Windows\Temporary Internet Files\Content.IE5\A1AEO74R\MP90044222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4485109"/>
            <a:ext cx="295275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9" descr="C:\Users\jstevenson\AppData\Local\Microsoft\Windows\Temporary Internet Files\Content.IE5\6IMWI3B8\MP900446469[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00338" y="4794250"/>
            <a:ext cx="3095625"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5968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143000" y="533400"/>
            <a:ext cx="7772400" cy="1390650"/>
          </a:xfrm>
        </p:spPr>
        <p:txBody>
          <a:bodyPr>
            <a:normAutofit fontScale="90000"/>
          </a:bodyPr>
          <a:lstStyle/>
          <a:p>
            <a:pPr eaLnBrk="1" fontAlgn="auto" hangingPunct="1">
              <a:spcAft>
                <a:spcPts val="0"/>
              </a:spcAft>
              <a:defRPr/>
            </a:pPr>
            <a:r>
              <a:rPr lang="en-US" sz="4400" b="1" dirty="0">
                <a:latin typeface="CCW Cursive Writing 7" pitchFamily="66" charset="0"/>
              </a:rPr>
              <a:t>What level should                children be at?</a:t>
            </a:r>
            <a:endParaRPr lang="en-US" sz="4400" dirty="0">
              <a:latin typeface="CCW Cursive Writing 7" pitchFamily="66" charset="0"/>
            </a:endParaRPr>
          </a:p>
        </p:txBody>
      </p:sp>
      <p:sp>
        <p:nvSpPr>
          <p:cNvPr id="7173" name="Content Placeholder 1"/>
          <p:cNvSpPr>
            <a:spLocks noGrp="1"/>
          </p:cNvSpPr>
          <p:nvPr>
            <p:ph idx="1"/>
          </p:nvPr>
        </p:nvSpPr>
        <p:spPr/>
        <p:txBody>
          <a:bodyPr>
            <a:normAutofit/>
          </a:bodyPr>
          <a:lstStyle/>
          <a:p>
            <a:pPr marL="0" indent="0">
              <a:buFont typeface="Wingdings 2" pitchFamily="18" charset="2"/>
              <a:buNone/>
              <a:defRPr/>
            </a:pPr>
            <a:endParaRPr lang="en-GB" sz="2000" dirty="0">
              <a:latin typeface="CCW Cursive Writing 7" pitchFamily="66" charset="0"/>
            </a:endParaRPr>
          </a:p>
          <a:p>
            <a:pPr marL="0" indent="0">
              <a:buFont typeface="Wingdings 2" pitchFamily="18" charset="2"/>
              <a:buNone/>
              <a:defRPr/>
            </a:pPr>
            <a:r>
              <a:rPr lang="en-GB" sz="2000" dirty="0">
                <a:latin typeface="CCW Cursive Writing 7" pitchFamily="66" charset="0"/>
              </a:rPr>
              <a:t>After SATS you will be informed if your child is working:</a:t>
            </a:r>
          </a:p>
          <a:p>
            <a:pPr marL="0" indent="0">
              <a:buFont typeface="Wingdings 2" pitchFamily="18" charset="2"/>
              <a:buNone/>
              <a:defRPr/>
            </a:pPr>
            <a:endParaRPr lang="en-GB" sz="2000" dirty="0">
              <a:latin typeface="CCW Cursive Writing 7" pitchFamily="66" charset="0"/>
            </a:endParaRPr>
          </a:p>
          <a:p>
            <a:pPr>
              <a:defRPr/>
            </a:pPr>
            <a:r>
              <a:rPr lang="en-GB" sz="2000" dirty="0">
                <a:latin typeface="CCW Cursive Writing 7" pitchFamily="66" charset="0"/>
              </a:rPr>
              <a:t>above expected level,</a:t>
            </a:r>
          </a:p>
          <a:p>
            <a:pPr>
              <a:defRPr/>
            </a:pPr>
            <a:r>
              <a:rPr lang="en-GB" sz="2000" dirty="0">
                <a:latin typeface="CCW Cursive Writing 7" pitchFamily="66" charset="0"/>
              </a:rPr>
              <a:t>at expected level,</a:t>
            </a:r>
          </a:p>
          <a:p>
            <a:pPr>
              <a:defRPr/>
            </a:pPr>
            <a:r>
              <a:rPr lang="en-GB" sz="2000" dirty="0">
                <a:latin typeface="CCW Cursive Writing 7" pitchFamily="66" charset="0"/>
              </a:rPr>
              <a:t>below expected level.</a:t>
            </a:r>
          </a:p>
        </p:txBody>
      </p:sp>
      <p:sp>
        <p:nvSpPr>
          <p:cNvPr id="5" name="Date Placeholder 3"/>
          <p:cNvSpPr>
            <a:spLocks noGrp="1"/>
          </p:cNvSpPr>
          <p:nvPr>
            <p:ph type="dt" sz="half" idx="10"/>
          </p:nvPr>
        </p:nvSpPr>
        <p:spPr/>
        <p:txBody>
          <a:bodyPr/>
          <a:lstStyle/>
          <a:p>
            <a:pPr>
              <a:defRPr/>
            </a:pPr>
            <a:fld id="{6F422E6A-F1D3-4275-BFB0-1A4CE7125F3C}" type="datetime3">
              <a:rPr lang="en-US" sz="1100">
                <a:solidFill>
                  <a:srgbClr val="04617B">
                    <a:shade val="90000"/>
                  </a:srgbClr>
                </a:solidFill>
                <a:latin typeface="CCW Cursive Writing 7" pitchFamily="66" charset="0"/>
              </a:rPr>
              <a:pPr>
                <a:defRPr/>
              </a:pPr>
              <a:t>23 February 2022</a:t>
            </a:fld>
            <a:endParaRPr lang="en-US" sz="1100">
              <a:solidFill>
                <a:srgbClr val="04617B">
                  <a:shade val="90000"/>
                </a:srgbClr>
              </a:solidFill>
              <a:latin typeface="CCW Cursive Writing 7" pitchFamily="66" charset="0"/>
            </a:endParaRPr>
          </a:p>
        </p:txBody>
      </p:sp>
      <p:pic>
        <p:nvPicPr>
          <p:cNvPr id="71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4077072"/>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1819119"/>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p:spPr>
        <p:txBody>
          <a:bodyPr>
            <a:noAutofit/>
          </a:bodyPr>
          <a:lstStyle/>
          <a:p>
            <a:pPr eaLnBrk="1" hangingPunct="1"/>
            <a:r>
              <a:rPr lang="en-US" sz="3200" dirty="0">
                <a:latin typeface="CCW Cursive Writing 7" pitchFamily="66" charset="0"/>
              </a:rPr>
              <a:t>How are the children assessed?</a:t>
            </a:r>
          </a:p>
        </p:txBody>
      </p:sp>
      <p:sp>
        <p:nvSpPr>
          <p:cNvPr id="8195" name="Rectangle 3"/>
          <p:cNvSpPr>
            <a:spLocks noGrp="1" noChangeArrowheads="1"/>
          </p:cNvSpPr>
          <p:nvPr>
            <p:ph idx="1"/>
          </p:nvPr>
        </p:nvSpPr>
        <p:spPr/>
        <p:txBody>
          <a:bodyPr>
            <a:normAutofit/>
          </a:bodyPr>
          <a:lstStyle/>
          <a:p>
            <a:pPr eaLnBrk="1" hangingPunct="1"/>
            <a:r>
              <a:rPr lang="en-US" sz="1600" dirty="0">
                <a:latin typeface="CCW Cursive Writing 7" pitchFamily="66" charset="0"/>
              </a:rPr>
              <a:t>There are</a:t>
            </a:r>
            <a:r>
              <a:rPr lang="en-US" sz="1600" b="1" dirty="0">
                <a:latin typeface="CCW Cursive Writing 7" pitchFamily="66" charset="0"/>
              </a:rPr>
              <a:t> two </a:t>
            </a:r>
            <a:r>
              <a:rPr lang="en-US" sz="1600" dirty="0">
                <a:latin typeface="CCW Cursive Writing 7" pitchFamily="66" charset="0"/>
              </a:rPr>
              <a:t>sorts of assessments:    </a:t>
            </a:r>
          </a:p>
          <a:p>
            <a:pPr eaLnBrk="1" hangingPunct="1">
              <a:buFont typeface="Wingdings 2" pitchFamily="18" charset="2"/>
              <a:buNone/>
            </a:pPr>
            <a:r>
              <a:rPr lang="en-US" sz="1600" dirty="0">
                <a:latin typeface="CCW Cursive Writing 7" pitchFamily="66" charset="0"/>
              </a:rPr>
              <a:t>A) Teacher assessments</a:t>
            </a:r>
          </a:p>
          <a:p>
            <a:pPr eaLnBrk="1" hangingPunct="1">
              <a:buFont typeface="Wingdings 2" pitchFamily="18" charset="2"/>
              <a:buNone/>
            </a:pPr>
            <a:r>
              <a:rPr lang="en-US" sz="1600" dirty="0">
                <a:latin typeface="CCW Cursive Writing 7" pitchFamily="66" charset="0"/>
              </a:rPr>
              <a:t>B) Tests </a:t>
            </a:r>
          </a:p>
          <a:p>
            <a:pPr eaLnBrk="1" hangingPunct="1">
              <a:buFont typeface="Wingdings 2" pitchFamily="18" charset="2"/>
              <a:buNone/>
            </a:pPr>
            <a:endParaRPr lang="en-US" sz="1600" dirty="0">
              <a:latin typeface="CCW Cursive Writing 7" pitchFamily="66" charset="0"/>
            </a:endParaRPr>
          </a:p>
          <a:p>
            <a:pPr eaLnBrk="1" hangingPunct="1"/>
            <a:r>
              <a:rPr lang="en-US" sz="1600" dirty="0">
                <a:latin typeface="CCW Cursive Writing 7" pitchFamily="66" charset="0"/>
              </a:rPr>
              <a:t>For children who are unable to access the tests, the only statutory assessment is teacher assessment and those children do not take the tests.</a:t>
            </a:r>
          </a:p>
        </p:txBody>
      </p:sp>
      <p:sp>
        <p:nvSpPr>
          <p:cNvPr id="4" name="Date Placeholder 3"/>
          <p:cNvSpPr>
            <a:spLocks noGrp="1"/>
          </p:cNvSpPr>
          <p:nvPr>
            <p:ph type="dt" sz="half" idx="10"/>
          </p:nvPr>
        </p:nvSpPr>
        <p:spPr/>
        <p:txBody>
          <a:bodyPr/>
          <a:lstStyle/>
          <a:p>
            <a:pPr>
              <a:defRPr/>
            </a:pPr>
            <a:fld id="{6412E71B-60C6-451C-B2CB-8D5DAFE22E35}" type="datetime3">
              <a:rPr lang="en-US" sz="1000">
                <a:solidFill>
                  <a:srgbClr val="04617B">
                    <a:shade val="90000"/>
                  </a:srgbClr>
                </a:solidFill>
                <a:latin typeface="CCW Cursive Writing 7" pitchFamily="66" charset="0"/>
              </a:rPr>
              <a:pPr>
                <a:defRPr/>
              </a:pPr>
              <a:t>23 February 2022</a:t>
            </a:fld>
            <a:endParaRPr lang="en-US" sz="1000">
              <a:solidFill>
                <a:srgbClr val="04617B">
                  <a:shade val="90000"/>
                </a:srgbClr>
              </a:solidFill>
              <a:latin typeface="CCW Cursive Writing 7" pitchFamily="66" charset="0"/>
            </a:endParaRPr>
          </a:p>
        </p:txBody>
      </p:sp>
      <p:pic>
        <p:nvPicPr>
          <p:cNvPr id="8197" name="Picture 5" descr="C:\Users\jstevenson\AppData\Local\Microsoft\Windows\Temporary Internet Files\Content.IE5\HHQ9VEBP\MC900290705[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72659" y="5373216"/>
            <a:ext cx="1944687"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1428551"/>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fontScale="90000"/>
          </a:bodyPr>
          <a:lstStyle/>
          <a:p>
            <a:pPr eaLnBrk="1" hangingPunct="1"/>
            <a:r>
              <a:rPr lang="en-GB" sz="2800" b="1">
                <a:solidFill>
                  <a:schemeClr val="tx1"/>
                </a:solidFill>
                <a:latin typeface="CCW Cursive Writing 7" pitchFamily="66" charset="0"/>
              </a:rPr>
              <a:t>What does teacher assessment involve and is it different from testing?</a:t>
            </a:r>
            <a:endParaRPr lang="en-GB" sz="4400">
              <a:latin typeface="CCW Cursive Writing 7" pitchFamily="66" charset="0"/>
            </a:endParaRPr>
          </a:p>
        </p:txBody>
      </p:sp>
      <p:sp>
        <p:nvSpPr>
          <p:cNvPr id="9219" name="Rectangle 3"/>
          <p:cNvSpPr>
            <a:spLocks noGrp="1" noChangeArrowheads="1"/>
          </p:cNvSpPr>
          <p:nvPr>
            <p:ph idx="1"/>
          </p:nvPr>
        </p:nvSpPr>
        <p:spPr>
          <a:xfrm>
            <a:off x="457200" y="1935163"/>
            <a:ext cx="8229600" cy="3870325"/>
          </a:xfrm>
        </p:spPr>
        <p:txBody>
          <a:bodyPr>
            <a:normAutofit fontScale="92500" lnSpcReduction="20000"/>
          </a:bodyPr>
          <a:lstStyle/>
          <a:p>
            <a:pPr eaLnBrk="1" hangingPunct="1"/>
            <a:endParaRPr lang="en-GB" sz="2000" dirty="0">
              <a:latin typeface="CCW Cursive Writing 7" pitchFamily="66" charset="0"/>
            </a:endParaRPr>
          </a:p>
          <a:p>
            <a:pPr eaLnBrk="1" hangingPunct="1"/>
            <a:r>
              <a:rPr lang="en-GB" sz="2000" dirty="0">
                <a:latin typeface="CCW Cursive Writing 7" pitchFamily="66" charset="0"/>
              </a:rPr>
              <a:t>Teacher assessment draws together everything the teacher or teachers know about a child, including normal class lessons, observations, marked work and school assessments.</a:t>
            </a:r>
          </a:p>
          <a:p>
            <a:pPr eaLnBrk="1" hangingPunct="1"/>
            <a:endParaRPr lang="en-GB" sz="2000" dirty="0">
              <a:latin typeface="CCW Cursive Writing 7" pitchFamily="66" charset="0"/>
            </a:endParaRPr>
          </a:p>
          <a:p>
            <a:pPr eaLnBrk="1" hangingPunct="1"/>
            <a:r>
              <a:rPr lang="en-GB" sz="2000" dirty="0">
                <a:latin typeface="CCW Cursive Writing 7" pitchFamily="66" charset="0"/>
              </a:rPr>
              <a:t>Teacher assessment is not a ‘snapshot’ like tests and is therefore more reliable.</a:t>
            </a:r>
          </a:p>
          <a:p>
            <a:pPr eaLnBrk="1" hangingPunct="1"/>
            <a:endParaRPr lang="en-GB" sz="2000" dirty="0">
              <a:latin typeface="CCW Cursive Writing 7" pitchFamily="66" charset="0"/>
            </a:endParaRPr>
          </a:p>
          <a:p>
            <a:pPr eaLnBrk="1" hangingPunct="1"/>
            <a:r>
              <a:rPr lang="en-GB" sz="2000" dirty="0">
                <a:latin typeface="CCW Cursive Writing 7" pitchFamily="66" charset="0"/>
              </a:rPr>
              <a:t>Due to the above, there can be a difference between teacher assessment results and test levels.</a:t>
            </a:r>
          </a:p>
        </p:txBody>
      </p:sp>
      <p:sp>
        <p:nvSpPr>
          <p:cNvPr id="5" name="Date Placeholder 3"/>
          <p:cNvSpPr>
            <a:spLocks noGrp="1"/>
          </p:cNvSpPr>
          <p:nvPr>
            <p:ph type="dt" sz="half" idx="10"/>
          </p:nvPr>
        </p:nvSpPr>
        <p:spPr/>
        <p:txBody>
          <a:bodyPr/>
          <a:lstStyle/>
          <a:p>
            <a:pPr>
              <a:defRPr/>
            </a:pPr>
            <a:fld id="{3C5373E4-B98B-4AFC-B5A9-A8518D9F2EB9}" type="datetime3">
              <a:rPr lang="en-US" sz="1050">
                <a:solidFill>
                  <a:srgbClr val="04617B">
                    <a:shade val="90000"/>
                  </a:srgbClr>
                </a:solidFill>
                <a:latin typeface="CCW Cursive Writing 7" pitchFamily="66" charset="0"/>
              </a:rPr>
              <a:pPr>
                <a:defRPr/>
              </a:pPr>
              <a:t>23 February 2022</a:t>
            </a:fld>
            <a:endParaRPr lang="en-US" sz="1050">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2192367895"/>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16754" y="227806"/>
            <a:ext cx="6613525" cy="779463"/>
          </a:xfrm>
        </p:spPr>
        <p:txBody>
          <a:bodyPr>
            <a:noAutofit/>
          </a:bodyPr>
          <a:lstStyle/>
          <a:p>
            <a:pPr algn="ctr"/>
            <a:r>
              <a:rPr lang="en-GB" b="1" dirty="0">
                <a:latin typeface="CCW Cursive Writing 7" pitchFamily="66" charset="0"/>
              </a:rPr>
              <a:t>Teacher Assessments:</a:t>
            </a:r>
          </a:p>
        </p:txBody>
      </p:sp>
      <p:sp>
        <p:nvSpPr>
          <p:cNvPr id="10243" name="Content Placeholder 2"/>
          <p:cNvSpPr>
            <a:spLocks noGrp="1"/>
          </p:cNvSpPr>
          <p:nvPr>
            <p:ph idx="1"/>
          </p:nvPr>
        </p:nvSpPr>
        <p:spPr>
          <a:xfrm>
            <a:off x="250825" y="1557338"/>
            <a:ext cx="8229600" cy="4695825"/>
          </a:xfrm>
        </p:spPr>
        <p:txBody>
          <a:bodyPr>
            <a:normAutofit/>
          </a:bodyPr>
          <a:lstStyle/>
          <a:p>
            <a:pPr>
              <a:buFont typeface="Wingdings 2" pitchFamily="18" charset="2"/>
              <a:buNone/>
            </a:pPr>
            <a:r>
              <a:rPr lang="en-GB" sz="2000" b="1" u="sng" dirty="0">
                <a:latin typeface="CCW Cursive Writing 7" pitchFamily="66" charset="0"/>
              </a:rPr>
              <a:t>English:</a:t>
            </a:r>
          </a:p>
          <a:p>
            <a:pPr eaLnBrk="1" hangingPunct="1"/>
            <a:r>
              <a:rPr lang="en-GB" dirty="0">
                <a:latin typeface="CCW Cursive Writing 7" pitchFamily="66" charset="0"/>
              </a:rPr>
              <a:t>Speaking and Listening</a:t>
            </a:r>
          </a:p>
          <a:p>
            <a:pPr eaLnBrk="1" hangingPunct="1"/>
            <a:r>
              <a:rPr lang="en-GB" dirty="0">
                <a:latin typeface="CCW Cursive Writing 7" pitchFamily="66" charset="0"/>
              </a:rPr>
              <a:t>Reading</a:t>
            </a:r>
          </a:p>
          <a:p>
            <a:pPr eaLnBrk="1" hangingPunct="1"/>
            <a:r>
              <a:rPr lang="en-GB" dirty="0">
                <a:latin typeface="CCW Cursive Writing 7" pitchFamily="66" charset="0"/>
              </a:rPr>
              <a:t>Writing</a:t>
            </a:r>
          </a:p>
          <a:p>
            <a:pPr eaLnBrk="1" hangingPunct="1">
              <a:buFont typeface="Wingdings 2" pitchFamily="18" charset="2"/>
              <a:buNone/>
            </a:pPr>
            <a:r>
              <a:rPr lang="en-GB" sz="2000" b="1" u="sng" dirty="0">
                <a:latin typeface="CCW Cursive Writing 7" pitchFamily="66" charset="0"/>
              </a:rPr>
              <a:t>Maths:</a:t>
            </a:r>
          </a:p>
          <a:p>
            <a:pPr eaLnBrk="1" hangingPunct="1"/>
            <a:r>
              <a:rPr lang="en-GB" dirty="0">
                <a:latin typeface="CCW Cursive Writing 7" pitchFamily="66" charset="0"/>
              </a:rPr>
              <a:t>Using and Applying</a:t>
            </a:r>
          </a:p>
          <a:p>
            <a:pPr eaLnBrk="1" hangingPunct="1"/>
            <a:r>
              <a:rPr lang="en-GB" dirty="0">
                <a:latin typeface="CCW Cursive Writing 7" pitchFamily="66" charset="0"/>
              </a:rPr>
              <a:t>Number and Algebra</a:t>
            </a:r>
          </a:p>
          <a:p>
            <a:pPr eaLnBrk="1" hangingPunct="1"/>
            <a:r>
              <a:rPr lang="en-GB" dirty="0">
                <a:latin typeface="CCW Cursive Writing 7" pitchFamily="66" charset="0"/>
              </a:rPr>
              <a:t>Shape, Space and Measures</a:t>
            </a:r>
          </a:p>
          <a:p>
            <a:pPr eaLnBrk="1" hangingPunct="1"/>
            <a:r>
              <a:rPr lang="en-GB" dirty="0">
                <a:latin typeface="CCW Cursive Writing 7" pitchFamily="66" charset="0"/>
              </a:rPr>
              <a:t>Handling Data</a:t>
            </a:r>
            <a:endParaRPr lang="en-GB" u="sng" dirty="0">
              <a:latin typeface="CCW Cursive Writing 7" pitchFamily="66" charset="0"/>
            </a:endParaRPr>
          </a:p>
          <a:p>
            <a:pPr eaLnBrk="1" hangingPunct="1">
              <a:buFont typeface="Wingdings 2" pitchFamily="18" charset="2"/>
              <a:buNone/>
            </a:pPr>
            <a:endParaRPr lang="en-GB" u="sng" dirty="0">
              <a:latin typeface="CCW Cursive Writing 7" pitchFamily="66" charset="0"/>
            </a:endParaRPr>
          </a:p>
          <a:p>
            <a:pPr>
              <a:buFont typeface="Wingdings 2" pitchFamily="18" charset="2"/>
              <a:buNone/>
            </a:pPr>
            <a:endParaRPr lang="en-GB" dirty="0">
              <a:latin typeface="CCW Cursive Writing 7" pitchFamily="66" charset="0"/>
            </a:endParaRPr>
          </a:p>
        </p:txBody>
      </p:sp>
      <p:sp>
        <p:nvSpPr>
          <p:cNvPr id="4" name="Date Placeholder 3"/>
          <p:cNvSpPr>
            <a:spLocks noGrp="1"/>
          </p:cNvSpPr>
          <p:nvPr>
            <p:ph type="dt" sz="half" idx="10"/>
          </p:nvPr>
        </p:nvSpPr>
        <p:spPr/>
        <p:txBody>
          <a:bodyPr/>
          <a:lstStyle/>
          <a:p>
            <a:pPr>
              <a:defRPr/>
            </a:pPr>
            <a:fld id="{038EE0E4-3BBC-4AF9-98EE-6EA1E1E0A263}" type="datetime3">
              <a:rPr lang="en-US" sz="1100" smtClean="0">
                <a:solidFill>
                  <a:srgbClr val="04617B">
                    <a:shade val="90000"/>
                  </a:srgbClr>
                </a:solidFill>
                <a:latin typeface="CCW Cursive Writing 7" pitchFamily="66" charset="0"/>
              </a:rPr>
              <a:pPr>
                <a:defRPr/>
              </a:pPr>
              <a:t>23 February 2022</a:t>
            </a:fld>
            <a:endParaRPr lang="en-US" sz="1100">
              <a:solidFill>
                <a:srgbClr val="04617B">
                  <a:shade val="90000"/>
                </a:srgbClr>
              </a:solidFill>
              <a:latin typeface="CCW Cursive Writing 7" pitchFamily="66" charset="0"/>
            </a:endParaRPr>
          </a:p>
        </p:txBody>
      </p:sp>
      <p:pic>
        <p:nvPicPr>
          <p:cNvPr id="10245" name="Picture 3" descr="C:\Users\jstevenson\AppData\Local\Microsoft\Windows\Temporary Internet Files\Content.IE5\HHQ9VEBP\MC90032428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9925" y="1989138"/>
            <a:ext cx="1757363"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5" descr="C:\Users\jstevenson\AppData\Local\Microsoft\Windows\Temporary Internet Files\Content.IE5\QESISMRE\MC90004806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5963" y="4437063"/>
            <a:ext cx="1274762"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6" descr="C:\Users\jstevenson\AppData\Local\Microsoft\Windows\Temporary Internet Files\Content.IE5\QESISMRE\MC900039023[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64388" y="5084763"/>
            <a:ext cx="1439862"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2528323"/>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709613" y="4913313"/>
            <a:ext cx="5143500" cy="966787"/>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 name="TextBox 1"/>
          <p:cNvSpPr txBox="1"/>
          <p:nvPr/>
        </p:nvSpPr>
        <p:spPr>
          <a:xfrm>
            <a:off x="6350" y="228600"/>
            <a:ext cx="9137650" cy="830263"/>
          </a:xfrm>
          <a:prstGeom prst="rect">
            <a:avLst/>
          </a:prstGeom>
          <a:solidFill>
            <a:srgbClr val="FF0000"/>
          </a:solidFill>
        </p:spPr>
        <p:txBody>
          <a:bodyPr>
            <a:spAutoFit/>
          </a:bodyPr>
          <a:lstStyle/>
          <a:p>
            <a:pPr algn="ctr">
              <a:defRPr/>
            </a:pPr>
            <a:r>
              <a:rPr kumimoji="1" lang="en-GB" sz="4800" i="1" dirty="0">
                <a:solidFill>
                  <a:prstClr val="black"/>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WHAT WILL BE ASSESSED?</a:t>
            </a:r>
          </a:p>
        </p:txBody>
      </p:sp>
      <p:sp>
        <p:nvSpPr>
          <p:cNvPr id="3" name="Rectangle 2"/>
          <p:cNvSpPr/>
          <p:nvPr/>
        </p:nvSpPr>
        <p:spPr>
          <a:xfrm>
            <a:off x="6094413" y="1947863"/>
            <a:ext cx="2516187" cy="270351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5" name="Rectangle 4"/>
          <p:cNvSpPr/>
          <p:nvPr/>
        </p:nvSpPr>
        <p:spPr>
          <a:xfrm>
            <a:off x="685800" y="1947863"/>
            <a:ext cx="2725738" cy="30353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1270" name="TextBox 5"/>
          <p:cNvSpPr txBox="1">
            <a:spLocks noChangeArrowheads="1"/>
          </p:cNvSpPr>
          <p:nvPr/>
        </p:nvSpPr>
        <p:spPr bwMode="auto">
          <a:xfrm>
            <a:off x="865188" y="1219200"/>
            <a:ext cx="7215187" cy="523875"/>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800">
                <a:solidFill>
                  <a:prstClr val="black"/>
                </a:solidFill>
                <a:latin typeface="Comic Sans MS" pitchFamily="66" charset="0"/>
                <a:cs typeface="Arial" charset="0"/>
              </a:rPr>
              <a:t>ASSESSED BY TESTS </a:t>
            </a:r>
            <a:r>
              <a:rPr lang="en-GB" altLang="en-US" sz="2000">
                <a:solidFill>
                  <a:prstClr val="black"/>
                </a:solidFill>
                <a:latin typeface="Comic Sans MS" pitchFamily="66" charset="0"/>
                <a:cs typeface="Arial" charset="0"/>
              </a:rPr>
              <a:t>(marked externally)</a:t>
            </a:r>
          </a:p>
        </p:txBody>
      </p:sp>
      <p:sp>
        <p:nvSpPr>
          <p:cNvPr id="11271" name="TextBox 6"/>
          <p:cNvSpPr txBox="1">
            <a:spLocks noChangeArrowheads="1"/>
          </p:cNvSpPr>
          <p:nvPr/>
        </p:nvSpPr>
        <p:spPr bwMode="auto">
          <a:xfrm>
            <a:off x="6553200" y="2117725"/>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MATHS</a:t>
            </a:r>
          </a:p>
        </p:txBody>
      </p:sp>
      <p:sp>
        <p:nvSpPr>
          <p:cNvPr id="11272" name="TextBox 7"/>
          <p:cNvSpPr txBox="1">
            <a:spLocks noChangeArrowheads="1"/>
          </p:cNvSpPr>
          <p:nvPr/>
        </p:nvSpPr>
        <p:spPr bwMode="auto">
          <a:xfrm>
            <a:off x="1084263" y="2135188"/>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READING</a:t>
            </a:r>
          </a:p>
        </p:txBody>
      </p:sp>
      <p:sp>
        <p:nvSpPr>
          <p:cNvPr id="11273" name="TextBox 9"/>
          <p:cNvSpPr txBox="1">
            <a:spLocks noChangeArrowheads="1"/>
          </p:cNvSpPr>
          <p:nvPr/>
        </p:nvSpPr>
        <p:spPr bwMode="auto">
          <a:xfrm>
            <a:off x="1084263" y="2805113"/>
            <a:ext cx="208756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000" b="1">
                <a:solidFill>
                  <a:prstClr val="black"/>
                </a:solidFill>
                <a:latin typeface="Calibri" pitchFamily="34" charset="0"/>
                <a:cs typeface="Arial" charset="0"/>
              </a:rPr>
              <a:t>ONE PAPER</a:t>
            </a:r>
            <a:endParaRPr lang="en-GB" altLang="en-US" sz="2000">
              <a:solidFill>
                <a:prstClr val="black"/>
              </a:solidFill>
              <a:latin typeface="Aharoni" pitchFamily="2" charset="-79"/>
              <a:cs typeface="Aharoni" pitchFamily="2" charset="-79"/>
            </a:endParaRPr>
          </a:p>
          <a:p>
            <a:pPr algn="ctr" fontAlgn="base">
              <a:spcBef>
                <a:spcPct val="0"/>
              </a:spcBef>
              <a:spcAft>
                <a:spcPct val="0"/>
              </a:spcAft>
            </a:pPr>
            <a:r>
              <a:rPr lang="en-GB" altLang="en-US" sz="2000">
                <a:solidFill>
                  <a:prstClr val="black"/>
                </a:solidFill>
                <a:latin typeface="Aharoni" pitchFamily="2" charset="-79"/>
                <a:cs typeface="Aharoni" pitchFamily="2" charset="-79"/>
              </a:rPr>
              <a:t>Reading booklet and associated answer booklet.</a:t>
            </a:r>
            <a:r>
              <a:rPr lang="en-GB" altLang="en-US" sz="2000" b="1">
                <a:solidFill>
                  <a:prstClr val="black"/>
                </a:solidFill>
                <a:latin typeface="Calibri" pitchFamily="34" charset="0"/>
                <a:cs typeface="Arial" charset="0"/>
              </a:rPr>
              <a:t> </a:t>
            </a:r>
          </a:p>
          <a:p>
            <a:pPr algn="ctr" fontAlgn="base">
              <a:spcBef>
                <a:spcPct val="0"/>
              </a:spcBef>
              <a:spcAft>
                <a:spcPct val="0"/>
              </a:spcAft>
            </a:pPr>
            <a:r>
              <a:rPr lang="en-GB" altLang="en-US" sz="2000" b="1">
                <a:solidFill>
                  <a:prstClr val="black"/>
                </a:solidFill>
                <a:latin typeface="Calibri" pitchFamily="34" charset="0"/>
                <a:cs typeface="Arial" charset="0"/>
              </a:rPr>
              <a:t> </a:t>
            </a:r>
          </a:p>
        </p:txBody>
      </p:sp>
      <p:sp>
        <p:nvSpPr>
          <p:cNvPr id="11" name="Rectangle 10"/>
          <p:cNvSpPr/>
          <p:nvPr/>
        </p:nvSpPr>
        <p:spPr>
          <a:xfrm>
            <a:off x="3643313" y="1947863"/>
            <a:ext cx="2209800" cy="270351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1275" name="TextBox 11"/>
          <p:cNvSpPr txBox="1">
            <a:spLocks noChangeArrowheads="1"/>
          </p:cNvSpPr>
          <p:nvPr/>
        </p:nvSpPr>
        <p:spPr bwMode="auto">
          <a:xfrm>
            <a:off x="3871913" y="2130425"/>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SPaG</a:t>
            </a:r>
          </a:p>
        </p:txBody>
      </p:sp>
      <p:sp>
        <p:nvSpPr>
          <p:cNvPr id="11276" name="TextBox 12"/>
          <p:cNvSpPr txBox="1">
            <a:spLocks noChangeArrowheads="1"/>
          </p:cNvSpPr>
          <p:nvPr/>
        </p:nvSpPr>
        <p:spPr bwMode="auto">
          <a:xfrm>
            <a:off x="3652838" y="2790825"/>
            <a:ext cx="220027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buFont typeface="Arial" charset="0"/>
              <a:buNone/>
            </a:pPr>
            <a:r>
              <a:rPr lang="en-GB" altLang="en-US" sz="2000">
                <a:solidFill>
                  <a:prstClr val="black"/>
                </a:solidFill>
                <a:latin typeface="Aharoni" pitchFamily="2" charset="-79"/>
                <a:cs typeface="Aharoni" pitchFamily="2" charset="-79"/>
              </a:rPr>
              <a:t>Paper 1, short answer questions.</a:t>
            </a:r>
          </a:p>
          <a:p>
            <a:pPr algn="ctr" fontAlgn="base">
              <a:spcBef>
                <a:spcPct val="0"/>
              </a:spcBef>
              <a:spcAft>
                <a:spcPct val="0"/>
              </a:spcAft>
              <a:buFont typeface="Arial" charset="0"/>
              <a:buNone/>
            </a:pPr>
            <a:endParaRPr lang="en-GB" altLang="en-US" sz="2000">
              <a:solidFill>
                <a:prstClr val="black"/>
              </a:solidFill>
              <a:latin typeface="Aharoni" pitchFamily="2" charset="-79"/>
              <a:cs typeface="Aharoni" pitchFamily="2" charset="-79"/>
            </a:endParaRPr>
          </a:p>
          <a:p>
            <a:pPr algn="ctr" fontAlgn="base">
              <a:spcBef>
                <a:spcPct val="0"/>
              </a:spcBef>
              <a:spcAft>
                <a:spcPct val="0"/>
              </a:spcAft>
              <a:buFont typeface="Arial" charset="0"/>
              <a:buNone/>
            </a:pPr>
            <a:r>
              <a:rPr lang="en-GB" altLang="en-US" sz="2000">
                <a:solidFill>
                  <a:prstClr val="black"/>
                </a:solidFill>
                <a:latin typeface="Aharoni" pitchFamily="2" charset="-79"/>
                <a:cs typeface="Aharoni" pitchFamily="2" charset="-79"/>
              </a:rPr>
              <a:t>Paper 2, spelling.</a:t>
            </a:r>
          </a:p>
          <a:p>
            <a:pPr algn="ctr" fontAlgn="base">
              <a:spcBef>
                <a:spcPct val="0"/>
              </a:spcBef>
              <a:spcAft>
                <a:spcPct val="0"/>
              </a:spcAft>
            </a:pPr>
            <a:endParaRPr lang="en-GB" altLang="en-US" sz="2000" b="1">
              <a:solidFill>
                <a:prstClr val="black"/>
              </a:solidFill>
              <a:latin typeface="Calibri" pitchFamily="34" charset="0"/>
              <a:cs typeface="Arial" charset="0"/>
            </a:endParaRPr>
          </a:p>
        </p:txBody>
      </p:sp>
      <p:sp>
        <p:nvSpPr>
          <p:cNvPr id="11277" name="TextBox 13"/>
          <p:cNvSpPr txBox="1">
            <a:spLocks noChangeArrowheads="1"/>
          </p:cNvSpPr>
          <p:nvPr/>
        </p:nvSpPr>
        <p:spPr bwMode="auto">
          <a:xfrm>
            <a:off x="6518275" y="4298950"/>
            <a:ext cx="17875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sz="1400">
                <a:solidFill>
                  <a:prstClr val="black"/>
                </a:solidFill>
                <a:latin typeface="Calibri" pitchFamily="34" charset="0"/>
                <a:cs typeface="Arial" charset="0"/>
              </a:rPr>
              <a:t>* No Calculator Paper</a:t>
            </a:r>
          </a:p>
        </p:txBody>
      </p:sp>
      <p:sp>
        <p:nvSpPr>
          <p:cNvPr id="15" name="TextBox 14"/>
          <p:cNvSpPr txBox="1"/>
          <p:nvPr/>
        </p:nvSpPr>
        <p:spPr>
          <a:xfrm>
            <a:off x="960438" y="4983163"/>
            <a:ext cx="4495800" cy="800100"/>
          </a:xfrm>
          <a:prstGeom prst="rect">
            <a:avLst/>
          </a:prstGeom>
          <a:solidFill>
            <a:schemeClr val="accent3">
              <a:lumMod val="60000"/>
              <a:lumOff val="40000"/>
            </a:schemeClr>
          </a:solidFill>
        </p:spPr>
        <p:txBody>
          <a:bodyPr>
            <a:spAutoFit/>
          </a:bodyPr>
          <a:lstStyle/>
          <a:p>
            <a:pPr algn="ctr">
              <a:defRPr/>
            </a:pPr>
            <a:r>
              <a:rPr kumimoji="1" lang="en-GB" sz="2300" i="1" dirty="0">
                <a:solidFill>
                  <a:prstClr val="black"/>
                </a:solidFill>
                <a:latin typeface="Comic Sans MS" pitchFamily="66" charset="0"/>
              </a:rPr>
              <a:t>CONTINUOUS TEACHER ASSESSMENT</a:t>
            </a:r>
          </a:p>
        </p:txBody>
      </p:sp>
      <p:sp>
        <p:nvSpPr>
          <p:cNvPr id="16" name="Rectangle 15"/>
          <p:cNvSpPr/>
          <p:nvPr/>
        </p:nvSpPr>
        <p:spPr>
          <a:xfrm>
            <a:off x="6081713" y="4924425"/>
            <a:ext cx="2528887" cy="917575"/>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7" name="TextBox 16"/>
          <p:cNvSpPr txBox="1"/>
          <p:nvPr/>
        </p:nvSpPr>
        <p:spPr>
          <a:xfrm>
            <a:off x="6170613" y="5092700"/>
            <a:ext cx="2289175" cy="584200"/>
          </a:xfrm>
          <a:prstGeom prst="rect">
            <a:avLst/>
          </a:prstGeom>
          <a:solidFill>
            <a:schemeClr val="accent3">
              <a:lumMod val="60000"/>
              <a:lumOff val="40000"/>
            </a:schemeClr>
          </a:solidFill>
        </p:spPr>
        <p:txBody>
          <a:bodyPr>
            <a:spAutoFit/>
          </a:bodyPr>
          <a:lstStyle/>
          <a:p>
            <a:pPr algn="ctr">
              <a:defRPr/>
            </a:pPr>
            <a:r>
              <a:rPr kumimoji="1" lang="en-GB" sz="3200" b="1" i="1" dirty="0">
                <a:solidFill>
                  <a:prstClr val="black"/>
                </a:solidFill>
              </a:rPr>
              <a:t>WRITING</a:t>
            </a:r>
          </a:p>
        </p:txBody>
      </p:sp>
      <p:sp>
        <p:nvSpPr>
          <p:cNvPr id="20" name="Rectangle 19"/>
          <p:cNvSpPr/>
          <p:nvPr/>
        </p:nvSpPr>
        <p:spPr>
          <a:xfrm>
            <a:off x="709613" y="6061075"/>
            <a:ext cx="5143500" cy="665163"/>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1" name="TextBox 20"/>
          <p:cNvSpPr txBox="1"/>
          <p:nvPr/>
        </p:nvSpPr>
        <p:spPr>
          <a:xfrm>
            <a:off x="865188" y="6142038"/>
            <a:ext cx="4916487" cy="523875"/>
          </a:xfrm>
          <a:prstGeom prst="rect">
            <a:avLst/>
          </a:prstGeom>
          <a:solidFill>
            <a:schemeClr val="accent5">
              <a:lumMod val="40000"/>
              <a:lumOff val="60000"/>
            </a:schemeClr>
          </a:solidFill>
        </p:spPr>
        <p:txBody>
          <a:bodyPr>
            <a:spAutoFit/>
          </a:bodyPr>
          <a:lstStyle/>
          <a:p>
            <a:pPr algn="ctr">
              <a:defRPr/>
            </a:pPr>
            <a:r>
              <a:rPr kumimoji="1" lang="en-GB" sz="1400" b="1" i="1" dirty="0">
                <a:solidFill>
                  <a:prstClr val="black"/>
                </a:solidFill>
                <a:latin typeface="Comic Sans MS" pitchFamily="66" charset="0"/>
              </a:rPr>
              <a:t>CONTINUOUS TEACHER ASSESSMENT  or TEST SAMPLING SELECTED SCHOOLS</a:t>
            </a:r>
          </a:p>
        </p:txBody>
      </p:sp>
      <p:sp>
        <p:nvSpPr>
          <p:cNvPr id="22" name="Rectangle 21"/>
          <p:cNvSpPr/>
          <p:nvPr/>
        </p:nvSpPr>
        <p:spPr>
          <a:xfrm>
            <a:off x="6094413" y="6061075"/>
            <a:ext cx="2516187" cy="59213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3" name="TextBox 22"/>
          <p:cNvSpPr txBox="1"/>
          <p:nvPr/>
        </p:nvSpPr>
        <p:spPr>
          <a:xfrm>
            <a:off x="6545263" y="6145213"/>
            <a:ext cx="1752600" cy="461962"/>
          </a:xfrm>
          <a:prstGeom prst="rect">
            <a:avLst/>
          </a:prstGeom>
          <a:solidFill>
            <a:schemeClr val="accent5">
              <a:lumMod val="40000"/>
              <a:lumOff val="60000"/>
            </a:schemeClr>
          </a:solidFill>
        </p:spPr>
        <p:txBody>
          <a:bodyPr>
            <a:spAutoFit/>
          </a:bodyPr>
          <a:lstStyle/>
          <a:p>
            <a:pPr algn="ctr">
              <a:defRPr/>
            </a:pPr>
            <a:r>
              <a:rPr kumimoji="1" lang="en-GB" sz="2400" b="1" i="1" dirty="0">
                <a:solidFill>
                  <a:prstClr val="black"/>
                </a:solidFill>
              </a:rPr>
              <a:t>SCIENCE</a:t>
            </a:r>
          </a:p>
        </p:txBody>
      </p:sp>
      <p:sp>
        <p:nvSpPr>
          <p:cNvPr id="11285" name="TextBox 3"/>
          <p:cNvSpPr txBox="1">
            <a:spLocks noChangeArrowheads="1"/>
          </p:cNvSpPr>
          <p:nvPr/>
        </p:nvSpPr>
        <p:spPr bwMode="auto">
          <a:xfrm>
            <a:off x="6170613" y="2719388"/>
            <a:ext cx="251618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sz="2000">
                <a:solidFill>
                  <a:prstClr val="black"/>
                </a:solidFill>
                <a:latin typeface="Aharoni" pitchFamily="2" charset="-79"/>
                <a:cs typeface="Aharoni" pitchFamily="2" charset="-79"/>
              </a:rPr>
              <a:t>Paper 1, arithmetic </a:t>
            </a:r>
          </a:p>
          <a:p>
            <a:pPr fontAlgn="base">
              <a:spcBef>
                <a:spcPct val="0"/>
              </a:spcBef>
              <a:spcAft>
                <a:spcPct val="0"/>
              </a:spcAft>
            </a:pPr>
            <a:endParaRPr lang="en-GB" altLang="en-US" sz="2000">
              <a:solidFill>
                <a:prstClr val="black"/>
              </a:solidFill>
              <a:latin typeface="Aharoni" pitchFamily="2" charset="-79"/>
              <a:cs typeface="Aharoni" pitchFamily="2" charset="-79"/>
            </a:endParaRPr>
          </a:p>
          <a:p>
            <a:pPr fontAlgn="base">
              <a:spcBef>
                <a:spcPct val="0"/>
              </a:spcBef>
              <a:spcAft>
                <a:spcPct val="0"/>
              </a:spcAft>
            </a:pPr>
            <a:r>
              <a:rPr lang="en-GB" altLang="en-US" sz="2000">
                <a:solidFill>
                  <a:prstClr val="black"/>
                </a:solidFill>
                <a:latin typeface="Aharoni" pitchFamily="2" charset="-79"/>
                <a:cs typeface="Aharoni" pitchFamily="2" charset="-79"/>
              </a:rPr>
              <a:t>Paper 2, reasoning</a:t>
            </a:r>
          </a:p>
          <a:p>
            <a:pPr fontAlgn="base">
              <a:spcBef>
                <a:spcPct val="0"/>
              </a:spcBef>
              <a:spcAft>
                <a:spcPct val="0"/>
              </a:spcAft>
            </a:pPr>
            <a:endParaRPr lang="en-GB" altLang="en-US" sz="2000">
              <a:solidFill>
                <a:prstClr val="black"/>
              </a:solidFill>
              <a:latin typeface="Aharoni" pitchFamily="2" charset="-79"/>
              <a:cs typeface="Aharoni" pitchFamily="2" charset="-79"/>
            </a:endParaRPr>
          </a:p>
          <a:p>
            <a:pPr fontAlgn="base">
              <a:spcBef>
                <a:spcPct val="0"/>
              </a:spcBef>
              <a:spcAft>
                <a:spcPct val="0"/>
              </a:spcAft>
            </a:pPr>
            <a:r>
              <a:rPr lang="en-GB" altLang="en-US" sz="2000">
                <a:solidFill>
                  <a:prstClr val="black"/>
                </a:solidFill>
                <a:latin typeface="Aharoni" pitchFamily="2" charset="-79"/>
                <a:cs typeface="Aharoni" pitchFamily="2" charset="-79"/>
              </a:rPr>
              <a:t>Paper 3, reasoning </a:t>
            </a:r>
            <a:endParaRPr lang="en-GB" altLang="en-US" sz="2000">
              <a:solidFill>
                <a:prstClr val="black"/>
              </a:solidFill>
              <a:latin typeface="Calibri" pitchFamily="34" charset="0"/>
              <a:cs typeface="Arial" charset="0"/>
            </a:endParaRPr>
          </a:p>
        </p:txBody>
      </p:sp>
    </p:spTree>
    <p:extLst>
      <p:ext uri="{BB962C8B-B14F-4D97-AF65-F5344CB8AC3E}">
        <p14:creationId xmlns:p14="http://schemas.microsoft.com/office/powerpoint/2010/main" val="1273325345"/>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sz="4000" b="1">
                <a:latin typeface="CCW Cursive Writing 7" pitchFamily="66" charset="0"/>
              </a:rPr>
              <a:t>Teacher Assessments: (cont.)</a:t>
            </a:r>
          </a:p>
        </p:txBody>
      </p:sp>
      <p:sp>
        <p:nvSpPr>
          <p:cNvPr id="12291" name="Content Placeholder 2"/>
          <p:cNvSpPr>
            <a:spLocks noGrp="1"/>
          </p:cNvSpPr>
          <p:nvPr>
            <p:ph idx="1"/>
          </p:nvPr>
        </p:nvSpPr>
        <p:spPr>
          <a:xfrm>
            <a:off x="457200" y="2276475"/>
            <a:ext cx="8229600" cy="4048125"/>
          </a:xfrm>
        </p:spPr>
        <p:txBody>
          <a:bodyPr/>
          <a:lstStyle/>
          <a:p>
            <a:pPr eaLnBrk="1" hangingPunct="1">
              <a:buFont typeface="Wingdings 2" pitchFamily="18" charset="2"/>
              <a:buNone/>
            </a:pPr>
            <a:r>
              <a:rPr lang="en-GB" sz="2000" b="1" u="sng">
                <a:latin typeface="CCW Cursive Writing 7" pitchFamily="66" charset="0"/>
              </a:rPr>
              <a:t>Science:</a:t>
            </a:r>
            <a:endParaRPr lang="en-GB" sz="2000" b="1">
              <a:latin typeface="CCW Cursive Writing 7" pitchFamily="66" charset="0"/>
            </a:endParaRPr>
          </a:p>
          <a:p>
            <a:pPr eaLnBrk="1" hangingPunct="1"/>
            <a:r>
              <a:rPr lang="en-GB" sz="1800">
                <a:latin typeface="CCW Cursive Writing 7" pitchFamily="66" charset="0"/>
              </a:rPr>
              <a:t>Scientific Enquiry</a:t>
            </a:r>
          </a:p>
          <a:p>
            <a:pPr eaLnBrk="1" hangingPunct="1"/>
            <a:r>
              <a:rPr lang="en-GB" sz="1800">
                <a:latin typeface="CCW Cursive Writing 7" pitchFamily="66" charset="0"/>
              </a:rPr>
              <a:t>Life Processes</a:t>
            </a:r>
          </a:p>
          <a:p>
            <a:pPr eaLnBrk="1" hangingPunct="1"/>
            <a:r>
              <a:rPr lang="en-GB" sz="1800">
                <a:latin typeface="CCW Cursive Writing 7" pitchFamily="66" charset="0"/>
              </a:rPr>
              <a:t>Materials and their Properties</a:t>
            </a:r>
          </a:p>
          <a:p>
            <a:pPr eaLnBrk="1" hangingPunct="1"/>
            <a:r>
              <a:rPr lang="en-GB" sz="1800">
                <a:latin typeface="CCW Cursive Writing 7" pitchFamily="66" charset="0"/>
              </a:rPr>
              <a:t>Physical Processes</a:t>
            </a:r>
          </a:p>
          <a:p>
            <a:endParaRPr lang="en-GB" sz="1800">
              <a:latin typeface="CCW Cursive Writing 7" pitchFamily="66" charset="0"/>
            </a:endParaRPr>
          </a:p>
        </p:txBody>
      </p:sp>
      <p:sp>
        <p:nvSpPr>
          <p:cNvPr id="4" name="Date Placeholder 3"/>
          <p:cNvSpPr>
            <a:spLocks noGrp="1"/>
          </p:cNvSpPr>
          <p:nvPr>
            <p:ph type="dt" sz="half" idx="10"/>
          </p:nvPr>
        </p:nvSpPr>
        <p:spPr/>
        <p:txBody>
          <a:bodyPr/>
          <a:lstStyle/>
          <a:p>
            <a:pPr>
              <a:defRPr/>
            </a:pPr>
            <a:fld id="{038EE0E4-3BBC-4AF9-98EE-6EA1E1E0A263}" type="datetime3">
              <a:rPr lang="en-US" sz="1000" smtClean="0">
                <a:solidFill>
                  <a:srgbClr val="04617B">
                    <a:shade val="90000"/>
                  </a:srgbClr>
                </a:solidFill>
                <a:latin typeface="CCW Cursive Writing 7" pitchFamily="66" charset="0"/>
              </a:rPr>
              <a:pPr>
                <a:defRPr/>
              </a:pPr>
              <a:t>23 February 2022</a:t>
            </a:fld>
            <a:endParaRPr lang="en-US" sz="1000">
              <a:solidFill>
                <a:srgbClr val="04617B">
                  <a:shade val="90000"/>
                </a:srgbClr>
              </a:solidFill>
              <a:latin typeface="CCW Cursive Writing 7" pitchFamily="66" charset="0"/>
            </a:endParaRPr>
          </a:p>
        </p:txBody>
      </p:sp>
      <p:pic>
        <p:nvPicPr>
          <p:cNvPr id="12293" name="Picture 2" descr="C:\Program Files (x86)\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59563" y="213360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3" descr="C:\Users\jstevenson\AppData\Local\Microsoft\Windows\Temporary Internet Files\Content.IE5\6IMWI3B8\MC90035195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825" y="4581525"/>
            <a:ext cx="1119188" cy="179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9510027"/>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143000" y="381000"/>
            <a:ext cx="7772400" cy="1543050"/>
          </a:xfrm>
        </p:spPr>
        <p:txBody>
          <a:bodyPr>
            <a:normAutofit/>
          </a:bodyPr>
          <a:lstStyle/>
          <a:p>
            <a:pPr eaLnBrk="1" fontAlgn="auto" hangingPunct="1">
              <a:spcAft>
                <a:spcPts val="0"/>
              </a:spcAft>
              <a:defRPr/>
            </a:pPr>
            <a:r>
              <a:rPr lang="en-US" sz="4000" b="1" dirty="0">
                <a:solidFill>
                  <a:srgbClr val="002060"/>
                </a:solidFill>
                <a:latin typeface="CCW Cursive Writing 7" pitchFamily="66" charset="0"/>
              </a:rPr>
              <a:t>When do KS2 tests happen?	</a:t>
            </a:r>
            <a:endParaRPr lang="en-US" sz="4000" dirty="0">
              <a:solidFill>
                <a:srgbClr val="002060"/>
              </a:solidFill>
              <a:latin typeface="CCW Cursive Writing 7" pitchFamily="66" charset="0"/>
            </a:endParaRPr>
          </a:p>
        </p:txBody>
      </p:sp>
      <p:sp>
        <p:nvSpPr>
          <p:cNvPr id="13315" name="Rectangle 3"/>
          <p:cNvSpPr>
            <a:spLocks noGrp="1" noChangeArrowheads="1"/>
          </p:cNvSpPr>
          <p:nvPr>
            <p:ph idx="1"/>
          </p:nvPr>
        </p:nvSpPr>
        <p:spPr/>
        <p:txBody>
          <a:bodyPr>
            <a:normAutofit fontScale="92500"/>
          </a:bodyPr>
          <a:lstStyle/>
          <a:p>
            <a:pPr eaLnBrk="1" hangingPunct="1"/>
            <a:endParaRPr lang="en-US" sz="2000" dirty="0">
              <a:latin typeface="CCW Cursive Writing 7" pitchFamily="66" charset="0"/>
            </a:endParaRPr>
          </a:p>
          <a:p>
            <a:pPr eaLnBrk="1" hangingPunct="1"/>
            <a:r>
              <a:rPr lang="en-US" sz="2400" dirty="0">
                <a:latin typeface="CCW Cursive Writing 7" pitchFamily="66" charset="0"/>
              </a:rPr>
              <a:t>This year the test dates will be from </a:t>
            </a:r>
            <a:r>
              <a:rPr lang="en-US" sz="2000" b="1" dirty="0">
                <a:solidFill>
                  <a:srgbClr val="FF0000"/>
                </a:solidFill>
                <a:latin typeface="CCW Cursive Writing 7" pitchFamily="66" charset="0"/>
              </a:rPr>
              <a:t>Monday 9</a:t>
            </a:r>
            <a:r>
              <a:rPr lang="en-US" sz="2000" b="1" baseline="30000" dirty="0">
                <a:solidFill>
                  <a:srgbClr val="FF0000"/>
                </a:solidFill>
                <a:latin typeface="CCW Cursive Writing 7" pitchFamily="66" charset="0"/>
              </a:rPr>
              <a:t>th</a:t>
            </a:r>
            <a:r>
              <a:rPr lang="en-US" sz="2000" b="1" dirty="0">
                <a:solidFill>
                  <a:srgbClr val="FF0000"/>
                </a:solidFill>
                <a:latin typeface="CCW Cursive Writing 7" pitchFamily="66" charset="0"/>
              </a:rPr>
              <a:t> May  to Thursday 12</a:t>
            </a:r>
            <a:r>
              <a:rPr lang="en-US" sz="2000" b="1" baseline="30000" dirty="0">
                <a:solidFill>
                  <a:srgbClr val="FF0000"/>
                </a:solidFill>
                <a:latin typeface="CCW Cursive Writing 7" pitchFamily="66" charset="0"/>
              </a:rPr>
              <a:t>th</a:t>
            </a:r>
            <a:r>
              <a:rPr lang="en-US" sz="2000" b="1" dirty="0">
                <a:solidFill>
                  <a:srgbClr val="FF0000"/>
                </a:solidFill>
                <a:latin typeface="CCW Cursive Writing 7" pitchFamily="66" charset="0"/>
              </a:rPr>
              <a:t>  May 2022</a:t>
            </a:r>
          </a:p>
          <a:p>
            <a:pPr eaLnBrk="1" hangingPunct="1"/>
            <a:r>
              <a:rPr lang="en-US" sz="2400" dirty="0">
                <a:latin typeface="CCW Cursive Writing 7" pitchFamily="66" charset="0"/>
              </a:rPr>
              <a:t>Please avoid taking your child out of school during this time and in the weeks leading up to the tests.</a:t>
            </a:r>
          </a:p>
          <a:p>
            <a:pPr eaLnBrk="1" hangingPunct="1"/>
            <a:r>
              <a:rPr lang="en-US" sz="2400" dirty="0">
                <a:latin typeface="CCW Cursive Writing 7" pitchFamily="66" charset="0"/>
              </a:rPr>
              <a:t>This will be a busy term!</a:t>
            </a:r>
          </a:p>
        </p:txBody>
      </p:sp>
      <p:sp>
        <p:nvSpPr>
          <p:cNvPr id="5" name="Date Placeholder 3"/>
          <p:cNvSpPr>
            <a:spLocks noGrp="1"/>
          </p:cNvSpPr>
          <p:nvPr>
            <p:ph type="dt" sz="half" idx="10"/>
          </p:nvPr>
        </p:nvSpPr>
        <p:spPr/>
        <p:txBody>
          <a:bodyPr/>
          <a:lstStyle/>
          <a:p>
            <a:pPr>
              <a:defRPr/>
            </a:pPr>
            <a:fld id="{9AAAC389-3A33-445F-A365-D91EC4951675}" type="datetime3">
              <a:rPr lang="en-US" sz="1050">
                <a:solidFill>
                  <a:srgbClr val="04617B">
                    <a:shade val="90000"/>
                  </a:srgbClr>
                </a:solidFill>
                <a:latin typeface="CCW Cursive Writing 7" pitchFamily="66" charset="0"/>
              </a:rPr>
              <a:pPr>
                <a:defRPr/>
              </a:pPr>
              <a:t>23 February 2022</a:t>
            </a:fld>
            <a:endParaRPr lang="en-US" sz="1050">
              <a:solidFill>
                <a:srgbClr val="04617B">
                  <a:shade val="90000"/>
                </a:srgbClr>
              </a:solidFill>
              <a:latin typeface="CCW Cursive Writing 7" pitchFamily="66" charset="0"/>
            </a:endParaRPr>
          </a:p>
        </p:txBody>
      </p:sp>
      <p:pic>
        <p:nvPicPr>
          <p:cNvPr id="1331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5229200"/>
            <a:ext cx="1828800"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9703736"/>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endParaRPr lang="en-GB"/>
          </a:p>
        </p:txBody>
      </p:sp>
      <p:pic>
        <p:nvPicPr>
          <p:cNvPr id="3" name="Content Placeholder 2">
            <a:extLst>
              <a:ext uri="{FF2B5EF4-FFF2-40B4-BE49-F238E27FC236}">
                <a16:creationId xmlns:a16="http://schemas.microsoft.com/office/drawing/2014/main" id="{A2A495F3-D6DB-41A2-B814-7D5622AE17BD}"/>
              </a:ext>
            </a:extLst>
          </p:cNvPr>
          <p:cNvPicPr>
            <a:picLocks noGrp="1" noChangeAspect="1"/>
          </p:cNvPicPr>
          <p:nvPr>
            <p:ph idx="1"/>
          </p:nvPr>
        </p:nvPicPr>
        <p:blipFill rotWithShape="1">
          <a:blip r:embed="rId2"/>
          <a:srcRect l="19942" t="8972" r="22290" b="32522"/>
          <a:stretch/>
        </p:blipFill>
        <p:spPr>
          <a:xfrm>
            <a:off x="146070" y="1066428"/>
            <a:ext cx="7274769" cy="4725144"/>
          </a:xfrm>
          <a:prstGeom prst="rect">
            <a:avLst/>
          </a:prstGeom>
        </p:spPr>
      </p:pic>
      <p:sp>
        <p:nvSpPr>
          <p:cNvPr id="4" name="Date Placeholder 3"/>
          <p:cNvSpPr>
            <a:spLocks noGrp="1"/>
          </p:cNvSpPr>
          <p:nvPr>
            <p:ph type="dt" sz="half" idx="10"/>
          </p:nvPr>
        </p:nvSpPr>
        <p:spPr/>
        <p:txBody>
          <a:bodyPr/>
          <a:lstStyle/>
          <a:p>
            <a:pPr>
              <a:defRPr/>
            </a:pPr>
            <a:fld id="{38CF5C0B-4D0B-48DC-AE20-A4E75B81B921}" type="datetime3">
              <a:rPr lang="en-US" smtClean="0">
                <a:solidFill>
                  <a:srgbClr val="04617B">
                    <a:shade val="90000"/>
                  </a:srgbClr>
                </a:solidFill>
              </a:rPr>
              <a:pPr>
                <a:defRPr/>
              </a:pPr>
              <a:t>23 February 2022</a:t>
            </a:fld>
            <a:endParaRPr lang="en-US">
              <a:solidFill>
                <a:srgbClr val="04617B">
                  <a:shade val="90000"/>
                </a:srgbClr>
              </a:solidFill>
            </a:endParaRPr>
          </a:p>
        </p:txBody>
      </p:sp>
    </p:spTree>
    <p:extLst>
      <p:ext uri="{BB962C8B-B14F-4D97-AF65-F5344CB8AC3E}">
        <p14:creationId xmlns:p14="http://schemas.microsoft.com/office/powerpoint/2010/main" val="2959320967"/>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1484784"/>
            <a:ext cx="5826719" cy="1646302"/>
          </a:xfrm>
          <a:ln>
            <a:miter lim="800000"/>
            <a:headEnd/>
            <a:tailEnd/>
          </a:ln>
          <a:extLst/>
        </p:spPr>
        <p:txBody>
          <a:bodyPr>
            <a:normAutofit fontScale="90000"/>
          </a:bodyPr>
          <a:lstStyle/>
          <a:p>
            <a:pPr eaLnBrk="1" fontAlgn="auto" hangingPunct="1">
              <a:spcAft>
                <a:spcPts val="0"/>
              </a:spcAft>
              <a:defRPr/>
            </a:pPr>
            <a:r>
              <a:rPr lang="en-US" sz="6000" dirty="0">
                <a:solidFill>
                  <a:schemeClr val="tx2"/>
                </a:solidFill>
                <a:latin typeface="CCW Cursive Writing 7" pitchFamily="66" charset="0"/>
              </a:rPr>
              <a:t>What do the tests involve?</a:t>
            </a:r>
            <a:endParaRPr lang="en-GB" dirty="0">
              <a:latin typeface="CCW Cursive Writing 7" pitchFamily="66" charset="0"/>
            </a:endParaRPr>
          </a:p>
        </p:txBody>
      </p:sp>
      <p:sp>
        <p:nvSpPr>
          <p:cNvPr id="4" name="Date Placeholder 3"/>
          <p:cNvSpPr>
            <a:spLocks noGrp="1"/>
          </p:cNvSpPr>
          <p:nvPr>
            <p:ph type="dt" sz="half" idx="10"/>
          </p:nvPr>
        </p:nvSpPr>
        <p:spPr/>
        <p:txBody>
          <a:bodyPr/>
          <a:lstStyle/>
          <a:p>
            <a:pPr>
              <a:defRPr/>
            </a:pPr>
            <a:fld id="{57445E1F-F1D2-4F95-8430-F351580CBD24}" type="datetime3">
              <a:rPr lang="en-US">
                <a:solidFill>
                  <a:srgbClr val="DBF5F9">
                    <a:shade val="90000"/>
                  </a:srgbClr>
                </a:solidFill>
              </a:rPr>
              <a:pPr>
                <a:defRPr/>
              </a:pPr>
              <a:t>23 February 2022</a:t>
            </a:fld>
            <a:endParaRPr lang="en-US">
              <a:solidFill>
                <a:srgbClr val="DBF5F9">
                  <a:shade val="90000"/>
                </a:srgbClr>
              </a:solidFill>
            </a:endParaRPr>
          </a:p>
        </p:txBody>
      </p:sp>
      <p:pic>
        <p:nvPicPr>
          <p:cNvPr id="15364" name="Picture 5" descr="C:\Users\jstevenson\AppData\Local\Microsoft\Windows\Temporary Internet Files\Content.IE5\6IMWI3B8\MP90040889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3500438"/>
            <a:ext cx="4213225" cy="281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0191225"/>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sz="7200" b="1">
                <a:solidFill>
                  <a:schemeClr val="tx1"/>
                </a:solidFill>
              </a:rPr>
              <a:t>ENGLISH</a:t>
            </a:r>
            <a:endParaRPr lang="en-GB"/>
          </a:p>
        </p:txBody>
      </p:sp>
      <p:sp>
        <p:nvSpPr>
          <p:cNvPr id="7" name="Date Placeholder 3"/>
          <p:cNvSpPr>
            <a:spLocks noGrp="1"/>
          </p:cNvSpPr>
          <p:nvPr>
            <p:ph type="dt" sz="half" idx="10"/>
          </p:nvPr>
        </p:nvSpPr>
        <p:spPr/>
        <p:txBody>
          <a:bodyPr/>
          <a:lstStyle/>
          <a:p>
            <a:pPr>
              <a:defRPr/>
            </a:pPr>
            <a:fld id="{27BC9942-9541-4143-A32A-A3E7E32C7DE5}" type="datetime3">
              <a:rPr lang="en-US">
                <a:solidFill>
                  <a:srgbClr val="04617B">
                    <a:shade val="90000"/>
                  </a:srgbClr>
                </a:solidFill>
              </a:rPr>
              <a:pPr>
                <a:defRPr/>
              </a:pPr>
              <a:t>23 February 2022</a:t>
            </a:fld>
            <a:endParaRPr lang="en-US">
              <a:solidFill>
                <a:srgbClr val="04617B">
                  <a:shade val="90000"/>
                </a:srgbClr>
              </a:solidFill>
            </a:endParaRPr>
          </a:p>
        </p:txBody>
      </p:sp>
      <p:grpSp>
        <p:nvGrpSpPr>
          <p:cNvPr id="16388" name="Group 17"/>
          <p:cNvGrpSpPr>
            <a:grpSpLocks/>
          </p:cNvGrpSpPr>
          <p:nvPr/>
        </p:nvGrpSpPr>
        <p:grpSpPr bwMode="auto">
          <a:xfrm>
            <a:off x="5334000" y="1447800"/>
            <a:ext cx="3124200" cy="3352800"/>
            <a:chOff x="3360" y="912"/>
            <a:chExt cx="1968" cy="2112"/>
          </a:xfrm>
        </p:grpSpPr>
        <p:pic>
          <p:nvPicPr>
            <p:cNvPr id="16389"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 y="912"/>
              <a:ext cx="816" cy="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6" y="1584"/>
              <a:ext cx="768"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0" y="2256"/>
              <a:ext cx="768"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093738672"/>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61182" y="-439678"/>
            <a:ext cx="7772400" cy="533400"/>
          </a:xfrm>
        </p:spPr>
        <p:txBody>
          <a:bodyPr>
            <a:normAutofit fontScale="90000"/>
          </a:bodyPr>
          <a:lstStyle/>
          <a:p>
            <a:pPr algn="ctr" eaLnBrk="1" fontAlgn="auto" hangingPunct="1">
              <a:spcAft>
                <a:spcPts val="0"/>
              </a:spcAft>
              <a:defRPr/>
            </a:pPr>
            <a:br>
              <a:rPr lang="en-US" sz="4400" b="1" dirty="0">
                <a:latin typeface="CCW Cursive Writing 7" pitchFamily="66" charset="0"/>
              </a:rPr>
            </a:br>
            <a:r>
              <a:rPr lang="en-US" sz="4400" b="1" dirty="0">
                <a:latin typeface="CCW Cursive Writing 7" pitchFamily="66" charset="0"/>
              </a:rPr>
              <a:t>Reading Comprehension	</a:t>
            </a:r>
            <a:endParaRPr lang="en-US" sz="4400" dirty="0">
              <a:latin typeface="CCW Cursive Writing 7" pitchFamily="66" charset="0"/>
            </a:endParaRPr>
          </a:p>
        </p:txBody>
      </p:sp>
      <p:sp>
        <p:nvSpPr>
          <p:cNvPr id="17411" name="Rectangle 3"/>
          <p:cNvSpPr>
            <a:spLocks noGrp="1" noChangeArrowheads="1"/>
          </p:cNvSpPr>
          <p:nvPr>
            <p:ph idx="1"/>
          </p:nvPr>
        </p:nvSpPr>
        <p:spPr>
          <a:xfrm>
            <a:off x="419894" y="1437613"/>
            <a:ext cx="8304212" cy="4968875"/>
          </a:xfrm>
        </p:spPr>
        <p:txBody>
          <a:bodyPr>
            <a:normAutofit lnSpcReduction="10000"/>
          </a:bodyPr>
          <a:lstStyle/>
          <a:p>
            <a:r>
              <a:rPr lang="en-GB" sz="2400" dirty="0">
                <a:latin typeface="CCW Cursive Writing 7" pitchFamily="66" charset="0"/>
              </a:rPr>
              <a:t>The texts in the English reading booklet will not be linked by a theme. The booklet will contain three or four different texts. </a:t>
            </a:r>
          </a:p>
          <a:p>
            <a:endParaRPr lang="en-GB" sz="2400" dirty="0">
              <a:latin typeface="CCW Cursive Writing 7" pitchFamily="66" charset="0"/>
            </a:endParaRPr>
          </a:p>
          <a:p>
            <a:r>
              <a:rPr lang="en-GB" sz="2400" dirty="0">
                <a:latin typeface="CCW Cursive Writing 7" pitchFamily="66" charset="0"/>
              </a:rPr>
              <a:t>Instead of being given 15 minutes reading time and 45 minutes to answer the questions, children will have a total of </a:t>
            </a:r>
            <a:r>
              <a:rPr lang="en-GB" sz="2400" u="sng" dirty="0">
                <a:solidFill>
                  <a:srgbClr val="FF0000"/>
                </a:solidFill>
                <a:latin typeface="CCW Cursive Writing 7" pitchFamily="66" charset="0"/>
              </a:rPr>
              <a:t>one hour </a:t>
            </a:r>
            <a:r>
              <a:rPr lang="en-GB" sz="2400" dirty="0">
                <a:latin typeface="CCW Cursive Writing 7" pitchFamily="66" charset="0"/>
              </a:rPr>
              <a:t>to read the texts and complete the questions at their own pace.</a:t>
            </a:r>
          </a:p>
          <a:p>
            <a:pPr eaLnBrk="1" hangingPunct="1"/>
            <a:endParaRPr lang="en-US" sz="2400" dirty="0">
              <a:latin typeface="CCW Cursive Writing 7" pitchFamily="66" charset="0"/>
            </a:endParaRPr>
          </a:p>
        </p:txBody>
      </p:sp>
      <p:sp>
        <p:nvSpPr>
          <p:cNvPr id="6" name="Date Placeholder 3"/>
          <p:cNvSpPr>
            <a:spLocks noGrp="1"/>
          </p:cNvSpPr>
          <p:nvPr>
            <p:ph type="dt" sz="half" idx="10"/>
          </p:nvPr>
        </p:nvSpPr>
        <p:spPr/>
        <p:txBody>
          <a:bodyPr/>
          <a:lstStyle/>
          <a:p>
            <a:pPr>
              <a:defRPr/>
            </a:pPr>
            <a:endParaRPr lang="en-US" sz="1100" dirty="0">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2573929722"/>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251520" y="332656"/>
            <a:ext cx="8664575" cy="5257800"/>
          </a:xfrm>
        </p:spPr>
        <p:txBody>
          <a:bodyPr>
            <a:normAutofit fontScale="92500" lnSpcReduction="10000"/>
          </a:bodyPr>
          <a:lstStyle/>
          <a:p>
            <a:r>
              <a:rPr lang="en-GB" sz="2400" dirty="0">
                <a:latin typeface="CCW Cursive Writing 7" pitchFamily="66" charset="0"/>
              </a:rPr>
              <a:t>The reading answer booklet will comprise of approximately 35 to 40 questions (</a:t>
            </a:r>
            <a:r>
              <a:rPr lang="en-GB" sz="2400" dirty="0">
                <a:solidFill>
                  <a:srgbClr val="FF0000"/>
                </a:solidFill>
                <a:latin typeface="CCW Cursive Writing 7" pitchFamily="66" charset="0"/>
              </a:rPr>
              <a:t>totalling 50 marks</a:t>
            </a:r>
            <a:r>
              <a:rPr lang="en-GB" sz="2400" dirty="0">
                <a:latin typeface="CCW Cursive Writing 7" pitchFamily="66" charset="0"/>
              </a:rPr>
              <a:t>). The questions are:</a:t>
            </a:r>
          </a:p>
          <a:p>
            <a:pPr marL="0" indent="0">
              <a:buNone/>
            </a:pPr>
            <a:endParaRPr lang="en-GB" sz="2400" dirty="0">
              <a:latin typeface="CCW Cursive Writing 7" pitchFamily="66" charset="0"/>
            </a:endParaRPr>
          </a:p>
          <a:p>
            <a:r>
              <a:rPr lang="en-GB" sz="2400" dirty="0">
                <a:latin typeface="CCW Cursive Writing 7" pitchFamily="66" charset="0"/>
              </a:rPr>
              <a:t>shorter, closed response items (such as multiple choice and matching questions)</a:t>
            </a:r>
          </a:p>
          <a:p>
            <a:r>
              <a:rPr lang="en-GB" sz="2400" dirty="0">
                <a:latin typeface="CCW Cursive Writing 7" pitchFamily="66" charset="0"/>
              </a:rPr>
              <a:t>shorter, open response items</a:t>
            </a:r>
          </a:p>
          <a:p>
            <a:r>
              <a:rPr lang="en-GB" sz="2400" dirty="0">
                <a:latin typeface="CCW Cursive Writing 7" pitchFamily="66" charset="0"/>
              </a:rPr>
              <a:t>longer, open response items that require children to explain and comment on the texts in order to demonstrate a full understanding.</a:t>
            </a:r>
          </a:p>
          <a:p>
            <a:r>
              <a:rPr lang="en-GB" sz="2400" dirty="0">
                <a:latin typeface="CCW Cursive Writing 7" pitchFamily="66" charset="0"/>
              </a:rPr>
              <a:t>Questions are worth 1, 2 or 3 marks.</a:t>
            </a:r>
          </a:p>
          <a:p>
            <a:pPr eaLnBrk="1" hangingPunct="1"/>
            <a:endParaRPr lang="en-GB" sz="2000" dirty="0">
              <a:latin typeface="CCW Cursive Writing 7" pitchFamily="66" charset="0"/>
            </a:endParaRPr>
          </a:p>
        </p:txBody>
      </p:sp>
      <p:sp>
        <p:nvSpPr>
          <p:cNvPr id="4" name="Date Placeholder 3"/>
          <p:cNvSpPr>
            <a:spLocks noGrp="1"/>
          </p:cNvSpPr>
          <p:nvPr>
            <p:ph type="dt" sz="half" idx="10"/>
          </p:nvPr>
        </p:nvSpPr>
        <p:spPr/>
        <p:txBody>
          <a:bodyPr/>
          <a:lstStyle/>
          <a:p>
            <a:pPr>
              <a:defRPr/>
            </a:pPr>
            <a:fld id="{0C3CCAB2-5297-4427-906F-12C29A6F2CF5}" type="datetime3">
              <a:rPr lang="en-US">
                <a:solidFill>
                  <a:srgbClr val="04617B">
                    <a:shade val="90000"/>
                  </a:srgbClr>
                </a:solidFill>
              </a:rPr>
              <a:pPr>
                <a:defRPr/>
              </a:pPr>
              <a:t>23 February 2022</a:t>
            </a:fld>
            <a:endParaRPr lang="en-US">
              <a:solidFill>
                <a:srgbClr val="04617B">
                  <a:shade val="90000"/>
                </a:srgbClr>
              </a:solidFill>
            </a:endParaRPr>
          </a:p>
        </p:txBody>
      </p:sp>
    </p:spTree>
    <p:extLst>
      <p:ext uri="{BB962C8B-B14F-4D97-AF65-F5344CB8AC3E}">
        <p14:creationId xmlns:p14="http://schemas.microsoft.com/office/powerpoint/2010/main" val="4093509153"/>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288925" y="1066800"/>
            <a:ext cx="8497888" cy="1905000"/>
          </a:xfrm>
          <a:prstGeom prst="rect">
            <a:avLst/>
          </a:prstGeom>
          <a:noFill/>
          <a:ln>
            <a:noFill/>
          </a:ln>
          <a:effectLst/>
          <a:extLst/>
        </p:spPr>
        <p:txBody>
          <a:bodyPr/>
          <a:lstStyle/>
          <a:p>
            <a:pPr marL="342900" indent="-342900">
              <a:spcBef>
                <a:spcPct val="20000"/>
              </a:spcBef>
              <a:buClr>
                <a:srgbClr val="E2D700"/>
              </a:buClr>
              <a:buSzPct val="65000"/>
              <a:buFont typeface="Wingdings" pitchFamily="2" charset="2"/>
              <a:buNone/>
              <a:defRPr/>
            </a:pPr>
            <a:r>
              <a:rPr kumimoji="1" lang="en-GB" sz="2000" i="1" dirty="0">
                <a:solidFill>
                  <a:srgbClr val="000000"/>
                </a:solidFill>
                <a:effectLst>
                  <a:outerShdw blurRad="38100" dist="38100" dir="2700000" algn="tl">
                    <a:srgbClr val="C0C0C0"/>
                  </a:outerShdw>
                </a:effectLst>
                <a:latin typeface="Comic Sans MS" pitchFamily="66" charset="0"/>
              </a:rPr>
              <a:t>The most crucial aspects of reading at the end of Key Stage 2 are:-</a:t>
            </a:r>
          </a:p>
          <a:p>
            <a:pPr marL="342900" indent="-342900">
              <a:spcBef>
                <a:spcPct val="20000"/>
              </a:spcBef>
              <a:buClr>
                <a:srgbClr val="E2D700"/>
              </a:buClr>
              <a:buSzPct val="65000"/>
              <a:buFont typeface="Wingdings" pitchFamily="2" charset="2"/>
              <a:buNone/>
              <a:defRPr/>
            </a:pPr>
            <a:endParaRPr kumimoji="1" lang="en-GB" sz="1200" i="1" dirty="0">
              <a:solidFill>
                <a:srgbClr val="000000"/>
              </a:solidFill>
              <a:effectLst>
                <a:outerShdw blurRad="38100" dist="38100" dir="2700000" algn="tl">
                  <a:srgbClr val="C0C0C0"/>
                </a:outerShdw>
              </a:effectLst>
              <a:latin typeface="Comic Sans MS" pitchFamily="66" charset="0"/>
            </a:endParaRP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Accuracy (decoding familiar and unfamiliar words correctly)</a:t>
            </a: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Fluency (speed and confidence)</a:t>
            </a: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Comprehension (drawing meaning from text)</a:t>
            </a:r>
          </a:p>
        </p:txBody>
      </p:sp>
      <p:sp>
        <p:nvSpPr>
          <p:cNvPr id="19459" name="TextBox 2"/>
          <p:cNvSpPr txBox="1">
            <a:spLocks noChangeArrowheads="1"/>
          </p:cNvSpPr>
          <p:nvPr/>
        </p:nvSpPr>
        <p:spPr bwMode="auto">
          <a:xfrm>
            <a:off x="381000" y="3124200"/>
            <a:ext cx="8329613"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Understanding, describing, selecting or retrieving information from the texts.</a:t>
            </a:r>
          </a:p>
          <a:p>
            <a:pPr fontAlgn="base">
              <a:lnSpc>
                <a:spcPct val="80000"/>
              </a:lnSpc>
              <a:spcBef>
                <a:spcPct val="0"/>
              </a:spcBef>
              <a:spcAft>
                <a:spcPct val="0"/>
              </a:spcAft>
              <a:buFont typeface="Arial" charset="0"/>
              <a:buChar char="•"/>
            </a:pPr>
            <a:r>
              <a:rPr lang="en-GB" altLang="en-US" sz="2000" dirty="0">
                <a:solidFill>
                  <a:srgbClr val="000000"/>
                </a:solidFill>
                <a:latin typeface="Comic Sans MS" pitchFamily="66" charset="0"/>
                <a:cs typeface="Arial" charset="0"/>
              </a:rPr>
              <a:t>Inferring </a:t>
            </a:r>
            <a:r>
              <a:rPr lang="en-US" altLang="en-US" sz="2000" dirty="0">
                <a:solidFill>
                  <a:srgbClr val="000000"/>
                </a:solidFill>
                <a:latin typeface="Comic Sans MS" pitchFamily="66" charset="0"/>
                <a:cs typeface="Arial" charset="0"/>
              </a:rPr>
              <a:t>or interpreting information from texts.</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Identifying and commenting on the structure and </a:t>
            </a:r>
            <a:r>
              <a:rPr lang="en-US" altLang="en-US" sz="2000" dirty="0" err="1">
                <a:solidFill>
                  <a:srgbClr val="000000"/>
                </a:solidFill>
                <a:latin typeface="Comic Sans MS" pitchFamily="66" charset="0"/>
                <a:cs typeface="Arial" charset="0"/>
              </a:rPr>
              <a:t>organisation</a:t>
            </a:r>
            <a:r>
              <a:rPr lang="en-US" altLang="en-US" sz="2000" dirty="0">
                <a:solidFill>
                  <a:srgbClr val="000000"/>
                </a:solidFill>
                <a:latin typeface="Comic Sans MS" pitchFamily="66" charset="0"/>
                <a:cs typeface="Arial" charset="0"/>
              </a:rPr>
              <a:t> of texts. </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Explaining and commenting on the writers’ use of language.</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Identifying and commenting on writers’ purposes and viewpoints, and the overall effect of the text on the reader. </a:t>
            </a:r>
          </a:p>
        </p:txBody>
      </p:sp>
      <p:sp>
        <p:nvSpPr>
          <p:cNvPr id="5" name="TextBox 4"/>
          <p:cNvSpPr txBox="1"/>
          <p:nvPr/>
        </p:nvSpPr>
        <p:spPr>
          <a:xfrm>
            <a:off x="-30163" y="304800"/>
            <a:ext cx="9136063" cy="584200"/>
          </a:xfrm>
          <a:prstGeom prst="rect">
            <a:avLst/>
          </a:prstGeom>
          <a:solidFill>
            <a:srgbClr val="FF0000"/>
          </a:solidFill>
        </p:spPr>
        <p:txBody>
          <a:bodyPr>
            <a:spAutoFit/>
          </a:bodyPr>
          <a:lstStyle/>
          <a:p>
            <a:pPr algn="ctr">
              <a:defRPr/>
            </a:pPr>
            <a:r>
              <a:rPr kumimoji="1" lang="en-GB" sz="32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READING SKILLS ASSESSED</a:t>
            </a:r>
          </a:p>
        </p:txBody>
      </p:sp>
    </p:spTree>
    <p:extLst>
      <p:ext uri="{BB962C8B-B14F-4D97-AF65-F5344CB8AC3E}">
        <p14:creationId xmlns:p14="http://schemas.microsoft.com/office/powerpoint/2010/main" val="3728009350"/>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11560" y="548680"/>
            <a:ext cx="8229600" cy="1143000"/>
          </a:xfrm>
        </p:spPr>
        <p:txBody>
          <a:bodyPr>
            <a:noAutofit/>
          </a:bodyPr>
          <a:lstStyle/>
          <a:p>
            <a:pPr algn="ctr" eaLnBrk="1" fontAlgn="auto" hangingPunct="1">
              <a:spcAft>
                <a:spcPts val="0"/>
              </a:spcAft>
              <a:defRPr/>
            </a:pPr>
            <a:r>
              <a:rPr lang="en-GB" sz="2800" dirty="0">
                <a:solidFill>
                  <a:srgbClr val="0070C0"/>
                </a:solidFill>
                <a:latin typeface="CCW Cursive Writing 7" pitchFamily="66" charset="0"/>
              </a:rPr>
              <a:t>English grammar, punctuation and spelling </a:t>
            </a:r>
            <a:r>
              <a:rPr lang="en-US" sz="2800" b="1" dirty="0">
                <a:latin typeface="CCW Cursive Writing 7" pitchFamily="66" charset="0"/>
              </a:rPr>
              <a:t>	</a:t>
            </a:r>
            <a:endParaRPr lang="en-US" sz="2800" dirty="0">
              <a:latin typeface="CCW Cursive Writing 7" pitchFamily="66" charset="0"/>
            </a:endParaRPr>
          </a:p>
        </p:txBody>
      </p:sp>
      <p:sp>
        <p:nvSpPr>
          <p:cNvPr id="20483" name="Rectangle 3"/>
          <p:cNvSpPr>
            <a:spLocks noGrp="1" noChangeArrowheads="1"/>
          </p:cNvSpPr>
          <p:nvPr>
            <p:ph idx="1"/>
          </p:nvPr>
        </p:nvSpPr>
        <p:spPr>
          <a:xfrm>
            <a:off x="683568" y="2060848"/>
            <a:ext cx="7772400" cy="3378200"/>
          </a:xfrm>
        </p:spPr>
        <p:txBody>
          <a:bodyPr/>
          <a:lstStyle/>
          <a:p>
            <a:pPr eaLnBrk="1" hangingPunct="1"/>
            <a:r>
              <a:rPr lang="en-GB" sz="2800" dirty="0">
                <a:latin typeface="CCW Cursive Writing 7" pitchFamily="66" charset="0"/>
              </a:rPr>
              <a:t>A statutory test of English grammar, punctuation and spelling was introduced for children at the end of Key Stage 2 from May 2013</a:t>
            </a:r>
            <a:r>
              <a:rPr lang="en-GB" sz="3200" dirty="0">
                <a:latin typeface="CCW Cursive Writing 7" pitchFamily="66" charset="0"/>
              </a:rPr>
              <a:t>.</a:t>
            </a:r>
          </a:p>
          <a:p>
            <a:pPr eaLnBrk="1" hangingPunct="1"/>
            <a:endParaRPr lang="en-US" dirty="0">
              <a:latin typeface="CCW Cursive Writing 7" pitchFamily="66" charset="0"/>
            </a:endParaRPr>
          </a:p>
        </p:txBody>
      </p:sp>
      <p:sp>
        <p:nvSpPr>
          <p:cNvPr id="5" name="Date Placeholder 3"/>
          <p:cNvSpPr>
            <a:spLocks noGrp="1"/>
          </p:cNvSpPr>
          <p:nvPr>
            <p:ph type="dt" sz="half" idx="10"/>
          </p:nvPr>
        </p:nvSpPr>
        <p:spPr/>
        <p:txBody>
          <a:bodyPr/>
          <a:lstStyle/>
          <a:p>
            <a:pPr>
              <a:defRPr/>
            </a:pPr>
            <a:fld id="{2507A352-470E-4DAA-9FA2-3BD97F76C90B}" type="datetime3">
              <a:rPr lang="en-US">
                <a:solidFill>
                  <a:srgbClr val="04617B">
                    <a:shade val="90000"/>
                  </a:srgbClr>
                </a:solidFill>
                <a:latin typeface="CCW Cursive Writing 7" pitchFamily="66" charset="0"/>
              </a:rPr>
              <a:pPr>
                <a:defRPr/>
              </a:pPr>
              <a:t>23 February 2022</a:t>
            </a:fld>
            <a:endParaRPr lang="en-US">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329182426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b="1">
                <a:solidFill>
                  <a:schemeClr val="tx1"/>
                </a:solidFill>
              </a:rPr>
              <a:t>	</a:t>
            </a:r>
            <a:endParaRPr lang="en-GB"/>
          </a:p>
        </p:txBody>
      </p:sp>
      <p:sp>
        <p:nvSpPr>
          <p:cNvPr id="14339" name="Rectangle 3"/>
          <p:cNvSpPr>
            <a:spLocks noGrp="1" noChangeArrowheads="1"/>
          </p:cNvSpPr>
          <p:nvPr>
            <p:ph idx="1"/>
          </p:nvPr>
        </p:nvSpPr>
        <p:spPr>
          <a:xfrm>
            <a:off x="539552" y="1341438"/>
            <a:ext cx="8375848" cy="4602162"/>
          </a:xfrm>
        </p:spPr>
        <p:txBody>
          <a:bodyPr>
            <a:normAutofit/>
          </a:bodyPr>
          <a:lstStyle/>
          <a:p>
            <a:pPr marL="274320" indent="-274320" eaLnBrk="1" fontAlgn="auto" hangingPunct="1">
              <a:spcAft>
                <a:spcPts val="0"/>
              </a:spcAft>
              <a:buClr>
                <a:schemeClr val="accent3"/>
              </a:buClr>
              <a:buFont typeface="Wingdings 2" pitchFamily="18" charset="2"/>
              <a:buNone/>
              <a:defRPr/>
            </a:pPr>
            <a:r>
              <a:rPr lang="en-GB" sz="2800" dirty="0">
                <a:latin typeface="CCW Cursive Writing 7" pitchFamily="66" charset="0"/>
              </a:rPr>
              <a:t>The test will assess children’s abilities in the following technical aspects of English:</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grammar;</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punctuation;</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spelling;</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vocabulary.</a:t>
            </a:r>
          </a:p>
          <a:p>
            <a:pPr marL="274320" indent="-274320" eaLnBrk="1" fontAlgn="auto" hangingPunct="1">
              <a:spcAft>
                <a:spcPts val="0"/>
              </a:spcAft>
              <a:buClr>
                <a:schemeClr val="accent3"/>
              </a:buClr>
              <a:buFont typeface="Wingdings 2"/>
              <a:buChar char=""/>
              <a:defRPr/>
            </a:pPr>
            <a:endParaRPr lang="en-GB" sz="2000" dirty="0">
              <a:latin typeface="CCW Cursive Writing 7" pitchFamily="66" charset="0"/>
            </a:endParaRPr>
          </a:p>
        </p:txBody>
      </p:sp>
      <p:sp>
        <p:nvSpPr>
          <p:cNvPr id="5" name="Date Placeholder 3"/>
          <p:cNvSpPr>
            <a:spLocks noGrp="1"/>
          </p:cNvSpPr>
          <p:nvPr>
            <p:ph type="dt" sz="half" idx="10"/>
          </p:nvPr>
        </p:nvSpPr>
        <p:spPr/>
        <p:txBody>
          <a:bodyPr/>
          <a:lstStyle/>
          <a:p>
            <a:pPr>
              <a:defRPr/>
            </a:pPr>
            <a:fld id="{36EC1F90-87C7-434D-A40C-08F7B7FF754D}" type="datetime3">
              <a:rPr lang="en-US">
                <a:solidFill>
                  <a:srgbClr val="04617B">
                    <a:shade val="90000"/>
                  </a:srgbClr>
                </a:solidFill>
              </a:rPr>
              <a:pPr>
                <a:defRPr/>
              </a:pPr>
              <a:t>23 February 2022</a:t>
            </a:fld>
            <a:endParaRPr lang="en-US">
              <a:solidFill>
                <a:srgbClr val="04617B">
                  <a:shade val="90000"/>
                </a:srgbClr>
              </a:solidFill>
            </a:endParaRPr>
          </a:p>
        </p:txBody>
      </p:sp>
    </p:spTree>
    <p:extLst>
      <p:ext uri="{BB962C8B-B14F-4D97-AF65-F5344CB8AC3E}">
        <p14:creationId xmlns:p14="http://schemas.microsoft.com/office/powerpoint/2010/main" val="2950302408"/>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750" y="300038"/>
            <a:ext cx="9137650" cy="1016000"/>
          </a:xfrm>
          <a:prstGeom prst="rect">
            <a:avLst/>
          </a:prstGeom>
          <a:solidFill>
            <a:srgbClr val="FF0000"/>
          </a:solidFill>
        </p:spPr>
        <p:txBody>
          <a:bodyPr>
            <a:spAutoFit/>
          </a:bodyPr>
          <a:lstStyle/>
          <a:p>
            <a:pPr algn="ctr">
              <a:defRPr/>
            </a:pPr>
            <a:endPar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endParaRPr>
          </a:p>
        </p:txBody>
      </p:sp>
      <p:sp>
        <p:nvSpPr>
          <p:cNvPr id="22531" name="TextBox 2"/>
          <p:cNvSpPr txBox="1">
            <a:spLocks noChangeArrowheads="1"/>
          </p:cNvSpPr>
          <p:nvPr/>
        </p:nvSpPr>
        <p:spPr bwMode="auto">
          <a:xfrm>
            <a:off x="533400" y="304800"/>
            <a:ext cx="8229600" cy="55399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3000" dirty="0">
                <a:solidFill>
                  <a:prstClr val="black"/>
                </a:solidFill>
                <a:latin typeface="Comic Sans MS" pitchFamily="66" charset="0"/>
                <a:cs typeface="Arial" charset="0"/>
              </a:rPr>
              <a:t>English – Grammar Punctuation and Spelling </a:t>
            </a:r>
            <a:endParaRPr lang="en-GB" altLang="en-US" dirty="0">
              <a:solidFill>
                <a:prstClr val="black"/>
              </a:solidFill>
              <a:latin typeface="Comic Sans MS" pitchFamily="66" charset="0"/>
              <a:cs typeface="Arial" charset="0"/>
            </a:endParaRPr>
          </a:p>
        </p:txBody>
      </p:sp>
      <p:sp>
        <p:nvSpPr>
          <p:cNvPr id="22532" name="TextBox 3"/>
          <p:cNvSpPr txBox="1">
            <a:spLocks noChangeArrowheads="1"/>
          </p:cNvSpPr>
          <p:nvPr/>
        </p:nvSpPr>
        <p:spPr bwMode="auto">
          <a:xfrm>
            <a:off x="3219450" y="2444750"/>
            <a:ext cx="5562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eaLnBrk="0" fontAlgn="base" hangingPunct="0">
              <a:spcBef>
                <a:spcPct val="20000"/>
              </a:spcBef>
              <a:spcAft>
                <a:spcPct val="0"/>
              </a:spcAft>
              <a:buFont typeface="Arial" charset="0"/>
              <a:buNone/>
            </a:pPr>
            <a:r>
              <a:rPr lang="en-JM" altLang="en-US">
                <a:solidFill>
                  <a:prstClr val="black"/>
                </a:solidFill>
                <a:latin typeface="Comic Sans MS" pitchFamily="66" charset="0"/>
                <a:cs typeface="Arial" charset="0"/>
              </a:rPr>
              <a:t>45 minutes </a:t>
            </a:r>
            <a:r>
              <a:rPr lang="en-GB" altLang="en-US">
                <a:solidFill>
                  <a:prstClr val="black"/>
                </a:solidFill>
                <a:latin typeface="Comic Sans MS" pitchFamily="66" charset="0"/>
                <a:cs typeface="Arial" charset="0"/>
              </a:rPr>
              <a:t>to complete the test, answering grammar and punctuation questions in the test paper. </a:t>
            </a:r>
          </a:p>
        </p:txBody>
      </p:sp>
      <p:sp>
        <p:nvSpPr>
          <p:cNvPr id="5" name="TextBox 4"/>
          <p:cNvSpPr txBox="1"/>
          <p:nvPr/>
        </p:nvSpPr>
        <p:spPr>
          <a:xfrm>
            <a:off x="514350" y="2444750"/>
            <a:ext cx="2541588" cy="554038"/>
          </a:xfrm>
          <a:prstGeom prst="rect">
            <a:avLst/>
          </a:prstGeom>
          <a:solidFill>
            <a:schemeClr val="accent3">
              <a:lumMod val="60000"/>
              <a:lumOff val="40000"/>
            </a:schemeClr>
          </a:solidFill>
        </p:spPr>
        <p:txBody>
          <a:bodyPr>
            <a:spAutoFit/>
          </a:bodyPr>
          <a:lstStyle/>
          <a:p>
            <a:pPr>
              <a:defRPr/>
            </a:pPr>
            <a:r>
              <a:rPr kumimoji="1" lang="en-JM" sz="3000" i="1" dirty="0">
                <a:solidFill>
                  <a:prstClr val="black"/>
                </a:solidFill>
                <a:latin typeface="Comic Sans MS" pitchFamily="66" charset="0"/>
              </a:rPr>
              <a:t>PAPER 1</a:t>
            </a:r>
            <a:endParaRPr kumimoji="1" lang="en-GB" sz="2400" i="1" dirty="0">
              <a:solidFill>
                <a:prstClr val="black"/>
              </a:solidFill>
              <a:latin typeface="Comic Sans MS" pitchFamily="66" charset="0"/>
            </a:endParaRPr>
          </a:p>
        </p:txBody>
      </p:sp>
      <p:sp>
        <p:nvSpPr>
          <p:cNvPr id="6" name="TextBox 5"/>
          <p:cNvSpPr txBox="1"/>
          <p:nvPr/>
        </p:nvSpPr>
        <p:spPr>
          <a:xfrm>
            <a:off x="468313" y="3662363"/>
            <a:ext cx="2541587" cy="554037"/>
          </a:xfrm>
          <a:prstGeom prst="rect">
            <a:avLst/>
          </a:prstGeom>
          <a:solidFill>
            <a:schemeClr val="accent1">
              <a:lumMod val="40000"/>
              <a:lumOff val="60000"/>
            </a:schemeClr>
          </a:solidFill>
        </p:spPr>
        <p:txBody>
          <a:bodyPr>
            <a:spAutoFit/>
          </a:bodyPr>
          <a:lstStyle/>
          <a:p>
            <a:pPr>
              <a:defRPr/>
            </a:pPr>
            <a:r>
              <a:rPr kumimoji="1" lang="en-JM" sz="3000" i="1" dirty="0">
                <a:solidFill>
                  <a:prstClr val="black"/>
                </a:solidFill>
                <a:latin typeface="Comic Sans MS" pitchFamily="66" charset="0"/>
              </a:rPr>
              <a:t>PAPER 2</a:t>
            </a:r>
            <a:endParaRPr kumimoji="1" lang="en-GB" sz="2400" i="1" dirty="0">
              <a:solidFill>
                <a:prstClr val="black"/>
              </a:solidFill>
              <a:latin typeface="Comic Sans MS" pitchFamily="66" charset="0"/>
            </a:endParaRPr>
          </a:p>
        </p:txBody>
      </p:sp>
      <p:sp>
        <p:nvSpPr>
          <p:cNvPr id="22535" name="TextBox 6"/>
          <p:cNvSpPr txBox="1">
            <a:spLocks noChangeArrowheads="1"/>
          </p:cNvSpPr>
          <p:nvPr/>
        </p:nvSpPr>
        <p:spPr bwMode="auto">
          <a:xfrm>
            <a:off x="449263" y="5630863"/>
            <a:ext cx="25415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(marked externally)</a:t>
            </a:r>
            <a:endParaRPr lang="en-GB" altLang="en-US">
              <a:solidFill>
                <a:prstClr val="black"/>
              </a:solidFill>
              <a:latin typeface="Comic Sans MS" pitchFamily="66" charset="0"/>
              <a:cs typeface="Arial" charset="0"/>
            </a:endParaRPr>
          </a:p>
        </p:txBody>
      </p:sp>
      <p:sp>
        <p:nvSpPr>
          <p:cNvPr id="22536" name="TextBox 2"/>
          <p:cNvSpPr txBox="1">
            <a:spLocks noChangeArrowheads="1"/>
          </p:cNvSpPr>
          <p:nvPr/>
        </p:nvSpPr>
        <p:spPr bwMode="auto">
          <a:xfrm>
            <a:off x="3219450" y="3600450"/>
            <a:ext cx="57816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a:solidFill>
                  <a:prstClr val="black"/>
                </a:solidFill>
                <a:latin typeface="Comic Sans MS" pitchFamily="66" charset="0"/>
                <a:cs typeface="Arial" charset="0"/>
              </a:rPr>
              <a:t>Spelling Test (20 words)</a:t>
            </a:r>
          </a:p>
        </p:txBody>
      </p:sp>
    </p:spTree>
    <p:extLst>
      <p:ext uri="{BB962C8B-B14F-4D97-AF65-F5344CB8AC3E}">
        <p14:creationId xmlns:p14="http://schemas.microsoft.com/office/powerpoint/2010/main" val="3001332654"/>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2"/>
          <p:cNvSpPr txBox="1">
            <a:spLocks noChangeArrowheads="1"/>
          </p:cNvSpPr>
          <p:nvPr/>
        </p:nvSpPr>
        <p:spPr bwMode="auto">
          <a:xfrm>
            <a:off x="0" y="228600"/>
            <a:ext cx="9144000" cy="58420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Aharoni" pitchFamily="2" charset="-79"/>
                <a:cs typeface="Aharoni" pitchFamily="2" charset="-79"/>
              </a:rPr>
              <a:t>English Grammar, Punctuation and Spelling</a:t>
            </a:r>
          </a:p>
        </p:txBody>
      </p:sp>
      <p:sp>
        <p:nvSpPr>
          <p:cNvPr id="23555" name="TextBox 1"/>
          <p:cNvSpPr txBox="1">
            <a:spLocks noChangeArrowheads="1"/>
          </p:cNvSpPr>
          <p:nvPr/>
        </p:nvSpPr>
        <p:spPr bwMode="auto">
          <a:xfrm>
            <a:off x="6400800" y="990600"/>
            <a:ext cx="25193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questions</a:t>
            </a:r>
          </a:p>
        </p:txBody>
      </p:sp>
      <p:pic>
        <p:nvPicPr>
          <p:cNvPr id="5" name="Snagit_PPTE292"/>
          <p:cNvPicPr>
            <a:picLocks noChangeAspect="1"/>
          </p:cNvPicPr>
          <p:nvPr/>
        </p:nvPicPr>
        <p:blipFill>
          <a:blip r:embed="rId2"/>
          <a:stretch>
            <a:fillRect/>
          </a:stretch>
        </p:blipFill>
        <p:spPr>
          <a:xfrm>
            <a:off x="228600" y="1143000"/>
            <a:ext cx="5943600" cy="3146425"/>
          </a:xfrm>
          <a:prstGeom prst="rect">
            <a:avLst/>
          </a:prstGeom>
          <a:ln>
            <a:noFill/>
          </a:ln>
          <a:effectLst>
            <a:outerShdw blurRad="292100" dist="139700" dir="2700000" algn="tl" rotWithShape="0">
              <a:srgbClr val="333333">
                <a:alpha val="65000"/>
              </a:srgbClr>
            </a:outerShdw>
          </a:effectLst>
        </p:spPr>
      </p:pic>
      <p:pic>
        <p:nvPicPr>
          <p:cNvPr id="2" name="Snagit_PPT6A0E"/>
          <p:cNvPicPr>
            <a:picLocks noChangeAspect="1"/>
          </p:cNvPicPr>
          <p:nvPr/>
        </p:nvPicPr>
        <p:blipFill>
          <a:blip r:embed="rId3"/>
          <a:stretch>
            <a:fillRect/>
          </a:stretch>
        </p:blipFill>
        <p:spPr>
          <a:xfrm>
            <a:off x="457200" y="4800600"/>
            <a:ext cx="6924675" cy="1852613"/>
          </a:xfrm>
          <a:prstGeom prst="rect">
            <a:avLst/>
          </a:prstGeom>
          <a:ln>
            <a:noFill/>
          </a:ln>
          <a:effectLst>
            <a:outerShdw blurRad="292100" dist="139700" dir="2700000" algn="tl" rotWithShape="0">
              <a:srgbClr val="333333">
                <a:alpha val="65000"/>
              </a:srgbClr>
            </a:outerShdw>
          </a:effectLst>
        </p:spPr>
      </p:pic>
      <p:pic>
        <p:nvPicPr>
          <p:cNvPr id="3" name="Snagit_PPT5818"/>
          <p:cNvPicPr>
            <a:picLocks noChangeAspect="1"/>
          </p:cNvPicPr>
          <p:nvPr/>
        </p:nvPicPr>
        <p:blipFill>
          <a:blip r:embed="rId4"/>
          <a:stretch>
            <a:fillRect/>
          </a:stretch>
        </p:blipFill>
        <p:spPr>
          <a:xfrm>
            <a:off x="3919538" y="2198688"/>
            <a:ext cx="4789487" cy="242093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2658345"/>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GB" sz="7200">
                <a:solidFill>
                  <a:schemeClr val="tx1"/>
                </a:solidFill>
              </a:rPr>
              <a:t>MATHS</a:t>
            </a:r>
            <a:endParaRPr lang="en-GB"/>
          </a:p>
        </p:txBody>
      </p:sp>
      <p:sp>
        <p:nvSpPr>
          <p:cNvPr id="4" name="Date Placeholder 3"/>
          <p:cNvSpPr>
            <a:spLocks noGrp="1"/>
          </p:cNvSpPr>
          <p:nvPr>
            <p:ph type="dt" sz="half" idx="10"/>
          </p:nvPr>
        </p:nvSpPr>
        <p:spPr/>
        <p:txBody>
          <a:bodyPr/>
          <a:lstStyle/>
          <a:p>
            <a:pPr>
              <a:defRPr/>
            </a:pPr>
            <a:fld id="{334D1A46-0C0D-4281-B59D-2068FDA52F8F}" type="datetime3">
              <a:rPr lang="en-US">
                <a:solidFill>
                  <a:srgbClr val="04617B">
                    <a:shade val="90000"/>
                  </a:srgbClr>
                </a:solidFill>
              </a:rPr>
              <a:pPr>
                <a:defRPr/>
              </a:pPr>
              <a:t>23 February 2022</a:t>
            </a:fld>
            <a:endParaRPr lang="en-US">
              <a:solidFill>
                <a:srgbClr val="04617B">
                  <a:shade val="90000"/>
                </a:srgbClr>
              </a:solidFill>
            </a:endParaRPr>
          </a:p>
        </p:txBody>
      </p:sp>
      <p:pic>
        <p:nvPicPr>
          <p:cNvPr id="245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219200"/>
            <a:ext cx="19050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062340"/>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395536" y="332656"/>
            <a:ext cx="8229600" cy="5127625"/>
          </a:xfrm>
        </p:spPr>
        <p:txBody>
          <a:bodyPr>
            <a:normAutofit fontScale="92500" lnSpcReduction="20000"/>
          </a:bodyPr>
          <a:lstStyle/>
          <a:p>
            <a:pPr eaLnBrk="1" hangingPunct="1">
              <a:buFont typeface="Wingdings 2" pitchFamily="18" charset="2"/>
              <a:buNone/>
            </a:pPr>
            <a:r>
              <a:rPr lang="en-GB" sz="2400" dirty="0">
                <a:latin typeface="CCW Cursive Writing 7" pitchFamily="66" charset="0"/>
              </a:rPr>
              <a:t>This year, the mathematics test consists of:</a:t>
            </a:r>
          </a:p>
          <a:p>
            <a:r>
              <a:rPr lang="en-GB" sz="2400" dirty="0">
                <a:latin typeface="CCW Cursive Writing 7" pitchFamily="66" charset="0"/>
              </a:rPr>
              <a:t>two </a:t>
            </a:r>
            <a:r>
              <a:rPr lang="en-GB" sz="2400" b="1" dirty="0">
                <a:latin typeface="CCW Cursive Writing 7" pitchFamily="66" charset="0"/>
              </a:rPr>
              <a:t>reasoning </a:t>
            </a:r>
            <a:r>
              <a:rPr lang="en-GB" sz="2400" dirty="0">
                <a:latin typeface="CCW Cursive Writing 7" pitchFamily="66" charset="0"/>
              </a:rPr>
              <a:t>test papers, Paper 1 and Paper 2, each lasting </a:t>
            </a:r>
            <a:r>
              <a:rPr lang="en-GB" sz="2400" dirty="0">
                <a:solidFill>
                  <a:srgbClr val="FF0000"/>
                </a:solidFill>
                <a:latin typeface="CCW Cursive Writing 7" pitchFamily="66" charset="0"/>
              </a:rPr>
              <a:t>40 minutes</a:t>
            </a:r>
          </a:p>
          <a:p>
            <a:r>
              <a:rPr lang="en-GB" sz="2400" dirty="0">
                <a:solidFill>
                  <a:srgbClr val="FF0000"/>
                </a:solidFill>
                <a:latin typeface="CCW Cursive Writing 7" pitchFamily="66" charset="0"/>
              </a:rPr>
              <a:t>arithmetic test, lasting 30 minutes</a:t>
            </a:r>
          </a:p>
          <a:p>
            <a:pPr>
              <a:buFont typeface="Wingdings 2" pitchFamily="18" charset="2"/>
              <a:buNone/>
            </a:pPr>
            <a:r>
              <a:rPr lang="en-GB" sz="2400" dirty="0">
                <a:latin typeface="CCW Cursive Writing 7" pitchFamily="66" charset="0"/>
              </a:rPr>
              <a:t>   Children’s marks from all three tests are aggregated to calculate their overall mathematics score/level.</a:t>
            </a:r>
          </a:p>
          <a:p>
            <a:pPr>
              <a:buFont typeface="Wingdings 2" pitchFamily="18" charset="2"/>
              <a:buNone/>
            </a:pPr>
            <a:endParaRPr lang="en-GB" sz="2400" dirty="0">
              <a:latin typeface="CCW Cursive Writing 7" pitchFamily="66" charset="0"/>
            </a:endParaRPr>
          </a:p>
          <a:p>
            <a:pPr eaLnBrk="1" hangingPunct="1"/>
            <a:r>
              <a:rPr lang="en-GB" sz="2400" dirty="0">
                <a:latin typeface="CCW Cursive Writing 7" pitchFamily="66" charset="0"/>
              </a:rPr>
              <a:t>Teachers may read questions in both written papers to pupils if asked.</a:t>
            </a:r>
          </a:p>
          <a:p>
            <a:pPr eaLnBrk="1" hangingPunct="1"/>
            <a:endParaRPr lang="en-GB" sz="2800" dirty="0">
              <a:latin typeface="CCW Cursive Writing 7" pitchFamily="66" charset="0"/>
            </a:endParaRPr>
          </a:p>
        </p:txBody>
      </p:sp>
      <p:sp>
        <p:nvSpPr>
          <p:cNvPr id="7" name="Date Placeholder 3"/>
          <p:cNvSpPr>
            <a:spLocks noGrp="1"/>
          </p:cNvSpPr>
          <p:nvPr>
            <p:ph type="dt" sz="half" idx="10"/>
          </p:nvPr>
        </p:nvSpPr>
        <p:spPr/>
        <p:txBody>
          <a:bodyPr/>
          <a:lstStyle/>
          <a:p>
            <a:pPr>
              <a:defRPr/>
            </a:pPr>
            <a:fld id="{6967B28F-9DB2-47F4-8CE9-404D0013899D}" type="datetime3">
              <a:rPr lang="en-US" sz="1100">
                <a:solidFill>
                  <a:srgbClr val="04617B">
                    <a:shade val="90000"/>
                  </a:srgbClr>
                </a:solidFill>
                <a:latin typeface="CCW Cursive Writing 7" pitchFamily="66" charset="0"/>
              </a:rPr>
              <a:pPr>
                <a:defRPr/>
              </a:pPr>
              <a:t>23 February 2022</a:t>
            </a:fld>
            <a:endParaRPr lang="en-US" sz="1100">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3338413767"/>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8100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MATHS </a:t>
            </a:r>
          </a:p>
        </p:txBody>
      </p:sp>
      <p:sp>
        <p:nvSpPr>
          <p:cNvPr id="26627" name="TextBox 3"/>
          <p:cNvSpPr txBox="1">
            <a:spLocks noChangeArrowheads="1"/>
          </p:cNvSpPr>
          <p:nvPr/>
        </p:nvSpPr>
        <p:spPr bwMode="auto">
          <a:xfrm>
            <a:off x="465138" y="1643063"/>
            <a:ext cx="8229600" cy="554037"/>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3000">
                <a:solidFill>
                  <a:prstClr val="black"/>
                </a:solidFill>
                <a:latin typeface="Comic Sans MS" pitchFamily="66" charset="0"/>
                <a:cs typeface="Arial" charset="0"/>
              </a:rPr>
              <a:t>MATHS  </a:t>
            </a:r>
            <a:r>
              <a:rPr lang="en-JM" altLang="en-US" sz="2800">
                <a:solidFill>
                  <a:prstClr val="black"/>
                </a:solidFill>
                <a:latin typeface="Comic Sans MS" pitchFamily="66" charset="0"/>
                <a:cs typeface="Arial" charset="0"/>
              </a:rPr>
              <a:t>(marked externally)</a:t>
            </a:r>
            <a:endParaRPr lang="en-GB" altLang="en-US" sz="2800">
              <a:solidFill>
                <a:prstClr val="black"/>
              </a:solidFill>
              <a:latin typeface="Comic Sans MS" pitchFamily="66" charset="0"/>
              <a:cs typeface="Arial" charset="0"/>
            </a:endParaRPr>
          </a:p>
        </p:txBody>
      </p:sp>
      <p:sp>
        <p:nvSpPr>
          <p:cNvPr id="26628" name="TextBox 4"/>
          <p:cNvSpPr txBox="1">
            <a:spLocks noChangeArrowheads="1"/>
          </p:cNvSpPr>
          <p:nvPr/>
        </p:nvSpPr>
        <p:spPr bwMode="auto">
          <a:xfrm>
            <a:off x="3132138" y="2416175"/>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Arithmetic - lasts for 30 minutes.</a:t>
            </a:r>
            <a:endParaRPr lang="en-GB" altLang="en-US">
              <a:solidFill>
                <a:prstClr val="black"/>
              </a:solidFill>
              <a:latin typeface="Comic Sans MS" pitchFamily="66" charset="0"/>
              <a:cs typeface="Arial" charset="0"/>
            </a:endParaRPr>
          </a:p>
        </p:txBody>
      </p:sp>
      <p:sp>
        <p:nvSpPr>
          <p:cNvPr id="6" name="TextBox 5"/>
          <p:cNvSpPr txBox="1"/>
          <p:nvPr/>
        </p:nvSpPr>
        <p:spPr>
          <a:xfrm>
            <a:off x="444500" y="2416175"/>
            <a:ext cx="2541588" cy="554038"/>
          </a:xfrm>
          <a:prstGeom prst="rect">
            <a:avLst/>
          </a:prstGeom>
          <a:solidFill>
            <a:schemeClr val="accent3">
              <a:lumMod val="60000"/>
              <a:lumOff val="40000"/>
            </a:schemeClr>
          </a:solidFill>
        </p:spPr>
        <p:txBody>
          <a:bodyPr>
            <a:spAutoFit/>
          </a:bodyPr>
          <a:lstStyle/>
          <a:p>
            <a:pPr>
              <a:defRPr/>
            </a:pPr>
            <a:r>
              <a:rPr kumimoji="1" lang="en-JM" sz="3000" i="1" dirty="0">
                <a:solidFill>
                  <a:prstClr val="black"/>
                </a:solidFill>
                <a:latin typeface="Comic Sans MS" pitchFamily="66" charset="0"/>
              </a:rPr>
              <a:t>PAPER 1</a:t>
            </a:r>
            <a:endParaRPr kumimoji="1" lang="en-GB" sz="2400" i="1" dirty="0">
              <a:solidFill>
                <a:prstClr val="black"/>
              </a:solidFill>
              <a:latin typeface="Comic Sans MS" pitchFamily="66" charset="0"/>
            </a:endParaRPr>
          </a:p>
        </p:txBody>
      </p:sp>
      <p:sp>
        <p:nvSpPr>
          <p:cNvPr id="7" name="TextBox 6"/>
          <p:cNvSpPr txBox="1"/>
          <p:nvPr/>
        </p:nvSpPr>
        <p:spPr>
          <a:xfrm>
            <a:off x="471488" y="3232150"/>
            <a:ext cx="2543175" cy="554038"/>
          </a:xfrm>
          <a:prstGeom prst="rect">
            <a:avLst/>
          </a:prstGeom>
          <a:solidFill>
            <a:schemeClr val="accent1">
              <a:lumMod val="40000"/>
              <a:lumOff val="60000"/>
            </a:schemeClr>
          </a:solidFill>
        </p:spPr>
        <p:txBody>
          <a:bodyPr>
            <a:spAutoFit/>
          </a:bodyPr>
          <a:lstStyle/>
          <a:p>
            <a:pPr>
              <a:defRPr/>
            </a:pPr>
            <a:r>
              <a:rPr kumimoji="1" lang="en-JM" sz="3000" i="1" dirty="0">
                <a:solidFill>
                  <a:prstClr val="black"/>
                </a:solidFill>
                <a:latin typeface="Comic Sans MS" pitchFamily="66" charset="0"/>
              </a:rPr>
              <a:t>PAPER 2</a:t>
            </a:r>
            <a:endParaRPr kumimoji="1" lang="en-GB" sz="2400" i="1" dirty="0">
              <a:solidFill>
                <a:prstClr val="black"/>
              </a:solidFill>
              <a:latin typeface="Comic Sans MS" pitchFamily="66" charset="0"/>
            </a:endParaRPr>
          </a:p>
        </p:txBody>
      </p:sp>
      <p:sp>
        <p:nvSpPr>
          <p:cNvPr id="26631" name="TextBox 7"/>
          <p:cNvSpPr txBox="1">
            <a:spLocks noChangeArrowheads="1"/>
          </p:cNvSpPr>
          <p:nvPr/>
        </p:nvSpPr>
        <p:spPr bwMode="auto">
          <a:xfrm>
            <a:off x="3160713" y="3222625"/>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Reasoning - lasts for 40 minutes.</a:t>
            </a:r>
            <a:endParaRPr lang="en-GB" altLang="en-US">
              <a:solidFill>
                <a:prstClr val="black"/>
              </a:solidFill>
              <a:latin typeface="Comic Sans MS" pitchFamily="66" charset="0"/>
              <a:cs typeface="Arial" charset="0"/>
            </a:endParaRPr>
          </a:p>
        </p:txBody>
      </p:sp>
      <p:sp>
        <p:nvSpPr>
          <p:cNvPr id="9" name="TextBox 8"/>
          <p:cNvSpPr txBox="1"/>
          <p:nvPr/>
        </p:nvSpPr>
        <p:spPr>
          <a:xfrm>
            <a:off x="471488" y="4070350"/>
            <a:ext cx="2541587" cy="554038"/>
          </a:xfrm>
          <a:prstGeom prst="rect">
            <a:avLst/>
          </a:prstGeom>
          <a:solidFill>
            <a:schemeClr val="accent4">
              <a:lumMod val="40000"/>
              <a:lumOff val="60000"/>
            </a:schemeClr>
          </a:solidFill>
        </p:spPr>
        <p:txBody>
          <a:bodyPr>
            <a:spAutoFit/>
          </a:bodyPr>
          <a:lstStyle/>
          <a:p>
            <a:pPr>
              <a:defRPr/>
            </a:pPr>
            <a:r>
              <a:rPr kumimoji="1" lang="en-GB" sz="3000" i="1" dirty="0">
                <a:solidFill>
                  <a:prstClr val="black"/>
                </a:solidFill>
                <a:latin typeface="Comic Sans MS" pitchFamily="66" charset="0"/>
              </a:rPr>
              <a:t>PAPER 3</a:t>
            </a:r>
          </a:p>
        </p:txBody>
      </p:sp>
      <p:sp>
        <p:nvSpPr>
          <p:cNvPr id="5131" name="TextBox 11"/>
          <p:cNvSpPr txBox="1">
            <a:spLocks noChangeArrowheads="1"/>
          </p:cNvSpPr>
          <p:nvPr/>
        </p:nvSpPr>
        <p:spPr bwMode="auto">
          <a:xfrm>
            <a:off x="444500" y="5159375"/>
            <a:ext cx="8547100" cy="646113"/>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fontAlgn="base">
              <a:spcBef>
                <a:spcPct val="0"/>
              </a:spcBef>
              <a:spcAft>
                <a:spcPct val="0"/>
              </a:spcAft>
              <a:defRPr/>
            </a:pPr>
            <a:endParaRPr kumimoji="1" lang="en-GB" altLang="en-US" sz="2400" b="1" i="1" dirty="0">
              <a:solidFill>
                <a:srgbClr val="000000"/>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endParaRPr>
          </a:p>
          <a:p>
            <a:pPr algn="ctr" fontAlgn="base">
              <a:spcBef>
                <a:spcPct val="0"/>
              </a:spcBef>
              <a:spcAft>
                <a:spcPct val="0"/>
              </a:spcAft>
              <a:defRPr/>
            </a:pPr>
            <a:r>
              <a:rPr kumimoji="1" lang="en-GB" altLang="en-US" sz="2400" b="1" i="1" dirty="0">
                <a:solidFill>
                  <a:srgbClr val="000000"/>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NO CALCULATORS </a:t>
            </a:r>
            <a:r>
              <a:rPr kumimoji="1" lang="en-GB" sz="2400" i="1" dirty="0">
                <a:solidFill>
                  <a:prstClr val="black"/>
                </a:solidFill>
                <a:latin typeface="Aharoni" panose="02010803020104030203" pitchFamily="2" charset="-79"/>
                <a:cs typeface="Aharoni" panose="02010803020104030203" pitchFamily="2" charset="-79"/>
              </a:rPr>
              <a:t>are allowed.</a:t>
            </a:r>
            <a:endParaRPr kumimoji="1" lang="en-GB" altLang="en-US" sz="2400" b="1" i="1" dirty="0">
              <a:solidFill>
                <a:srgbClr val="000000"/>
              </a:solidFill>
              <a:effectLst>
                <a:outerShdw blurRad="38100" dist="38100" dir="2700000" algn="tl">
                  <a:srgbClr val="000000">
                    <a:alpha val="43137"/>
                  </a:srgbClr>
                </a:outerShdw>
              </a:effectLst>
              <a:latin typeface="Comic Sans MS" pitchFamily="66" charset="0"/>
            </a:endParaRPr>
          </a:p>
        </p:txBody>
      </p:sp>
      <p:sp>
        <p:nvSpPr>
          <p:cNvPr id="26634" name="TextBox 7"/>
          <p:cNvSpPr txBox="1">
            <a:spLocks noChangeArrowheads="1"/>
          </p:cNvSpPr>
          <p:nvPr/>
        </p:nvSpPr>
        <p:spPr bwMode="auto">
          <a:xfrm>
            <a:off x="3165475" y="4159250"/>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Reasoning - lasts for 40 minutes.</a:t>
            </a:r>
            <a:endParaRPr lang="en-GB" altLang="en-US">
              <a:solidFill>
                <a:prstClr val="black"/>
              </a:solidFill>
              <a:latin typeface="Comic Sans MS" pitchFamily="66" charset="0"/>
              <a:cs typeface="Arial" charset="0"/>
            </a:endParaRPr>
          </a:p>
        </p:txBody>
      </p:sp>
    </p:spTree>
    <p:extLst>
      <p:ext uri="{BB962C8B-B14F-4D97-AF65-F5344CB8AC3E}">
        <p14:creationId xmlns:p14="http://schemas.microsoft.com/office/powerpoint/2010/main" val="155209275"/>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5683250" y="115888"/>
            <a:ext cx="3136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arithmetic questions</a:t>
            </a:r>
          </a:p>
        </p:txBody>
      </p:sp>
      <p:pic>
        <p:nvPicPr>
          <p:cNvPr id="4" name="Snagit_PPT2085"/>
          <p:cNvPicPr>
            <a:picLocks noChangeAspect="1"/>
          </p:cNvPicPr>
          <p:nvPr/>
        </p:nvPicPr>
        <p:blipFill>
          <a:blip r:embed="rId2"/>
          <a:stretch>
            <a:fillRect/>
          </a:stretch>
        </p:blipFill>
        <p:spPr>
          <a:xfrm rot="21099216">
            <a:off x="501650" y="638175"/>
            <a:ext cx="4800600" cy="2024063"/>
          </a:xfrm>
          <a:prstGeom prst="rect">
            <a:avLst/>
          </a:prstGeom>
          <a:ln>
            <a:noFill/>
          </a:ln>
          <a:effectLst>
            <a:outerShdw blurRad="292100" dist="139700" dir="2700000" algn="tl" rotWithShape="0">
              <a:srgbClr val="333333">
                <a:alpha val="65000"/>
              </a:srgbClr>
            </a:outerShdw>
          </a:effectLst>
        </p:spPr>
      </p:pic>
      <p:pic>
        <p:nvPicPr>
          <p:cNvPr id="5" name="Snagit_PPT2E3D"/>
          <p:cNvPicPr>
            <a:picLocks noChangeAspect="1"/>
          </p:cNvPicPr>
          <p:nvPr/>
        </p:nvPicPr>
        <p:blipFill>
          <a:blip r:embed="rId3"/>
          <a:stretch>
            <a:fillRect/>
          </a:stretch>
        </p:blipFill>
        <p:spPr>
          <a:xfrm>
            <a:off x="347663" y="2614613"/>
            <a:ext cx="4191000" cy="1758950"/>
          </a:xfrm>
          <a:prstGeom prst="rect">
            <a:avLst/>
          </a:prstGeom>
          <a:ln>
            <a:noFill/>
          </a:ln>
          <a:effectLst>
            <a:outerShdw blurRad="292100" dist="139700" dir="2700000" algn="tl" rotWithShape="0">
              <a:srgbClr val="333333">
                <a:alpha val="65000"/>
              </a:srgbClr>
            </a:outerShdw>
          </a:effectLst>
        </p:spPr>
      </p:pic>
      <p:pic>
        <p:nvPicPr>
          <p:cNvPr id="6" name="Snagit_PPTDBF3"/>
          <p:cNvPicPr>
            <a:picLocks noChangeAspect="1"/>
          </p:cNvPicPr>
          <p:nvPr/>
        </p:nvPicPr>
        <p:blipFill>
          <a:blip r:embed="rId4"/>
          <a:stretch>
            <a:fillRect/>
          </a:stretch>
        </p:blipFill>
        <p:spPr>
          <a:xfrm>
            <a:off x="406400" y="4672013"/>
            <a:ext cx="4216400" cy="1784350"/>
          </a:xfrm>
          <a:prstGeom prst="rect">
            <a:avLst/>
          </a:prstGeom>
          <a:ln>
            <a:noFill/>
          </a:ln>
          <a:effectLst>
            <a:outerShdw blurRad="292100" dist="139700" dir="2700000" algn="tl" rotWithShape="0">
              <a:srgbClr val="333333">
                <a:alpha val="65000"/>
              </a:srgbClr>
            </a:outerShdw>
          </a:effectLst>
        </p:spPr>
      </p:pic>
      <p:pic>
        <p:nvPicPr>
          <p:cNvPr id="7" name="Snagit_PPT6C5D"/>
          <p:cNvPicPr>
            <a:picLocks noChangeAspect="1"/>
          </p:cNvPicPr>
          <p:nvPr/>
        </p:nvPicPr>
        <p:blipFill>
          <a:blip r:embed="rId5"/>
          <a:stretch>
            <a:fillRect/>
          </a:stretch>
        </p:blipFill>
        <p:spPr>
          <a:xfrm>
            <a:off x="4800600" y="2598738"/>
            <a:ext cx="4191000" cy="1774825"/>
          </a:xfrm>
          <a:prstGeom prst="rect">
            <a:avLst/>
          </a:prstGeom>
          <a:ln>
            <a:noFill/>
          </a:ln>
          <a:effectLst>
            <a:outerShdw blurRad="292100" dist="139700" dir="2700000" algn="tl" rotWithShape="0">
              <a:srgbClr val="333333">
                <a:alpha val="65000"/>
              </a:srgbClr>
            </a:outerShdw>
          </a:effectLst>
        </p:spPr>
      </p:pic>
      <p:pic>
        <p:nvPicPr>
          <p:cNvPr id="8" name="Snagit_PPT37BC"/>
          <p:cNvPicPr>
            <a:picLocks noChangeAspect="1"/>
          </p:cNvPicPr>
          <p:nvPr/>
        </p:nvPicPr>
        <p:blipFill>
          <a:blip r:embed="rId6"/>
          <a:stretch>
            <a:fillRect/>
          </a:stretch>
        </p:blipFill>
        <p:spPr>
          <a:xfrm>
            <a:off x="5632450" y="925513"/>
            <a:ext cx="3352800" cy="1447800"/>
          </a:xfrm>
          <a:prstGeom prst="rect">
            <a:avLst/>
          </a:prstGeom>
          <a:ln>
            <a:noFill/>
          </a:ln>
          <a:effectLst>
            <a:outerShdw blurRad="292100" dist="139700" dir="2700000" algn="tl" rotWithShape="0">
              <a:srgbClr val="333333">
                <a:alpha val="65000"/>
              </a:srgbClr>
            </a:outerShdw>
          </a:effectLst>
        </p:spPr>
      </p:pic>
      <p:pic>
        <p:nvPicPr>
          <p:cNvPr id="9" name="Snagit_PPTBD97"/>
          <p:cNvPicPr>
            <a:picLocks noChangeAspect="1"/>
          </p:cNvPicPr>
          <p:nvPr/>
        </p:nvPicPr>
        <p:blipFill>
          <a:blip r:embed="rId7"/>
          <a:stretch>
            <a:fillRect/>
          </a:stretch>
        </p:blipFill>
        <p:spPr>
          <a:xfrm rot="494856">
            <a:off x="4913313" y="4368800"/>
            <a:ext cx="3968750" cy="18557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84564429"/>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
          <p:cNvSpPr txBox="1">
            <a:spLocks noChangeArrowheads="1"/>
          </p:cNvSpPr>
          <p:nvPr/>
        </p:nvSpPr>
        <p:spPr bwMode="auto">
          <a:xfrm rot="441646">
            <a:off x="6602413" y="390525"/>
            <a:ext cx="24812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reasoning questions</a:t>
            </a:r>
          </a:p>
        </p:txBody>
      </p:sp>
      <p:pic>
        <p:nvPicPr>
          <p:cNvPr id="3" name="Snagit_PPTF9AD"/>
          <p:cNvPicPr>
            <a:picLocks noChangeAspect="1"/>
          </p:cNvPicPr>
          <p:nvPr/>
        </p:nvPicPr>
        <p:blipFill>
          <a:blip r:embed="rId2"/>
          <a:stretch>
            <a:fillRect/>
          </a:stretch>
        </p:blipFill>
        <p:spPr>
          <a:xfrm>
            <a:off x="304800" y="525463"/>
            <a:ext cx="5976938" cy="3390900"/>
          </a:xfrm>
          <a:prstGeom prst="rect">
            <a:avLst/>
          </a:prstGeom>
          <a:ln>
            <a:noFill/>
          </a:ln>
          <a:effectLst>
            <a:outerShdw blurRad="292100" dist="139700" dir="2700000" algn="tl" rotWithShape="0">
              <a:srgbClr val="333333">
                <a:alpha val="65000"/>
              </a:srgbClr>
            </a:outerShdw>
          </a:effectLst>
        </p:spPr>
      </p:pic>
      <p:pic>
        <p:nvPicPr>
          <p:cNvPr id="4" name="Snagit_PPTD1DE"/>
          <p:cNvPicPr>
            <a:picLocks noChangeAspect="1"/>
          </p:cNvPicPr>
          <p:nvPr/>
        </p:nvPicPr>
        <p:blipFill>
          <a:blip r:embed="rId3"/>
          <a:stretch>
            <a:fillRect/>
          </a:stretch>
        </p:blipFill>
        <p:spPr>
          <a:xfrm rot="963969">
            <a:off x="4433888" y="5014913"/>
            <a:ext cx="4460875" cy="935037"/>
          </a:xfrm>
          <a:prstGeom prst="rect">
            <a:avLst/>
          </a:prstGeom>
          <a:ln>
            <a:noFill/>
          </a:ln>
          <a:effectLst>
            <a:outerShdw blurRad="292100" dist="139700" dir="2700000" algn="tl" rotWithShape="0">
              <a:srgbClr val="333333">
                <a:alpha val="65000"/>
              </a:srgbClr>
            </a:outerShdw>
          </a:effectLst>
        </p:spPr>
      </p:pic>
      <p:pic>
        <p:nvPicPr>
          <p:cNvPr id="5" name="Snagit_PPT9389"/>
          <p:cNvPicPr>
            <a:picLocks noChangeAspect="1"/>
          </p:cNvPicPr>
          <p:nvPr/>
        </p:nvPicPr>
        <p:blipFill>
          <a:blip r:embed="rId4"/>
          <a:stretch>
            <a:fillRect/>
          </a:stretch>
        </p:blipFill>
        <p:spPr>
          <a:xfrm rot="452195">
            <a:off x="3530600" y="2319338"/>
            <a:ext cx="5292725" cy="2074862"/>
          </a:xfrm>
          <a:prstGeom prst="rect">
            <a:avLst/>
          </a:prstGeom>
          <a:ln>
            <a:noFill/>
          </a:ln>
          <a:effectLst>
            <a:outerShdw blurRad="292100" dist="139700" dir="2700000" algn="tl" rotWithShape="0">
              <a:srgbClr val="333333">
                <a:alpha val="65000"/>
              </a:srgbClr>
            </a:outerShdw>
          </a:effectLst>
        </p:spPr>
      </p:pic>
      <p:pic>
        <p:nvPicPr>
          <p:cNvPr id="6" name="Snagit_PPT8404"/>
          <p:cNvPicPr>
            <a:picLocks noChangeAspect="1"/>
          </p:cNvPicPr>
          <p:nvPr/>
        </p:nvPicPr>
        <p:blipFill>
          <a:blip r:embed="rId5"/>
          <a:stretch>
            <a:fillRect/>
          </a:stretch>
        </p:blipFill>
        <p:spPr>
          <a:xfrm rot="21210669">
            <a:off x="819150" y="4006850"/>
            <a:ext cx="3684588" cy="256063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02610819"/>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480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WRITING </a:t>
            </a:r>
          </a:p>
        </p:txBody>
      </p:sp>
      <p:sp>
        <p:nvSpPr>
          <p:cNvPr id="29699" name="TextBox 2"/>
          <p:cNvSpPr txBox="1">
            <a:spLocks noChangeArrowheads="1"/>
          </p:cNvSpPr>
          <p:nvPr/>
        </p:nvSpPr>
        <p:spPr bwMode="auto">
          <a:xfrm>
            <a:off x="228600" y="1474788"/>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2000">
                <a:solidFill>
                  <a:prstClr val="black"/>
                </a:solidFill>
                <a:latin typeface="Comic Sans MS" pitchFamily="66" charset="0"/>
                <a:cs typeface="Arial" charset="0"/>
              </a:rPr>
              <a:t>There is a greater focus on the progress children make throughout the school year, as opposed to a test-day snapshot of what they know.</a:t>
            </a:r>
          </a:p>
        </p:txBody>
      </p:sp>
      <p:sp>
        <p:nvSpPr>
          <p:cNvPr id="29700" name="TextBox 3"/>
          <p:cNvSpPr txBox="1">
            <a:spLocks noChangeArrowheads="1"/>
          </p:cNvSpPr>
          <p:nvPr/>
        </p:nvSpPr>
        <p:spPr bwMode="auto">
          <a:xfrm>
            <a:off x="304800" y="3352800"/>
            <a:ext cx="8607425" cy="27241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JM" altLang="en-US" sz="1900">
                <a:solidFill>
                  <a:prstClr val="black"/>
                </a:solidFill>
                <a:latin typeface="Comic Sans MS" pitchFamily="66" charset="0"/>
                <a:cs typeface="Arial" charset="0"/>
              </a:rPr>
              <a:t>Teachers will assess children’s writing composition.  Children’s results for English writing will be a judgement of their work throughout Year 6.</a:t>
            </a:r>
          </a:p>
          <a:p>
            <a:pPr fontAlgn="base">
              <a:spcBef>
                <a:spcPct val="0"/>
              </a:spcBef>
              <a:spcAft>
                <a:spcPct val="0"/>
              </a:spcAft>
              <a:buFont typeface="Arial" charset="0"/>
              <a:buChar char="•"/>
            </a:pPr>
            <a:endParaRPr lang="en-JM" altLang="en-US" sz="1900">
              <a:solidFill>
                <a:prstClr val="black"/>
              </a:solidFill>
              <a:latin typeface="Comic Sans MS" pitchFamily="66" charset="0"/>
              <a:cs typeface="Arial" charset="0"/>
            </a:endParaRPr>
          </a:p>
          <a:p>
            <a:pPr fontAlgn="base">
              <a:spcBef>
                <a:spcPct val="0"/>
              </a:spcBef>
              <a:spcAft>
                <a:spcPct val="0"/>
              </a:spcAft>
              <a:buFont typeface="Arial" charset="0"/>
              <a:buChar char="•"/>
            </a:pPr>
            <a:r>
              <a:rPr lang="en-JM" altLang="en-US" sz="1900">
                <a:solidFill>
                  <a:prstClr val="black"/>
                </a:solidFill>
                <a:latin typeface="Comic Sans MS" pitchFamily="66" charset="0"/>
                <a:cs typeface="Arial" charset="0"/>
              </a:rPr>
              <a:t>Children's grammar,  punctuation and spelling skills will be assessed as part of their writing, but their creativity and writing style will also be evaluated.</a:t>
            </a:r>
          </a:p>
          <a:p>
            <a:pPr fontAlgn="base">
              <a:spcBef>
                <a:spcPct val="0"/>
              </a:spcBef>
              <a:spcAft>
                <a:spcPct val="0"/>
              </a:spcAft>
              <a:buFont typeface="Arial" charset="0"/>
              <a:buChar char="•"/>
            </a:pPr>
            <a:endParaRPr lang="en-JM" altLang="en-US" sz="1900">
              <a:solidFill>
                <a:prstClr val="black"/>
              </a:solidFill>
              <a:latin typeface="Comic Sans MS" pitchFamily="66" charset="0"/>
              <a:cs typeface="Arial" charset="0"/>
            </a:endParaRPr>
          </a:p>
          <a:p>
            <a:pPr fontAlgn="base">
              <a:spcBef>
                <a:spcPct val="0"/>
              </a:spcBef>
              <a:spcAft>
                <a:spcPct val="0"/>
              </a:spcAft>
              <a:buFont typeface="Arial" charset="0"/>
              <a:buChar char="•"/>
            </a:pPr>
            <a:r>
              <a:rPr lang="en-JM" altLang="en-US" sz="1900">
                <a:solidFill>
                  <a:prstClr val="black"/>
                </a:solidFill>
                <a:latin typeface="Comic Sans MS" pitchFamily="66" charset="0"/>
                <a:cs typeface="Arial" charset="0"/>
              </a:rPr>
              <a:t>Schools will moderate their judgements with other local schools and may be moderated by their Local Authorities too.</a:t>
            </a:r>
            <a:endParaRPr lang="en-GB" altLang="en-US" sz="1900">
              <a:solidFill>
                <a:prstClr val="black"/>
              </a:solidFill>
              <a:latin typeface="Comic Sans MS" pitchFamily="66" charset="0"/>
              <a:cs typeface="Arial" charset="0"/>
            </a:endParaRPr>
          </a:p>
        </p:txBody>
      </p:sp>
    </p:spTree>
    <p:extLst>
      <p:ext uri="{BB962C8B-B14F-4D97-AF65-F5344CB8AC3E}">
        <p14:creationId xmlns:p14="http://schemas.microsoft.com/office/powerpoint/2010/main" val="2699062534"/>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0" y="274638"/>
            <a:ext cx="9144000" cy="1143000"/>
          </a:xfrm>
          <a:solidFill>
            <a:srgbClr val="FF0000"/>
          </a:solidFill>
        </p:spPr>
        <p:txBody>
          <a:bodyPr rtlCol="0">
            <a:normAutofit fontScale="90000"/>
          </a:bodyPr>
          <a:lstStyle/>
          <a:p>
            <a:pPr fontAlgn="auto">
              <a:spcAft>
                <a:spcPts val="0"/>
              </a:spcAft>
              <a:defRPr/>
            </a:pPr>
            <a:r>
              <a:rPr lang="en-GB" altLang="en-US" dirty="0">
                <a:solidFill>
                  <a:srgbClr val="000000"/>
                </a:solidFill>
                <a:latin typeface="Comic Sans MS" panose="030F0702030302020204" pitchFamily="66" charset="0"/>
              </a:rPr>
              <a:t>  </a:t>
            </a:r>
            <a:r>
              <a:rPr lang="en-GB" altLang="en-US" dirty="0">
                <a:solidFill>
                  <a:srgbClr val="000000"/>
                </a:solidFill>
                <a:latin typeface="Aharoni" panose="02010803020104030203" pitchFamily="2" charset="-79"/>
                <a:cs typeface="Aharoni" panose="02010803020104030203" pitchFamily="2" charset="-79"/>
              </a:rPr>
              <a:t>What is the </a:t>
            </a:r>
            <a:br>
              <a:rPr lang="en-GB" altLang="en-US" dirty="0">
                <a:solidFill>
                  <a:srgbClr val="000000"/>
                </a:solidFill>
                <a:latin typeface="Aharoni" panose="02010803020104030203" pitchFamily="2" charset="-79"/>
                <a:cs typeface="Aharoni" panose="02010803020104030203" pitchFamily="2" charset="-79"/>
              </a:rPr>
            </a:br>
            <a:r>
              <a:rPr lang="en-GB" altLang="en-US" dirty="0">
                <a:solidFill>
                  <a:srgbClr val="000000"/>
                </a:solidFill>
                <a:latin typeface="Aharoni" panose="02010803020104030203" pitchFamily="2" charset="-79"/>
                <a:cs typeface="Aharoni" panose="02010803020104030203" pitchFamily="2" charset="-79"/>
              </a:rPr>
              <a:t>‘Expected Standard’ in writing?</a:t>
            </a:r>
            <a:endParaRPr lang="en-US" altLang="en-US" dirty="0">
              <a:solidFill>
                <a:srgbClr val="000000"/>
              </a:solidFill>
              <a:latin typeface="Aharoni" panose="02010803020104030203" pitchFamily="2" charset="-79"/>
              <a:cs typeface="Aharoni" panose="02010803020104030203" pitchFamily="2" charset="-79"/>
            </a:endParaRPr>
          </a:p>
        </p:txBody>
      </p:sp>
      <p:pic>
        <p:nvPicPr>
          <p:cNvPr id="30723" name="Picture 4" descr="MC900382613%5b1%5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350" y="454025"/>
            <a:ext cx="685800"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3"/>
          <p:cNvSpPr txBox="1">
            <a:spLocks noChangeArrowheads="1"/>
          </p:cNvSpPr>
          <p:nvPr/>
        </p:nvSpPr>
        <p:spPr bwMode="auto">
          <a:xfrm>
            <a:off x="539750" y="6165850"/>
            <a:ext cx="4319588" cy="552450"/>
          </a:xfrm>
          <a:prstGeom prst="rect">
            <a:avLst/>
          </a:prstGeom>
          <a:solidFill>
            <a:srgbClr val="FFFF99"/>
          </a:solidFill>
          <a:ln>
            <a:noFill/>
          </a:ln>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buFont typeface="Wingdings" panose="05000000000000000000" pitchFamily="2" charset="2"/>
              <a:buNone/>
              <a:defRPr/>
            </a:pPr>
            <a:r>
              <a:rPr kumimoji="1" lang="en-GB" altLang="en-US" sz="1800" i="1" dirty="0">
                <a:solidFill>
                  <a:srgbClr val="000000"/>
                </a:solidFill>
                <a:latin typeface="Constantia"/>
                <a:cs typeface="Arial" panose="020B0604020202020204" pitchFamily="34" charset="0"/>
              </a:rPr>
              <a:t>Children are expected to be able to write using a range of different genres.</a:t>
            </a:r>
          </a:p>
        </p:txBody>
      </p:sp>
      <p:sp>
        <p:nvSpPr>
          <p:cNvPr id="30725" name="TextBox 3"/>
          <p:cNvSpPr txBox="1">
            <a:spLocks noChangeArrowheads="1"/>
          </p:cNvSpPr>
          <p:nvPr/>
        </p:nvSpPr>
        <p:spPr bwMode="auto">
          <a:xfrm>
            <a:off x="5638800" y="1968500"/>
            <a:ext cx="3060700"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000">
                <a:solidFill>
                  <a:prstClr val="black"/>
                </a:solidFill>
                <a:latin typeface="Calibri" pitchFamily="34" charset="0"/>
                <a:cs typeface="Arial" charset="0"/>
              </a:rPr>
              <a:t>The DfE have issued some guidance for schools.</a:t>
            </a:r>
          </a:p>
          <a:p>
            <a:pPr algn="ctr" fontAlgn="base">
              <a:spcBef>
                <a:spcPct val="0"/>
              </a:spcBef>
              <a:spcAft>
                <a:spcPct val="0"/>
              </a:spcAft>
            </a:pPr>
            <a:endParaRPr lang="en-GB" altLang="en-US" sz="2000">
              <a:solidFill>
                <a:prstClr val="black"/>
              </a:solidFill>
              <a:latin typeface="Calibri" pitchFamily="34" charset="0"/>
              <a:cs typeface="Arial" charset="0"/>
            </a:endParaRPr>
          </a:p>
          <a:p>
            <a:pPr algn="ctr" fontAlgn="base">
              <a:spcBef>
                <a:spcPct val="0"/>
              </a:spcBef>
              <a:spcAft>
                <a:spcPct val="0"/>
              </a:spcAft>
            </a:pPr>
            <a:r>
              <a:rPr lang="en-GB" altLang="en-US" sz="2000">
                <a:solidFill>
                  <a:prstClr val="black"/>
                </a:solidFill>
                <a:latin typeface="Calibri" pitchFamily="34" charset="0"/>
                <a:cs typeface="Arial" charset="0"/>
              </a:rPr>
              <a:t>However, the Exemplification materials are new and are not exhaustive.</a:t>
            </a:r>
          </a:p>
          <a:p>
            <a:pPr algn="ctr" fontAlgn="base">
              <a:spcBef>
                <a:spcPct val="0"/>
              </a:spcBef>
              <a:spcAft>
                <a:spcPct val="0"/>
              </a:spcAft>
            </a:pPr>
            <a:endParaRPr lang="en-GB" altLang="en-US" sz="2000">
              <a:solidFill>
                <a:prstClr val="black"/>
              </a:solidFill>
              <a:latin typeface="Calibri" pitchFamily="34" charset="0"/>
              <a:cs typeface="Arial" charset="0"/>
            </a:endParaRPr>
          </a:p>
          <a:p>
            <a:pPr algn="ctr" fontAlgn="base">
              <a:spcBef>
                <a:spcPct val="0"/>
              </a:spcBef>
              <a:spcAft>
                <a:spcPct val="0"/>
              </a:spcAft>
            </a:pPr>
            <a:r>
              <a:rPr lang="en-GB" altLang="en-US" sz="2000">
                <a:solidFill>
                  <a:prstClr val="black"/>
                </a:solidFill>
                <a:latin typeface="Calibri" pitchFamily="34" charset="0"/>
                <a:cs typeface="Arial" charset="0"/>
              </a:rPr>
              <a:t>It is believed that further guidance will be issued for schools before May.</a:t>
            </a:r>
          </a:p>
        </p:txBody>
      </p:sp>
      <p:pic>
        <p:nvPicPr>
          <p:cNvPr id="2" name="Snagit_PPTC7E"/>
          <p:cNvPicPr>
            <a:picLocks noChangeAspect="1"/>
          </p:cNvPicPr>
          <p:nvPr/>
        </p:nvPicPr>
        <p:blipFill>
          <a:blip r:embed="rId3"/>
          <a:stretch>
            <a:fillRect/>
          </a:stretch>
        </p:blipFill>
        <p:spPr>
          <a:xfrm>
            <a:off x="512763" y="1604963"/>
            <a:ext cx="4814887" cy="4330700"/>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5327650" y="5288340"/>
            <a:ext cx="3700051" cy="1569660"/>
          </a:xfrm>
          <a:prstGeom prst="rect">
            <a:avLst/>
          </a:prstGeom>
          <a:noFill/>
        </p:spPr>
        <p:txBody>
          <a:bodyPr wrap="none" lIns="91440" tIns="45720" rIns="91440" bIns="45720">
            <a:spAutoFit/>
          </a:bodyPr>
          <a:lstStyle/>
          <a:p>
            <a:pPr algn="ctr"/>
            <a:r>
              <a:rPr lang="en-US"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Please see </a:t>
            </a:r>
          </a:p>
          <a:p>
            <a:pPr algn="ctr"/>
            <a:r>
              <a:rPr lang="en-US"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examples </a:t>
            </a:r>
          </a:p>
          <a:p>
            <a:pPr algn="ctr"/>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given</a:t>
            </a:r>
            <a:endParaRPr lang="en-US"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endParaRPr>
          </a:p>
        </p:txBody>
      </p:sp>
    </p:spTree>
    <p:extLst>
      <p:ext uri="{BB962C8B-B14F-4D97-AF65-F5344CB8AC3E}">
        <p14:creationId xmlns:p14="http://schemas.microsoft.com/office/powerpoint/2010/main" val="2303296504"/>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228600"/>
            <a:ext cx="7772400" cy="1162050"/>
          </a:xfrm>
        </p:spPr>
        <p:txBody>
          <a:bodyPr>
            <a:normAutofit fontScale="90000"/>
          </a:bodyPr>
          <a:lstStyle/>
          <a:p>
            <a:pPr eaLnBrk="1" hangingPunct="1"/>
            <a:r>
              <a:rPr lang="en-GB" sz="4400" b="1" dirty="0">
                <a:solidFill>
                  <a:schemeClr val="tx1"/>
                </a:solidFill>
                <a:latin typeface="CCW Cursive Writing 7" pitchFamily="66" charset="0"/>
              </a:rPr>
              <a:t>How is SATs week organised?</a:t>
            </a:r>
            <a:endParaRPr lang="en-GB" sz="4400" dirty="0">
              <a:latin typeface="CCW Cursive Writing 7" pitchFamily="66" charset="0"/>
            </a:endParaRPr>
          </a:p>
        </p:txBody>
      </p:sp>
      <p:sp>
        <p:nvSpPr>
          <p:cNvPr id="26627" name="Rectangle 3"/>
          <p:cNvSpPr>
            <a:spLocks noGrp="1" noChangeArrowheads="1"/>
          </p:cNvSpPr>
          <p:nvPr>
            <p:ph idx="1"/>
          </p:nvPr>
        </p:nvSpPr>
        <p:spPr>
          <a:xfrm>
            <a:off x="609600" y="1524000"/>
            <a:ext cx="8305800" cy="4419600"/>
          </a:xfrm>
        </p:spPr>
        <p:txBody>
          <a:bodyPr>
            <a:normAutofit fontScale="77500" lnSpcReduction="20000"/>
          </a:bodyPr>
          <a:lstStyle/>
          <a:p>
            <a:pPr marL="274320" indent="-274320" eaLnBrk="1" fontAlgn="auto" hangingPunct="1">
              <a:spcAft>
                <a:spcPts val="0"/>
              </a:spcAft>
              <a:buClr>
                <a:schemeClr val="accent3"/>
              </a:buClr>
              <a:buFont typeface="Wingdings 2"/>
              <a:buChar char=""/>
              <a:defRPr/>
            </a:pPr>
            <a:endParaRPr lang="en-GB" sz="2500" dirty="0">
              <a:latin typeface="CCW Cursive Writing 7" pitchFamily="66" charset="0"/>
            </a:endParaRP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A timetable is issued to school, telling us on which days tests must be administered.</a:t>
            </a: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We can determine at what time tests begin.</a:t>
            </a: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All children must sit the tests at the same time.</a:t>
            </a: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Tests are completed in classrooms, with any displays that may help covered over.</a:t>
            </a: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The LA monitor 10% of schools per year.</a:t>
            </a: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Children are divided into groups for test administration to ensure they are properly supported and feel secure.</a:t>
            </a:r>
            <a:endParaRPr lang="en-GB" dirty="0">
              <a:latin typeface="CCW Cursive Writing 7" pitchFamily="66" charset="0"/>
            </a:endParaRPr>
          </a:p>
          <a:p>
            <a:pPr marL="274320" indent="-274320" eaLnBrk="1" fontAlgn="auto" hangingPunct="1">
              <a:spcAft>
                <a:spcPts val="0"/>
              </a:spcAft>
              <a:buClr>
                <a:schemeClr val="accent3"/>
              </a:buClr>
              <a:buFont typeface="Wingdings 2"/>
              <a:buChar char=""/>
              <a:defRPr/>
            </a:pPr>
            <a:endParaRPr lang="en-GB" dirty="0">
              <a:latin typeface="CCW Cursive Writing 7" pitchFamily="66" charset="0"/>
            </a:endParaRPr>
          </a:p>
          <a:p>
            <a:pPr marL="274320" indent="-274320" eaLnBrk="1" fontAlgn="auto" hangingPunct="1">
              <a:spcAft>
                <a:spcPts val="0"/>
              </a:spcAft>
              <a:buClr>
                <a:schemeClr val="accent3"/>
              </a:buClr>
              <a:buFont typeface="Wingdings 2"/>
              <a:buChar char=""/>
              <a:defRPr/>
            </a:pPr>
            <a:endParaRPr lang="en-GB" dirty="0">
              <a:latin typeface="CCW Cursive Writing 7" pitchFamily="66" charset="0"/>
            </a:endParaRPr>
          </a:p>
        </p:txBody>
      </p:sp>
      <p:sp>
        <p:nvSpPr>
          <p:cNvPr id="5" name="Date Placeholder 3"/>
          <p:cNvSpPr>
            <a:spLocks noGrp="1"/>
          </p:cNvSpPr>
          <p:nvPr>
            <p:ph type="dt" sz="half" idx="10"/>
          </p:nvPr>
        </p:nvSpPr>
        <p:spPr/>
        <p:txBody>
          <a:bodyPr/>
          <a:lstStyle/>
          <a:p>
            <a:pPr>
              <a:defRPr/>
            </a:pPr>
            <a:fld id="{2E9A42FC-0B65-489E-92E2-52A1DB79DB2E}" type="datetime3">
              <a:rPr lang="en-US">
                <a:solidFill>
                  <a:srgbClr val="04617B">
                    <a:shade val="90000"/>
                  </a:srgbClr>
                </a:solidFill>
                <a:latin typeface="CCW Cursive Writing 7" pitchFamily="66" charset="0"/>
              </a:rPr>
              <a:pPr>
                <a:defRPr/>
              </a:pPr>
              <a:t>23 February 2022</a:t>
            </a:fld>
            <a:endParaRPr lang="en-US">
              <a:solidFill>
                <a:srgbClr val="04617B">
                  <a:shade val="90000"/>
                </a:srgbClr>
              </a:solidFill>
              <a:latin typeface="CCW Cursive Writing 7" pitchFamily="66" charset="0"/>
            </a:endParaRPr>
          </a:p>
        </p:txBody>
      </p:sp>
      <p:pic>
        <p:nvPicPr>
          <p:cNvPr id="3174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1269" y="5373216"/>
            <a:ext cx="1220788" cy="122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1904130"/>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62000" y="381000"/>
            <a:ext cx="7772400" cy="887413"/>
          </a:xfrm>
        </p:spPr>
        <p:txBody>
          <a:bodyPr>
            <a:normAutofit fontScale="90000"/>
          </a:bodyPr>
          <a:lstStyle/>
          <a:p>
            <a:pPr eaLnBrk="1" fontAlgn="auto" hangingPunct="1">
              <a:spcAft>
                <a:spcPts val="0"/>
              </a:spcAft>
              <a:defRPr/>
            </a:pPr>
            <a:r>
              <a:rPr lang="en-GB" sz="3800" b="1" dirty="0">
                <a:solidFill>
                  <a:schemeClr val="tx1"/>
                </a:solidFill>
                <a:latin typeface="CCW Cursive Writing 7" pitchFamily="66" charset="0"/>
              </a:rPr>
              <a:t>What help can children have?</a:t>
            </a:r>
            <a:endParaRPr lang="en-GB" dirty="0">
              <a:latin typeface="CCW Cursive Writing 7" pitchFamily="66" charset="0"/>
            </a:endParaRPr>
          </a:p>
        </p:txBody>
      </p:sp>
      <p:sp>
        <p:nvSpPr>
          <p:cNvPr id="27651" name="Rectangle 3"/>
          <p:cNvSpPr>
            <a:spLocks noGrp="1" noChangeArrowheads="1"/>
          </p:cNvSpPr>
          <p:nvPr>
            <p:ph idx="1"/>
          </p:nvPr>
        </p:nvSpPr>
        <p:spPr>
          <a:xfrm>
            <a:off x="125760" y="1890713"/>
            <a:ext cx="8382000" cy="4967287"/>
          </a:xfrm>
        </p:spPr>
        <p:txBody>
          <a:bodyPr>
            <a:normAutofit fontScale="92500" lnSpcReduction="20000"/>
          </a:bodyPr>
          <a:lstStyle/>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In the reading test, children must read the text and questions by themselves, but may have help recording their answers, if this is done in a normal classroom situation.</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In maths, papers 1 and 2, teachers can read questions to any child who asks.</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Also in the SPAG test, children can ask for questions read to them but nothing can be explained.</a:t>
            </a:r>
          </a:p>
          <a:p>
            <a:pPr marL="274320" indent="-274320" eaLnBrk="1" fontAlgn="auto" hangingPunct="1">
              <a:spcAft>
                <a:spcPts val="0"/>
              </a:spcAft>
              <a:buClr>
                <a:schemeClr val="accent3"/>
              </a:buClr>
              <a:buFont typeface="Wingdings 2" pitchFamily="18" charset="2"/>
              <a:buNone/>
              <a:defRPr/>
            </a:pPr>
            <a:endParaRPr lang="en-GB" dirty="0">
              <a:latin typeface="CCW Cursive Writing 7" pitchFamily="66" charset="0"/>
            </a:endParaRPr>
          </a:p>
        </p:txBody>
      </p:sp>
      <p:sp>
        <p:nvSpPr>
          <p:cNvPr id="5" name="Date Placeholder 3"/>
          <p:cNvSpPr>
            <a:spLocks noGrp="1"/>
          </p:cNvSpPr>
          <p:nvPr>
            <p:ph type="dt" sz="half" idx="10"/>
          </p:nvPr>
        </p:nvSpPr>
        <p:spPr/>
        <p:txBody>
          <a:bodyPr/>
          <a:lstStyle/>
          <a:p>
            <a:pPr>
              <a:defRPr/>
            </a:pPr>
            <a:fld id="{8FDA65F5-7445-45E5-A83F-F45BCFC9CA5B}" type="datetime3">
              <a:rPr lang="en-US">
                <a:solidFill>
                  <a:srgbClr val="04617B">
                    <a:shade val="90000"/>
                  </a:srgbClr>
                </a:solidFill>
                <a:latin typeface="CCW Cursive Writing 7" pitchFamily="66" charset="0"/>
              </a:rPr>
              <a:pPr>
                <a:defRPr/>
              </a:pPr>
              <a:t>23 February 2022</a:t>
            </a:fld>
            <a:endParaRPr lang="en-US">
              <a:solidFill>
                <a:srgbClr val="04617B">
                  <a:shade val="90000"/>
                </a:srgbClr>
              </a:solidFill>
              <a:latin typeface="CCW Cursive Writing 7" pitchFamily="66" charset="0"/>
            </a:endParaRPr>
          </a:p>
        </p:txBody>
      </p:sp>
      <p:pic>
        <p:nvPicPr>
          <p:cNvPr id="3277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4863" y="0"/>
            <a:ext cx="1593850"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4024739"/>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50" y="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How are we preparing?</a:t>
            </a:r>
          </a:p>
        </p:txBody>
      </p:sp>
      <p:sp>
        <p:nvSpPr>
          <p:cNvPr id="33795" name="TextBox 4"/>
          <p:cNvSpPr txBox="1">
            <a:spLocks noChangeArrowheads="1"/>
          </p:cNvSpPr>
          <p:nvPr/>
        </p:nvSpPr>
        <p:spPr bwMode="auto">
          <a:xfrm>
            <a:off x="0" y="1009650"/>
            <a:ext cx="8896350"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Teaching the more challenging learning objectives set out in the new National Curriculum.</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Continuous Assessment</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Maths Lessons</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Spelling Lessons</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a:t>
            </a:r>
            <a:r>
              <a:rPr lang="en-GB" altLang="en-US" sz="2000" dirty="0" err="1">
                <a:solidFill>
                  <a:prstClr val="black"/>
                </a:solidFill>
                <a:latin typeface="Comic Sans MS" pitchFamily="66" charset="0"/>
                <a:cs typeface="Arial" charset="0"/>
              </a:rPr>
              <a:t>SPaG</a:t>
            </a:r>
            <a:r>
              <a:rPr lang="en-GB" altLang="en-US" sz="2000" dirty="0">
                <a:solidFill>
                  <a:prstClr val="black"/>
                </a:solidFill>
                <a:latin typeface="Comic Sans MS" pitchFamily="66" charset="0"/>
                <a:cs typeface="Arial" charset="0"/>
              </a:rPr>
              <a:t> Lessons (Spelling, Punctuation &amp; Grammar)</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and Independent Reading</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Writing Assessments carried out regularly</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Practising previous SATS papers</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Teaching ‘test techniques’ and vocabulary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Home Learning to support teaching &amp; learning in school</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Target Setting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Mentoring and support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Keeping up to date with information provided by the DfE</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Targeted interventions, after school booster sessions, and Easter School.</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IDL in school and at home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Breakfast boosters </a:t>
            </a:r>
          </a:p>
        </p:txBody>
      </p:sp>
    </p:spTree>
    <p:extLst>
      <p:ext uri="{BB962C8B-B14F-4D97-AF65-F5344CB8AC3E}">
        <p14:creationId xmlns:p14="http://schemas.microsoft.com/office/powerpoint/2010/main" val="920702955"/>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noChangeArrowheads="1"/>
          </p:cNvSpPr>
          <p:nvPr>
            <p:ph type="body" idx="4294967295"/>
          </p:nvPr>
        </p:nvSpPr>
        <p:spPr>
          <a:xfrm>
            <a:off x="533400" y="1219200"/>
            <a:ext cx="8610600" cy="5305425"/>
          </a:xfrm>
        </p:spPr>
        <p:txBody>
          <a:bodyPr/>
          <a:lstStyle/>
          <a:p>
            <a:pPr eaLnBrk="1" hangingPunct="1">
              <a:lnSpc>
                <a:spcPct val="120000"/>
              </a:lnSpc>
            </a:pPr>
            <a:r>
              <a:rPr lang="en-GB" altLang="en-US" sz="2400">
                <a:solidFill>
                  <a:srgbClr val="000000"/>
                </a:solidFill>
                <a:latin typeface="Comic Sans MS" pitchFamily="66" charset="0"/>
              </a:rPr>
              <a:t>Support with homework and targets that have been discussed with your child.</a:t>
            </a:r>
          </a:p>
          <a:p>
            <a:pPr eaLnBrk="1" hangingPunct="1">
              <a:lnSpc>
                <a:spcPct val="120000"/>
              </a:lnSpc>
            </a:pPr>
            <a:r>
              <a:rPr lang="en-GB" altLang="en-US" sz="2400">
                <a:solidFill>
                  <a:srgbClr val="000000"/>
                </a:solidFill>
                <a:latin typeface="Comic Sans MS" pitchFamily="66" charset="0"/>
              </a:rPr>
              <a:t>Read regularly and discuss a variety of texts – not just ‘listening’ to your child read.</a:t>
            </a:r>
          </a:p>
          <a:p>
            <a:pPr eaLnBrk="1" hangingPunct="1">
              <a:lnSpc>
                <a:spcPct val="120000"/>
              </a:lnSpc>
            </a:pPr>
            <a:r>
              <a:rPr lang="en-GB" altLang="en-US" sz="2400">
                <a:solidFill>
                  <a:srgbClr val="000000"/>
                </a:solidFill>
                <a:latin typeface="Comic Sans MS" pitchFamily="66" charset="0"/>
              </a:rPr>
              <a:t>Short bursts of mental maths, times tables, problem solving, spelling etc.</a:t>
            </a:r>
          </a:p>
          <a:p>
            <a:pPr eaLnBrk="1" hangingPunct="1">
              <a:lnSpc>
                <a:spcPct val="120000"/>
              </a:lnSpc>
              <a:buFont typeface="Arial" charset="0"/>
              <a:buNone/>
            </a:pPr>
            <a:r>
              <a:rPr lang="en-GB" altLang="en-US" sz="2400">
                <a:solidFill>
                  <a:srgbClr val="000000"/>
                </a:solidFill>
                <a:latin typeface="Comic Sans MS" pitchFamily="66" charset="0"/>
              </a:rPr>
              <a:t>.</a:t>
            </a:r>
            <a:endParaRPr lang="en-US" altLang="en-US" sz="2400">
              <a:solidFill>
                <a:srgbClr val="000000"/>
              </a:solidFill>
              <a:latin typeface="Comic Sans MS" pitchFamily="66" charset="0"/>
            </a:endParaRPr>
          </a:p>
        </p:txBody>
      </p:sp>
      <p:sp>
        <p:nvSpPr>
          <p:cNvPr id="4" name="TextBox 3"/>
          <p:cNvSpPr txBox="1"/>
          <p:nvPr/>
        </p:nvSpPr>
        <p:spPr>
          <a:xfrm>
            <a:off x="0" y="152400"/>
            <a:ext cx="916940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HELPING AT HOME</a:t>
            </a:r>
          </a:p>
        </p:txBody>
      </p:sp>
    </p:spTree>
    <p:extLst>
      <p:ext uri="{BB962C8B-B14F-4D97-AF65-F5344CB8AC3E}">
        <p14:creationId xmlns:p14="http://schemas.microsoft.com/office/powerpoint/2010/main" val="1939942080"/>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990600" y="457200"/>
            <a:ext cx="7772400" cy="857250"/>
          </a:xfrm>
        </p:spPr>
        <p:txBody>
          <a:bodyPr/>
          <a:lstStyle/>
          <a:p>
            <a:pPr eaLnBrk="1" hangingPunct="1"/>
            <a:r>
              <a:rPr lang="en-GB" sz="3200" b="1" dirty="0">
                <a:solidFill>
                  <a:schemeClr val="tx1"/>
                </a:solidFill>
                <a:latin typeface="CCW Cursive Writing 7" pitchFamily="66" charset="0"/>
              </a:rPr>
              <a:t>How can parents help?</a:t>
            </a:r>
            <a:r>
              <a:rPr lang="en-GB" sz="4000" dirty="0">
                <a:latin typeface="CCW Cursive Writing 7" pitchFamily="66" charset="0"/>
              </a:rPr>
              <a:t>	</a:t>
            </a:r>
          </a:p>
        </p:txBody>
      </p:sp>
      <p:sp>
        <p:nvSpPr>
          <p:cNvPr id="35843" name="Rectangle 3"/>
          <p:cNvSpPr>
            <a:spLocks noGrp="1" noChangeArrowheads="1"/>
          </p:cNvSpPr>
          <p:nvPr>
            <p:ph idx="1"/>
          </p:nvPr>
        </p:nvSpPr>
        <p:spPr>
          <a:xfrm>
            <a:off x="323850" y="1341438"/>
            <a:ext cx="8569325" cy="5224462"/>
          </a:xfrm>
        </p:spPr>
        <p:txBody>
          <a:bodyPr>
            <a:normAutofit fontScale="92500" lnSpcReduction="20000"/>
          </a:bodyPr>
          <a:lstStyle/>
          <a:p>
            <a:pPr eaLnBrk="1" hangingPunct="1"/>
            <a:r>
              <a:rPr lang="en-GB" sz="1800" dirty="0">
                <a:latin typeface="CCW Cursive Writing 7" pitchFamily="66" charset="0"/>
              </a:rPr>
              <a:t>The best help is by taking an interest in your child’s learning and progress. Giving positive encouragement.</a:t>
            </a:r>
          </a:p>
          <a:p>
            <a:pPr eaLnBrk="1" hangingPunct="1"/>
            <a:r>
              <a:rPr lang="en-GB" sz="1800" dirty="0">
                <a:latin typeface="CCW Cursive Writing 7" pitchFamily="66" charset="0"/>
              </a:rPr>
              <a:t>Attending meetings and parent’s evenings.</a:t>
            </a:r>
          </a:p>
          <a:p>
            <a:pPr eaLnBrk="1" hangingPunct="1"/>
            <a:r>
              <a:rPr lang="en-GB" sz="1800" dirty="0">
                <a:latin typeface="CCW Cursive Writing 7" pitchFamily="66" charset="0"/>
              </a:rPr>
              <a:t>Supporting regular and thorough home learning.</a:t>
            </a:r>
          </a:p>
          <a:p>
            <a:pPr eaLnBrk="1" hangingPunct="1"/>
            <a:r>
              <a:rPr lang="en-GB" sz="1800" dirty="0">
                <a:latin typeface="CCW Cursive Writing 7" pitchFamily="66" charset="0"/>
              </a:rPr>
              <a:t>Fun websites: </a:t>
            </a:r>
          </a:p>
          <a:p>
            <a:pPr eaLnBrk="1" hangingPunct="1"/>
            <a:r>
              <a:rPr lang="en-GB" sz="1800" dirty="0" err="1">
                <a:latin typeface="CCW Cursive Writing 7" pitchFamily="66" charset="0"/>
              </a:rPr>
              <a:t>MyMaths</a:t>
            </a:r>
            <a:r>
              <a:rPr lang="en-GB" sz="1800" dirty="0">
                <a:latin typeface="CCW Cursive Writing 7" pitchFamily="66" charset="0"/>
              </a:rPr>
              <a:t>/BBC Bitesize.</a:t>
            </a:r>
          </a:p>
          <a:p>
            <a:pPr eaLnBrk="1" hangingPunct="1"/>
            <a:r>
              <a:rPr lang="en-GB" sz="1800" dirty="0">
                <a:latin typeface="CCW Cursive Writing 7" pitchFamily="66" charset="0"/>
              </a:rPr>
              <a:t>Corbett Maths </a:t>
            </a:r>
          </a:p>
          <a:p>
            <a:pPr eaLnBrk="1" hangingPunct="1"/>
            <a:r>
              <a:rPr lang="en-GB" sz="1800" dirty="0">
                <a:latin typeface="CCW Cursive Writing 7" pitchFamily="66" charset="0"/>
              </a:rPr>
              <a:t>Oak Academy </a:t>
            </a:r>
          </a:p>
          <a:p>
            <a:pPr eaLnBrk="1" hangingPunct="1"/>
            <a:r>
              <a:rPr lang="en-GB" dirty="0" err="1">
                <a:latin typeface="CCW Cursive Writing 7" pitchFamily="66" charset="0"/>
              </a:rPr>
              <a:t>Purplemash</a:t>
            </a:r>
            <a:endParaRPr lang="en-GB" sz="1800" dirty="0">
              <a:latin typeface="CCW Cursive Writing 7" pitchFamily="66" charset="0"/>
            </a:endParaRPr>
          </a:p>
          <a:p>
            <a:pPr eaLnBrk="1" hangingPunct="1"/>
            <a:r>
              <a:rPr lang="en-GB" sz="1800" dirty="0">
                <a:latin typeface="CCW Cursive Writing 7" pitchFamily="66" charset="0"/>
              </a:rPr>
              <a:t>Not putting children under too much pressure.</a:t>
            </a:r>
          </a:p>
          <a:p>
            <a:pPr eaLnBrk="1" hangingPunct="1"/>
            <a:r>
              <a:rPr lang="en-GB" sz="1800" dirty="0">
                <a:latin typeface="CCW Cursive Writing 7" pitchFamily="66" charset="0"/>
              </a:rPr>
              <a:t>Ensuring children arrive for tests:</a:t>
            </a:r>
          </a:p>
          <a:p>
            <a:pPr eaLnBrk="1" hangingPunct="1">
              <a:buFont typeface="Monotype Sorts" pitchFamily="2" charset="2"/>
              <a:buNone/>
            </a:pPr>
            <a:r>
              <a:rPr lang="en-GB" sz="1800" dirty="0">
                <a:latin typeface="CCW Cursive Writing 7" pitchFamily="66" charset="0"/>
              </a:rPr>
              <a:t>	-	</a:t>
            </a:r>
            <a:r>
              <a:rPr lang="en-GB" sz="1600" dirty="0">
                <a:latin typeface="CCW Cursive Writing 7" pitchFamily="66" charset="0"/>
              </a:rPr>
              <a:t>in good time </a:t>
            </a:r>
          </a:p>
          <a:p>
            <a:pPr eaLnBrk="1" hangingPunct="1">
              <a:buFont typeface="Monotype Sorts" pitchFamily="2" charset="2"/>
              <a:buNone/>
            </a:pPr>
            <a:r>
              <a:rPr lang="en-GB" sz="1600" dirty="0">
                <a:latin typeface="CCW Cursive Writing 7" pitchFamily="66" charset="0"/>
              </a:rPr>
              <a:t>   -        with equipment –water bottle, snack, etc.,</a:t>
            </a:r>
          </a:p>
          <a:p>
            <a:pPr eaLnBrk="1" hangingPunct="1">
              <a:buFont typeface="Monotype Sorts" pitchFamily="2" charset="2"/>
              <a:buNone/>
            </a:pPr>
            <a:r>
              <a:rPr lang="en-GB" sz="1600" dirty="0">
                <a:latin typeface="CCW Cursive Writing 7" pitchFamily="66" charset="0"/>
              </a:rPr>
              <a:t>	-	having had breakfast</a:t>
            </a:r>
          </a:p>
          <a:p>
            <a:pPr eaLnBrk="1" hangingPunct="1">
              <a:buFont typeface="Monotype Sorts" pitchFamily="2" charset="2"/>
              <a:buNone/>
            </a:pPr>
            <a:r>
              <a:rPr lang="en-GB" sz="1600" dirty="0">
                <a:latin typeface="CCW Cursive Writing 7" pitchFamily="66" charset="0"/>
              </a:rPr>
              <a:t>	-	having gone to bed at a reasonable time!</a:t>
            </a:r>
          </a:p>
        </p:txBody>
      </p:sp>
      <p:sp>
        <p:nvSpPr>
          <p:cNvPr id="5" name="Date Placeholder 3"/>
          <p:cNvSpPr>
            <a:spLocks noGrp="1"/>
          </p:cNvSpPr>
          <p:nvPr>
            <p:ph type="dt" sz="half" idx="10"/>
          </p:nvPr>
        </p:nvSpPr>
        <p:spPr/>
        <p:txBody>
          <a:bodyPr/>
          <a:lstStyle/>
          <a:p>
            <a:pPr>
              <a:defRPr/>
            </a:pPr>
            <a:endParaRPr lang="en-US" sz="1000" dirty="0">
              <a:solidFill>
                <a:srgbClr val="04617B">
                  <a:shade val="90000"/>
                </a:srgbClr>
              </a:solidFill>
              <a:latin typeface="CCW Cursive Writing 7" pitchFamily="66" charset="0"/>
            </a:endParaRPr>
          </a:p>
        </p:txBody>
      </p:sp>
      <p:pic>
        <p:nvPicPr>
          <p:cNvPr id="3584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3207" y="5733256"/>
            <a:ext cx="1124744" cy="1124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2542727"/>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endParaRPr lang="en-GB"/>
          </a:p>
        </p:txBody>
      </p:sp>
      <p:sp>
        <p:nvSpPr>
          <p:cNvPr id="36867" name="Content Placeholder 2"/>
          <p:cNvSpPr>
            <a:spLocks noGrp="1"/>
          </p:cNvSpPr>
          <p:nvPr>
            <p:ph idx="1"/>
          </p:nvPr>
        </p:nvSpPr>
        <p:spPr/>
        <p:txBody>
          <a:bodyPr/>
          <a:lstStyle/>
          <a:p>
            <a:endParaRPr lang="en-GB"/>
          </a:p>
        </p:txBody>
      </p:sp>
      <p:pic>
        <p:nvPicPr>
          <p:cNvPr id="36868" name="Picture 2"/>
          <p:cNvPicPr>
            <a:picLocks noChangeAspect="1" noChangeArrowheads="1"/>
          </p:cNvPicPr>
          <p:nvPr/>
        </p:nvPicPr>
        <p:blipFill>
          <a:blip r:embed="rId2">
            <a:extLst>
              <a:ext uri="{28A0092B-C50C-407E-A947-70E740481C1C}">
                <a14:useLocalDpi xmlns:a14="http://schemas.microsoft.com/office/drawing/2010/main" val="0"/>
              </a:ext>
            </a:extLst>
          </a:blip>
          <a:srcRect l="12001" t="17944" r="29723" b="8076"/>
          <a:stretch>
            <a:fillRect/>
          </a:stretch>
        </p:blipFill>
        <p:spPr bwMode="auto">
          <a:xfrm>
            <a:off x="250825" y="188913"/>
            <a:ext cx="8642350" cy="6167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6005009"/>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endParaRPr lang="en-GB"/>
          </a:p>
        </p:txBody>
      </p:sp>
      <p:sp>
        <p:nvSpPr>
          <p:cNvPr id="37891" name="Content Placeholder 2"/>
          <p:cNvSpPr>
            <a:spLocks noGrp="1"/>
          </p:cNvSpPr>
          <p:nvPr>
            <p:ph idx="1"/>
          </p:nvPr>
        </p:nvSpPr>
        <p:spPr/>
        <p:txBody>
          <a:bodyPr/>
          <a:lstStyle/>
          <a:p>
            <a:endParaRPr lang="en-GB"/>
          </a:p>
        </p:txBody>
      </p:sp>
      <p:pic>
        <p:nvPicPr>
          <p:cNvPr id="37892" name="Picture 2"/>
          <p:cNvPicPr>
            <a:picLocks noChangeAspect="1" noChangeArrowheads="1"/>
          </p:cNvPicPr>
          <p:nvPr/>
        </p:nvPicPr>
        <p:blipFill>
          <a:blip r:embed="rId2">
            <a:extLst>
              <a:ext uri="{28A0092B-C50C-407E-A947-70E740481C1C}">
                <a14:useLocalDpi xmlns:a14="http://schemas.microsoft.com/office/drawing/2010/main" val="0"/>
              </a:ext>
            </a:extLst>
          </a:blip>
          <a:srcRect l="13298" t="19556" r="28476" b="8653"/>
          <a:stretch>
            <a:fillRect/>
          </a:stretch>
        </p:blipFill>
        <p:spPr bwMode="auto">
          <a:xfrm>
            <a:off x="179388" y="355600"/>
            <a:ext cx="9126537" cy="63261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3241027"/>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Box 1"/>
          <p:cNvSpPr txBox="1">
            <a:spLocks noChangeArrowheads="1"/>
          </p:cNvSpPr>
          <p:nvPr/>
        </p:nvSpPr>
        <p:spPr bwMode="auto">
          <a:xfrm>
            <a:off x="125413" y="1884363"/>
            <a:ext cx="7718425" cy="415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Tests at the end of KS2 will report in scaled scores.</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The ‘expected standard’ will always be set at 100.</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Raw scores in the test will be converted to scaled scores.</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The ‘raw score’ that equates to 100 might be different each year.</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Pupils who score 100 or more will have met the ‘expected standard’.</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Pupils who score below 100 will not have met the ‘expected standard’.</a:t>
            </a:r>
          </a:p>
        </p:txBody>
      </p:sp>
      <p:sp>
        <p:nvSpPr>
          <p:cNvPr id="3" name="TextBox 2"/>
          <p:cNvSpPr txBox="1"/>
          <p:nvPr/>
        </p:nvSpPr>
        <p:spPr>
          <a:xfrm>
            <a:off x="-4763" y="139700"/>
            <a:ext cx="9137651"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SCALED SCORES</a:t>
            </a:r>
          </a:p>
        </p:txBody>
      </p:sp>
      <p:sp>
        <p:nvSpPr>
          <p:cNvPr id="4" name="Up-Down Arrow 3"/>
          <p:cNvSpPr/>
          <p:nvPr/>
        </p:nvSpPr>
        <p:spPr>
          <a:xfrm>
            <a:off x="8013700" y="647700"/>
            <a:ext cx="484188" cy="5638800"/>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5" name="16-Point Star 4"/>
          <p:cNvSpPr/>
          <p:nvPr/>
        </p:nvSpPr>
        <p:spPr>
          <a:xfrm>
            <a:off x="7531894" y="3225800"/>
            <a:ext cx="1447800" cy="990600"/>
          </a:xfrm>
          <a:prstGeom prst="star16">
            <a:avLst/>
          </a:prstGeom>
          <a:solidFill>
            <a:srgbClr val="FFC000"/>
          </a:solidFill>
          <a:ln>
            <a:solidFill>
              <a:schemeClr val="tx1"/>
            </a:solidFill>
          </a:ln>
          <a:effectLst>
            <a:glow rad="228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kumimoji="1" lang="en-GB" sz="2400" b="1" i="1" dirty="0">
                <a:solidFill>
                  <a:prstClr val="black"/>
                </a:solidFill>
                <a:latin typeface="Comic Sans MS" panose="030F0702030302020204" pitchFamily="66" charset="0"/>
              </a:rPr>
              <a:t>100</a:t>
            </a:r>
          </a:p>
        </p:txBody>
      </p:sp>
    </p:spTree>
    <p:extLst>
      <p:ext uri="{BB962C8B-B14F-4D97-AF65-F5344CB8AC3E}">
        <p14:creationId xmlns:p14="http://schemas.microsoft.com/office/powerpoint/2010/main" val="4279826245"/>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188" y="1844675"/>
            <a:ext cx="7916862" cy="4032250"/>
          </a:xfrm>
        </p:spPr>
        <p:txBody>
          <a:bodyPr>
            <a:normAutofit fontScale="90000"/>
          </a:bodyPr>
          <a:lstStyle/>
          <a:p>
            <a:pPr>
              <a:defRPr/>
            </a:pPr>
            <a:r>
              <a:rPr lang="en-GB" sz="2400" dirty="0">
                <a:solidFill>
                  <a:schemeClr val="tx1"/>
                </a:solidFill>
                <a:latin typeface="CCW Cursive Writing 7" pitchFamily="66" charset="0"/>
              </a:rPr>
              <a:t>Reading, SPAG and maths tests are all externally marked.</a:t>
            </a:r>
            <a:br>
              <a:rPr lang="en-GB" sz="2400" dirty="0">
                <a:solidFill>
                  <a:schemeClr val="tx1"/>
                </a:solidFill>
                <a:latin typeface="CCW Cursive Writing 7" pitchFamily="66" charset="0"/>
              </a:rPr>
            </a:br>
            <a:br>
              <a:rPr lang="en-GB" sz="2400" dirty="0">
                <a:solidFill>
                  <a:schemeClr val="tx1"/>
                </a:solidFill>
                <a:latin typeface="CCW Cursive Writing 7" pitchFamily="66" charset="0"/>
              </a:rPr>
            </a:br>
            <a:r>
              <a:rPr lang="en-GB" sz="2400" dirty="0">
                <a:solidFill>
                  <a:schemeClr val="tx1"/>
                </a:solidFill>
                <a:latin typeface="CCW Cursive Writing 7" pitchFamily="66" charset="0"/>
              </a:rPr>
              <a:t>Test results are returned to the school in July and will be reported, along with teacher assessments, to parents by the end of the year.</a:t>
            </a:r>
            <a:br>
              <a:rPr lang="en-GB" sz="2400" dirty="0">
                <a:solidFill>
                  <a:schemeClr val="tx1"/>
                </a:solidFill>
                <a:latin typeface="CCW Cursive Writing 7" pitchFamily="66" charset="0"/>
              </a:rPr>
            </a:br>
            <a:br>
              <a:rPr lang="en-GB" sz="2400" dirty="0">
                <a:solidFill>
                  <a:schemeClr val="tx1"/>
                </a:solidFill>
                <a:latin typeface="CCW Cursive Writing 7" pitchFamily="66" charset="0"/>
              </a:rPr>
            </a:br>
            <a:r>
              <a:rPr lang="en-GB" sz="2400" dirty="0">
                <a:solidFill>
                  <a:schemeClr val="tx1"/>
                </a:solidFill>
                <a:latin typeface="CCW Cursive Writing 7" pitchFamily="66" charset="0"/>
              </a:rPr>
              <a:t>Secondary schools also use this data to support their transition programmes for moving in to Year 7.</a:t>
            </a:r>
          </a:p>
        </p:txBody>
      </p:sp>
      <p:sp>
        <p:nvSpPr>
          <p:cNvPr id="4" name="Date Placeholder 3"/>
          <p:cNvSpPr>
            <a:spLocks noGrp="1"/>
          </p:cNvSpPr>
          <p:nvPr>
            <p:ph type="dt" sz="half" idx="10"/>
          </p:nvPr>
        </p:nvSpPr>
        <p:spPr/>
        <p:txBody>
          <a:bodyPr/>
          <a:lstStyle/>
          <a:p>
            <a:pPr>
              <a:defRPr/>
            </a:pPr>
            <a:fld id="{9ED061FC-0C0B-4786-9C19-F78E5211DE2C}" type="datetime3">
              <a:rPr lang="en-US" sz="1050" smtClean="0">
                <a:solidFill>
                  <a:srgbClr val="04617B">
                    <a:shade val="90000"/>
                  </a:srgbClr>
                </a:solidFill>
                <a:latin typeface="CCW Cursive Writing 7" pitchFamily="66" charset="0"/>
              </a:rPr>
              <a:pPr>
                <a:defRPr/>
              </a:pPr>
              <a:t>23 February 2022</a:t>
            </a:fld>
            <a:endParaRPr lang="en-US" sz="1050">
              <a:solidFill>
                <a:srgbClr val="04617B">
                  <a:shade val="90000"/>
                </a:srgbClr>
              </a:solidFill>
              <a:latin typeface="CCW Cursive Writing 7" pitchFamily="66" charset="0"/>
            </a:endParaRPr>
          </a:p>
        </p:txBody>
      </p:sp>
      <p:sp>
        <p:nvSpPr>
          <p:cNvPr id="39940" name="TextBox 4"/>
          <p:cNvSpPr txBox="1">
            <a:spLocks noChangeArrowheads="1"/>
          </p:cNvSpPr>
          <p:nvPr/>
        </p:nvSpPr>
        <p:spPr bwMode="auto">
          <a:xfrm>
            <a:off x="827088" y="1052513"/>
            <a:ext cx="7416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eaLnBrk="0" fontAlgn="base" hangingPunct="0">
              <a:spcBef>
                <a:spcPct val="0"/>
              </a:spcBef>
              <a:spcAft>
                <a:spcPct val="0"/>
              </a:spcAft>
            </a:pPr>
            <a:r>
              <a:rPr lang="en-GB" b="1" i="0" u="sng">
                <a:solidFill>
                  <a:prstClr val="black"/>
                </a:solidFill>
                <a:latin typeface="CCW Cursive Writing 7" pitchFamily="66" charset="0"/>
              </a:rPr>
              <a:t>Reporting Levels</a:t>
            </a:r>
            <a:endParaRPr lang="en-GB" i="0">
              <a:solidFill>
                <a:prstClr val="black"/>
              </a:solidFill>
              <a:latin typeface="CCW Cursive Writing 7" pitchFamily="66" charset="0"/>
            </a:endParaRPr>
          </a:p>
        </p:txBody>
      </p:sp>
    </p:spTree>
    <p:extLst>
      <p:ext uri="{BB962C8B-B14F-4D97-AF65-F5344CB8AC3E}">
        <p14:creationId xmlns:p14="http://schemas.microsoft.com/office/powerpoint/2010/main" val="665211284"/>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4"/>
          <p:cNvSpPr txBox="1">
            <a:spLocks noChangeArrowheads="1"/>
          </p:cNvSpPr>
          <p:nvPr/>
        </p:nvSpPr>
        <p:spPr bwMode="auto">
          <a:xfrm>
            <a:off x="395288" y="1905000"/>
            <a:ext cx="8497887"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50000"/>
              </a:spcBef>
              <a:spcAft>
                <a:spcPct val="0"/>
              </a:spcAft>
            </a:pPr>
            <a:r>
              <a:rPr lang="en-GB" altLang="en-US" sz="3600" dirty="0">
                <a:solidFill>
                  <a:srgbClr val="000000"/>
                </a:solidFill>
                <a:latin typeface="Comic Sans MS" pitchFamily="66" charset="0"/>
                <a:cs typeface="Arial" charset="0"/>
              </a:rPr>
              <a:t>Early nights and lots of sleep</a:t>
            </a:r>
          </a:p>
          <a:p>
            <a:pPr algn="ctr" fontAlgn="base">
              <a:spcBef>
                <a:spcPct val="50000"/>
              </a:spcBef>
              <a:spcAft>
                <a:spcPct val="0"/>
              </a:spcAft>
            </a:pPr>
            <a:r>
              <a:rPr lang="en-GB" altLang="en-US" sz="3600" dirty="0">
                <a:solidFill>
                  <a:srgbClr val="000000"/>
                </a:solidFill>
                <a:latin typeface="Comic Sans MS" pitchFamily="66" charset="0"/>
                <a:cs typeface="Arial" charset="0"/>
              </a:rPr>
              <a:t>Good attendance</a:t>
            </a:r>
          </a:p>
          <a:p>
            <a:pPr algn="ctr" fontAlgn="base">
              <a:spcBef>
                <a:spcPct val="50000"/>
              </a:spcBef>
              <a:spcAft>
                <a:spcPct val="0"/>
              </a:spcAft>
            </a:pPr>
            <a:r>
              <a:rPr lang="en-GB" altLang="en-US" sz="3600" dirty="0">
                <a:solidFill>
                  <a:srgbClr val="000000"/>
                </a:solidFill>
                <a:latin typeface="Comic Sans MS" pitchFamily="66" charset="0"/>
                <a:cs typeface="Arial" charset="0"/>
              </a:rPr>
              <a:t>Good punctuality</a:t>
            </a:r>
          </a:p>
          <a:p>
            <a:pPr algn="ctr" fontAlgn="base">
              <a:spcBef>
                <a:spcPct val="50000"/>
              </a:spcBef>
              <a:spcAft>
                <a:spcPct val="0"/>
              </a:spcAft>
            </a:pPr>
            <a:r>
              <a:rPr lang="en-GB" altLang="en-US" sz="3600" dirty="0">
                <a:solidFill>
                  <a:srgbClr val="000000"/>
                </a:solidFill>
                <a:latin typeface="Comic Sans MS" pitchFamily="66" charset="0"/>
                <a:cs typeface="Arial" charset="0"/>
              </a:rPr>
              <a:t>A good breakfast</a:t>
            </a:r>
          </a:p>
          <a:p>
            <a:pPr algn="ctr" fontAlgn="base">
              <a:spcBef>
                <a:spcPct val="50000"/>
              </a:spcBef>
              <a:spcAft>
                <a:spcPct val="0"/>
              </a:spcAft>
            </a:pPr>
            <a:r>
              <a:rPr lang="en-GB" altLang="en-US" sz="3600" b="1" dirty="0">
                <a:solidFill>
                  <a:srgbClr val="000000"/>
                </a:solidFill>
                <a:latin typeface="Comic Sans MS" pitchFamily="66" charset="0"/>
                <a:cs typeface="Arial" charset="0"/>
              </a:rPr>
              <a:t>LOTS OF PRAISE AND ENCOURAGEMENT!</a:t>
            </a:r>
          </a:p>
        </p:txBody>
      </p:sp>
      <p:sp>
        <p:nvSpPr>
          <p:cNvPr id="3" name="TextBox 2"/>
          <p:cNvSpPr txBox="1"/>
          <p:nvPr/>
        </p:nvSpPr>
        <p:spPr>
          <a:xfrm>
            <a:off x="6350" y="68580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WE RECOMMEND:-</a:t>
            </a:r>
          </a:p>
        </p:txBody>
      </p:sp>
    </p:spTree>
    <p:extLst>
      <p:ext uri="{BB962C8B-B14F-4D97-AF65-F5344CB8AC3E}">
        <p14:creationId xmlns:p14="http://schemas.microsoft.com/office/powerpoint/2010/main" val="317520411"/>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3" y="765175"/>
            <a:ext cx="7632700" cy="5256213"/>
          </a:xfrm>
          <a:solidFill>
            <a:schemeClr val="accent3">
              <a:lumMod val="20000"/>
              <a:lumOff val="80000"/>
            </a:schemeClr>
          </a:solidFill>
        </p:spPr>
        <p:txBody>
          <a:bodyPr>
            <a:noAutofit/>
          </a:bodyPr>
          <a:lstStyle/>
          <a:p>
            <a:pPr algn="ctr">
              <a:defRPr/>
            </a:pPr>
            <a:br>
              <a:rPr lang="en-GB" sz="2000" dirty="0">
                <a:solidFill>
                  <a:srgbClr val="002060"/>
                </a:solidFill>
                <a:latin typeface="CCW Cursive Writing 7" pitchFamily="66" charset="0"/>
              </a:rPr>
            </a:br>
            <a:br>
              <a:rPr lang="en-GB" sz="2000" dirty="0">
                <a:solidFill>
                  <a:srgbClr val="002060"/>
                </a:solidFill>
                <a:latin typeface="CCW Cursive Writing 7" pitchFamily="66" charset="0"/>
              </a:rPr>
            </a:br>
            <a:br>
              <a:rPr lang="en-GB" sz="2000" dirty="0">
                <a:solidFill>
                  <a:srgbClr val="002060"/>
                </a:solidFill>
                <a:latin typeface="CCW Cursive Writing 7" pitchFamily="66" charset="0"/>
              </a:rPr>
            </a:br>
            <a:r>
              <a:rPr lang="en-GB" sz="2000" dirty="0">
                <a:solidFill>
                  <a:srgbClr val="002060"/>
                </a:solidFill>
                <a:latin typeface="CCW Cursive Writing 7" pitchFamily="66" charset="0"/>
              </a:rPr>
              <a:t>Hopefully this has been helpful and not daunting!</a:t>
            </a:r>
            <a:br>
              <a:rPr lang="en-GB" sz="2000" dirty="0">
                <a:solidFill>
                  <a:srgbClr val="002060"/>
                </a:solidFill>
                <a:latin typeface="CCW Cursive Writing 7" pitchFamily="66" charset="0"/>
              </a:rPr>
            </a:br>
            <a:br>
              <a:rPr lang="en-GB" sz="2000" dirty="0">
                <a:solidFill>
                  <a:srgbClr val="002060"/>
                </a:solidFill>
                <a:latin typeface="CCW Cursive Writing 7" pitchFamily="66" charset="0"/>
              </a:rPr>
            </a:br>
            <a:r>
              <a:rPr lang="en-GB" sz="2400" dirty="0">
                <a:solidFill>
                  <a:srgbClr val="002060"/>
                </a:solidFill>
                <a:latin typeface="CCW Cursive Writing 7" pitchFamily="66" charset="0"/>
              </a:rPr>
              <a:t>Thanks for coming along and please feel free to browse the sample papers.  </a:t>
            </a:r>
            <a:br>
              <a:rPr lang="en-GB" sz="2400" dirty="0">
                <a:solidFill>
                  <a:srgbClr val="002060"/>
                </a:solidFill>
                <a:latin typeface="CCW Cursive Writing 7" pitchFamily="66" charset="0"/>
              </a:rPr>
            </a:br>
            <a:endParaRPr lang="en-GB" sz="2400" dirty="0">
              <a:solidFill>
                <a:srgbClr val="002060"/>
              </a:solidFill>
              <a:latin typeface="CCW Cursive Writing 7" pitchFamily="66" charset="0"/>
            </a:endParaRPr>
          </a:p>
        </p:txBody>
      </p:sp>
      <p:sp>
        <p:nvSpPr>
          <p:cNvPr id="4" name="Date Placeholder 3"/>
          <p:cNvSpPr>
            <a:spLocks noGrp="1"/>
          </p:cNvSpPr>
          <p:nvPr>
            <p:ph type="dt" sz="half" idx="10"/>
          </p:nvPr>
        </p:nvSpPr>
        <p:spPr/>
        <p:txBody>
          <a:bodyPr/>
          <a:lstStyle/>
          <a:p>
            <a:pPr>
              <a:defRPr/>
            </a:pPr>
            <a:fld id="{9ED061FC-0C0B-4786-9C19-F78E5211DE2C}" type="datetime3">
              <a:rPr lang="en-US" sz="1000" smtClean="0">
                <a:solidFill>
                  <a:srgbClr val="04617B">
                    <a:shade val="90000"/>
                  </a:srgbClr>
                </a:solidFill>
                <a:latin typeface="CCW Cursive Writing 7" pitchFamily="66" charset="0"/>
              </a:rPr>
              <a:pPr>
                <a:defRPr/>
              </a:pPr>
              <a:t>23 February 2022</a:t>
            </a:fld>
            <a:endParaRPr lang="en-US" sz="1000">
              <a:solidFill>
                <a:srgbClr val="04617B">
                  <a:shade val="90000"/>
                </a:srgbClr>
              </a:solidFill>
              <a:latin typeface="CCW Cursive Writing 7" pitchFamily="66" charset="0"/>
            </a:endParaRPr>
          </a:p>
        </p:txBody>
      </p:sp>
      <p:pic>
        <p:nvPicPr>
          <p:cNvPr id="41988" name="Picture 2" descr="C:\Program Files (x86)\Microsoft Office\MEDIA\CAGCAT10\j0088542.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2275" y="6165850"/>
            <a:ext cx="5832475"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4998705"/>
      </p:ext>
    </p:extLst>
  </p:cSld>
  <p:clrMapOvr>
    <a:masterClrMapping/>
  </p:clrMapOvr>
  <p:transition>
    <p:wedge/>
  </p:transition>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22</TotalTime>
  <Words>1416</Words>
  <Application>Microsoft Office PowerPoint</Application>
  <PresentationFormat>On-screen Show (4:3)</PresentationFormat>
  <Paragraphs>231</Paragraphs>
  <Slides>37</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37</vt:i4>
      </vt:variant>
    </vt:vector>
  </HeadingPairs>
  <TitlesOfParts>
    <vt:vector size="49" baseType="lpstr">
      <vt:lpstr>Aharoni</vt:lpstr>
      <vt:lpstr>Arial</vt:lpstr>
      <vt:lpstr>Calibri</vt:lpstr>
      <vt:lpstr>CCW Cursive Writing 7</vt:lpstr>
      <vt:lpstr>Comic Sans MS</vt:lpstr>
      <vt:lpstr>Constantia</vt:lpstr>
      <vt:lpstr>Monotype Sorts</vt:lpstr>
      <vt:lpstr>Trebuchet MS</vt:lpstr>
      <vt:lpstr>Wingdings</vt:lpstr>
      <vt:lpstr>Wingdings 2</vt:lpstr>
      <vt:lpstr>Wingdings 3</vt:lpstr>
      <vt:lpstr>Facet</vt:lpstr>
      <vt:lpstr>2022 SATS Briefing for KS2 Parents</vt:lpstr>
      <vt:lpstr>What does SATs stand for?</vt:lpstr>
      <vt:lpstr>What level should                children be at?</vt:lpstr>
      <vt:lpstr>How are the children assessed?</vt:lpstr>
      <vt:lpstr>What does teacher assessment involve and is it different from testing?</vt:lpstr>
      <vt:lpstr>Teacher Assessments:</vt:lpstr>
      <vt:lpstr>PowerPoint Presentation</vt:lpstr>
      <vt:lpstr>Teacher Assessments: (cont.)</vt:lpstr>
      <vt:lpstr>When do KS2 tests happen? </vt:lpstr>
      <vt:lpstr>PowerPoint Presentation</vt:lpstr>
      <vt:lpstr>What do the tests involve?</vt:lpstr>
      <vt:lpstr>ENGLISH</vt:lpstr>
      <vt:lpstr> Reading Comprehension </vt:lpstr>
      <vt:lpstr>PowerPoint Presentation</vt:lpstr>
      <vt:lpstr>PowerPoint Presentation</vt:lpstr>
      <vt:lpstr>English grammar, punctuation and spelling  </vt:lpstr>
      <vt:lpstr> </vt:lpstr>
      <vt:lpstr>PowerPoint Presentation</vt:lpstr>
      <vt:lpstr>PowerPoint Presentation</vt:lpstr>
      <vt:lpstr>MATHS</vt:lpstr>
      <vt:lpstr>PowerPoint Presentation</vt:lpstr>
      <vt:lpstr>PowerPoint Presentation</vt:lpstr>
      <vt:lpstr>PowerPoint Presentation</vt:lpstr>
      <vt:lpstr>PowerPoint Presentation</vt:lpstr>
      <vt:lpstr>PowerPoint Presentation</vt:lpstr>
      <vt:lpstr>  What is the  ‘Expected Standard’ in writing?</vt:lpstr>
      <vt:lpstr>How is SATs week organised?</vt:lpstr>
      <vt:lpstr>What help can children have?</vt:lpstr>
      <vt:lpstr>PowerPoint Presentation</vt:lpstr>
      <vt:lpstr>PowerPoint Presentation</vt:lpstr>
      <vt:lpstr>How can parents help? </vt:lpstr>
      <vt:lpstr>PowerPoint Presentation</vt:lpstr>
      <vt:lpstr>PowerPoint Presentation</vt:lpstr>
      <vt:lpstr>PowerPoint Presentation</vt:lpstr>
      <vt:lpstr>Reading, SPAG and maths tests are all externally marked.  Test results are returned to the school in July and will be reported, along with teacher assessments, to parents by the end of the year.  Secondary schools also use this data to support their transition programmes for moving in to Year 7.</vt:lpstr>
      <vt:lpstr>PowerPoint Presentation</vt:lpstr>
      <vt:lpstr>   Hopefully this has been helpful and not daunting!  Thanks for coming along and please feel free to browse the sample papers.   </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for Parents on  Key Stage 2 SATs 2019</dc:title>
  <dc:creator>home</dc:creator>
  <cp:lastModifiedBy>Emma Cooper</cp:lastModifiedBy>
  <cp:revision>4</cp:revision>
  <cp:lastPrinted>2022-02-23T10:54:03Z</cp:lastPrinted>
  <dcterms:created xsi:type="dcterms:W3CDTF">2019-01-07T19:23:46Z</dcterms:created>
  <dcterms:modified xsi:type="dcterms:W3CDTF">2022-02-23T10:54:14Z</dcterms:modified>
</cp:coreProperties>
</file>