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7" r:id="rId2"/>
  </p:sldMasterIdLst>
  <p:notesMasterIdLst>
    <p:notesMasterId r:id="rId39"/>
  </p:notesMasterIdLst>
  <p:sldIdLst>
    <p:sldId id="278" r:id="rId3"/>
    <p:sldId id="378" r:id="rId4"/>
    <p:sldId id="387" r:id="rId5"/>
    <p:sldId id="377" r:id="rId6"/>
    <p:sldId id="257" r:id="rId7"/>
    <p:sldId id="258" r:id="rId8"/>
    <p:sldId id="260" r:id="rId9"/>
    <p:sldId id="259" r:id="rId10"/>
    <p:sldId id="261" r:id="rId11"/>
    <p:sldId id="262" r:id="rId12"/>
    <p:sldId id="263" r:id="rId13"/>
    <p:sldId id="264" r:id="rId14"/>
    <p:sldId id="265" r:id="rId15"/>
    <p:sldId id="266" r:id="rId16"/>
    <p:sldId id="271" r:id="rId17"/>
    <p:sldId id="299" r:id="rId18"/>
    <p:sldId id="287" r:id="rId19"/>
    <p:sldId id="388" r:id="rId20"/>
    <p:sldId id="303" r:id="rId21"/>
    <p:sldId id="302" r:id="rId22"/>
    <p:sldId id="295" r:id="rId23"/>
    <p:sldId id="305" r:id="rId24"/>
    <p:sldId id="301" r:id="rId25"/>
    <p:sldId id="292" r:id="rId26"/>
    <p:sldId id="300" r:id="rId27"/>
    <p:sldId id="389" r:id="rId28"/>
    <p:sldId id="304" r:id="rId29"/>
    <p:sldId id="282" r:id="rId30"/>
    <p:sldId id="281" r:id="rId31"/>
    <p:sldId id="293" r:id="rId32"/>
    <p:sldId id="296" r:id="rId33"/>
    <p:sldId id="297" r:id="rId34"/>
    <p:sldId id="390" r:id="rId35"/>
    <p:sldId id="294" r:id="rId36"/>
    <p:sldId id="288" r:id="rId37"/>
    <p:sldId id="289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919E6B-F962-434F-990F-BCE5559B8FD8}" type="datetimeFigureOut">
              <a:rPr lang="en-GB" smtClean="0"/>
              <a:t>08/12/2021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CCACA6-979C-4A9E-B0A4-0DE490E09B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87697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0488" y="744538"/>
            <a:ext cx="6616700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122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D6D3ED-23B8-465D-9B7E-5B95A37C93C0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9733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609603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5701" y="6700847"/>
            <a:ext cx="781051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19"/>
          <p:cNvGrpSpPr>
            <a:grpSpLocks/>
          </p:cNvGrpSpPr>
          <p:nvPr userDrawn="1"/>
        </p:nvGrpSpPr>
        <p:grpSpPr bwMode="auto">
          <a:xfrm>
            <a:off x="0" y="3"/>
            <a:ext cx="12192000" cy="6867525"/>
            <a:chOff x="-1" y="0"/>
            <a:chExt cx="9144002" cy="6867831"/>
          </a:xfrm>
        </p:grpSpPr>
        <p:grpSp>
          <p:nvGrpSpPr>
            <p:cNvPr id="7" name="Group 20"/>
            <p:cNvGrpSpPr>
              <a:grpSpLocks/>
            </p:cNvGrpSpPr>
            <p:nvPr userDrawn="1"/>
          </p:nvGrpSpPr>
          <p:grpSpPr bwMode="auto">
            <a:xfrm>
              <a:off x="0" y="0"/>
              <a:ext cx="9144001" cy="6858000"/>
              <a:chOff x="0" y="0"/>
              <a:chExt cx="9144001" cy="6858000"/>
            </a:xfrm>
          </p:grpSpPr>
          <p:sp>
            <p:nvSpPr>
              <p:cNvPr id="11" name="Rectangle 10"/>
              <p:cNvSpPr/>
              <p:nvPr/>
            </p:nvSpPr>
            <p:spPr>
              <a:xfrm>
                <a:off x="-1" y="0"/>
                <a:ext cx="128588" cy="6858306"/>
              </a:xfrm>
              <a:prstGeom prst="rect">
                <a:avLst/>
              </a:prstGeom>
              <a:solidFill>
                <a:srgbClr val="2D47C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GB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/>
            </p:nvSpPr>
            <p:spPr>
              <a:xfrm rot="5400000">
                <a:off x="4571997" y="-4443410"/>
                <a:ext cx="128594" cy="9015414"/>
              </a:xfrm>
              <a:prstGeom prst="rect">
                <a:avLst/>
              </a:prstGeom>
              <a:solidFill>
                <a:srgbClr val="2D47C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GB" sz="18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8" name="Group 21"/>
            <p:cNvGrpSpPr>
              <a:grpSpLocks/>
            </p:cNvGrpSpPr>
            <p:nvPr userDrawn="1"/>
          </p:nvGrpSpPr>
          <p:grpSpPr bwMode="auto">
            <a:xfrm flipH="1" flipV="1">
              <a:off x="-1" y="9831"/>
              <a:ext cx="9144001" cy="6858000"/>
              <a:chOff x="0" y="0"/>
              <a:chExt cx="9144001" cy="6858000"/>
            </a:xfrm>
          </p:grpSpPr>
          <p:sp>
            <p:nvSpPr>
              <p:cNvPr id="9" name="Rectangle 8"/>
              <p:cNvSpPr/>
              <p:nvPr/>
            </p:nvSpPr>
            <p:spPr>
              <a:xfrm>
                <a:off x="-1" y="0"/>
                <a:ext cx="128587" cy="6858306"/>
              </a:xfrm>
              <a:prstGeom prst="rect">
                <a:avLst/>
              </a:prstGeom>
              <a:solidFill>
                <a:srgbClr val="2D47C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GB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 rot="5400000">
                <a:off x="4571997" y="-4443411"/>
                <a:ext cx="128593" cy="9015415"/>
              </a:xfrm>
              <a:prstGeom prst="rect">
                <a:avLst/>
              </a:prstGeom>
              <a:solidFill>
                <a:srgbClr val="2D47C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GB" sz="1800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2303" y="1122363"/>
            <a:ext cx="10934700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22303" y="3602038"/>
            <a:ext cx="10934700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732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609603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0757" y="6542097"/>
            <a:ext cx="781049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19"/>
          <p:cNvGrpSpPr>
            <a:grpSpLocks/>
          </p:cNvGrpSpPr>
          <p:nvPr userDrawn="1"/>
        </p:nvGrpSpPr>
        <p:grpSpPr bwMode="auto">
          <a:xfrm>
            <a:off x="0" y="3"/>
            <a:ext cx="12192000" cy="6867525"/>
            <a:chOff x="-1" y="0"/>
            <a:chExt cx="9144002" cy="6867831"/>
          </a:xfrm>
        </p:grpSpPr>
        <p:grpSp>
          <p:nvGrpSpPr>
            <p:cNvPr id="7" name="Group 20"/>
            <p:cNvGrpSpPr>
              <a:grpSpLocks/>
            </p:cNvGrpSpPr>
            <p:nvPr userDrawn="1"/>
          </p:nvGrpSpPr>
          <p:grpSpPr bwMode="auto">
            <a:xfrm>
              <a:off x="0" y="0"/>
              <a:ext cx="9144001" cy="6858000"/>
              <a:chOff x="0" y="0"/>
              <a:chExt cx="9144001" cy="6858000"/>
            </a:xfrm>
          </p:grpSpPr>
          <p:sp>
            <p:nvSpPr>
              <p:cNvPr id="11" name="Rectangle 10"/>
              <p:cNvSpPr/>
              <p:nvPr/>
            </p:nvSpPr>
            <p:spPr>
              <a:xfrm>
                <a:off x="-1" y="0"/>
                <a:ext cx="128588" cy="6858306"/>
              </a:xfrm>
              <a:prstGeom prst="rect">
                <a:avLst/>
              </a:prstGeom>
              <a:solidFill>
                <a:srgbClr val="2D47C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GB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/>
            </p:nvSpPr>
            <p:spPr>
              <a:xfrm rot="5400000">
                <a:off x="4571997" y="-4443410"/>
                <a:ext cx="128594" cy="9015414"/>
              </a:xfrm>
              <a:prstGeom prst="rect">
                <a:avLst/>
              </a:prstGeom>
              <a:solidFill>
                <a:srgbClr val="2D47C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GB" sz="18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8" name="Group 21"/>
            <p:cNvGrpSpPr>
              <a:grpSpLocks/>
            </p:cNvGrpSpPr>
            <p:nvPr userDrawn="1"/>
          </p:nvGrpSpPr>
          <p:grpSpPr bwMode="auto">
            <a:xfrm flipH="1" flipV="1">
              <a:off x="-1" y="9831"/>
              <a:ext cx="9144001" cy="6858000"/>
              <a:chOff x="0" y="0"/>
              <a:chExt cx="9144001" cy="6858000"/>
            </a:xfrm>
          </p:grpSpPr>
          <p:sp>
            <p:nvSpPr>
              <p:cNvPr id="9" name="Rectangle 8"/>
              <p:cNvSpPr/>
              <p:nvPr/>
            </p:nvSpPr>
            <p:spPr>
              <a:xfrm>
                <a:off x="-1" y="0"/>
                <a:ext cx="128587" cy="6858306"/>
              </a:xfrm>
              <a:prstGeom prst="rect">
                <a:avLst/>
              </a:prstGeom>
              <a:solidFill>
                <a:srgbClr val="2D47C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GB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 rot="5400000">
                <a:off x="4571997" y="-4443411"/>
                <a:ext cx="128593" cy="9015415"/>
              </a:xfrm>
              <a:prstGeom prst="rect">
                <a:avLst/>
              </a:prstGeom>
              <a:solidFill>
                <a:srgbClr val="2D47C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GB" sz="1800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38150"/>
            <a:ext cx="10960100" cy="1204384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1642538"/>
            <a:ext cx="10960100" cy="475350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03942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"/>
          <p:cNvGrpSpPr>
            <a:grpSpLocks/>
          </p:cNvGrpSpPr>
          <p:nvPr userDrawn="1"/>
        </p:nvGrpSpPr>
        <p:grpSpPr bwMode="auto">
          <a:xfrm>
            <a:off x="0" y="3"/>
            <a:ext cx="12192000" cy="6867525"/>
            <a:chOff x="-1" y="0"/>
            <a:chExt cx="9144002" cy="6867831"/>
          </a:xfrm>
        </p:grpSpPr>
        <p:grpSp>
          <p:nvGrpSpPr>
            <p:cNvPr id="5" name="Group 11"/>
            <p:cNvGrpSpPr>
              <a:grpSpLocks/>
            </p:cNvGrpSpPr>
            <p:nvPr userDrawn="1"/>
          </p:nvGrpSpPr>
          <p:grpSpPr bwMode="auto">
            <a:xfrm>
              <a:off x="0" y="0"/>
              <a:ext cx="9144001" cy="6858000"/>
              <a:chOff x="0" y="0"/>
              <a:chExt cx="9144001" cy="6858000"/>
            </a:xfrm>
          </p:grpSpPr>
          <p:sp>
            <p:nvSpPr>
              <p:cNvPr id="11" name="Rectangle 10"/>
              <p:cNvSpPr/>
              <p:nvPr/>
            </p:nvSpPr>
            <p:spPr>
              <a:xfrm>
                <a:off x="-1" y="0"/>
                <a:ext cx="128588" cy="6858306"/>
              </a:xfrm>
              <a:prstGeom prst="rect">
                <a:avLst/>
              </a:prstGeom>
              <a:solidFill>
                <a:srgbClr val="2D47C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GB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/>
            </p:nvSpPr>
            <p:spPr>
              <a:xfrm rot="5400000">
                <a:off x="4571997" y="-4443410"/>
                <a:ext cx="128594" cy="9015414"/>
              </a:xfrm>
              <a:prstGeom prst="rect">
                <a:avLst/>
              </a:prstGeom>
              <a:solidFill>
                <a:srgbClr val="2D47C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GB" sz="18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8" name="Group 19"/>
            <p:cNvGrpSpPr>
              <a:grpSpLocks/>
            </p:cNvGrpSpPr>
            <p:nvPr userDrawn="1"/>
          </p:nvGrpSpPr>
          <p:grpSpPr bwMode="auto">
            <a:xfrm flipH="1" flipV="1">
              <a:off x="-1" y="9831"/>
              <a:ext cx="9144001" cy="6858000"/>
              <a:chOff x="0" y="0"/>
              <a:chExt cx="9144001" cy="6858000"/>
            </a:xfrm>
          </p:grpSpPr>
          <p:sp>
            <p:nvSpPr>
              <p:cNvPr id="9" name="Rectangle 8"/>
              <p:cNvSpPr/>
              <p:nvPr/>
            </p:nvSpPr>
            <p:spPr>
              <a:xfrm>
                <a:off x="-1" y="0"/>
                <a:ext cx="128587" cy="6858306"/>
              </a:xfrm>
              <a:prstGeom prst="rect">
                <a:avLst/>
              </a:prstGeom>
              <a:solidFill>
                <a:srgbClr val="2D47C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GB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 rot="5400000">
                <a:off x="4571997" y="-4443411"/>
                <a:ext cx="128593" cy="9015415"/>
              </a:xfrm>
              <a:prstGeom prst="rect">
                <a:avLst/>
              </a:prstGeom>
              <a:solidFill>
                <a:srgbClr val="2D47C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GB" sz="1800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09599" y="438150"/>
            <a:ext cx="10960100" cy="1204384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09599" y="1642535"/>
            <a:ext cx="10960100" cy="4766732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29133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"/>
          <p:cNvGrpSpPr>
            <a:grpSpLocks/>
          </p:cNvGrpSpPr>
          <p:nvPr userDrawn="1"/>
        </p:nvGrpSpPr>
        <p:grpSpPr bwMode="auto">
          <a:xfrm>
            <a:off x="0" y="3"/>
            <a:ext cx="12192000" cy="6867525"/>
            <a:chOff x="-1" y="0"/>
            <a:chExt cx="9144002" cy="6867831"/>
          </a:xfrm>
        </p:grpSpPr>
        <p:grpSp>
          <p:nvGrpSpPr>
            <p:cNvPr id="5" name="Group 11"/>
            <p:cNvGrpSpPr>
              <a:grpSpLocks/>
            </p:cNvGrpSpPr>
            <p:nvPr userDrawn="1"/>
          </p:nvGrpSpPr>
          <p:grpSpPr bwMode="auto">
            <a:xfrm>
              <a:off x="0" y="0"/>
              <a:ext cx="9144001" cy="6858000"/>
              <a:chOff x="0" y="0"/>
              <a:chExt cx="9144001" cy="6858000"/>
            </a:xfrm>
          </p:grpSpPr>
          <p:sp>
            <p:nvSpPr>
              <p:cNvPr id="9" name="Rectangle 8"/>
              <p:cNvSpPr/>
              <p:nvPr/>
            </p:nvSpPr>
            <p:spPr>
              <a:xfrm>
                <a:off x="-1" y="0"/>
                <a:ext cx="128588" cy="6858306"/>
              </a:xfrm>
              <a:prstGeom prst="rect">
                <a:avLst/>
              </a:prstGeom>
              <a:solidFill>
                <a:srgbClr val="2D47C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GB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 rot="5400000">
                <a:off x="4571997" y="-4443410"/>
                <a:ext cx="128594" cy="9015414"/>
              </a:xfrm>
              <a:prstGeom prst="rect">
                <a:avLst/>
              </a:prstGeom>
              <a:solidFill>
                <a:srgbClr val="2D47C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GB" sz="18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6" name="Group 19"/>
            <p:cNvGrpSpPr>
              <a:grpSpLocks/>
            </p:cNvGrpSpPr>
            <p:nvPr userDrawn="1"/>
          </p:nvGrpSpPr>
          <p:grpSpPr bwMode="auto">
            <a:xfrm flipH="1" flipV="1">
              <a:off x="-1" y="9831"/>
              <a:ext cx="9144001" cy="6858000"/>
              <a:chOff x="0" y="0"/>
              <a:chExt cx="9144001" cy="6858000"/>
            </a:xfrm>
          </p:grpSpPr>
          <p:sp>
            <p:nvSpPr>
              <p:cNvPr id="7" name="Rectangle 6"/>
              <p:cNvSpPr/>
              <p:nvPr/>
            </p:nvSpPr>
            <p:spPr>
              <a:xfrm>
                <a:off x="-1" y="0"/>
                <a:ext cx="128587" cy="6858306"/>
              </a:xfrm>
              <a:prstGeom prst="rect">
                <a:avLst/>
              </a:prstGeom>
              <a:solidFill>
                <a:srgbClr val="2D47C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GB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8" name="Rectangle 7"/>
              <p:cNvSpPr/>
              <p:nvPr/>
            </p:nvSpPr>
            <p:spPr>
              <a:xfrm rot="5400000">
                <a:off x="4571997" y="-4443411"/>
                <a:ext cx="128593" cy="9015415"/>
              </a:xfrm>
              <a:prstGeom prst="rect">
                <a:avLst/>
              </a:prstGeom>
              <a:solidFill>
                <a:srgbClr val="2D47C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GB" sz="1800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669" y="2359034"/>
            <a:ext cx="10752667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2206628" y="3199958"/>
            <a:ext cx="7778749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08660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0"/>
          <p:cNvGrpSpPr>
            <a:grpSpLocks/>
          </p:cNvGrpSpPr>
          <p:nvPr userDrawn="1"/>
        </p:nvGrpSpPr>
        <p:grpSpPr bwMode="auto">
          <a:xfrm>
            <a:off x="0" y="3"/>
            <a:ext cx="12192000" cy="6867525"/>
            <a:chOff x="-1" y="0"/>
            <a:chExt cx="9144002" cy="6867831"/>
          </a:xfrm>
        </p:grpSpPr>
        <p:grpSp>
          <p:nvGrpSpPr>
            <p:cNvPr id="3" name="Group 11"/>
            <p:cNvGrpSpPr>
              <a:grpSpLocks/>
            </p:cNvGrpSpPr>
            <p:nvPr userDrawn="1"/>
          </p:nvGrpSpPr>
          <p:grpSpPr bwMode="auto">
            <a:xfrm>
              <a:off x="0" y="0"/>
              <a:ext cx="9144001" cy="6858000"/>
              <a:chOff x="0" y="0"/>
              <a:chExt cx="9144001" cy="6858000"/>
            </a:xfrm>
          </p:grpSpPr>
          <p:sp>
            <p:nvSpPr>
              <p:cNvPr id="7" name="Rectangle 6"/>
              <p:cNvSpPr/>
              <p:nvPr/>
            </p:nvSpPr>
            <p:spPr>
              <a:xfrm>
                <a:off x="-1" y="0"/>
                <a:ext cx="128588" cy="6858306"/>
              </a:xfrm>
              <a:prstGeom prst="rect">
                <a:avLst/>
              </a:prstGeom>
              <a:solidFill>
                <a:srgbClr val="2D47C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GB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8" name="Rectangle 7"/>
              <p:cNvSpPr/>
              <p:nvPr/>
            </p:nvSpPr>
            <p:spPr>
              <a:xfrm rot="5400000">
                <a:off x="4571997" y="-4443410"/>
                <a:ext cx="128594" cy="9015414"/>
              </a:xfrm>
              <a:prstGeom prst="rect">
                <a:avLst/>
              </a:prstGeom>
              <a:solidFill>
                <a:srgbClr val="2D47C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GB" sz="18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4" name="Group 19"/>
            <p:cNvGrpSpPr>
              <a:grpSpLocks/>
            </p:cNvGrpSpPr>
            <p:nvPr userDrawn="1"/>
          </p:nvGrpSpPr>
          <p:grpSpPr bwMode="auto">
            <a:xfrm flipH="1" flipV="1">
              <a:off x="-1" y="9831"/>
              <a:ext cx="9144001" cy="6858000"/>
              <a:chOff x="0" y="0"/>
              <a:chExt cx="9144001" cy="6858000"/>
            </a:xfrm>
          </p:grpSpPr>
          <p:sp>
            <p:nvSpPr>
              <p:cNvPr id="5" name="Rectangle 4"/>
              <p:cNvSpPr/>
              <p:nvPr/>
            </p:nvSpPr>
            <p:spPr>
              <a:xfrm>
                <a:off x="-1" y="0"/>
                <a:ext cx="128587" cy="6858306"/>
              </a:xfrm>
              <a:prstGeom prst="rect">
                <a:avLst/>
              </a:prstGeom>
              <a:solidFill>
                <a:srgbClr val="2D47C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GB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6" name="Rectangle 5"/>
              <p:cNvSpPr/>
              <p:nvPr/>
            </p:nvSpPr>
            <p:spPr>
              <a:xfrm rot="5400000">
                <a:off x="4571997" y="-4443411"/>
                <a:ext cx="128593" cy="9015415"/>
              </a:xfrm>
              <a:prstGeom prst="rect">
                <a:avLst/>
              </a:prstGeom>
              <a:solidFill>
                <a:srgbClr val="2D47C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GB" sz="1800">
                  <a:solidFill>
                    <a:srgbClr val="FFFFFF"/>
                  </a:solidFill>
                </a:endParaRPr>
              </a:p>
            </p:txBody>
          </p:sp>
        </p:grpSp>
      </p:grpSp>
      <p:pic>
        <p:nvPicPr>
          <p:cNvPr id="9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0757" y="6542097"/>
            <a:ext cx="781049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06512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1252" y="6700847"/>
            <a:ext cx="778933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0757" y="6542097"/>
            <a:ext cx="781049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1160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6900" y="5710247"/>
            <a:ext cx="838200" cy="40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01775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609603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6206" y="6729413"/>
            <a:ext cx="641351" cy="7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50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1007536" y="1513946"/>
            <a:ext cx="10176933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250570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70990" y="2930534"/>
            <a:ext cx="10850033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670990" y="512772"/>
            <a:ext cx="10850033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838200" y="30718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600" dirty="0">
                <a:solidFill>
                  <a:srgbClr val="1C1C1C"/>
                </a:solidFill>
                <a:latin typeface="Twinkl SemiBold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838200" y="7350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600" dirty="0">
                <a:solidFill>
                  <a:srgbClr val="1C1C1C"/>
                </a:solidFill>
                <a:latin typeface="Twinkl SemiBold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838200" y="3467100"/>
            <a:ext cx="105156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800" dirty="0">
                <a:latin typeface="Twinkl" pitchFamily="50" charset="0"/>
              </a:rPr>
              <a:t>Statement 1 Lorem ipsum </a:t>
            </a:r>
            <a:r>
              <a:rPr lang="en-GB" sz="1800" dirty="0" err="1">
                <a:latin typeface="Twinkl" pitchFamily="50" charset="0"/>
              </a:rPr>
              <a:t>dolor</a:t>
            </a:r>
            <a:r>
              <a:rPr lang="en-GB" sz="1800" dirty="0">
                <a:latin typeface="Twinkl" pitchFamily="50" charset="0"/>
              </a:rPr>
              <a:t> sit </a:t>
            </a:r>
            <a:r>
              <a:rPr lang="en-GB" sz="1800" dirty="0" err="1">
                <a:latin typeface="Twinkl" pitchFamily="50" charset="0"/>
              </a:rPr>
              <a:t>amet</a:t>
            </a:r>
            <a:r>
              <a:rPr lang="en-GB" sz="1800" dirty="0">
                <a:latin typeface="Twinkl" pitchFamily="50" charset="0"/>
              </a:rPr>
              <a:t>, </a:t>
            </a:r>
            <a:r>
              <a:rPr lang="en-GB" sz="1800" dirty="0" err="1">
                <a:latin typeface="Twinkl" pitchFamily="50" charset="0"/>
              </a:rPr>
              <a:t>consectetur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adipiscing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elit</a:t>
            </a:r>
            <a:r>
              <a:rPr lang="en-GB" sz="1800" dirty="0">
                <a:latin typeface="Twinkl" pitchFamily="50" charset="0"/>
              </a:rPr>
              <a:t>.</a:t>
            </a:r>
          </a:p>
          <a:p>
            <a:pPr>
              <a:defRPr/>
            </a:pPr>
            <a:r>
              <a:rPr lang="en-GB" sz="1800" dirty="0">
                <a:latin typeface="Twinkl" pitchFamily="50" charset="0"/>
              </a:rPr>
              <a:t>Statement 2</a:t>
            </a:r>
          </a:p>
          <a:p>
            <a:pPr lvl="1">
              <a:defRPr/>
            </a:pPr>
            <a:r>
              <a:rPr lang="en-GB" sz="1600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838200" y="1127760"/>
            <a:ext cx="105156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811124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4790" y="3227391"/>
            <a:ext cx="842433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4915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"/>
          <p:cNvGrpSpPr>
            <a:grpSpLocks/>
          </p:cNvGrpSpPr>
          <p:nvPr userDrawn="1"/>
        </p:nvGrpSpPr>
        <p:grpSpPr bwMode="auto">
          <a:xfrm>
            <a:off x="0" y="3"/>
            <a:ext cx="12192000" cy="6867525"/>
            <a:chOff x="-1" y="0"/>
            <a:chExt cx="9144002" cy="6867831"/>
          </a:xfrm>
        </p:grpSpPr>
        <p:grpSp>
          <p:nvGrpSpPr>
            <p:cNvPr id="5" name="Group 11"/>
            <p:cNvGrpSpPr>
              <a:grpSpLocks/>
            </p:cNvGrpSpPr>
            <p:nvPr userDrawn="1"/>
          </p:nvGrpSpPr>
          <p:grpSpPr bwMode="auto">
            <a:xfrm>
              <a:off x="0" y="0"/>
              <a:ext cx="9144001" cy="6858000"/>
              <a:chOff x="0" y="0"/>
              <a:chExt cx="9144001" cy="6858000"/>
            </a:xfrm>
          </p:grpSpPr>
          <p:sp>
            <p:nvSpPr>
              <p:cNvPr id="9" name="Rectangle 8"/>
              <p:cNvSpPr/>
              <p:nvPr/>
            </p:nvSpPr>
            <p:spPr>
              <a:xfrm>
                <a:off x="-1" y="0"/>
                <a:ext cx="128588" cy="6858306"/>
              </a:xfrm>
              <a:prstGeom prst="rect">
                <a:avLst/>
              </a:prstGeom>
              <a:solidFill>
                <a:srgbClr val="2D47C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sz="1800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 rot="5400000">
                <a:off x="4571997" y="-4443410"/>
                <a:ext cx="128594" cy="9015414"/>
              </a:xfrm>
              <a:prstGeom prst="rect">
                <a:avLst/>
              </a:prstGeom>
              <a:solidFill>
                <a:srgbClr val="2D47C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sz="18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6" name="Group 19"/>
            <p:cNvGrpSpPr>
              <a:grpSpLocks/>
            </p:cNvGrpSpPr>
            <p:nvPr userDrawn="1"/>
          </p:nvGrpSpPr>
          <p:grpSpPr bwMode="auto">
            <a:xfrm flipH="1" flipV="1">
              <a:off x="-1" y="9831"/>
              <a:ext cx="9144001" cy="6858000"/>
              <a:chOff x="0" y="0"/>
              <a:chExt cx="9144001" cy="6858000"/>
            </a:xfrm>
          </p:grpSpPr>
          <p:sp>
            <p:nvSpPr>
              <p:cNvPr id="7" name="Rectangle 6"/>
              <p:cNvSpPr/>
              <p:nvPr/>
            </p:nvSpPr>
            <p:spPr>
              <a:xfrm>
                <a:off x="-1" y="0"/>
                <a:ext cx="128587" cy="6858306"/>
              </a:xfrm>
              <a:prstGeom prst="rect">
                <a:avLst/>
              </a:prstGeom>
              <a:solidFill>
                <a:srgbClr val="2D47C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sz="1800">
                  <a:solidFill>
                    <a:prstClr val="white"/>
                  </a:solidFill>
                </a:endParaRPr>
              </a:p>
            </p:txBody>
          </p:sp>
          <p:sp>
            <p:nvSpPr>
              <p:cNvPr id="8" name="Rectangle 7"/>
              <p:cNvSpPr/>
              <p:nvPr/>
            </p:nvSpPr>
            <p:spPr>
              <a:xfrm rot="5400000">
                <a:off x="4571997" y="-4443411"/>
                <a:ext cx="128593" cy="9015415"/>
              </a:xfrm>
              <a:prstGeom prst="rect">
                <a:avLst/>
              </a:prstGeom>
              <a:solidFill>
                <a:srgbClr val="2D47C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sz="1800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669" y="2359034"/>
            <a:ext cx="10752667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2206628" y="3199958"/>
            <a:ext cx="7778749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24780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CD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54051" y="695325"/>
            <a:ext cx="10883900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  <a:endParaRPr lang="en-US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54051" y="1957388"/>
            <a:ext cx="10883900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  <a:endParaRPr lang="en-US" altLang="en-US"/>
          </a:p>
        </p:txBody>
      </p:sp>
      <p:grpSp>
        <p:nvGrpSpPr>
          <p:cNvPr id="1028" name="Group 12"/>
          <p:cNvGrpSpPr>
            <a:grpSpLocks/>
          </p:cNvGrpSpPr>
          <p:nvPr userDrawn="1"/>
        </p:nvGrpSpPr>
        <p:grpSpPr bwMode="auto">
          <a:xfrm>
            <a:off x="0" y="3"/>
            <a:ext cx="12192000" cy="6867525"/>
            <a:chOff x="-1" y="0"/>
            <a:chExt cx="9144002" cy="6867831"/>
          </a:xfrm>
        </p:grpSpPr>
        <p:grpSp>
          <p:nvGrpSpPr>
            <p:cNvPr id="1029" name="Group 13"/>
            <p:cNvGrpSpPr>
              <a:grpSpLocks/>
            </p:cNvGrpSpPr>
            <p:nvPr userDrawn="1"/>
          </p:nvGrpSpPr>
          <p:grpSpPr bwMode="auto">
            <a:xfrm>
              <a:off x="0" y="0"/>
              <a:ext cx="9144001" cy="6858000"/>
              <a:chOff x="0" y="0"/>
              <a:chExt cx="9144001" cy="6858000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-1" y="0"/>
                <a:ext cx="128588" cy="6858306"/>
              </a:xfrm>
              <a:prstGeom prst="rect">
                <a:avLst/>
              </a:prstGeom>
              <a:solidFill>
                <a:srgbClr val="2D47C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GB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9" name="Rectangle 18"/>
              <p:cNvSpPr/>
              <p:nvPr/>
            </p:nvSpPr>
            <p:spPr>
              <a:xfrm rot="5400000">
                <a:off x="4571997" y="-4443410"/>
                <a:ext cx="128594" cy="9015414"/>
              </a:xfrm>
              <a:prstGeom prst="rect">
                <a:avLst/>
              </a:prstGeom>
              <a:solidFill>
                <a:srgbClr val="2D47C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GB" sz="18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030" name="Group 14"/>
            <p:cNvGrpSpPr>
              <a:grpSpLocks/>
            </p:cNvGrpSpPr>
            <p:nvPr userDrawn="1"/>
          </p:nvGrpSpPr>
          <p:grpSpPr bwMode="auto">
            <a:xfrm flipH="1" flipV="1">
              <a:off x="-1" y="9831"/>
              <a:ext cx="9144001" cy="6858000"/>
              <a:chOff x="0" y="0"/>
              <a:chExt cx="9144001" cy="6858000"/>
            </a:xfrm>
          </p:grpSpPr>
          <p:sp>
            <p:nvSpPr>
              <p:cNvPr id="16" name="Rectangle 15"/>
              <p:cNvSpPr/>
              <p:nvPr/>
            </p:nvSpPr>
            <p:spPr>
              <a:xfrm>
                <a:off x="-1" y="0"/>
                <a:ext cx="128587" cy="6858306"/>
              </a:xfrm>
              <a:prstGeom prst="rect">
                <a:avLst/>
              </a:prstGeom>
              <a:solidFill>
                <a:srgbClr val="2D47C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GB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7" name="Rectangle 16"/>
              <p:cNvSpPr/>
              <p:nvPr/>
            </p:nvSpPr>
            <p:spPr>
              <a:xfrm rot="5400000">
                <a:off x="4571997" y="-4443411"/>
                <a:ext cx="128593" cy="9015415"/>
              </a:xfrm>
              <a:prstGeom prst="rect">
                <a:avLst/>
              </a:prstGeom>
              <a:solidFill>
                <a:srgbClr val="2D47C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GB" sz="1800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57516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ＭＳ Ｐゴシック" charset="0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  <a:ea typeface="ＭＳ Ｐゴシック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  <a:ea typeface="ＭＳ Ｐゴシック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  <a:ea typeface="ＭＳ Ｐゴシック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  <a:ea typeface="ＭＳ Ｐゴシック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ＭＳ Ｐゴシック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54051" y="695325"/>
            <a:ext cx="10883900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54051" y="1957388"/>
            <a:ext cx="10883900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49129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6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9F9160-74DB-4E02-847E-68B258DCA2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Are you a times table expert?!!</a:t>
            </a:r>
          </a:p>
        </p:txBody>
      </p:sp>
      <p:pic>
        <p:nvPicPr>
          <p:cNvPr id="4098" name="Picture 2" descr="expert - Stock Illustration [55211602] - PIXTA">
            <a:extLst>
              <a:ext uri="{FF2B5EF4-FFF2-40B4-BE49-F238E27FC236}">
                <a16:creationId xmlns:a16="http://schemas.microsoft.com/office/drawing/2014/main" id="{291E829D-9F04-49D7-8F2F-9F46335151A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88"/>
          <a:stretch/>
        </p:blipFill>
        <p:spPr bwMode="auto">
          <a:xfrm>
            <a:off x="3408139" y="1744393"/>
            <a:ext cx="5375722" cy="3780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20700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578" y="118287"/>
            <a:ext cx="10960100" cy="994306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CW Cursive Writing 7" pitchFamily="66" charset="0"/>
              </a:rPr>
              <a:t>Do now…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734184" y="976048"/>
          <a:ext cx="10740888" cy="5486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950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50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50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950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9507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9507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9507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9507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9507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9507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895074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895074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6700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578" y="118287"/>
            <a:ext cx="10960100" cy="994306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CW Cursive Writing 7" pitchFamily="66" charset="0"/>
              </a:rPr>
              <a:t>Do now…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734184" y="976048"/>
          <a:ext cx="10740888" cy="5486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950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50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50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950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9507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9507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9507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9507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9507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9507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895074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895074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36917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CW Cursive Writing 7" pitchFamily="66" charset="0"/>
              </a:rPr>
              <a:t>Do now…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798579" y="1203959"/>
          <a:ext cx="10624980" cy="51751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854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54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854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854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8541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8541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8541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8541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8541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8541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88541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885415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431262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1262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1262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1262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132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1262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1262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1262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1262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1262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1262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144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31262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31262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4579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4" y="438154"/>
            <a:ext cx="3250701" cy="112939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400" u="sng" dirty="0">
                <a:latin typeface="CCW Cursive Writing 7" pitchFamily="66" charset="0"/>
              </a:rPr>
              <a:t>17.12.21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n-GB" sz="2400" u="sng" dirty="0">
                <a:latin typeface="CCW Cursive Writing 7" pitchFamily="66" charset="0"/>
              </a:rPr>
              <a:t>L.O: understand the order of operations.</a:t>
            </a:r>
          </a:p>
          <a:p>
            <a:pPr algn="ctr">
              <a:buNone/>
            </a:pPr>
            <a:r>
              <a:rPr lang="en-GB" sz="2400" u="sng" dirty="0">
                <a:solidFill>
                  <a:srgbClr val="FF0000"/>
                </a:solidFill>
                <a:latin typeface="CCW Cursive Writing 7" pitchFamily="66" charset="0"/>
              </a:rPr>
              <a:t>L.O. solve problems using BODMAS. (Octagons)</a:t>
            </a:r>
          </a:p>
          <a:p>
            <a:pPr algn="ctr">
              <a:buNone/>
            </a:pPr>
            <a:r>
              <a:rPr lang="en-GB" sz="2400" u="sng" dirty="0">
                <a:solidFill>
                  <a:srgbClr val="7030A0"/>
                </a:solidFill>
                <a:latin typeface="CCW Cursive Writing 7" pitchFamily="66" charset="0"/>
              </a:rPr>
              <a:t>L.O. solve times table problems. (Triangles)</a:t>
            </a:r>
          </a:p>
          <a:p>
            <a:pPr algn="ctr">
              <a:buNone/>
            </a:pPr>
            <a:endParaRPr lang="en-GB" sz="2400" u="sng" dirty="0">
              <a:latin typeface="CCW Cursive Writing 7" pitchFamily="66" charset="0"/>
            </a:endParaRPr>
          </a:p>
          <a:p>
            <a:pPr algn="ctr">
              <a:buNone/>
            </a:pPr>
            <a:endParaRPr lang="en-GB" sz="2400" u="sng" dirty="0">
              <a:solidFill>
                <a:srgbClr val="FF0000"/>
              </a:solidFill>
              <a:latin typeface="CCW Cursive Writing 7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3955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54" r="5339"/>
          <a:stretch>
            <a:fillRect/>
          </a:stretch>
        </p:blipFill>
        <p:spPr bwMode="auto">
          <a:xfrm>
            <a:off x="2763447" y="1522413"/>
            <a:ext cx="6665119" cy="521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angle 27"/>
          <p:cNvSpPr/>
          <p:nvPr/>
        </p:nvSpPr>
        <p:spPr>
          <a:xfrm>
            <a:off x="2763447" y="6380163"/>
            <a:ext cx="6665119" cy="423862"/>
          </a:xfrm>
          <a:prstGeom prst="rect">
            <a:avLst/>
          </a:prstGeom>
          <a:solidFill>
            <a:srgbClr val="DAB6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  <a:latin typeface="Sassoon Infant Rg"/>
            </a:endParaRPr>
          </a:p>
        </p:txBody>
      </p:sp>
      <p:grpSp>
        <p:nvGrpSpPr>
          <p:cNvPr id="9220" name="Group 20"/>
          <p:cNvGrpSpPr>
            <a:grpSpLocks/>
          </p:cNvGrpSpPr>
          <p:nvPr/>
        </p:nvGrpSpPr>
        <p:grpSpPr bwMode="auto">
          <a:xfrm>
            <a:off x="2667000" y="4"/>
            <a:ext cx="6858000" cy="6867525"/>
            <a:chOff x="-1" y="0"/>
            <a:chExt cx="9144002" cy="6867831"/>
          </a:xfrm>
        </p:grpSpPr>
        <p:grpSp>
          <p:nvGrpSpPr>
            <p:cNvPr id="9223" name="Group 21"/>
            <p:cNvGrpSpPr>
              <a:grpSpLocks/>
            </p:cNvGrpSpPr>
            <p:nvPr/>
          </p:nvGrpSpPr>
          <p:grpSpPr bwMode="auto">
            <a:xfrm>
              <a:off x="0" y="0"/>
              <a:ext cx="9144001" cy="6858000"/>
              <a:chOff x="0" y="0"/>
              <a:chExt cx="9144001" cy="6858000"/>
            </a:xfrm>
          </p:grpSpPr>
          <p:sp>
            <p:nvSpPr>
              <p:cNvPr id="26" name="Rectangle 25"/>
              <p:cNvSpPr/>
              <p:nvPr/>
            </p:nvSpPr>
            <p:spPr>
              <a:xfrm>
                <a:off x="-1" y="0"/>
                <a:ext cx="128588" cy="6858306"/>
              </a:xfrm>
              <a:prstGeom prst="rect">
                <a:avLst/>
              </a:prstGeom>
              <a:solidFill>
                <a:srgbClr val="2D47C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GB">
                  <a:solidFill>
                    <a:srgbClr val="FFFFFF"/>
                  </a:solidFill>
                  <a:latin typeface="Sassoon Infant Rg"/>
                </a:endParaRPr>
              </a:p>
            </p:txBody>
          </p:sp>
          <p:sp>
            <p:nvSpPr>
              <p:cNvPr id="27" name="Rectangle 26"/>
              <p:cNvSpPr/>
              <p:nvPr/>
            </p:nvSpPr>
            <p:spPr>
              <a:xfrm rot="5400000">
                <a:off x="4571997" y="-4443410"/>
                <a:ext cx="128594" cy="9015414"/>
              </a:xfrm>
              <a:prstGeom prst="rect">
                <a:avLst/>
              </a:prstGeom>
              <a:solidFill>
                <a:srgbClr val="2D47C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GB">
                  <a:solidFill>
                    <a:srgbClr val="FFFFFF"/>
                  </a:solidFill>
                  <a:latin typeface="Sassoon Infant Rg"/>
                </a:endParaRPr>
              </a:p>
            </p:txBody>
          </p:sp>
        </p:grpSp>
        <p:grpSp>
          <p:nvGrpSpPr>
            <p:cNvPr id="9224" name="Group 22"/>
            <p:cNvGrpSpPr>
              <a:grpSpLocks/>
            </p:cNvGrpSpPr>
            <p:nvPr/>
          </p:nvGrpSpPr>
          <p:grpSpPr bwMode="auto">
            <a:xfrm flipH="1" flipV="1">
              <a:off x="-1" y="9831"/>
              <a:ext cx="9144001" cy="6858000"/>
              <a:chOff x="0" y="0"/>
              <a:chExt cx="9144001" cy="6858000"/>
            </a:xfrm>
          </p:grpSpPr>
          <p:sp>
            <p:nvSpPr>
              <p:cNvPr id="24" name="Rectangle 23"/>
              <p:cNvSpPr/>
              <p:nvPr/>
            </p:nvSpPr>
            <p:spPr>
              <a:xfrm>
                <a:off x="-1" y="0"/>
                <a:ext cx="128587" cy="6858306"/>
              </a:xfrm>
              <a:prstGeom prst="rect">
                <a:avLst/>
              </a:prstGeom>
              <a:solidFill>
                <a:srgbClr val="2D47C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GB">
                  <a:solidFill>
                    <a:srgbClr val="FFFFFF"/>
                  </a:solidFill>
                  <a:latin typeface="Sassoon Infant Rg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 rot="5400000">
                <a:off x="4571997" y="-4443411"/>
                <a:ext cx="128593" cy="9015415"/>
              </a:xfrm>
              <a:prstGeom prst="rect">
                <a:avLst/>
              </a:prstGeom>
              <a:solidFill>
                <a:srgbClr val="2D47C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GB">
                  <a:solidFill>
                    <a:srgbClr val="FFFFFF"/>
                  </a:solidFill>
                  <a:latin typeface="Sassoon Infant Rg"/>
                </a:endParaRPr>
              </a:p>
            </p:txBody>
          </p:sp>
        </p:grpSp>
      </p:grpSp>
      <p:pic>
        <p:nvPicPr>
          <p:cNvPr id="922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664" y="252424"/>
            <a:ext cx="6162675" cy="160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83675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rgbClr val="FF0000"/>
                </a:solidFill>
                <a:latin typeface="CCW Cursive Writing 7" pitchFamily="66" charset="0"/>
              </a:rPr>
              <a:t>Crucial</a:t>
            </a:r>
            <a:r>
              <a:rPr lang="en-GB" dirty="0">
                <a:solidFill>
                  <a:srgbClr val="7030A0"/>
                </a:solidFill>
                <a:latin typeface="CCW Cursive Writing 7" pitchFamily="66" charset="0"/>
              </a:rPr>
              <a:t> Vocabulary: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n-GB" sz="3600" dirty="0">
                <a:solidFill>
                  <a:srgbClr val="7030A0"/>
                </a:solidFill>
                <a:latin typeface="CCW Cursive Writing 7" pitchFamily="66" charset="0"/>
              </a:rPr>
              <a:t>Brackets</a:t>
            </a:r>
          </a:p>
          <a:p>
            <a:pPr algn="ctr">
              <a:buNone/>
            </a:pPr>
            <a:r>
              <a:rPr lang="en-GB" sz="3600" dirty="0">
                <a:solidFill>
                  <a:srgbClr val="7030A0"/>
                </a:solidFill>
                <a:latin typeface="CCW Cursive Writing 7" pitchFamily="66" charset="0"/>
              </a:rPr>
              <a:t>Order</a:t>
            </a:r>
          </a:p>
          <a:p>
            <a:pPr algn="ctr">
              <a:buNone/>
            </a:pPr>
            <a:r>
              <a:rPr lang="en-GB" sz="3600" dirty="0">
                <a:solidFill>
                  <a:srgbClr val="7030A0"/>
                </a:solidFill>
                <a:latin typeface="CCW Cursive Writing 7" pitchFamily="66" charset="0"/>
              </a:rPr>
              <a:t>Multiplication</a:t>
            </a:r>
          </a:p>
          <a:p>
            <a:pPr algn="ctr">
              <a:buNone/>
            </a:pPr>
            <a:r>
              <a:rPr lang="en-GB" sz="3600" dirty="0">
                <a:solidFill>
                  <a:srgbClr val="7030A0"/>
                </a:solidFill>
                <a:latin typeface="CCW Cursive Writing 7" pitchFamily="66" charset="0"/>
              </a:rPr>
              <a:t>Division</a:t>
            </a:r>
          </a:p>
          <a:p>
            <a:pPr algn="ctr">
              <a:buNone/>
            </a:pPr>
            <a:r>
              <a:rPr lang="en-GB" sz="3600" dirty="0">
                <a:solidFill>
                  <a:srgbClr val="7030A0"/>
                </a:solidFill>
                <a:latin typeface="CCW Cursive Writing 7" pitchFamily="66" charset="0"/>
              </a:rPr>
              <a:t>Addition</a:t>
            </a:r>
          </a:p>
          <a:p>
            <a:pPr algn="ctr">
              <a:buNone/>
            </a:pPr>
            <a:r>
              <a:rPr lang="en-GB" sz="3600" dirty="0">
                <a:solidFill>
                  <a:srgbClr val="7030A0"/>
                </a:solidFill>
                <a:latin typeface="CCW Cursive Writing 7" pitchFamily="66" charset="0"/>
              </a:rPr>
              <a:t>Subtraction</a:t>
            </a:r>
          </a:p>
          <a:p>
            <a:pPr algn="ctr">
              <a:buNone/>
            </a:pPr>
            <a:r>
              <a:rPr lang="en-GB" sz="3600" dirty="0">
                <a:solidFill>
                  <a:srgbClr val="7030A0"/>
                </a:solidFill>
                <a:latin typeface="CCW Cursive Writing 7" pitchFamily="66" charset="0"/>
              </a:rPr>
              <a:t>Equal</a:t>
            </a:r>
          </a:p>
        </p:txBody>
      </p:sp>
    </p:spTree>
    <p:extLst>
      <p:ext uri="{BB962C8B-B14F-4D97-AF65-F5344CB8AC3E}">
        <p14:creationId xmlns:p14="http://schemas.microsoft.com/office/powerpoint/2010/main" val="31373293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1592" y="1373192"/>
            <a:ext cx="5803106" cy="4694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664" y="422275"/>
            <a:ext cx="6162675" cy="1208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3449398" y="5684409"/>
            <a:ext cx="55087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5400" b="1" dirty="0">
                <a:ln/>
                <a:solidFill>
                  <a:srgbClr val="7030A0"/>
                </a:solidFill>
                <a:latin typeface="Jarman" pitchFamily="2" charset="0"/>
              </a:rPr>
              <a:t>Crucial Vocabulary</a:t>
            </a:r>
          </a:p>
        </p:txBody>
      </p:sp>
    </p:spTree>
    <p:extLst>
      <p:ext uri="{BB962C8B-B14F-4D97-AF65-F5344CB8AC3E}">
        <p14:creationId xmlns:p14="http://schemas.microsoft.com/office/powerpoint/2010/main" val="18811447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>
            <a:grpSpLocks/>
          </p:cNvGrpSpPr>
          <p:nvPr/>
        </p:nvGrpSpPr>
        <p:grpSpPr bwMode="auto">
          <a:xfrm>
            <a:off x="2207568" y="4046538"/>
            <a:ext cx="7488832" cy="1905000"/>
            <a:chOff x="755650" y="4046497"/>
            <a:chExt cx="7632700" cy="1904923"/>
          </a:xfrm>
        </p:grpSpPr>
        <p:sp>
          <p:nvSpPr>
            <p:cNvPr id="21" name="Rectangle 20"/>
            <p:cNvSpPr/>
            <p:nvPr/>
          </p:nvSpPr>
          <p:spPr>
            <a:xfrm>
              <a:off x="755650" y="4046497"/>
              <a:ext cx="7632700" cy="1904923"/>
            </a:xfrm>
            <a:prstGeom prst="rect">
              <a:avLst/>
            </a:prstGeom>
            <a:solidFill>
              <a:srgbClr val="2D47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>
                <a:solidFill>
                  <a:srgbClr val="1C1C1C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031876" y="4294137"/>
              <a:ext cx="1922010" cy="620687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dirty="0">
                  <a:solidFill>
                    <a:srgbClr val="1C1C1C"/>
                  </a:solidFill>
                  <a:latin typeface="Arial" pitchFamily="34" charset="0"/>
                  <a:cs typeface="Arial" pitchFamily="34" charset="0"/>
                </a:rPr>
                <a:t>10 ÷ (2 + 3) =</a:t>
              </a:r>
              <a:endParaRPr lang="en-GB" sz="2000" dirty="0">
                <a:solidFill>
                  <a:srgbClr val="1C1C1C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4668838" y="4294137"/>
              <a:ext cx="1716087" cy="620687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dirty="0">
                  <a:solidFill>
                    <a:srgbClr val="1C1C1C"/>
                  </a:solidFill>
                  <a:latin typeface="Arial" pitchFamily="34" charset="0"/>
                  <a:cs typeface="Arial" pitchFamily="34" charset="0"/>
                </a:rPr>
                <a:t>10 ÷ 2 + 3 =</a:t>
              </a:r>
              <a:endParaRPr lang="en-GB" sz="2000" dirty="0">
                <a:solidFill>
                  <a:srgbClr val="1C1C1C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2" name="Rectangle 31"/>
            <p:cNvSpPr/>
            <p:nvPr/>
          </p:nvSpPr>
          <p:spPr>
            <a:xfrm>
              <a:off x="1036638" y="5108491"/>
              <a:ext cx="1917248" cy="620688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dirty="0">
                  <a:solidFill>
                    <a:srgbClr val="1C1C1C"/>
                  </a:solidFill>
                  <a:latin typeface="Arial" pitchFamily="34" charset="0"/>
                  <a:cs typeface="Arial" pitchFamily="34" charset="0"/>
                </a:rPr>
                <a:t>(6 + 2) x 8 =</a:t>
              </a:r>
              <a:endParaRPr lang="en-GB" dirty="0">
                <a:solidFill>
                  <a:srgbClr val="1C1C1C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4673600" y="5108491"/>
              <a:ext cx="1711325" cy="620688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dirty="0">
                  <a:solidFill>
                    <a:srgbClr val="1C1C1C"/>
                  </a:solidFill>
                  <a:latin typeface="Arial" pitchFamily="34" charset="0"/>
                  <a:cs typeface="Arial" pitchFamily="34" charset="0"/>
                </a:rPr>
                <a:t>6 + 2 x 8 =</a:t>
              </a:r>
              <a:endParaRPr lang="en-GB" dirty="0">
                <a:solidFill>
                  <a:srgbClr val="1C1C1C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7" name="Rectangle 6"/>
          <p:cNvSpPr/>
          <p:nvPr/>
        </p:nvSpPr>
        <p:spPr>
          <a:xfrm>
            <a:off x="3233738" y="1409700"/>
            <a:ext cx="6350458" cy="960438"/>
          </a:xfrm>
          <a:prstGeom prst="rect">
            <a:avLst/>
          </a:prstGeom>
          <a:solidFill>
            <a:srgbClr val="ACD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Calculate anything in brackets first.</a:t>
            </a:r>
          </a:p>
        </p:txBody>
      </p:sp>
      <p:sp>
        <p:nvSpPr>
          <p:cNvPr id="10" name="Rectangle 9"/>
          <p:cNvSpPr/>
          <p:nvPr/>
        </p:nvSpPr>
        <p:spPr>
          <a:xfrm>
            <a:off x="2207568" y="2320925"/>
            <a:ext cx="9026612" cy="1138238"/>
          </a:xfrm>
          <a:prstGeom prst="rect">
            <a:avLst/>
          </a:prstGeom>
          <a:noFill/>
          <a:ln w="76200">
            <a:solidFill>
              <a:srgbClr val="ACDD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293" name="Rectangle 10"/>
          <p:cNvSpPr>
            <a:spLocks noChangeArrowheads="1"/>
          </p:cNvSpPr>
          <p:nvPr/>
        </p:nvSpPr>
        <p:spPr bwMode="auto">
          <a:xfrm>
            <a:off x="2207568" y="2714625"/>
            <a:ext cx="830767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ＭＳ Ｐゴシック" panose="020B0600070205080204" pitchFamily="34" charset="-128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2000" b="1" dirty="0">
                <a:latin typeface="Arial" pitchFamily="34" charset="0"/>
                <a:cs typeface="Arial" pitchFamily="34" charset="0"/>
              </a:rPr>
              <a:t>10 x </a:t>
            </a:r>
            <a:r>
              <a:rPr lang="en-GB" altLang="en-US" sz="2000" b="1" dirty="0">
                <a:solidFill>
                  <a:srgbClr val="5FC941"/>
                </a:solidFill>
                <a:latin typeface="Arial" pitchFamily="34" charset="0"/>
                <a:cs typeface="Arial" pitchFamily="34" charset="0"/>
              </a:rPr>
              <a:t>(4+2) </a:t>
            </a:r>
            <a:r>
              <a:rPr lang="en-GB" altLang="en-US" sz="2000" b="1" dirty="0">
                <a:latin typeface="Arial" pitchFamily="34" charset="0"/>
                <a:cs typeface="Arial" pitchFamily="34" charset="0"/>
              </a:rPr>
              <a:t>= 10 x </a:t>
            </a:r>
            <a:r>
              <a:rPr lang="en-GB" altLang="en-US" sz="2000" b="1" dirty="0">
                <a:solidFill>
                  <a:srgbClr val="5FC941"/>
                </a:solidFill>
                <a:latin typeface="Arial" pitchFamily="34" charset="0"/>
                <a:cs typeface="Arial" pitchFamily="34" charset="0"/>
              </a:rPr>
              <a:t>6</a:t>
            </a:r>
            <a:r>
              <a:rPr lang="en-GB" altLang="en-US" sz="2000" b="1" dirty="0">
                <a:latin typeface="Arial" pitchFamily="34" charset="0"/>
                <a:cs typeface="Arial" pitchFamily="34" charset="0"/>
              </a:rPr>
              <a:t> = 60  </a:t>
            </a:r>
            <a:r>
              <a:rPr lang="en-GB" alt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not</a:t>
            </a:r>
            <a:r>
              <a:rPr lang="en-GB" altLang="en-US" sz="2000" b="1" dirty="0">
                <a:latin typeface="Arial" pitchFamily="34" charset="0"/>
                <a:cs typeface="Arial" pitchFamily="34" charset="0"/>
              </a:rPr>
              <a:t>  10 x (4 + 2)</a:t>
            </a:r>
            <a:r>
              <a:rPr lang="en-GB" alt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= 40 + 2 = 42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143797" y="4294188"/>
            <a:ext cx="1427797" cy="620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dirty="0">
                <a:solidFill>
                  <a:srgbClr val="1C1C1C"/>
                </a:solidFill>
                <a:latin typeface="Arial" pitchFamily="34" charset="0"/>
                <a:cs typeface="Arial" pitchFamily="34" charset="0"/>
              </a:rPr>
              <a:t>10 ÷ 5 = 2</a:t>
            </a:r>
            <a:endParaRPr lang="en-GB" sz="2000" dirty="0">
              <a:solidFill>
                <a:srgbClr val="1C1C1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7643759" y="4294188"/>
            <a:ext cx="1620593" cy="620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b="1" dirty="0">
                <a:solidFill>
                  <a:srgbClr val="1C1C1C"/>
                </a:solidFill>
                <a:latin typeface="Arial" pitchFamily="34" charset="0"/>
                <a:cs typeface="Arial" pitchFamily="34" charset="0"/>
              </a:rPr>
              <a:t>5 + 3 = 8</a:t>
            </a:r>
          </a:p>
        </p:txBody>
      </p:sp>
      <p:sp>
        <p:nvSpPr>
          <p:cNvPr id="33" name="Rectangle 32"/>
          <p:cNvSpPr/>
          <p:nvPr/>
        </p:nvSpPr>
        <p:spPr>
          <a:xfrm>
            <a:off x="4127970" y="5119688"/>
            <a:ext cx="1431759" cy="622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dirty="0">
                <a:solidFill>
                  <a:srgbClr val="1C1C1C"/>
                </a:solidFill>
                <a:latin typeface="Arial" pitchFamily="34" charset="0"/>
                <a:cs typeface="Arial" pitchFamily="34" charset="0"/>
              </a:rPr>
              <a:t>8 x 8 = 64</a:t>
            </a:r>
            <a:endParaRPr lang="en-GB" sz="2000" dirty="0">
              <a:solidFill>
                <a:srgbClr val="1C1C1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7699717" y="5113338"/>
            <a:ext cx="1564635" cy="6159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dirty="0">
                <a:solidFill>
                  <a:srgbClr val="1C1C1C"/>
                </a:solidFill>
                <a:latin typeface="Arial" pitchFamily="34" charset="0"/>
                <a:cs typeface="Arial" pitchFamily="34" charset="0"/>
              </a:rPr>
              <a:t>6 + 16 = 22</a:t>
            </a:r>
          </a:p>
        </p:txBody>
      </p:sp>
      <p:sp>
        <p:nvSpPr>
          <p:cNvPr id="41" name="Rectangle 40"/>
          <p:cNvSpPr>
            <a:spLocks noChangeArrowheads="1"/>
          </p:cNvSpPr>
          <p:nvPr/>
        </p:nvSpPr>
        <p:spPr bwMode="auto">
          <a:xfrm>
            <a:off x="1775083" y="3568700"/>
            <a:ext cx="586867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ＭＳ Ｐゴシック" panose="020B0600070205080204" pitchFamily="34" charset="-128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b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Compare these calculations:</a:t>
            </a:r>
          </a:p>
        </p:txBody>
      </p:sp>
      <p:pic>
        <p:nvPicPr>
          <p:cNvPr id="12299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663" y="403225"/>
            <a:ext cx="6836516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5960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5" grpId="0" animBg="1"/>
      <p:bldP spid="33" grpId="0" animBg="1"/>
      <p:bldP spid="31" grpId="0" animBg="1"/>
      <p:bldP spid="4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40" t="5443" r="22354" b="6250"/>
          <a:stretch/>
        </p:blipFill>
        <p:spPr bwMode="auto">
          <a:xfrm>
            <a:off x="2135560" y="182495"/>
            <a:ext cx="7781476" cy="64597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20025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51584" y="1409705"/>
            <a:ext cx="7776864" cy="1198563"/>
          </a:xfrm>
          <a:prstGeom prst="rect">
            <a:avLst/>
          </a:prstGeom>
          <a:solidFill>
            <a:srgbClr val="ACD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6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This relates to powers or roots of numbers </a:t>
            </a:r>
            <a:br>
              <a:rPr lang="en-GB" sz="16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r>
              <a:rPr lang="en-GB" sz="16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(squared, cubed etc.). Calculate powers or roots before multiplication/division/addition/subtraction.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233738" y="2608263"/>
            <a:ext cx="6534670" cy="857250"/>
          </a:xfrm>
          <a:prstGeom prst="rect">
            <a:avLst/>
          </a:prstGeom>
          <a:noFill/>
          <a:ln w="76200">
            <a:solidFill>
              <a:srgbClr val="ACDD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60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316" name="Rectangle 11"/>
          <p:cNvSpPr>
            <a:spLocks noChangeArrowheads="1"/>
          </p:cNvSpPr>
          <p:nvPr/>
        </p:nvSpPr>
        <p:spPr bwMode="auto">
          <a:xfrm>
            <a:off x="2860432" y="2835275"/>
            <a:ext cx="726801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ＭＳ Ｐゴシック" panose="020B0600070205080204" pitchFamily="34" charset="-128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b="1" dirty="0">
                <a:latin typeface="Arial" pitchFamily="34" charset="0"/>
                <a:cs typeface="Arial" pitchFamily="34" charset="0"/>
              </a:rPr>
              <a:t>5 + </a:t>
            </a:r>
            <a:r>
              <a:rPr lang="en-GB" altLang="en-US" b="1" dirty="0">
                <a:solidFill>
                  <a:srgbClr val="5FC94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GB" altLang="en-US" b="1" baseline="30000" dirty="0">
                <a:solidFill>
                  <a:srgbClr val="5FC94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GB" altLang="en-US" b="1" dirty="0">
                <a:latin typeface="Arial" pitchFamily="34" charset="0"/>
                <a:cs typeface="Arial" pitchFamily="34" charset="0"/>
              </a:rPr>
              <a:t> = 5 + </a:t>
            </a:r>
            <a:r>
              <a:rPr lang="en-GB" altLang="en-US" b="1" dirty="0">
                <a:solidFill>
                  <a:srgbClr val="5FC941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en-GB" altLang="en-US" b="1" dirty="0">
                <a:latin typeface="Arial" pitchFamily="34" charset="0"/>
                <a:cs typeface="Arial" pitchFamily="34" charset="0"/>
              </a:rPr>
              <a:t> = 9  </a:t>
            </a:r>
            <a:r>
              <a:rPr lang="en-GB" alt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not  </a:t>
            </a:r>
            <a:r>
              <a:rPr lang="en-GB" altLang="en-US" b="1" dirty="0">
                <a:latin typeface="Arial" pitchFamily="34" charset="0"/>
                <a:cs typeface="Arial" pitchFamily="34" charset="0"/>
              </a:rPr>
              <a:t>5 + 2</a:t>
            </a:r>
            <a:r>
              <a:rPr lang="en-GB" altLang="en-US" b="1" baseline="30000" dirty="0">
                <a:latin typeface="Arial" pitchFamily="34" charset="0"/>
                <a:cs typeface="Arial" pitchFamily="34" charset="0"/>
              </a:rPr>
              <a:t>2</a:t>
            </a:r>
            <a:r>
              <a:rPr lang="en-GB" altLang="en-US" b="1" dirty="0">
                <a:latin typeface="Arial" pitchFamily="34" charset="0"/>
                <a:cs typeface="Arial" pitchFamily="34" charset="0"/>
              </a:rPr>
              <a:t> = </a:t>
            </a:r>
            <a:r>
              <a:rPr lang="en-GB" alt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7</a:t>
            </a:r>
            <a:r>
              <a:rPr lang="en-GB" altLang="en-US" b="1" baseline="30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GB" altLang="en-US" b="1" dirty="0">
                <a:latin typeface="Arial" pitchFamily="34" charset="0"/>
                <a:cs typeface="Arial" pitchFamily="34" charset="0"/>
              </a:rPr>
              <a:t> = </a:t>
            </a:r>
            <a:r>
              <a:rPr lang="en-GB" alt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49</a:t>
            </a:r>
            <a:r>
              <a:rPr lang="en-GB" altLang="en-US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grpSp>
        <p:nvGrpSpPr>
          <p:cNvPr id="13" name="Group 12"/>
          <p:cNvGrpSpPr>
            <a:grpSpLocks/>
          </p:cNvGrpSpPr>
          <p:nvPr/>
        </p:nvGrpSpPr>
        <p:grpSpPr bwMode="auto">
          <a:xfrm>
            <a:off x="3233739" y="4046538"/>
            <a:ext cx="5724525" cy="1905000"/>
            <a:chOff x="755650" y="4046497"/>
            <a:chExt cx="7632700" cy="1904923"/>
          </a:xfrm>
        </p:grpSpPr>
        <p:sp>
          <p:nvSpPr>
            <p:cNvPr id="14" name="Rectangle 13"/>
            <p:cNvSpPr/>
            <p:nvPr/>
          </p:nvSpPr>
          <p:spPr>
            <a:xfrm>
              <a:off x="755650" y="4046497"/>
              <a:ext cx="7632700" cy="1904923"/>
            </a:xfrm>
            <a:prstGeom prst="rect">
              <a:avLst/>
            </a:prstGeom>
            <a:solidFill>
              <a:srgbClr val="2D47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1600">
                <a:solidFill>
                  <a:srgbClr val="1C1C1C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031875" y="4294137"/>
              <a:ext cx="1717675" cy="620687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dirty="0">
                  <a:solidFill>
                    <a:srgbClr val="1C1C1C"/>
                  </a:solidFill>
                  <a:latin typeface="Arial" pitchFamily="34" charset="0"/>
                  <a:cs typeface="Arial" pitchFamily="34" charset="0"/>
                </a:rPr>
                <a:t>10 – 2</a:t>
              </a:r>
              <a:r>
                <a:rPr lang="en-GB" baseline="30000" dirty="0">
                  <a:solidFill>
                    <a:srgbClr val="1C1C1C"/>
                  </a:solidFill>
                  <a:latin typeface="Arial" pitchFamily="34" charset="0"/>
                  <a:ea typeface="ＭＳ Ｐゴシック" charset="0"/>
                  <a:cs typeface="Arial" pitchFamily="34" charset="0"/>
                </a:rPr>
                <a:t>3</a:t>
              </a:r>
              <a:r>
                <a:rPr lang="en-US" dirty="0">
                  <a:solidFill>
                    <a:srgbClr val="1C1C1C"/>
                  </a:solidFill>
                  <a:latin typeface="Arial" pitchFamily="34" charset="0"/>
                  <a:cs typeface="Arial" pitchFamily="34" charset="0"/>
                </a:rPr>
                <a:t> = </a:t>
              </a:r>
              <a:endParaRPr lang="en-GB" dirty="0">
                <a:solidFill>
                  <a:srgbClr val="1C1C1C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4668838" y="4294137"/>
              <a:ext cx="1716087" cy="620687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sz="1600" dirty="0">
                  <a:solidFill>
                    <a:srgbClr val="1C1C1C"/>
                  </a:solidFill>
                  <a:latin typeface="Arial" pitchFamily="34" charset="0"/>
                  <a:ea typeface="ＭＳ Ｐゴシック" charset="0"/>
                  <a:cs typeface="Arial" pitchFamily="34" charset="0"/>
                </a:rPr>
                <a:t>(10 – 2)</a:t>
              </a:r>
              <a:r>
                <a:rPr lang="en-GB" sz="1600" baseline="30000" dirty="0">
                  <a:solidFill>
                    <a:srgbClr val="1C1C1C"/>
                  </a:solidFill>
                  <a:latin typeface="Arial" pitchFamily="34" charset="0"/>
                  <a:ea typeface="ＭＳ Ｐゴシック" charset="0"/>
                  <a:cs typeface="Arial" pitchFamily="34" charset="0"/>
                </a:rPr>
                <a:t>3</a:t>
              </a:r>
              <a:r>
                <a:rPr lang="en-GB" sz="1600" dirty="0">
                  <a:solidFill>
                    <a:srgbClr val="1C1C1C"/>
                  </a:solidFill>
                  <a:latin typeface="Arial" pitchFamily="34" charset="0"/>
                  <a:ea typeface="ＭＳ Ｐゴシック" charset="0"/>
                  <a:cs typeface="Arial" pitchFamily="34" charset="0"/>
                </a:rPr>
                <a:t> </a:t>
              </a:r>
              <a:r>
                <a:rPr lang="en-US" sz="1600" dirty="0">
                  <a:solidFill>
                    <a:srgbClr val="1C1C1C"/>
                  </a:solidFill>
                  <a:latin typeface="Arial" pitchFamily="34" charset="0"/>
                  <a:cs typeface="Arial" pitchFamily="34" charset="0"/>
                </a:rPr>
                <a:t>=</a:t>
              </a:r>
              <a:endParaRPr lang="en-GB" sz="1600" dirty="0">
                <a:solidFill>
                  <a:srgbClr val="1C1C1C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036638" y="5108491"/>
              <a:ext cx="1712912" cy="620688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600" dirty="0">
                  <a:solidFill>
                    <a:srgbClr val="1C1C1C"/>
                  </a:solidFill>
                  <a:latin typeface="Arial" pitchFamily="34" charset="0"/>
                  <a:cs typeface="Arial" pitchFamily="34" charset="0"/>
                </a:rPr>
                <a:t>12 + √4 =</a:t>
              </a:r>
              <a:endParaRPr lang="en-GB" sz="1600" dirty="0">
                <a:solidFill>
                  <a:srgbClr val="1C1C1C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4673600" y="5108491"/>
              <a:ext cx="1711325" cy="620688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600" dirty="0">
                  <a:solidFill>
                    <a:srgbClr val="1C1C1C"/>
                  </a:solidFill>
                  <a:latin typeface="Arial" pitchFamily="34" charset="0"/>
                  <a:cs typeface="Arial" pitchFamily="34" charset="0"/>
                </a:rPr>
                <a:t>√(12 + 4) =</a:t>
              </a:r>
              <a:endParaRPr lang="en-GB" sz="1600" dirty="0">
                <a:solidFill>
                  <a:srgbClr val="1C1C1C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9" name="Rectangle 18"/>
          <p:cNvSpPr/>
          <p:nvPr/>
        </p:nvSpPr>
        <p:spPr>
          <a:xfrm>
            <a:off x="4729163" y="4294188"/>
            <a:ext cx="1510853" cy="620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dirty="0">
                <a:solidFill>
                  <a:srgbClr val="1C1C1C"/>
                </a:solidFill>
                <a:latin typeface="Arial" pitchFamily="34" charset="0"/>
                <a:cs typeface="Arial" pitchFamily="34" charset="0"/>
              </a:rPr>
              <a:t>10 – 8 = 2</a:t>
            </a:r>
            <a:endParaRPr lang="en-GB" dirty="0">
              <a:solidFill>
                <a:srgbClr val="1C1C1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7455697" y="4294188"/>
            <a:ext cx="1288256" cy="620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dirty="0">
                <a:solidFill>
                  <a:srgbClr val="1C1C1C"/>
                </a:solidFill>
                <a:latin typeface="Arial" pitchFamily="34" charset="0"/>
                <a:ea typeface="ＭＳ Ｐゴシック" charset="0"/>
                <a:cs typeface="Arial" pitchFamily="34" charset="0"/>
              </a:rPr>
              <a:t>8</a:t>
            </a:r>
            <a:r>
              <a:rPr lang="en-GB" baseline="30000" dirty="0">
                <a:solidFill>
                  <a:srgbClr val="1C1C1C"/>
                </a:solidFill>
                <a:latin typeface="Arial" pitchFamily="34" charset="0"/>
                <a:ea typeface="ＭＳ Ｐゴシック" charset="0"/>
                <a:cs typeface="Arial" pitchFamily="34" charset="0"/>
              </a:rPr>
              <a:t>3</a:t>
            </a:r>
            <a:r>
              <a:rPr lang="en-GB" dirty="0">
                <a:solidFill>
                  <a:srgbClr val="1C1C1C"/>
                </a:solidFill>
                <a:latin typeface="Arial" pitchFamily="34" charset="0"/>
                <a:ea typeface="ＭＳ Ｐゴシック" charset="0"/>
                <a:cs typeface="Arial" pitchFamily="34" charset="0"/>
              </a:rPr>
              <a:t> = 512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729162" y="5113338"/>
            <a:ext cx="1443039" cy="6159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00" dirty="0">
                <a:solidFill>
                  <a:srgbClr val="1C1C1C"/>
                </a:solidFill>
                <a:latin typeface="Arial" pitchFamily="34" charset="0"/>
                <a:cs typeface="Arial" pitchFamily="34" charset="0"/>
              </a:rPr>
              <a:t>12 + 2 = 14</a:t>
            </a:r>
            <a:endParaRPr lang="en-GB" sz="1600" dirty="0">
              <a:solidFill>
                <a:srgbClr val="1C1C1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455697" y="5114936"/>
            <a:ext cx="1288256" cy="6143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dirty="0">
                <a:solidFill>
                  <a:srgbClr val="1C1C1C"/>
                </a:solidFill>
                <a:latin typeface="Arial" pitchFamily="34" charset="0"/>
                <a:cs typeface="Arial" pitchFamily="34" charset="0"/>
              </a:rPr>
              <a:t>√16 = 4</a:t>
            </a:r>
          </a:p>
        </p:txBody>
      </p:sp>
      <p:sp>
        <p:nvSpPr>
          <p:cNvPr id="23" name="Rectangle 22"/>
          <p:cNvSpPr>
            <a:spLocks noChangeArrowheads="1"/>
          </p:cNvSpPr>
          <p:nvPr/>
        </p:nvSpPr>
        <p:spPr bwMode="auto">
          <a:xfrm>
            <a:off x="2930847" y="3568700"/>
            <a:ext cx="297870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ＭＳ Ｐゴシック" panose="020B0600070205080204" pitchFamily="34" charset="-128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600" b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Compare these calculations:</a:t>
            </a:r>
          </a:p>
        </p:txBody>
      </p:sp>
      <p:pic>
        <p:nvPicPr>
          <p:cNvPr id="13323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664" y="403225"/>
            <a:ext cx="6162675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0787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207568" y="1409705"/>
            <a:ext cx="7848872" cy="709613"/>
          </a:xfrm>
          <a:prstGeom prst="rect">
            <a:avLst/>
          </a:prstGeom>
          <a:solidFill>
            <a:srgbClr val="ACD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Division and multiplication come before addition and subtraction.</a:t>
            </a:r>
          </a:p>
        </p:txBody>
      </p:sp>
      <p:sp>
        <p:nvSpPr>
          <p:cNvPr id="8" name="Rectangle 7"/>
          <p:cNvSpPr/>
          <p:nvPr/>
        </p:nvSpPr>
        <p:spPr>
          <a:xfrm>
            <a:off x="2639617" y="2066925"/>
            <a:ext cx="6912767" cy="1398588"/>
          </a:xfrm>
          <a:prstGeom prst="rect">
            <a:avLst/>
          </a:prstGeom>
          <a:noFill/>
          <a:ln w="76200">
            <a:solidFill>
              <a:srgbClr val="ACDD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340" name="Rectangle 10"/>
          <p:cNvSpPr>
            <a:spLocks noChangeArrowheads="1"/>
          </p:cNvSpPr>
          <p:nvPr/>
        </p:nvSpPr>
        <p:spPr bwMode="auto">
          <a:xfrm>
            <a:off x="2279577" y="2259022"/>
            <a:ext cx="7272807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ＭＳ Ｐゴシック" panose="020B0600070205080204" pitchFamily="34" charset="-128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2000" b="1" dirty="0">
                <a:latin typeface="Arial" pitchFamily="34" charset="0"/>
                <a:cs typeface="Arial" pitchFamily="34" charset="0"/>
              </a:rPr>
              <a:t>10 + </a:t>
            </a:r>
            <a:r>
              <a:rPr lang="en-GB" altLang="en-US" sz="2000" b="1" dirty="0">
                <a:solidFill>
                  <a:srgbClr val="5FC941"/>
                </a:solidFill>
                <a:latin typeface="Arial" pitchFamily="34" charset="0"/>
                <a:cs typeface="Arial" pitchFamily="34" charset="0"/>
              </a:rPr>
              <a:t>6 ÷ 2 </a:t>
            </a:r>
            <a:r>
              <a:rPr lang="en-GB" altLang="en-US" sz="2000" b="1" dirty="0">
                <a:latin typeface="Arial" pitchFamily="34" charset="0"/>
                <a:cs typeface="Arial" pitchFamily="34" charset="0"/>
              </a:rPr>
              <a:t>= 10 + </a:t>
            </a:r>
            <a:r>
              <a:rPr lang="en-GB" altLang="en-US" sz="2000" b="1" dirty="0">
                <a:solidFill>
                  <a:srgbClr val="5FC941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GB" altLang="en-US" sz="2000" b="1" dirty="0">
                <a:latin typeface="Arial" pitchFamily="34" charset="0"/>
                <a:cs typeface="Arial" pitchFamily="34" charset="0"/>
              </a:rPr>
              <a:t> = 13  </a:t>
            </a:r>
            <a:r>
              <a:rPr lang="en-GB" alt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not  10 + 6 </a:t>
            </a:r>
            <a:r>
              <a:rPr lang="en-GB" altLang="en-US" sz="2000" b="1" dirty="0">
                <a:latin typeface="Arial" pitchFamily="34" charset="0"/>
                <a:cs typeface="Arial" pitchFamily="34" charset="0"/>
              </a:rPr>
              <a:t>÷</a:t>
            </a:r>
            <a:r>
              <a:rPr lang="en-GB" alt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altLang="en-US" sz="2000" b="1" dirty="0">
                <a:latin typeface="Arial" pitchFamily="34" charset="0"/>
                <a:cs typeface="Arial" pitchFamily="34" charset="0"/>
              </a:rPr>
              <a:t>2 = </a:t>
            </a:r>
            <a:r>
              <a:rPr lang="en-GB" alt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16 </a:t>
            </a:r>
            <a:r>
              <a:rPr lang="en-GB" altLang="en-US" sz="2000" b="1" dirty="0">
                <a:latin typeface="Arial" pitchFamily="34" charset="0"/>
                <a:cs typeface="Arial" pitchFamily="34" charset="0"/>
              </a:rPr>
              <a:t>÷</a:t>
            </a:r>
            <a:r>
              <a:rPr lang="en-GB" alt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altLang="en-US" sz="2000" b="1" dirty="0">
                <a:latin typeface="Arial" pitchFamily="34" charset="0"/>
                <a:cs typeface="Arial" pitchFamily="34" charset="0"/>
              </a:rPr>
              <a:t>2 = 8</a:t>
            </a:r>
          </a:p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2000" b="1" dirty="0">
              <a:latin typeface="Arial" pitchFamily="34" charset="0"/>
              <a:cs typeface="Arial" pitchFamily="34" charset="0"/>
            </a:endParaRPr>
          </a:p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2000" b="1" dirty="0">
                <a:latin typeface="Arial" pitchFamily="34" charset="0"/>
                <a:cs typeface="Arial" pitchFamily="34" charset="0"/>
              </a:rPr>
              <a:t>10 – </a:t>
            </a:r>
            <a:r>
              <a:rPr lang="en-GB" altLang="en-US" sz="2000" b="1" dirty="0">
                <a:solidFill>
                  <a:srgbClr val="5FC941"/>
                </a:solidFill>
                <a:latin typeface="Arial" pitchFamily="34" charset="0"/>
                <a:cs typeface="Arial" pitchFamily="34" charset="0"/>
              </a:rPr>
              <a:t>4 x 2 </a:t>
            </a:r>
            <a:r>
              <a:rPr lang="en-GB" altLang="en-US" sz="2000" b="1" dirty="0">
                <a:latin typeface="Arial" pitchFamily="34" charset="0"/>
                <a:cs typeface="Arial" pitchFamily="34" charset="0"/>
              </a:rPr>
              <a:t>= 10 – </a:t>
            </a:r>
            <a:r>
              <a:rPr lang="en-GB" altLang="en-US" sz="2000" b="1" dirty="0">
                <a:solidFill>
                  <a:srgbClr val="5FC941"/>
                </a:solidFill>
                <a:latin typeface="Arial" pitchFamily="34" charset="0"/>
                <a:cs typeface="Arial" pitchFamily="34" charset="0"/>
              </a:rPr>
              <a:t>8</a:t>
            </a:r>
            <a:r>
              <a:rPr lang="en-GB" altLang="en-US" sz="2000" b="1" dirty="0">
                <a:latin typeface="Arial" pitchFamily="34" charset="0"/>
                <a:cs typeface="Arial" pitchFamily="34" charset="0"/>
              </a:rPr>
              <a:t> = 2  </a:t>
            </a:r>
            <a:r>
              <a:rPr lang="en-GB" alt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not</a:t>
            </a:r>
            <a:r>
              <a:rPr lang="en-GB" altLang="en-US" sz="2000" b="1" dirty="0">
                <a:latin typeface="Arial" pitchFamily="34" charset="0"/>
                <a:cs typeface="Arial" pitchFamily="34" charset="0"/>
              </a:rPr>
              <a:t>  </a:t>
            </a:r>
            <a:r>
              <a:rPr lang="en-GB" alt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10 – 4 </a:t>
            </a:r>
            <a:r>
              <a:rPr lang="en-GB" altLang="en-US" sz="2000" b="1" dirty="0">
                <a:latin typeface="Arial" pitchFamily="34" charset="0"/>
                <a:cs typeface="Arial" pitchFamily="34" charset="0"/>
              </a:rPr>
              <a:t>x 2 = </a:t>
            </a:r>
            <a:r>
              <a:rPr lang="en-GB" alt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6</a:t>
            </a:r>
            <a:r>
              <a:rPr lang="en-GB" altLang="en-US" sz="2000" b="1" dirty="0">
                <a:latin typeface="Arial" pitchFamily="34" charset="0"/>
                <a:cs typeface="Arial" pitchFamily="34" charset="0"/>
              </a:rPr>
              <a:t> x 2 = 12</a:t>
            </a:r>
          </a:p>
        </p:txBody>
      </p: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2639616" y="4046538"/>
            <a:ext cx="7200800" cy="1905000"/>
            <a:chOff x="755650" y="4046497"/>
            <a:chExt cx="7632700" cy="1904923"/>
          </a:xfrm>
        </p:grpSpPr>
        <p:sp>
          <p:nvSpPr>
            <p:cNvPr id="13" name="Rectangle 12"/>
            <p:cNvSpPr/>
            <p:nvPr/>
          </p:nvSpPr>
          <p:spPr>
            <a:xfrm>
              <a:off x="755650" y="4046497"/>
              <a:ext cx="7632700" cy="1904923"/>
            </a:xfrm>
            <a:prstGeom prst="rect">
              <a:avLst/>
            </a:prstGeom>
            <a:solidFill>
              <a:srgbClr val="2D47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>
                <a:solidFill>
                  <a:srgbClr val="1C1C1C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031875" y="4294137"/>
              <a:ext cx="1717675" cy="620687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dirty="0">
                  <a:solidFill>
                    <a:srgbClr val="1C1C1C"/>
                  </a:solidFill>
                  <a:latin typeface="Arial" pitchFamily="34" charset="0"/>
                  <a:cs typeface="Arial" pitchFamily="34" charset="0"/>
                </a:rPr>
                <a:t>12 – 2 x 5 = </a:t>
              </a:r>
              <a:endParaRPr lang="en-GB" sz="2000" dirty="0">
                <a:solidFill>
                  <a:srgbClr val="1C1C1C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4877308" y="4294137"/>
              <a:ext cx="1716087" cy="620687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sz="2000" dirty="0">
                  <a:solidFill>
                    <a:srgbClr val="1C1C1C"/>
                  </a:solidFill>
                  <a:latin typeface="Arial" pitchFamily="34" charset="0"/>
                  <a:ea typeface="ＭＳ Ｐゴシック" charset="0"/>
                  <a:cs typeface="Arial" pitchFamily="34" charset="0"/>
                </a:rPr>
                <a:t>12 – 2 x 5 = </a:t>
              </a:r>
              <a:endParaRPr lang="en-GB" sz="2000" dirty="0">
                <a:solidFill>
                  <a:srgbClr val="1C1C1C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036638" y="5108491"/>
              <a:ext cx="1712912" cy="620688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dirty="0">
                  <a:solidFill>
                    <a:srgbClr val="1C1C1C"/>
                  </a:solidFill>
                  <a:latin typeface="Arial" pitchFamily="34" charset="0"/>
                  <a:cs typeface="Arial" pitchFamily="34" charset="0"/>
                </a:rPr>
                <a:t>8 + 10 ÷ 2 </a:t>
              </a:r>
              <a:endParaRPr lang="en-GB" dirty="0">
                <a:solidFill>
                  <a:srgbClr val="1C1C1C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4877308" y="5108491"/>
              <a:ext cx="1716086" cy="620688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dirty="0">
                  <a:solidFill>
                    <a:srgbClr val="1C1C1C"/>
                  </a:solidFill>
                  <a:latin typeface="Arial" pitchFamily="34" charset="0"/>
                  <a:cs typeface="Arial" pitchFamily="34" charset="0"/>
                </a:rPr>
                <a:t>8 + 10 ÷ 2 = </a:t>
              </a:r>
              <a:endParaRPr lang="en-GB" dirty="0">
                <a:solidFill>
                  <a:srgbClr val="1C1C1C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8" name="Rectangle 17"/>
          <p:cNvSpPr/>
          <p:nvPr/>
        </p:nvSpPr>
        <p:spPr>
          <a:xfrm>
            <a:off x="4729163" y="4294188"/>
            <a:ext cx="1510853" cy="620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dirty="0">
                <a:solidFill>
                  <a:srgbClr val="1C1C1C"/>
                </a:solidFill>
                <a:latin typeface="Arial" pitchFamily="34" charset="0"/>
                <a:cs typeface="Arial" pitchFamily="34" charset="0"/>
              </a:rPr>
              <a:t>12 – 10 = 2</a:t>
            </a:r>
            <a:endParaRPr lang="en-GB" sz="2000" dirty="0">
              <a:solidFill>
                <a:srgbClr val="1C1C1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8147028" y="4294188"/>
            <a:ext cx="1549372" cy="620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000" dirty="0">
                <a:solidFill>
                  <a:srgbClr val="1C1C1C"/>
                </a:solidFill>
                <a:latin typeface="Arial" pitchFamily="34" charset="0"/>
                <a:ea typeface="ＭＳ Ｐゴシック" charset="0"/>
                <a:cs typeface="Arial" pitchFamily="34" charset="0"/>
              </a:rPr>
              <a:t>10 x 5 = 50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729162" y="5108586"/>
            <a:ext cx="1510854" cy="6207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dirty="0">
                <a:solidFill>
                  <a:srgbClr val="1C1C1C"/>
                </a:solidFill>
                <a:latin typeface="Arial" pitchFamily="34" charset="0"/>
                <a:cs typeface="Arial" pitchFamily="34" charset="0"/>
              </a:rPr>
              <a:t>8 + 5 = 13</a:t>
            </a:r>
            <a:endParaRPr lang="en-GB" sz="2000" dirty="0">
              <a:solidFill>
                <a:srgbClr val="1C1C1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147029" y="5113338"/>
            <a:ext cx="1549371" cy="6159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dirty="0">
                <a:solidFill>
                  <a:srgbClr val="1C1C1C"/>
                </a:solidFill>
                <a:latin typeface="Arial" pitchFamily="34" charset="0"/>
                <a:cs typeface="Arial" pitchFamily="34" charset="0"/>
              </a:rPr>
              <a:t>18 ÷ 2 = 9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2756922" y="3568700"/>
            <a:ext cx="332655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ＭＳ Ｐゴシック" panose="020B0600070205080204" pitchFamily="34" charset="-128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b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Compare these calculations:</a:t>
            </a:r>
          </a:p>
        </p:txBody>
      </p:sp>
      <p:pic>
        <p:nvPicPr>
          <p:cNvPr id="14347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664" y="442913"/>
            <a:ext cx="6162675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7035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62" t="6250" r="17820" b="10192"/>
          <a:stretch/>
        </p:blipFill>
        <p:spPr bwMode="auto">
          <a:xfrm>
            <a:off x="2135560" y="260648"/>
            <a:ext cx="8160396" cy="611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05044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/>
          <p:cNvSpPr/>
          <p:nvPr/>
        </p:nvSpPr>
        <p:spPr>
          <a:xfrm>
            <a:off x="1919537" y="1408113"/>
            <a:ext cx="4188375" cy="1498600"/>
          </a:xfrm>
          <a:prstGeom prst="rect">
            <a:avLst/>
          </a:prstGeom>
          <a:solidFill>
            <a:srgbClr val="2D47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2800" b="1" dirty="0">
              <a:solidFill>
                <a:srgbClr val="000000"/>
              </a:solidFill>
              <a:latin typeface="Jarman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096005" y="1409711"/>
            <a:ext cx="2862263" cy="1497013"/>
          </a:xfrm>
          <a:prstGeom prst="rect">
            <a:avLst/>
          </a:prstGeom>
          <a:solidFill>
            <a:srgbClr val="ACD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2800" b="1" dirty="0">
              <a:solidFill>
                <a:srgbClr val="000000"/>
              </a:solidFill>
              <a:latin typeface="Jarman" pitchFamily="2" charset="0"/>
            </a:endParaRPr>
          </a:p>
        </p:txBody>
      </p:sp>
      <p:sp>
        <p:nvSpPr>
          <p:cNvPr id="15364" name="Rectangle 13"/>
          <p:cNvSpPr>
            <a:spLocks noChangeArrowheads="1"/>
          </p:cNvSpPr>
          <p:nvPr/>
        </p:nvSpPr>
        <p:spPr bwMode="auto">
          <a:xfrm>
            <a:off x="1919537" y="1577980"/>
            <a:ext cx="4083597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ＭＳ Ｐゴシック" panose="020B0600070205080204" pitchFamily="34" charset="-128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400" b="1" dirty="0">
                <a:solidFill>
                  <a:srgbClr val="FFFFFF"/>
                </a:solidFill>
                <a:latin typeface="CCW Cursive Writing 7" pitchFamily="66" charset="0"/>
              </a:rPr>
              <a:t>Use the following numbers to </a:t>
            </a:r>
            <a:br>
              <a:rPr lang="en-US" altLang="en-US" sz="1400" b="1" dirty="0">
                <a:solidFill>
                  <a:srgbClr val="FFFFFF"/>
                </a:solidFill>
                <a:latin typeface="CCW Cursive Writing 7" pitchFamily="66" charset="0"/>
              </a:rPr>
            </a:br>
            <a:r>
              <a:rPr lang="en-US" altLang="en-US" sz="1400" b="1" dirty="0">
                <a:solidFill>
                  <a:srgbClr val="FFFFFF"/>
                </a:solidFill>
                <a:latin typeface="CCW Cursive Writing 7" pitchFamily="66" charset="0"/>
              </a:rPr>
              <a:t>make the answers below</a:t>
            </a:r>
            <a:br>
              <a:rPr lang="en-US" altLang="en-US" sz="1400" b="1" dirty="0">
                <a:solidFill>
                  <a:srgbClr val="FFFFFF"/>
                </a:solidFill>
                <a:latin typeface="CCW Cursive Writing 7" pitchFamily="66" charset="0"/>
              </a:rPr>
            </a:br>
            <a:r>
              <a:rPr lang="en-US" altLang="en-US" sz="1400" b="1" dirty="0">
                <a:solidFill>
                  <a:srgbClr val="FFFFFF"/>
                </a:solidFill>
                <a:latin typeface="CCW Cursive Writing 7" pitchFamily="66" charset="0"/>
              </a:rPr>
              <a:t>remembering the order </a:t>
            </a:r>
            <a:br>
              <a:rPr lang="en-US" altLang="en-US" sz="1400" b="1" dirty="0">
                <a:solidFill>
                  <a:srgbClr val="FFFFFF"/>
                </a:solidFill>
                <a:latin typeface="CCW Cursive Writing 7" pitchFamily="66" charset="0"/>
              </a:rPr>
            </a:br>
            <a:r>
              <a:rPr lang="en-US" altLang="en-US" sz="1400" b="1" dirty="0">
                <a:solidFill>
                  <a:srgbClr val="FFFFFF"/>
                </a:solidFill>
                <a:latin typeface="CCW Cursive Writing 7" pitchFamily="66" charset="0"/>
              </a:rPr>
              <a:t>of operations: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6220032" y="1657746"/>
            <a:ext cx="2603279" cy="1034045"/>
            <a:chOff x="5050343" y="1569339"/>
            <a:chExt cx="2815828" cy="838854"/>
          </a:xfrm>
          <a:solidFill>
            <a:schemeClr val="bg1"/>
          </a:solidFill>
        </p:grpSpPr>
        <p:sp>
          <p:nvSpPr>
            <p:cNvPr id="15" name="Oval 14"/>
            <p:cNvSpPr/>
            <p:nvPr/>
          </p:nvSpPr>
          <p:spPr>
            <a:xfrm>
              <a:off x="5050343" y="1569339"/>
              <a:ext cx="838854" cy="838854"/>
            </a:xfrm>
            <a:prstGeom prst="ellipse">
              <a:avLst/>
            </a:prstGeom>
            <a:grpFill/>
            <a:ln w="57150">
              <a:solidFill>
                <a:srgbClr val="2D47C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sz="4400" b="1" dirty="0">
                  <a:solidFill>
                    <a:srgbClr val="1C1C1C"/>
                  </a:solidFill>
                  <a:latin typeface="Jarman" pitchFamily="2" charset="0"/>
                </a:rPr>
                <a:t>2</a:t>
              </a:r>
            </a:p>
          </p:txBody>
        </p:sp>
        <p:sp>
          <p:nvSpPr>
            <p:cNvPr id="16" name="Oval 15"/>
            <p:cNvSpPr/>
            <p:nvPr/>
          </p:nvSpPr>
          <p:spPr>
            <a:xfrm>
              <a:off x="6037149" y="1569339"/>
              <a:ext cx="838854" cy="838854"/>
            </a:xfrm>
            <a:prstGeom prst="ellipse">
              <a:avLst/>
            </a:prstGeom>
            <a:grpFill/>
            <a:ln w="57150">
              <a:solidFill>
                <a:srgbClr val="2D47C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sz="4400" b="1" dirty="0">
                  <a:solidFill>
                    <a:srgbClr val="1C1C1C"/>
                  </a:solidFill>
                  <a:latin typeface="Jarman" pitchFamily="2" charset="0"/>
                </a:rPr>
                <a:t>3</a:t>
              </a:r>
            </a:p>
          </p:txBody>
        </p:sp>
        <p:sp>
          <p:nvSpPr>
            <p:cNvPr id="17" name="Oval 16"/>
            <p:cNvSpPr/>
            <p:nvPr/>
          </p:nvSpPr>
          <p:spPr>
            <a:xfrm>
              <a:off x="7027317" y="1569339"/>
              <a:ext cx="838854" cy="838854"/>
            </a:xfrm>
            <a:prstGeom prst="ellipse">
              <a:avLst/>
            </a:prstGeom>
            <a:grpFill/>
            <a:ln w="57150">
              <a:solidFill>
                <a:srgbClr val="2D47C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sz="4400" b="1" dirty="0">
                  <a:solidFill>
                    <a:srgbClr val="1C1C1C"/>
                  </a:solidFill>
                  <a:latin typeface="Jarman" pitchFamily="2" charset="0"/>
                </a:rPr>
                <a:t>5</a:t>
              </a:r>
            </a:p>
          </p:txBody>
        </p:sp>
      </p:grpSp>
      <p:grpSp>
        <p:nvGrpSpPr>
          <p:cNvPr id="15366" name="Group 18"/>
          <p:cNvGrpSpPr>
            <a:grpSpLocks/>
          </p:cNvGrpSpPr>
          <p:nvPr/>
        </p:nvGrpSpPr>
        <p:grpSpPr bwMode="auto">
          <a:xfrm>
            <a:off x="3233739" y="3076585"/>
            <a:ext cx="5724525" cy="2003425"/>
            <a:chOff x="755650" y="4046497"/>
            <a:chExt cx="7632700" cy="2003022"/>
          </a:xfrm>
        </p:grpSpPr>
        <p:sp>
          <p:nvSpPr>
            <p:cNvPr id="20" name="Rectangle 19"/>
            <p:cNvSpPr/>
            <p:nvPr/>
          </p:nvSpPr>
          <p:spPr>
            <a:xfrm>
              <a:off x="755650" y="4046497"/>
              <a:ext cx="7632700" cy="2003022"/>
            </a:xfrm>
            <a:prstGeom prst="rect">
              <a:avLst/>
            </a:prstGeom>
            <a:solidFill>
              <a:srgbClr val="2D47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1031875" y="4294097"/>
              <a:ext cx="1027113" cy="620588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800" dirty="0">
                  <a:solidFill>
                    <a:srgbClr val="1C1C1C"/>
                  </a:solidFill>
                  <a:latin typeface="Jarman" pitchFamily="2" charset="0"/>
                </a:rPr>
                <a:t>11</a:t>
              </a:r>
              <a:endParaRPr lang="en-GB" sz="2800" dirty="0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4668838" y="4294097"/>
              <a:ext cx="1027112" cy="620588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sz="2800" dirty="0">
                  <a:solidFill>
                    <a:srgbClr val="1C1C1C"/>
                  </a:solidFill>
                  <a:latin typeface="Jarman" pitchFamily="2" charset="0"/>
                  <a:ea typeface="ＭＳ Ｐゴシック" charset="0"/>
                  <a:cs typeface="Sassoon Infant Rg" charset="0"/>
                </a:rPr>
                <a:t>4</a:t>
              </a:r>
              <a:endParaRPr lang="en-GB" sz="2800" dirty="0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1036638" y="5108321"/>
              <a:ext cx="1023937" cy="620587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400" dirty="0">
                  <a:solidFill>
                    <a:srgbClr val="1C1C1C"/>
                  </a:solidFill>
                  <a:latin typeface="Jarman" pitchFamily="2" charset="0"/>
                </a:rPr>
                <a:t>21</a:t>
              </a:r>
              <a:endParaRPr lang="en-GB" sz="2400" dirty="0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4673600" y="5108321"/>
              <a:ext cx="1023938" cy="620587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400" dirty="0">
                  <a:solidFill>
                    <a:srgbClr val="1C1C1C"/>
                  </a:solidFill>
                  <a:latin typeface="Jarman" pitchFamily="2" charset="0"/>
                </a:rPr>
                <a:t>6</a:t>
              </a:r>
              <a:endParaRPr lang="en-GB" sz="2400" dirty="0">
                <a:solidFill>
                  <a:srgbClr val="1C1C1C"/>
                </a:solidFill>
                <a:latin typeface="Jarman" pitchFamily="2" charset="0"/>
              </a:endParaRPr>
            </a:p>
          </p:txBody>
        </p:sp>
      </p:grpSp>
      <p:sp>
        <p:nvSpPr>
          <p:cNvPr id="25" name="Rectangle 24"/>
          <p:cNvSpPr/>
          <p:nvPr/>
        </p:nvSpPr>
        <p:spPr>
          <a:xfrm>
            <a:off x="4211242" y="3322638"/>
            <a:ext cx="1804988" cy="620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dirty="0">
                <a:solidFill>
                  <a:srgbClr val="1C1C1C"/>
                </a:solidFill>
                <a:latin typeface="Jarman" pitchFamily="2" charset="0"/>
              </a:rPr>
              <a:t>5 + 3 x 2</a:t>
            </a:r>
          </a:p>
        </p:txBody>
      </p:sp>
      <p:sp>
        <p:nvSpPr>
          <p:cNvPr id="26" name="Rectangle 25"/>
          <p:cNvSpPr/>
          <p:nvPr/>
        </p:nvSpPr>
        <p:spPr>
          <a:xfrm>
            <a:off x="6938962" y="3322638"/>
            <a:ext cx="1804988" cy="620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400" dirty="0">
                <a:solidFill>
                  <a:srgbClr val="1C1C1C"/>
                </a:solidFill>
                <a:latin typeface="Jarman" pitchFamily="2" charset="0"/>
                <a:ea typeface="ＭＳ Ｐゴシック" charset="0"/>
                <a:cs typeface="Sassoon Infant Rg" charset="0"/>
              </a:rPr>
              <a:t>(5 + 3) ÷ 2 or </a:t>
            </a:r>
            <a:br>
              <a:rPr lang="en-GB" sz="2400" dirty="0">
                <a:solidFill>
                  <a:srgbClr val="1C1C1C"/>
                </a:solidFill>
                <a:latin typeface="Jarman" pitchFamily="2" charset="0"/>
                <a:ea typeface="ＭＳ Ｐゴシック" charset="0"/>
                <a:cs typeface="Sassoon Infant Rg" charset="0"/>
              </a:rPr>
            </a:br>
            <a:r>
              <a:rPr lang="en-GB" sz="2400" dirty="0">
                <a:solidFill>
                  <a:srgbClr val="1C1C1C"/>
                </a:solidFill>
                <a:latin typeface="Jarman" pitchFamily="2" charset="0"/>
                <a:ea typeface="ＭＳ Ｐゴシック" charset="0"/>
                <a:cs typeface="Sassoon Infant Rg" charset="0"/>
              </a:rPr>
              <a:t>(5 – 3) x 2</a:t>
            </a:r>
          </a:p>
        </p:txBody>
      </p:sp>
      <p:sp>
        <p:nvSpPr>
          <p:cNvPr id="27" name="Rectangle 26"/>
          <p:cNvSpPr/>
          <p:nvPr/>
        </p:nvSpPr>
        <p:spPr>
          <a:xfrm>
            <a:off x="4210050" y="4143386"/>
            <a:ext cx="1809750" cy="6143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dirty="0">
                <a:solidFill>
                  <a:srgbClr val="1C1C1C"/>
                </a:solidFill>
                <a:latin typeface="Jarman" pitchFamily="2" charset="0"/>
              </a:rPr>
              <a:t>(5 + 2) x 3</a:t>
            </a:r>
          </a:p>
        </p:txBody>
      </p:sp>
      <p:sp>
        <p:nvSpPr>
          <p:cNvPr id="28" name="Rectangle 27"/>
          <p:cNvSpPr/>
          <p:nvPr/>
        </p:nvSpPr>
        <p:spPr>
          <a:xfrm>
            <a:off x="6942535" y="4143386"/>
            <a:ext cx="1804988" cy="6143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dirty="0">
                <a:solidFill>
                  <a:srgbClr val="1C1C1C"/>
                </a:solidFill>
                <a:latin typeface="Jarman" pitchFamily="2" charset="0"/>
              </a:rPr>
              <a:t>(5 – 2) + 3</a:t>
            </a:r>
          </a:p>
        </p:txBody>
      </p:sp>
      <p:sp>
        <p:nvSpPr>
          <p:cNvPr id="29" name="Rectangle 28"/>
          <p:cNvSpPr/>
          <p:nvPr/>
        </p:nvSpPr>
        <p:spPr>
          <a:xfrm>
            <a:off x="3230169" y="5227649"/>
            <a:ext cx="5724525" cy="865187"/>
          </a:xfrm>
          <a:prstGeom prst="rect">
            <a:avLst/>
          </a:prstGeom>
          <a:solidFill>
            <a:srgbClr val="ACD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dirty="0">
                <a:solidFill>
                  <a:srgbClr val="1C1C1C"/>
                </a:solidFill>
                <a:latin typeface="Jarman" pitchFamily="2" charset="0"/>
              </a:rPr>
              <a:t>Can you make your own?</a:t>
            </a:r>
          </a:p>
        </p:txBody>
      </p:sp>
      <p:pic>
        <p:nvPicPr>
          <p:cNvPr id="1537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664" y="452438"/>
            <a:ext cx="6162675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9273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ular Callout 3"/>
          <p:cNvSpPr/>
          <p:nvPr/>
        </p:nvSpPr>
        <p:spPr>
          <a:xfrm>
            <a:off x="2423592" y="620688"/>
            <a:ext cx="7704856" cy="4248472"/>
          </a:xfrm>
          <a:prstGeom prst="wedgeRoundRectCallou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FFFF"/>
              </a:solidFill>
              <a:latin typeface="Sassoon Infant Rg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3553" y="1772816"/>
            <a:ext cx="8220075" cy="1204384"/>
          </a:xfrm>
        </p:spPr>
        <p:txBody>
          <a:bodyPr>
            <a:noAutofit/>
          </a:bodyPr>
          <a:lstStyle/>
          <a:p>
            <a:pPr algn="ctr"/>
            <a:r>
              <a:rPr lang="en-GB" sz="5400" dirty="0">
                <a:latin typeface="CCW Cursive Writing 7" pitchFamily="66" charset="0"/>
              </a:rPr>
              <a:t>Let me </a:t>
            </a:r>
            <a:br>
              <a:rPr lang="en-GB" sz="5400" dirty="0">
                <a:latin typeface="CCW Cursive Writing 7" pitchFamily="66" charset="0"/>
              </a:rPr>
            </a:br>
            <a:r>
              <a:rPr lang="en-GB" sz="5400" dirty="0">
                <a:latin typeface="CCW Cursive Writing 7" pitchFamily="66" charset="0"/>
              </a:rPr>
              <a:t>show you…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1365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3009901" y="479431"/>
            <a:ext cx="6165056" cy="993775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2400">
                <a:latin typeface="CCW Cursive Writing 7" pitchFamily="66" charset="0"/>
                <a:ea typeface="Twinkl" pitchFamily="2" charset="0"/>
                <a:cs typeface="Twinkl" pitchFamily="2" charset="0"/>
              </a:rPr>
              <a:t>Put in the Brackets</a:t>
            </a:r>
            <a:endParaRPr lang="en-GB" altLang="en-US" sz="2400">
              <a:latin typeface="CCW Cursive Writing 7" pitchFamily="66" charset="0"/>
            </a:endParaRPr>
          </a:p>
        </p:txBody>
      </p:sp>
      <p:sp>
        <p:nvSpPr>
          <p:cNvPr id="9219" name="Content Placeholder 21"/>
          <p:cNvSpPr>
            <a:spLocks noGrp="1"/>
          </p:cNvSpPr>
          <p:nvPr>
            <p:ph idx="1"/>
          </p:nvPr>
        </p:nvSpPr>
        <p:spPr>
          <a:xfrm>
            <a:off x="3128964" y="1312863"/>
            <a:ext cx="5724525" cy="431800"/>
          </a:xfrm>
        </p:spPr>
        <p:txBody>
          <a:bodyPr vert="horz" wrap="square" lIns="108000" tIns="108000" rIns="108000" bIns="10800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z="1400">
                <a:latin typeface="CCW Cursive Writing 7" pitchFamily="66" charset="0"/>
                <a:ea typeface="Twinkl" pitchFamily="2" charset="0"/>
                <a:cs typeface="Twinkl" pitchFamily="2" charset="0"/>
              </a:rPr>
              <a:t>Put brackets into these number sentences so they are true:</a:t>
            </a:r>
          </a:p>
        </p:txBody>
      </p:sp>
      <p:sp>
        <p:nvSpPr>
          <p:cNvPr id="9220" name="TextBox 24"/>
          <p:cNvSpPr txBox="1">
            <a:spLocks noChangeArrowheads="1"/>
          </p:cNvSpPr>
          <p:nvPr/>
        </p:nvSpPr>
        <p:spPr bwMode="auto">
          <a:xfrm>
            <a:off x="3128969" y="5949952"/>
            <a:ext cx="5537093" cy="291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0" fontAlgn="base" hangingPunct="0">
              <a:spcAft>
                <a:spcPct val="0"/>
              </a:spcAft>
              <a:buNone/>
            </a:pPr>
            <a:r>
              <a:rPr lang="en-US" altLang="en-US" sz="1400">
                <a:latin typeface="CCW Cursive Writing 7" pitchFamily="66" charset="0"/>
                <a:ea typeface="Twinkl" pitchFamily="2" charset="0"/>
                <a:cs typeface="Twinkl" pitchFamily="2" charset="0"/>
              </a:rPr>
              <a:t>Create some of your own for a partner.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8832305" y="5858373"/>
            <a:ext cx="759619" cy="447675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100" dirty="0">
                <a:solidFill>
                  <a:prstClr val="white"/>
                </a:solidFill>
                <a:latin typeface="CCW Cursive Writing 7" pitchFamily="66" charset="0"/>
              </a:rPr>
              <a:t>Show </a:t>
            </a:r>
          </a:p>
          <a:p>
            <a:pPr algn="ctr">
              <a:defRPr/>
            </a:pPr>
            <a:r>
              <a:rPr lang="en-GB" sz="1100" dirty="0">
                <a:solidFill>
                  <a:prstClr val="white"/>
                </a:solidFill>
                <a:latin typeface="CCW Cursive Writing 7" pitchFamily="66" charset="0"/>
              </a:rPr>
              <a:t>Answers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8832305" y="5869231"/>
            <a:ext cx="759619" cy="447675"/>
          </a:xfrm>
          <a:prstGeom prst="roundRect">
            <a:avLst/>
          </a:prstGeom>
          <a:solidFill>
            <a:srgbClr val="00CC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100" dirty="0">
                <a:solidFill>
                  <a:prstClr val="white"/>
                </a:solidFill>
                <a:latin typeface="CCW Cursive Writing 7" pitchFamily="66" charset="0"/>
              </a:rPr>
              <a:t>Hide</a:t>
            </a:r>
          </a:p>
          <a:p>
            <a:pPr algn="ctr">
              <a:defRPr/>
            </a:pPr>
            <a:r>
              <a:rPr lang="en-GB" sz="1100" dirty="0">
                <a:solidFill>
                  <a:prstClr val="white"/>
                </a:solidFill>
                <a:latin typeface="CCW Cursive Writing 7" pitchFamily="66" charset="0"/>
              </a:rPr>
              <a:t>Answers</a:t>
            </a:r>
          </a:p>
        </p:txBody>
      </p:sp>
      <p:sp>
        <p:nvSpPr>
          <p:cNvPr id="9223" name="Content Placeholder 21"/>
          <p:cNvSpPr>
            <a:spLocks/>
          </p:cNvSpPr>
          <p:nvPr/>
        </p:nvSpPr>
        <p:spPr bwMode="auto">
          <a:xfrm>
            <a:off x="4196955" y="2135196"/>
            <a:ext cx="4295775" cy="310038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/>
          <a:lstStyle>
            <a:lvl1pPr marL="514350" indent="-5143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0" fontAlgn="base" hangingPunct="0">
              <a:spcAft>
                <a:spcPct val="0"/>
              </a:spcAft>
              <a:buFont typeface="Twinkl SemiBold" pitchFamily="2" charset="0"/>
              <a:buAutoNum type="arabicPeriod"/>
            </a:pPr>
            <a:r>
              <a:rPr lang="en-US" altLang="en-US" sz="2000" dirty="0">
                <a:latin typeface="CCW Cursive Writing 7" pitchFamily="66" charset="0"/>
                <a:ea typeface="Twinkl" pitchFamily="2" charset="0"/>
                <a:cs typeface="Twinkl" pitchFamily="2" charset="0"/>
              </a:rPr>
              <a:t>15 + 7 × 4 = 88 </a:t>
            </a:r>
          </a:p>
          <a:p>
            <a:pPr eaLnBrk="0" fontAlgn="base" hangingPunct="0">
              <a:spcAft>
                <a:spcPct val="0"/>
              </a:spcAft>
              <a:buFont typeface="Twinkl SemiBold" pitchFamily="2" charset="0"/>
              <a:buAutoNum type="arabicPeriod"/>
            </a:pPr>
            <a:r>
              <a:rPr lang="en-US" altLang="en-US" sz="2000" dirty="0">
                <a:latin typeface="CCW Cursive Writing 7" pitchFamily="66" charset="0"/>
                <a:ea typeface="Twinkl" pitchFamily="2" charset="0"/>
                <a:cs typeface="Twinkl" pitchFamily="2" charset="0"/>
              </a:rPr>
              <a:t>18 – 9 – 2 = 11</a:t>
            </a:r>
          </a:p>
          <a:p>
            <a:pPr eaLnBrk="0" fontAlgn="base" hangingPunct="0">
              <a:spcAft>
                <a:spcPct val="0"/>
              </a:spcAft>
              <a:buFont typeface="Twinkl SemiBold" pitchFamily="2" charset="0"/>
              <a:buAutoNum type="arabicPeriod"/>
            </a:pPr>
            <a:r>
              <a:rPr lang="en-US" altLang="en-US" sz="2000" dirty="0">
                <a:latin typeface="CCW Cursive Writing 7" pitchFamily="66" charset="0"/>
                <a:ea typeface="Twinkl" pitchFamily="2" charset="0"/>
                <a:cs typeface="Twinkl" pitchFamily="2" charset="0"/>
              </a:rPr>
              <a:t>8 × 4 – 2 × 5 = 22 </a:t>
            </a:r>
          </a:p>
          <a:p>
            <a:pPr eaLnBrk="0" fontAlgn="base" hangingPunct="0">
              <a:spcAft>
                <a:spcPct val="0"/>
              </a:spcAft>
              <a:buFont typeface="Twinkl SemiBold" pitchFamily="2" charset="0"/>
              <a:buAutoNum type="arabicPeriod"/>
            </a:pPr>
            <a:r>
              <a:rPr lang="en-US" altLang="en-US" sz="2000" dirty="0">
                <a:latin typeface="CCW Cursive Writing 7" pitchFamily="66" charset="0"/>
                <a:ea typeface="Twinkl" pitchFamily="2" charset="0"/>
                <a:cs typeface="Twinkl" pitchFamily="2" charset="0"/>
              </a:rPr>
              <a:t>16 ÷ 8 – 4 = 4</a:t>
            </a:r>
          </a:p>
          <a:p>
            <a:pPr eaLnBrk="0" fontAlgn="base" hangingPunct="0">
              <a:spcAft>
                <a:spcPct val="0"/>
              </a:spcAft>
              <a:buFont typeface="Twinkl SemiBold" pitchFamily="2" charset="0"/>
              <a:buAutoNum type="arabicPeriod"/>
            </a:pPr>
            <a:r>
              <a:rPr lang="en-US" altLang="en-US" sz="2000" dirty="0">
                <a:latin typeface="CCW Cursive Writing 7" pitchFamily="66" charset="0"/>
                <a:ea typeface="Twinkl" pitchFamily="2" charset="0"/>
                <a:cs typeface="Twinkl" pitchFamily="2" charset="0"/>
              </a:rPr>
              <a:t>9 + 12 ÷ 7 – 4 = 7</a:t>
            </a:r>
          </a:p>
        </p:txBody>
      </p:sp>
      <p:sp>
        <p:nvSpPr>
          <p:cNvPr id="49" name="Rounded Rectangle 48"/>
          <p:cNvSpPr/>
          <p:nvPr/>
        </p:nvSpPr>
        <p:spPr bwMode="auto">
          <a:xfrm>
            <a:off x="8040216" y="2090450"/>
            <a:ext cx="1983508" cy="458788"/>
          </a:xfrm>
          <a:prstGeom prst="roundRect">
            <a:avLst>
              <a:gd name="adj" fmla="val 15071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CCW Cursive Writing 7" pitchFamily="66" charset="0"/>
              </a:rPr>
              <a:t>no brackets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533901" y="2087574"/>
            <a:ext cx="155972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400" dirty="0">
                <a:solidFill>
                  <a:srgbClr val="E34192">
                    <a:lumMod val="75000"/>
                  </a:srgbClr>
                </a:solidFill>
                <a:latin typeface="CCW Cursive Writing 7" pitchFamily="66" charset="0"/>
              </a:rPr>
              <a:t>(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497334" y="2549238"/>
            <a:ext cx="155972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400" dirty="0">
                <a:solidFill>
                  <a:srgbClr val="E34192">
                    <a:lumMod val="75000"/>
                  </a:srgbClr>
                </a:solidFill>
                <a:latin typeface="CCW Cursive Writing 7" pitchFamily="66" charset="0"/>
              </a:rPr>
              <a:t>(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489410" y="3319099"/>
            <a:ext cx="154781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400" dirty="0">
                <a:solidFill>
                  <a:srgbClr val="E34192">
                    <a:lumMod val="75000"/>
                  </a:srgbClr>
                </a:solidFill>
                <a:latin typeface="CCW Cursive Writing 7" pitchFamily="66" charset="0"/>
              </a:rPr>
              <a:t>(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450658" y="3328438"/>
            <a:ext cx="154781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400" dirty="0">
                <a:solidFill>
                  <a:srgbClr val="E34192">
                    <a:lumMod val="75000"/>
                  </a:srgbClr>
                </a:solidFill>
                <a:latin typeface="CCW Cursive Writing 7" pitchFamily="66" charset="0"/>
              </a:rPr>
              <a:t>)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451699" y="2549239"/>
            <a:ext cx="154781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400" dirty="0">
                <a:solidFill>
                  <a:srgbClr val="E34192">
                    <a:lumMod val="75000"/>
                  </a:srgbClr>
                </a:solidFill>
                <a:latin typeface="CCW Cursive Writing 7" pitchFamily="66" charset="0"/>
              </a:rPr>
              <a:t>)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772450" y="2087573"/>
            <a:ext cx="154781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400" dirty="0">
                <a:solidFill>
                  <a:srgbClr val="E34192">
                    <a:lumMod val="75000"/>
                  </a:srgbClr>
                </a:solidFill>
                <a:latin typeface="CCW Cursive Writing 7" pitchFamily="66" charset="0"/>
              </a:rPr>
              <a:t>)</a:t>
            </a:r>
          </a:p>
        </p:txBody>
      </p:sp>
      <p:pic>
        <p:nvPicPr>
          <p:cNvPr id="9235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259216">
            <a:off x="7156944" y="4380845"/>
            <a:ext cx="301823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16208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</p:childTnLst>
        </p:cTn>
      </p:par>
    </p:tnLst>
    <p:bldLst>
      <p:bldP spid="41" grpId="0" animBg="1"/>
      <p:bldP spid="41" grpId="1" animBg="1"/>
      <p:bldP spid="49" grpId="0" animBg="1"/>
      <p:bldP spid="49" grpId="1" animBg="1"/>
      <p:bldP spid="2" grpId="0"/>
      <p:bldP spid="2" grpId="1"/>
      <p:bldP spid="15" grpId="0"/>
      <p:bldP spid="15" grpId="1"/>
      <p:bldP spid="16" grpId="0"/>
      <p:bldP spid="16" grpId="1"/>
      <p:bldP spid="22" grpId="0"/>
      <p:bldP spid="22" grpId="1"/>
      <p:bldP spid="23" grpId="0"/>
      <p:bldP spid="23" grpId="1"/>
      <p:bldP spid="24" grpId="0"/>
      <p:bldP spid="24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CW Cursive Writing 7" pitchFamily="66" charset="0"/>
              </a:rPr>
              <a:t>Over to you…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26391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247D2B-68CC-4FDE-A6A2-5949BEFF62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D89B4C-513C-42C3-973A-9DBB3E999F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9EB3D6F-46CA-41B4-B9D6-666FAC621B1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169" t="21468" r="34401" b="6962"/>
          <a:stretch/>
        </p:blipFill>
        <p:spPr>
          <a:xfrm>
            <a:off x="0" y="72716"/>
            <a:ext cx="5517948" cy="684668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694E09B-ECE9-4B32-A481-3AD2DBF47AB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486" t="21468" r="34824" b="6962"/>
          <a:stretch/>
        </p:blipFill>
        <p:spPr>
          <a:xfrm>
            <a:off x="6939308" y="193182"/>
            <a:ext cx="5239990" cy="665350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34EB2EF-2D1D-4EE2-BF63-41D0F9D26B5A}"/>
              </a:ext>
            </a:extLst>
          </p:cNvPr>
          <p:cNvSpPr/>
          <p:nvPr/>
        </p:nvSpPr>
        <p:spPr>
          <a:xfrm>
            <a:off x="5318383" y="2967335"/>
            <a:ext cx="1555234" cy="224676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Triangles</a:t>
            </a:r>
          </a:p>
          <a:p>
            <a:pPr algn="ctr"/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Ext:</a:t>
            </a:r>
          </a:p>
          <a:p>
            <a:pPr algn="ctr"/>
            <a:r>
              <a:rPr lang="en-US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Factors/</a:t>
            </a:r>
          </a:p>
          <a:p>
            <a:pPr algn="ctr"/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Multiples</a:t>
            </a:r>
          </a:p>
          <a:p>
            <a:pPr algn="ctr"/>
            <a:r>
              <a:rPr lang="en-US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puzzle</a:t>
            </a:r>
          </a:p>
        </p:txBody>
      </p:sp>
    </p:spTree>
    <p:extLst>
      <p:ext uri="{BB962C8B-B14F-4D97-AF65-F5344CB8AC3E}">
        <p14:creationId xmlns:p14="http://schemas.microsoft.com/office/powerpoint/2010/main" val="18677132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70B4459-A6D5-4C48-8A46-426A97B31B6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718" t="37552" r="52993" b="30507"/>
          <a:stretch/>
        </p:blipFill>
        <p:spPr>
          <a:xfrm>
            <a:off x="55808" y="0"/>
            <a:ext cx="6040192" cy="290887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CF7A94D-6814-4AE3-93C2-B1BC551A267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718" t="37552" r="52993" b="30507"/>
          <a:stretch/>
        </p:blipFill>
        <p:spPr>
          <a:xfrm>
            <a:off x="6151808" y="0"/>
            <a:ext cx="6040192" cy="290887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CEB1FCD-8EFC-48BB-A9CA-53A325A178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718" t="37552" r="52993" b="30507"/>
          <a:stretch/>
        </p:blipFill>
        <p:spPr>
          <a:xfrm>
            <a:off x="55808" y="3909614"/>
            <a:ext cx="6040192" cy="290887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0E01E57-161E-4B44-94CB-5571FA46180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718" t="37552" r="52993" b="30507"/>
          <a:stretch/>
        </p:blipFill>
        <p:spPr>
          <a:xfrm>
            <a:off x="6151808" y="3909614"/>
            <a:ext cx="6040192" cy="290887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A1A394D-07DE-4A7A-A46D-7EBDE8CD93BE}"/>
              </a:ext>
            </a:extLst>
          </p:cNvPr>
          <p:cNvSpPr/>
          <p:nvPr/>
        </p:nvSpPr>
        <p:spPr>
          <a:xfrm>
            <a:off x="3037925" y="2967335"/>
            <a:ext cx="61161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Squares –Miss Avery </a:t>
            </a:r>
          </a:p>
        </p:txBody>
      </p:sp>
    </p:spTree>
    <p:extLst>
      <p:ext uri="{BB962C8B-B14F-4D97-AF65-F5344CB8AC3E}">
        <p14:creationId xmlns:p14="http://schemas.microsoft.com/office/powerpoint/2010/main" val="6454191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B5F64A-74AA-460C-B9A6-BD5E72EADF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DFE2A1-6815-421B-A7D9-47B0C5E2B5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631F895-FA75-434A-AAB8-7C9ACB4B5B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D3AB127-22CF-4656-8E9D-605108610610}"/>
              </a:ext>
            </a:extLst>
          </p:cNvPr>
          <p:cNvSpPr/>
          <p:nvPr/>
        </p:nvSpPr>
        <p:spPr>
          <a:xfrm>
            <a:off x="7958660" y="0"/>
            <a:ext cx="402776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Squares: Miss Avery </a:t>
            </a:r>
          </a:p>
        </p:txBody>
      </p:sp>
    </p:spTree>
    <p:extLst>
      <p:ext uri="{BB962C8B-B14F-4D97-AF65-F5344CB8AC3E}">
        <p14:creationId xmlns:p14="http://schemas.microsoft.com/office/powerpoint/2010/main" val="35967513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17" t="7863" r="21787" b="6250"/>
          <a:stretch/>
        </p:blipFill>
        <p:spPr bwMode="auto">
          <a:xfrm>
            <a:off x="2135561" y="404664"/>
            <a:ext cx="7949381" cy="60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2374BDE-A269-4F87-82F7-F198DFA53B9A}"/>
              </a:ext>
            </a:extLst>
          </p:cNvPr>
          <p:cNvSpPr/>
          <p:nvPr/>
        </p:nvSpPr>
        <p:spPr>
          <a:xfrm>
            <a:off x="7958660" y="0"/>
            <a:ext cx="402776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Squares: Miss Avery </a:t>
            </a:r>
          </a:p>
        </p:txBody>
      </p:sp>
    </p:spTree>
    <p:extLst>
      <p:ext uri="{BB962C8B-B14F-4D97-AF65-F5344CB8AC3E}">
        <p14:creationId xmlns:p14="http://schemas.microsoft.com/office/powerpoint/2010/main" val="20936770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092F8C-47A5-4F51-9363-1A125629DE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521114-B4A3-46C2-B03D-FE5F8164F2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F986CEE-CBB4-43BA-A2B4-8A2EC3F4ADB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430" t="20080" r="18556" b="696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C630658-0E51-4831-992F-4244C6F12A72}"/>
              </a:ext>
            </a:extLst>
          </p:cNvPr>
          <p:cNvSpPr/>
          <p:nvPr/>
        </p:nvSpPr>
        <p:spPr>
          <a:xfrm>
            <a:off x="6864159" y="6457890"/>
            <a:ext cx="418191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Hexagons: Working with </a:t>
            </a:r>
            <a:r>
              <a:rPr lang="en-US" sz="20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Mrs</a:t>
            </a:r>
            <a:r>
              <a:rPr lang="en-US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Warham </a:t>
            </a:r>
          </a:p>
        </p:txBody>
      </p:sp>
    </p:spTree>
    <p:extLst>
      <p:ext uri="{BB962C8B-B14F-4D97-AF65-F5344CB8AC3E}">
        <p14:creationId xmlns:p14="http://schemas.microsoft.com/office/powerpoint/2010/main" val="621648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76EA64-84C4-4DDB-8240-B796DC4BCB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Octagons…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CB225C-EAE9-48E7-8D63-D095027312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561534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16" t="10338" r="16233" b="17944"/>
          <a:stretch/>
        </p:blipFill>
        <p:spPr bwMode="auto">
          <a:xfrm>
            <a:off x="1847528" y="620689"/>
            <a:ext cx="8672052" cy="5246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1EFEF1B-F099-48B7-B786-3D9FE4DF4B2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0000" t="30653" r="28486" b="17355"/>
          <a:stretch/>
        </p:blipFill>
        <p:spPr>
          <a:xfrm>
            <a:off x="6598276" y="2047741"/>
            <a:ext cx="2622997" cy="3819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2361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62C43-CF22-43C4-81D3-F9CACFFE1C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9BB6B7-497D-4C6A-95D8-C0D26E5740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CF2A804-E616-4F05-8D3C-ABB466F176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9961F6B-00D8-4F7C-BFAE-6494ABA34FE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0088" t="30444" r="28468" b="17887"/>
          <a:stretch/>
        </p:blipFill>
        <p:spPr>
          <a:xfrm>
            <a:off x="6349284" y="2079011"/>
            <a:ext cx="2614412" cy="3541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83919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18EF6-B7F1-4B3C-B775-9B9FAAF22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0350A9-3955-4270-AF92-27D293AE93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922E395-1830-4FC6-828D-9EB01D91D45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197" t="17261" r="21303" b="6962"/>
          <a:stretch/>
        </p:blipFill>
        <p:spPr>
          <a:xfrm>
            <a:off x="0" y="93461"/>
            <a:ext cx="5619762" cy="638461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0286B4E-CDF8-47B3-8170-7DEDB1D4B1C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197" t="17261" r="21303" b="6962"/>
          <a:stretch/>
        </p:blipFill>
        <p:spPr>
          <a:xfrm>
            <a:off x="6167253" y="93461"/>
            <a:ext cx="5619762" cy="6384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5980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991F67-4804-4EF3-B348-903DCCBD00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Answers…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26EF2D-4E57-41FE-8EF0-53879A78F1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296379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1185" y="2393950"/>
            <a:ext cx="2857500" cy="301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259216">
            <a:off x="5463779" y="3370263"/>
            <a:ext cx="3018234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Title 20"/>
          <p:cNvSpPr>
            <a:spLocks noGrp="1"/>
          </p:cNvSpPr>
          <p:nvPr>
            <p:ph type="title"/>
          </p:nvPr>
        </p:nvSpPr>
        <p:spPr>
          <a:xfrm>
            <a:off x="3009901" y="479431"/>
            <a:ext cx="6165056" cy="993775"/>
          </a:xfrm>
        </p:spPr>
        <p:txBody>
          <a:bodyPr/>
          <a:lstStyle/>
          <a:p>
            <a:pPr eaLnBrk="1" hangingPunct="1"/>
            <a:r>
              <a:rPr lang="en-US" altLang="en-US" sz="3600">
                <a:latin typeface="Twinkl SemiBold" pitchFamily="2" charset="0"/>
                <a:ea typeface="Twinkl" pitchFamily="2" charset="0"/>
                <a:cs typeface="Twinkl" pitchFamily="2" charset="0"/>
              </a:rPr>
              <a:t>Make 10</a:t>
            </a:r>
            <a:endParaRPr lang="en-GB" altLang="en-US" sz="3600">
              <a:latin typeface="Twinkl SemiBold" pitchFamily="2" charset="0"/>
            </a:endParaRPr>
          </a:p>
        </p:txBody>
      </p:sp>
      <p:sp>
        <p:nvSpPr>
          <p:cNvPr id="11269" name="Content Placeholder 21"/>
          <p:cNvSpPr>
            <a:spLocks noGrp="1"/>
          </p:cNvSpPr>
          <p:nvPr>
            <p:ph idx="1"/>
          </p:nvPr>
        </p:nvSpPr>
        <p:spPr>
          <a:xfrm>
            <a:off x="3128964" y="1312863"/>
            <a:ext cx="5724525" cy="431800"/>
          </a:xfrm>
        </p:spPr>
        <p:txBody>
          <a:bodyPr vert="horz" wrap="square" lIns="108000" tIns="108000" rIns="108000" bIns="10800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>
                <a:latin typeface="Twinkl" pitchFamily="2" charset="0"/>
              </a:rPr>
              <a:t>How many different ways can you write a number sentence using the numbers 2, 3, 4 and 5, where the answer is 10? Use any operation, but each number can only be used once in any number sentence.</a:t>
            </a:r>
          </a:p>
        </p:txBody>
      </p:sp>
      <p:sp>
        <p:nvSpPr>
          <p:cNvPr id="11270" name="TextBox 24"/>
          <p:cNvSpPr txBox="1">
            <a:spLocks noChangeArrowheads="1"/>
          </p:cNvSpPr>
          <p:nvPr/>
        </p:nvSpPr>
        <p:spPr bwMode="auto">
          <a:xfrm>
            <a:off x="3128966" y="5626109"/>
            <a:ext cx="4336252" cy="719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0" fontAlgn="base" hangingPunct="0">
              <a:spcAft>
                <a:spcPct val="0"/>
              </a:spcAft>
              <a:buNone/>
            </a:pPr>
            <a:r>
              <a:rPr lang="en-US" altLang="en-US">
                <a:solidFill>
                  <a:srgbClr val="000000"/>
                </a:solidFill>
                <a:ea typeface="Twinkl" pitchFamily="2" charset="0"/>
                <a:cs typeface="Twinkl" pitchFamily="2" charset="0"/>
              </a:rPr>
              <a:t>What about using a 6 as well? </a:t>
            </a:r>
          </a:p>
          <a:p>
            <a:pPr eaLnBrk="0" fontAlgn="base" hangingPunct="0">
              <a:spcAft>
                <a:spcPct val="0"/>
              </a:spcAft>
              <a:buNone/>
            </a:pPr>
            <a:r>
              <a:rPr lang="en-US" altLang="en-US">
                <a:solidFill>
                  <a:srgbClr val="000000"/>
                </a:solidFill>
                <a:ea typeface="Twinkl" pitchFamily="2" charset="0"/>
                <a:cs typeface="Twinkl" pitchFamily="2" charset="0"/>
              </a:rPr>
              <a:t>Or try 4 other numbers and a different total.</a:t>
            </a: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8340335" y="5897574"/>
            <a:ext cx="759619" cy="447675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dirty="0">
                <a:solidFill>
                  <a:prstClr val="white"/>
                </a:solidFill>
                <a:latin typeface="Twinkl"/>
              </a:rPr>
              <a:t>Show </a:t>
            </a:r>
          </a:p>
          <a:p>
            <a:pPr algn="ctr">
              <a:defRPr/>
            </a:pPr>
            <a:r>
              <a:rPr lang="en-GB" sz="1400" dirty="0">
                <a:solidFill>
                  <a:prstClr val="white"/>
                </a:solidFill>
                <a:latin typeface="Twinkl"/>
              </a:rPr>
              <a:t>Answers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8340335" y="5897574"/>
            <a:ext cx="759619" cy="447675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dirty="0">
                <a:solidFill>
                  <a:srgbClr val="1C1C1C"/>
                </a:solidFill>
                <a:latin typeface="Twinkl"/>
              </a:rPr>
              <a:t>Hide</a:t>
            </a:r>
          </a:p>
          <a:p>
            <a:pPr algn="ctr">
              <a:defRPr/>
            </a:pPr>
            <a:r>
              <a:rPr lang="en-GB" sz="1400" dirty="0">
                <a:solidFill>
                  <a:srgbClr val="1C1C1C"/>
                </a:solidFill>
                <a:latin typeface="Twinkl"/>
              </a:rPr>
              <a:t>Answers</a:t>
            </a:r>
          </a:p>
        </p:txBody>
      </p:sp>
      <p:sp>
        <p:nvSpPr>
          <p:cNvPr id="44" name="Rounded Rectangle 43"/>
          <p:cNvSpPr/>
          <p:nvPr/>
        </p:nvSpPr>
        <p:spPr bwMode="auto">
          <a:xfrm>
            <a:off x="4687491" y="2443163"/>
            <a:ext cx="2808684" cy="2755900"/>
          </a:xfrm>
          <a:prstGeom prst="roundRect">
            <a:avLst>
              <a:gd name="adj" fmla="val 7546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2400"/>
              <a:t>2 </a:t>
            </a:r>
            <a:r>
              <a:rPr lang="en-US" altLang="en-US" sz="2400">
                <a:ea typeface="Twinkl" pitchFamily="2" charset="0"/>
                <a:cs typeface="Twinkl" pitchFamily="2" charset="0"/>
              </a:rPr>
              <a:t>× 5</a:t>
            </a:r>
          </a:p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2400">
                <a:ea typeface="Twinkl" pitchFamily="2" charset="0"/>
                <a:cs typeface="Twinkl" pitchFamily="2" charset="0"/>
              </a:rPr>
              <a:t>3 × 4 – 2</a:t>
            </a:r>
          </a:p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2400">
                <a:ea typeface="Twinkl" pitchFamily="2" charset="0"/>
                <a:cs typeface="Twinkl" pitchFamily="2" charset="0"/>
              </a:rPr>
              <a:t>4 × 5 ÷ 2</a:t>
            </a:r>
          </a:p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2400">
                <a:ea typeface="Twinkl" pitchFamily="2" charset="0"/>
                <a:cs typeface="Twinkl" pitchFamily="2" charset="0"/>
              </a:rPr>
              <a:t>(4 – 2) × 5</a:t>
            </a:r>
          </a:p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2400">
                <a:ea typeface="Twinkl" pitchFamily="2" charset="0"/>
                <a:cs typeface="Twinkl" pitchFamily="2" charset="0"/>
              </a:rPr>
              <a:t>2 + 3 + 5</a:t>
            </a:r>
          </a:p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2400">
                <a:ea typeface="Twinkl" pitchFamily="2" charset="0"/>
                <a:cs typeface="Twinkl" pitchFamily="2" charset="0"/>
              </a:rPr>
              <a:t>2 × 5 × (4 – 3)</a:t>
            </a:r>
          </a:p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2400">
                <a:ea typeface="Twinkl" pitchFamily="2" charset="0"/>
                <a:cs typeface="Twinkl" pitchFamily="2" charset="0"/>
              </a:rPr>
              <a:t>other answers possible</a:t>
            </a:r>
          </a:p>
        </p:txBody>
      </p:sp>
    </p:spTree>
    <p:extLst>
      <p:ext uri="{BB962C8B-B14F-4D97-AF65-F5344CB8AC3E}">
        <p14:creationId xmlns:p14="http://schemas.microsoft.com/office/powerpoint/2010/main" val="901413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</p:childTnLst>
        </p:cTn>
      </p:par>
    </p:tnLst>
    <p:bldLst>
      <p:bldP spid="41" grpId="0" animBg="1"/>
      <p:bldP spid="41" grpId="1" animBg="1"/>
      <p:bldP spid="44" grpId="0" animBg="1"/>
      <p:bldP spid="44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3009901" y="479431"/>
            <a:ext cx="6165056" cy="993775"/>
          </a:xfrm>
        </p:spPr>
        <p:txBody>
          <a:bodyPr/>
          <a:lstStyle/>
          <a:p>
            <a:pPr eaLnBrk="1" hangingPunct="1"/>
            <a:r>
              <a:rPr lang="en-US" altLang="en-US" sz="3600">
                <a:latin typeface="Twinkl SemiBold" pitchFamily="2" charset="0"/>
                <a:ea typeface="Twinkl" pitchFamily="2" charset="0"/>
                <a:cs typeface="Twinkl" pitchFamily="2" charset="0"/>
              </a:rPr>
              <a:t>Which Operation</a:t>
            </a:r>
            <a:endParaRPr lang="en-GB" altLang="en-US" sz="3600">
              <a:latin typeface="Twinkl SemiBold" pitchFamily="2" charset="0"/>
            </a:endParaRPr>
          </a:p>
        </p:txBody>
      </p:sp>
      <p:sp>
        <p:nvSpPr>
          <p:cNvPr id="10243" name="Content Placeholder 21"/>
          <p:cNvSpPr>
            <a:spLocks noGrp="1"/>
          </p:cNvSpPr>
          <p:nvPr>
            <p:ph idx="1"/>
          </p:nvPr>
        </p:nvSpPr>
        <p:spPr>
          <a:xfrm>
            <a:off x="3128964" y="1312863"/>
            <a:ext cx="5724525" cy="431800"/>
          </a:xfrm>
        </p:spPr>
        <p:txBody>
          <a:bodyPr vert="horz" wrap="square" lIns="108000" tIns="108000" rIns="108000" bIns="10800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>
                <a:latin typeface="Twinkl" pitchFamily="2" charset="0"/>
                <a:ea typeface="Twinkl" pitchFamily="2" charset="0"/>
                <a:cs typeface="Twinkl" pitchFamily="2" charset="0"/>
              </a:rPr>
              <a:t>Complete these number sentences by putting in operations.</a:t>
            </a:r>
          </a:p>
        </p:txBody>
      </p:sp>
      <p:sp>
        <p:nvSpPr>
          <p:cNvPr id="10244" name="TextBox 24"/>
          <p:cNvSpPr txBox="1">
            <a:spLocks noChangeArrowheads="1"/>
          </p:cNvSpPr>
          <p:nvPr/>
        </p:nvSpPr>
        <p:spPr bwMode="auto">
          <a:xfrm>
            <a:off x="3128968" y="5949952"/>
            <a:ext cx="3825856" cy="341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0" fontAlgn="base" hangingPunct="0">
              <a:spcAft>
                <a:spcPct val="0"/>
              </a:spcAft>
              <a:buNone/>
            </a:pPr>
            <a:r>
              <a:rPr lang="en-US" altLang="en-US">
                <a:ea typeface="Twinkl" pitchFamily="2" charset="0"/>
                <a:cs typeface="Twinkl" pitchFamily="2" charset="0"/>
              </a:rPr>
              <a:t>Create some of your own for a partner.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8340335" y="5897574"/>
            <a:ext cx="759619" cy="447675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dirty="0">
                <a:solidFill>
                  <a:prstClr val="white"/>
                </a:solidFill>
                <a:latin typeface="Twinkl"/>
              </a:rPr>
              <a:t>Show </a:t>
            </a:r>
          </a:p>
          <a:p>
            <a:pPr algn="ctr">
              <a:defRPr/>
            </a:pPr>
            <a:r>
              <a:rPr lang="en-GB" sz="1400" dirty="0">
                <a:solidFill>
                  <a:prstClr val="white"/>
                </a:solidFill>
                <a:latin typeface="Twinkl"/>
              </a:rPr>
              <a:t>Answers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8340334" y="5897574"/>
            <a:ext cx="1212050" cy="447675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dirty="0">
                <a:solidFill>
                  <a:srgbClr val="1C1C1C"/>
                </a:solidFill>
                <a:latin typeface="Twinkl"/>
              </a:rPr>
              <a:t>Hide</a:t>
            </a:r>
          </a:p>
          <a:p>
            <a:pPr algn="ctr">
              <a:defRPr/>
            </a:pPr>
            <a:r>
              <a:rPr lang="en-GB" sz="1400" dirty="0">
                <a:solidFill>
                  <a:srgbClr val="1C1C1C"/>
                </a:solidFill>
                <a:latin typeface="Twinkl"/>
              </a:rPr>
              <a:t>Answers</a:t>
            </a:r>
          </a:p>
        </p:txBody>
      </p:sp>
      <p:sp>
        <p:nvSpPr>
          <p:cNvPr id="10247" name="Content Placeholder 21"/>
          <p:cNvSpPr>
            <a:spLocks/>
          </p:cNvSpPr>
          <p:nvPr/>
        </p:nvSpPr>
        <p:spPr bwMode="auto">
          <a:xfrm>
            <a:off x="3731822" y="2003436"/>
            <a:ext cx="4608512" cy="2652713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/>
          <a:lstStyle>
            <a:lvl1pPr marL="514350" indent="-5143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0" fontAlgn="base" hangingPunct="0">
              <a:spcAft>
                <a:spcPct val="0"/>
              </a:spcAft>
              <a:buFont typeface="Twinkl SemiBold" pitchFamily="2" charset="0"/>
              <a:buAutoNum type="arabicPeriod"/>
            </a:pPr>
            <a:r>
              <a:rPr lang="en-US" altLang="en-US" sz="2800" dirty="0">
                <a:solidFill>
                  <a:srgbClr val="000000"/>
                </a:solidFill>
                <a:ea typeface="Twinkl" pitchFamily="2" charset="0"/>
                <a:cs typeface="Twinkl" pitchFamily="2" charset="0"/>
              </a:rPr>
              <a:t>5 </a:t>
            </a:r>
            <a:r>
              <a:rPr lang="en-US" altLang="en-US" sz="2800" dirty="0">
                <a:solidFill>
                  <a:srgbClr val="008000"/>
                </a:solidFill>
                <a:latin typeface="MS Gothic" panose="020B0609070205080204" pitchFamily="49" charset="-128"/>
                <a:ea typeface="MS Gothic" panose="020B0609070205080204" pitchFamily="49" charset="-128"/>
                <a:cs typeface="Twinkl" pitchFamily="2" charset="0"/>
              </a:rPr>
              <a:t>  </a:t>
            </a:r>
            <a:r>
              <a:rPr lang="en-US" altLang="en-US" sz="2800" dirty="0">
                <a:solidFill>
                  <a:srgbClr val="000000"/>
                </a:solidFill>
                <a:ea typeface="MS Gothic" panose="020B0609070205080204" pitchFamily="49" charset="-128"/>
                <a:cs typeface="Twinkl" pitchFamily="2" charset="0"/>
              </a:rPr>
              <a:t>4</a:t>
            </a:r>
            <a:r>
              <a:rPr lang="en-US" altLang="en-US" sz="2800" dirty="0">
                <a:solidFill>
                  <a:srgbClr val="000000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 </a:t>
            </a:r>
            <a:r>
              <a:rPr lang="en-US" altLang="en-US" sz="2800" dirty="0">
                <a:solidFill>
                  <a:srgbClr val="008000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 </a:t>
            </a:r>
            <a:r>
              <a:rPr lang="en-US" altLang="en-US" sz="2800" dirty="0">
                <a:solidFill>
                  <a:srgbClr val="000000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 </a:t>
            </a:r>
            <a:r>
              <a:rPr lang="en-US" altLang="en-US" sz="2800" dirty="0">
                <a:solidFill>
                  <a:srgbClr val="000000"/>
                </a:solidFill>
                <a:ea typeface="MS Gothic" panose="020B0609070205080204" pitchFamily="49" charset="-128"/>
              </a:rPr>
              <a:t>6 = 7</a:t>
            </a:r>
          </a:p>
          <a:p>
            <a:pPr eaLnBrk="0" fontAlgn="base" hangingPunct="0">
              <a:spcAft>
                <a:spcPct val="0"/>
              </a:spcAft>
              <a:buFont typeface="Twinkl SemiBold" pitchFamily="2" charset="0"/>
              <a:buAutoNum type="arabicPeriod"/>
            </a:pPr>
            <a:r>
              <a:rPr lang="en-US" altLang="en-US" sz="2800" dirty="0">
                <a:solidFill>
                  <a:srgbClr val="000000"/>
                </a:solidFill>
                <a:ea typeface="Twinkl" pitchFamily="2" charset="0"/>
                <a:cs typeface="Twinkl" pitchFamily="2" charset="0"/>
              </a:rPr>
              <a:t>5 </a:t>
            </a:r>
            <a:r>
              <a:rPr lang="en-US" altLang="en-US" sz="2800" dirty="0">
                <a:solidFill>
                  <a:srgbClr val="008000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  </a:t>
            </a:r>
            <a:r>
              <a:rPr lang="en-US" altLang="en-US" sz="2800" dirty="0">
                <a:solidFill>
                  <a:srgbClr val="000000"/>
                </a:solidFill>
                <a:ea typeface="MS Gothic" panose="020B0609070205080204" pitchFamily="49" charset="-128"/>
              </a:rPr>
              <a:t>4</a:t>
            </a:r>
            <a:r>
              <a:rPr lang="en-US" altLang="en-US" sz="2800" dirty="0">
                <a:solidFill>
                  <a:srgbClr val="000000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 </a:t>
            </a:r>
            <a:r>
              <a:rPr lang="en-US" altLang="en-US" sz="2800" dirty="0">
                <a:solidFill>
                  <a:srgbClr val="008000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 </a:t>
            </a:r>
            <a:r>
              <a:rPr lang="en-US" altLang="en-US" sz="2800" dirty="0">
                <a:solidFill>
                  <a:srgbClr val="000000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 </a:t>
            </a:r>
            <a:r>
              <a:rPr lang="en-US" altLang="en-US" sz="2800" dirty="0">
                <a:solidFill>
                  <a:srgbClr val="000000"/>
                </a:solidFill>
                <a:ea typeface="MS Gothic" panose="020B0609070205080204" pitchFamily="49" charset="-128"/>
              </a:rPr>
              <a:t>6 = 3</a:t>
            </a:r>
          </a:p>
          <a:p>
            <a:pPr eaLnBrk="0" fontAlgn="base" hangingPunct="0">
              <a:spcAft>
                <a:spcPct val="0"/>
              </a:spcAft>
              <a:buFont typeface="Twinkl SemiBold" pitchFamily="2" charset="0"/>
              <a:buAutoNum type="arabicPeriod"/>
            </a:pPr>
            <a:r>
              <a:rPr lang="en-US" altLang="en-US" sz="2800" dirty="0">
                <a:solidFill>
                  <a:srgbClr val="000000"/>
                </a:solidFill>
                <a:ea typeface="Twinkl" pitchFamily="2" charset="0"/>
                <a:cs typeface="Twinkl" pitchFamily="2" charset="0"/>
              </a:rPr>
              <a:t>5 </a:t>
            </a:r>
            <a:r>
              <a:rPr lang="en-US" altLang="en-US" sz="2800" dirty="0">
                <a:solidFill>
                  <a:srgbClr val="008000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  </a:t>
            </a:r>
            <a:r>
              <a:rPr lang="en-US" altLang="en-US" sz="2800" dirty="0">
                <a:solidFill>
                  <a:srgbClr val="000000"/>
                </a:solidFill>
                <a:ea typeface="MS Gothic" panose="020B0609070205080204" pitchFamily="49" charset="-128"/>
              </a:rPr>
              <a:t>4</a:t>
            </a:r>
            <a:r>
              <a:rPr lang="en-US" altLang="en-US" sz="2800" dirty="0">
                <a:solidFill>
                  <a:srgbClr val="000000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 </a:t>
            </a:r>
            <a:r>
              <a:rPr lang="en-US" altLang="en-US" sz="2800" dirty="0">
                <a:solidFill>
                  <a:srgbClr val="008000"/>
                </a:solidFill>
                <a:ea typeface="Twinkl" pitchFamily="2" charset="0"/>
                <a:cs typeface="Twinkl" pitchFamily="2" charset="0"/>
              </a:rPr>
              <a:t>   </a:t>
            </a:r>
            <a:r>
              <a:rPr lang="en-US" altLang="en-US" sz="2800" dirty="0">
                <a:solidFill>
                  <a:srgbClr val="000000"/>
                </a:solidFill>
                <a:ea typeface="MS Gothic" panose="020B0609070205080204" pitchFamily="49" charset="-128"/>
              </a:rPr>
              <a:t>6 = 29</a:t>
            </a:r>
          </a:p>
          <a:p>
            <a:pPr eaLnBrk="0" fontAlgn="base" hangingPunct="0">
              <a:spcAft>
                <a:spcPct val="0"/>
              </a:spcAft>
              <a:buFont typeface="Twinkl SemiBold" pitchFamily="2" charset="0"/>
              <a:buAutoNum type="arabicPeriod"/>
            </a:pPr>
            <a:r>
              <a:rPr lang="en-US" altLang="en-US" sz="2800" dirty="0">
                <a:solidFill>
                  <a:srgbClr val="000000"/>
                </a:solidFill>
                <a:ea typeface="Twinkl" pitchFamily="2" charset="0"/>
                <a:cs typeface="Twinkl" pitchFamily="2" charset="0"/>
              </a:rPr>
              <a:t>5 </a:t>
            </a:r>
            <a:r>
              <a:rPr lang="en-US" altLang="en-US" sz="2800" dirty="0">
                <a:solidFill>
                  <a:srgbClr val="008000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  </a:t>
            </a:r>
            <a:r>
              <a:rPr lang="en-US" altLang="en-US" sz="2800" dirty="0">
                <a:solidFill>
                  <a:srgbClr val="000000"/>
                </a:solidFill>
                <a:ea typeface="MS Gothic" panose="020B0609070205080204" pitchFamily="49" charset="-128"/>
              </a:rPr>
              <a:t>4</a:t>
            </a:r>
            <a:r>
              <a:rPr lang="en-US" altLang="en-US" sz="2800" dirty="0">
                <a:solidFill>
                  <a:srgbClr val="000000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 </a:t>
            </a:r>
            <a:r>
              <a:rPr lang="en-US" altLang="en-US" sz="2800" dirty="0">
                <a:solidFill>
                  <a:srgbClr val="008000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 </a:t>
            </a:r>
            <a:r>
              <a:rPr lang="en-US" altLang="en-US" sz="2800" dirty="0">
                <a:solidFill>
                  <a:srgbClr val="000000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 </a:t>
            </a:r>
            <a:r>
              <a:rPr lang="en-US" altLang="en-US" sz="2800" dirty="0">
                <a:solidFill>
                  <a:srgbClr val="000000"/>
                </a:solidFill>
                <a:ea typeface="MS Gothic" panose="020B0609070205080204" pitchFamily="49" charset="-128"/>
              </a:rPr>
              <a:t>6 = 15</a:t>
            </a:r>
          </a:p>
          <a:p>
            <a:pPr eaLnBrk="0" fontAlgn="base" hangingPunct="0">
              <a:spcAft>
                <a:spcPct val="0"/>
              </a:spcAft>
              <a:buFont typeface="Twinkl SemiBold" pitchFamily="2" charset="0"/>
              <a:buAutoNum type="arabicPeriod"/>
            </a:pPr>
            <a:r>
              <a:rPr lang="en-US" altLang="en-US" sz="2800" dirty="0">
                <a:solidFill>
                  <a:srgbClr val="000000"/>
                </a:solidFill>
                <a:ea typeface="Twinkl" pitchFamily="2" charset="0"/>
                <a:cs typeface="Twinkl" pitchFamily="2" charset="0"/>
              </a:rPr>
              <a:t>5 </a:t>
            </a:r>
            <a:r>
              <a:rPr lang="en-US" altLang="en-US" sz="2800" dirty="0">
                <a:solidFill>
                  <a:srgbClr val="008000"/>
                </a:solidFill>
                <a:ea typeface="Twinkl" pitchFamily="2" charset="0"/>
                <a:cs typeface="Twinkl" pitchFamily="2" charset="0"/>
              </a:rPr>
              <a:t>  </a:t>
            </a:r>
            <a:r>
              <a:rPr lang="en-US" altLang="en-US" sz="2800" dirty="0">
                <a:solidFill>
                  <a:srgbClr val="008000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 </a:t>
            </a:r>
            <a:r>
              <a:rPr lang="en-US" altLang="en-US" sz="2800" dirty="0">
                <a:solidFill>
                  <a:srgbClr val="000000"/>
                </a:solidFill>
                <a:ea typeface="MS Gothic" panose="020B0609070205080204" pitchFamily="49" charset="-128"/>
              </a:rPr>
              <a:t>4</a:t>
            </a:r>
            <a:r>
              <a:rPr lang="en-US" altLang="en-US" sz="2800" dirty="0">
                <a:solidFill>
                  <a:srgbClr val="000000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 </a:t>
            </a:r>
            <a:r>
              <a:rPr lang="en-US" altLang="en-US" sz="2800" dirty="0">
                <a:solidFill>
                  <a:srgbClr val="008000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 </a:t>
            </a:r>
            <a:r>
              <a:rPr lang="en-US" altLang="en-US" sz="2800" dirty="0">
                <a:solidFill>
                  <a:srgbClr val="000000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 </a:t>
            </a:r>
            <a:r>
              <a:rPr lang="en-US" altLang="en-US" sz="2800" dirty="0">
                <a:solidFill>
                  <a:srgbClr val="000000"/>
                </a:solidFill>
                <a:ea typeface="MS Gothic" panose="020B0609070205080204" pitchFamily="49" charset="-128"/>
              </a:rPr>
              <a:t>6 = 26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4678615" y="2132817"/>
            <a:ext cx="906402" cy="2393950"/>
            <a:chOff x="3967166" y="2165350"/>
            <a:chExt cx="735804" cy="2393950"/>
          </a:xfrm>
        </p:grpSpPr>
        <p:sp>
          <p:nvSpPr>
            <p:cNvPr id="44" name="Rounded Rectangle 43"/>
            <p:cNvSpPr/>
            <p:nvPr/>
          </p:nvSpPr>
          <p:spPr bwMode="auto">
            <a:xfrm>
              <a:off x="3967166" y="2165350"/>
              <a:ext cx="205979" cy="323850"/>
            </a:xfrm>
            <a:prstGeom prst="roundRect">
              <a:avLst>
                <a:gd name="adj" fmla="val 15071"/>
              </a:avLst>
            </a:prstGeom>
            <a:solidFill>
              <a:schemeClr val="bg1"/>
            </a:solidFill>
            <a:ln w="2857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400" dirty="0">
                <a:solidFill>
                  <a:srgbClr val="1C1C1C"/>
                </a:solidFill>
                <a:latin typeface="Twinkl"/>
              </a:endParaRPr>
            </a:p>
          </p:txBody>
        </p:sp>
        <p:sp>
          <p:nvSpPr>
            <p:cNvPr id="16" name="Rounded Rectangle 15"/>
            <p:cNvSpPr/>
            <p:nvPr/>
          </p:nvSpPr>
          <p:spPr bwMode="auto">
            <a:xfrm>
              <a:off x="4491037" y="2165350"/>
              <a:ext cx="204788" cy="323850"/>
            </a:xfrm>
            <a:prstGeom prst="roundRect">
              <a:avLst>
                <a:gd name="adj" fmla="val 15071"/>
              </a:avLst>
            </a:prstGeom>
            <a:solidFill>
              <a:schemeClr val="bg1"/>
            </a:solidFill>
            <a:ln w="2857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400" dirty="0">
                <a:solidFill>
                  <a:srgbClr val="1C1C1C"/>
                </a:solidFill>
                <a:latin typeface="Twinkl"/>
              </a:endParaRPr>
            </a:p>
          </p:txBody>
        </p:sp>
        <p:sp>
          <p:nvSpPr>
            <p:cNvPr id="19" name="Rounded Rectangle 18"/>
            <p:cNvSpPr/>
            <p:nvPr/>
          </p:nvSpPr>
          <p:spPr bwMode="auto">
            <a:xfrm>
              <a:off x="3967166" y="2682875"/>
              <a:ext cx="205979" cy="323850"/>
            </a:xfrm>
            <a:prstGeom prst="roundRect">
              <a:avLst>
                <a:gd name="adj" fmla="val 15071"/>
              </a:avLst>
            </a:prstGeom>
            <a:solidFill>
              <a:schemeClr val="bg1"/>
            </a:solidFill>
            <a:ln w="2857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400" dirty="0">
                <a:solidFill>
                  <a:srgbClr val="1C1C1C"/>
                </a:solidFill>
                <a:latin typeface="Twinkl"/>
              </a:endParaRPr>
            </a:p>
          </p:txBody>
        </p:sp>
        <p:sp>
          <p:nvSpPr>
            <p:cNvPr id="21" name="Rounded Rectangle 20"/>
            <p:cNvSpPr/>
            <p:nvPr/>
          </p:nvSpPr>
          <p:spPr bwMode="auto">
            <a:xfrm>
              <a:off x="4491037" y="2682875"/>
              <a:ext cx="204788" cy="323850"/>
            </a:xfrm>
            <a:prstGeom prst="roundRect">
              <a:avLst>
                <a:gd name="adj" fmla="val 15071"/>
              </a:avLst>
            </a:prstGeom>
            <a:solidFill>
              <a:schemeClr val="bg1"/>
            </a:solidFill>
            <a:ln w="2857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400" dirty="0">
                <a:solidFill>
                  <a:srgbClr val="1C1C1C"/>
                </a:solidFill>
                <a:latin typeface="Twinkl"/>
              </a:endParaRPr>
            </a:p>
          </p:txBody>
        </p:sp>
        <p:sp>
          <p:nvSpPr>
            <p:cNvPr id="23" name="Rounded Rectangle 22"/>
            <p:cNvSpPr/>
            <p:nvPr/>
          </p:nvSpPr>
          <p:spPr bwMode="auto">
            <a:xfrm>
              <a:off x="3967166" y="3198813"/>
              <a:ext cx="205979" cy="323850"/>
            </a:xfrm>
            <a:prstGeom prst="roundRect">
              <a:avLst>
                <a:gd name="adj" fmla="val 15071"/>
              </a:avLst>
            </a:prstGeom>
            <a:solidFill>
              <a:schemeClr val="bg1"/>
            </a:solidFill>
            <a:ln w="2857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400" dirty="0">
                <a:solidFill>
                  <a:srgbClr val="1C1C1C"/>
                </a:solidFill>
                <a:latin typeface="Twinkl"/>
              </a:endParaRPr>
            </a:p>
          </p:txBody>
        </p:sp>
        <p:sp>
          <p:nvSpPr>
            <p:cNvPr id="25" name="Rounded Rectangle 24"/>
            <p:cNvSpPr/>
            <p:nvPr/>
          </p:nvSpPr>
          <p:spPr bwMode="auto">
            <a:xfrm>
              <a:off x="4491037" y="3189288"/>
              <a:ext cx="204788" cy="323850"/>
            </a:xfrm>
            <a:prstGeom prst="roundRect">
              <a:avLst>
                <a:gd name="adj" fmla="val 15071"/>
              </a:avLst>
            </a:prstGeom>
            <a:solidFill>
              <a:schemeClr val="bg1"/>
            </a:solidFill>
            <a:ln w="2857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400" dirty="0">
                <a:solidFill>
                  <a:srgbClr val="1C1C1C"/>
                </a:solidFill>
                <a:latin typeface="Twinkl"/>
              </a:endParaRPr>
            </a:p>
          </p:txBody>
        </p:sp>
        <p:sp>
          <p:nvSpPr>
            <p:cNvPr id="27" name="Rounded Rectangle 26"/>
            <p:cNvSpPr/>
            <p:nvPr/>
          </p:nvSpPr>
          <p:spPr bwMode="auto">
            <a:xfrm>
              <a:off x="3967166" y="3703638"/>
              <a:ext cx="205979" cy="323850"/>
            </a:xfrm>
            <a:prstGeom prst="roundRect">
              <a:avLst>
                <a:gd name="adj" fmla="val 15071"/>
              </a:avLst>
            </a:prstGeom>
            <a:solidFill>
              <a:schemeClr val="bg1"/>
            </a:solidFill>
            <a:ln w="2857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400" dirty="0">
                <a:solidFill>
                  <a:srgbClr val="1C1C1C"/>
                </a:solidFill>
                <a:latin typeface="Twinkl"/>
              </a:endParaRPr>
            </a:p>
          </p:txBody>
        </p:sp>
        <p:sp>
          <p:nvSpPr>
            <p:cNvPr id="29" name="Rounded Rectangle 28"/>
            <p:cNvSpPr/>
            <p:nvPr/>
          </p:nvSpPr>
          <p:spPr bwMode="auto">
            <a:xfrm>
              <a:off x="4491037" y="3694113"/>
              <a:ext cx="204788" cy="323850"/>
            </a:xfrm>
            <a:prstGeom prst="roundRect">
              <a:avLst>
                <a:gd name="adj" fmla="val 15071"/>
              </a:avLst>
            </a:prstGeom>
            <a:solidFill>
              <a:schemeClr val="bg1"/>
            </a:solidFill>
            <a:ln w="2857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400" dirty="0">
                <a:solidFill>
                  <a:srgbClr val="1C1C1C"/>
                </a:solidFill>
                <a:latin typeface="Twinkl"/>
              </a:endParaRPr>
            </a:p>
          </p:txBody>
        </p:sp>
        <p:sp>
          <p:nvSpPr>
            <p:cNvPr id="31" name="Rounded Rectangle 30"/>
            <p:cNvSpPr/>
            <p:nvPr/>
          </p:nvSpPr>
          <p:spPr bwMode="auto">
            <a:xfrm>
              <a:off x="3974310" y="4237038"/>
              <a:ext cx="205979" cy="322262"/>
            </a:xfrm>
            <a:prstGeom prst="roundRect">
              <a:avLst>
                <a:gd name="adj" fmla="val 15071"/>
              </a:avLst>
            </a:prstGeom>
            <a:solidFill>
              <a:schemeClr val="bg1"/>
            </a:solidFill>
            <a:ln w="2857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400" dirty="0">
                <a:solidFill>
                  <a:srgbClr val="1C1C1C"/>
                </a:solidFill>
                <a:latin typeface="Twinkl"/>
              </a:endParaRPr>
            </a:p>
          </p:txBody>
        </p:sp>
        <p:sp>
          <p:nvSpPr>
            <p:cNvPr id="33" name="Rounded Rectangle 32"/>
            <p:cNvSpPr/>
            <p:nvPr/>
          </p:nvSpPr>
          <p:spPr bwMode="auto">
            <a:xfrm>
              <a:off x="4498182" y="4227513"/>
              <a:ext cx="204788" cy="323850"/>
            </a:xfrm>
            <a:prstGeom prst="roundRect">
              <a:avLst>
                <a:gd name="adj" fmla="val 15071"/>
              </a:avLst>
            </a:prstGeom>
            <a:solidFill>
              <a:schemeClr val="bg1"/>
            </a:solidFill>
            <a:ln w="2857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400" dirty="0">
                <a:solidFill>
                  <a:srgbClr val="1C1C1C"/>
                </a:solidFill>
                <a:latin typeface="Twinkl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6816081" y="2121704"/>
            <a:ext cx="979401" cy="2393950"/>
            <a:chOff x="3967166" y="2163763"/>
            <a:chExt cx="735804" cy="2393950"/>
          </a:xfrm>
        </p:grpSpPr>
        <p:sp>
          <p:nvSpPr>
            <p:cNvPr id="15" name="Rounded Rectangle 14"/>
            <p:cNvSpPr/>
            <p:nvPr/>
          </p:nvSpPr>
          <p:spPr bwMode="auto">
            <a:xfrm>
              <a:off x="3967166" y="2163763"/>
              <a:ext cx="205979" cy="323850"/>
            </a:xfrm>
            <a:prstGeom prst="roundRect">
              <a:avLst>
                <a:gd name="adj" fmla="val 15071"/>
              </a:avLst>
            </a:prstGeom>
            <a:solidFill>
              <a:schemeClr val="accent6">
                <a:lumMod val="40000"/>
                <a:lumOff val="60000"/>
              </a:schemeClr>
            </a:solidFill>
            <a:ln w="2857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4000" b="1" dirty="0">
                  <a:solidFill>
                    <a:srgbClr val="1C1C1C"/>
                  </a:solidFill>
                  <a:latin typeface="Twinkl"/>
                </a:rPr>
                <a:t>-</a:t>
              </a:r>
            </a:p>
          </p:txBody>
        </p:sp>
        <p:sp>
          <p:nvSpPr>
            <p:cNvPr id="17" name="Rounded Rectangle 16"/>
            <p:cNvSpPr/>
            <p:nvPr/>
          </p:nvSpPr>
          <p:spPr bwMode="auto">
            <a:xfrm>
              <a:off x="4491037" y="2163763"/>
              <a:ext cx="204788" cy="323850"/>
            </a:xfrm>
            <a:prstGeom prst="roundRect">
              <a:avLst>
                <a:gd name="adj" fmla="val 15071"/>
              </a:avLst>
            </a:prstGeom>
            <a:solidFill>
              <a:schemeClr val="accent6">
                <a:lumMod val="40000"/>
                <a:lumOff val="60000"/>
              </a:schemeClr>
            </a:solidFill>
            <a:ln w="2857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4000" b="1" dirty="0">
                  <a:solidFill>
                    <a:srgbClr val="1C1C1C"/>
                  </a:solidFill>
                  <a:latin typeface="Twinkl"/>
                </a:rPr>
                <a:t>+</a:t>
              </a:r>
            </a:p>
          </p:txBody>
        </p:sp>
        <p:sp>
          <p:nvSpPr>
            <p:cNvPr id="20" name="Rounded Rectangle 19"/>
            <p:cNvSpPr/>
            <p:nvPr/>
          </p:nvSpPr>
          <p:spPr bwMode="auto">
            <a:xfrm>
              <a:off x="3967166" y="2681288"/>
              <a:ext cx="205979" cy="323850"/>
            </a:xfrm>
            <a:prstGeom prst="roundRect">
              <a:avLst>
                <a:gd name="adj" fmla="val 15071"/>
              </a:avLst>
            </a:prstGeom>
            <a:solidFill>
              <a:schemeClr val="accent6">
                <a:lumMod val="40000"/>
                <a:lumOff val="60000"/>
              </a:schemeClr>
            </a:solidFill>
            <a:ln w="2857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4000" b="1" dirty="0">
                  <a:solidFill>
                    <a:srgbClr val="1C1C1C"/>
                  </a:solidFill>
                  <a:latin typeface="Twinkl"/>
                </a:rPr>
                <a:t>+</a:t>
              </a:r>
            </a:p>
          </p:txBody>
        </p:sp>
        <p:sp>
          <p:nvSpPr>
            <p:cNvPr id="22" name="Rounded Rectangle 21"/>
            <p:cNvSpPr/>
            <p:nvPr/>
          </p:nvSpPr>
          <p:spPr bwMode="auto">
            <a:xfrm>
              <a:off x="4491037" y="2681288"/>
              <a:ext cx="204788" cy="323850"/>
            </a:xfrm>
            <a:prstGeom prst="roundRect">
              <a:avLst>
                <a:gd name="adj" fmla="val 15071"/>
              </a:avLst>
            </a:prstGeom>
            <a:solidFill>
              <a:schemeClr val="accent6">
                <a:lumMod val="40000"/>
                <a:lumOff val="60000"/>
              </a:schemeClr>
            </a:solidFill>
            <a:ln w="2857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4000" b="1" dirty="0">
                  <a:solidFill>
                    <a:srgbClr val="1C1C1C"/>
                  </a:solidFill>
                  <a:latin typeface="Twinkl"/>
                </a:rPr>
                <a:t>-</a:t>
              </a:r>
            </a:p>
          </p:txBody>
        </p:sp>
        <p:sp>
          <p:nvSpPr>
            <p:cNvPr id="24" name="Rounded Rectangle 23"/>
            <p:cNvSpPr/>
            <p:nvPr/>
          </p:nvSpPr>
          <p:spPr bwMode="auto">
            <a:xfrm>
              <a:off x="3967166" y="3197225"/>
              <a:ext cx="205979" cy="323850"/>
            </a:xfrm>
            <a:prstGeom prst="roundRect">
              <a:avLst>
                <a:gd name="adj" fmla="val 15071"/>
              </a:avLst>
            </a:prstGeom>
            <a:solidFill>
              <a:schemeClr val="accent6">
                <a:lumMod val="40000"/>
                <a:lumOff val="60000"/>
              </a:schemeClr>
            </a:solidFill>
            <a:ln w="2857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4000" b="1" dirty="0">
                  <a:solidFill>
                    <a:srgbClr val="1C1C1C"/>
                  </a:solidFill>
                  <a:latin typeface="Twinkl"/>
                </a:rPr>
                <a:t>+</a:t>
              </a:r>
            </a:p>
          </p:txBody>
        </p:sp>
        <p:sp>
          <p:nvSpPr>
            <p:cNvPr id="26" name="Rounded Rectangle 25"/>
            <p:cNvSpPr/>
            <p:nvPr/>
          </p:nvSpPr>
          <p:spPr bwMode="auto">
            <a:xfrm>
              <a:off x="4491037" y="3187700"/>
              <a:ext cx="204788" cy="323850"/>
            </a:xfrm>
            <a:prstGeom prst="roundRect">
              <a:avLst>
                <a:gd name="adj" fmla="val 15071"/>
              </a:avLst>
            </a:prstGeom>
            <a:solidFill>
              <a:schemeClr val="accent6">
                <a:lumMod val="40000"/>
                <a:lumOff val="60000"/>
              </a:schemeClr>
            </a:solidFill>
            <a:ln w="2857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4000" b="1" dirty="0">
                  <a:solidFill>
                    <a:srgbClr val="1C1C1C"/>
                  </a:solidFill>
                  <a:latin typeface="Twinkl"/>
                </a:rPr>
                <a:t>×</a:t>
              </a:r>
            </a:p>
          </p:txBody>
        </p:sp>
        <p:sp>
          <p:nvSpPr>
            <p:cNvPr id="28" name="Rounded Rectangle 27"/>
            <p:cNvSpPr/>
            <p:nvPr/>
          </p:nvSpPr>
          <p:spPr bwMode="auto">
            <a:xfrm>
              <a:off x="3967166" y="3702050"/>
              <a:ext cx="205979" cy="323850"/>
            </a:xfrm>
            <a:prstGeom prst="roundRect">
              <a:avLst>
                <a:gd name="adj" fmla="val 15071"/>
              </a:avLst>
            </a:prstGeom>
            <a:solidFill>
              <a:schemeClr val="accent6">
                <a:lumMod val="40000"/>
                <a:lumOff val="60000"/>
              </a:schemeClr>
            </a:solidFill>
            <a:ln w="2857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4000" b="1" dirty="0">
                  <a:solidFill>
                    <a:srgbClr val="1C1C1C"/>
                  </a:solidFill>
                  <a:latin typeface="Twinkl"/>
                </a:rPr>
                <a:t>+</a:t>
              </a:r>
            </a:p>
          </p:txBody>
        </p:sp>
        <p:sp>
          <p:nvSpPr>
            <p:cNvPr id="30" name="Rounded Rectangle 29"/>
            <p:cNvSpPr/>
            <p:nvPr/>
          </p:nvSpPr>
          <p:spPr bwMode="auto">
            <a:xfrm>
              <a:off x="4491037" y="3692525"/>
              <a:ext cx="204788" cy="323850"/>
            </a:xfrm>
            <a:prstGeom prst="roundRect">
              <a:avLst>
                <a:gd name="adj" fmla="val 15071"/>
              </a:avLst>
            </a:prstGeom>
            <a:solidFill>
              <a:schemeClr val="accent6">
                <a:lumMod val="40000"/>
                <a:lumOff val="60000"/>
              </a:schemeClr>
            </a:solidFill>
            <a:ln w="2857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4000" b="1" dirty="0">
                  <a:solidFill>
                    <a:srgbClr val="1C1C1C"/>
                  </a:solidFill>
                  <a:latin typeface="Twinkl"/>
                </a:rPr>
                <a:t>+</a:t>
              </a:r>
            </a:p>
          </p:txBody>
        </p:sp>
        <p:sp>
          <p:nvSpPr>
            <p:cNvPr id="32" name="Rounded Rectangle 31"/>
            <p:cNvSpPr/>
            <p:nvPr/>
          </p:nvSpPr>
          <p:spPr bwMode="auto">
            <a:xfrm>
              <a:off x="3974310" y="4233863"/>
              <a:ext cx="205979" cy="323850"/>
            </a:xfrm>
            <a:prstGeom prst="roundRect">
              <a:avLst>
                <a:gd name="adj" fmla="val 15071"/>
              </a:avLst>
            </a:prstGeom>
            <a:solidFill>
              <a:schemeClr val="accent6">
                <a:lumMod val="40000"/>
                <a:lumOff val="60000"/>
              </a:schemeClr>
            </a:solidFill>
            <a:ln w="2857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4000" b="1" dirty="0">
                  <a:solidFill>
                    <a:srgbClr val="1C1C1C"/>
                  </a:solidFill>
                  <a:latin typeface="Twinkl"/>
                </a:rPr>
                <a:t>×</a:t>
              </a:r>
            </a:p>
          </p:txBody>
        </p:sp>
        <p:sp>
          <p:nvSpPr>
            <p:cNvPr id="34" name="Rounded Rectangle 33"/>
            <p:cNvSpPr/>
            <p:nvPr/>
          </p:nvSpPr>
          <p:spPr bwMode="auto">
            <a:xfrm>
              <a:off x="4498182" y="4224338"/>
              <a:ext cx="204788" cy="323850"/>
            </a:xfrm>
            <a:prstGeom prst="roundRect">
              <a:avLst>
                <a:gd name="adj" fmla="val 15071"/>
              </a:avLst>
            </a:prstGeom>
            <a:solidFill>
              <a:schemeClr val="accent6">
                <a:lumMod val="40000"/>
                <a:lumOff val="60000"/>
              </a:schemeClr>
            </a:solidFill>
            <a:ln w="2857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4000" b="1" dirty="0">
                  <a:solidFill>
                    <a:srgbClr val="1C1C1C"/>
                  </a:solidFill>
                  <a:latin typeface="Twinkl"/>
                </a:rPr>
                <a:t>+</a:t>
              </a:r>
            </a:p>
          </p:txBody>
        </p:sp>
      </p:grpSp>
      <p:pic>
        <p:nvPicPr>
          <p:cNvPr id="10268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259216">
            <a:off x="5948369" y="4416425"/>
            <a:ext cx="301823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5850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</p:childTnLst>
        </p:cTn>
      </p:par>
    </p:tnLst>
    <p:bldLst>
      <p:bldP spid="41" grpId="0" animBg="1"/>
      <p:bldP spid="41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Rectangle 100"/>
          <p:cNvSpPr/>
          <p:nvPr/>
        </p:nvSpPr>
        <p:spPr>
          <a:xfrm>
            <a:off x="2186915" y="1135747"/>
            <a:ext cx="7920879" cy="646112"/>
          </a:xfrm>
          <a:prstGeom prst="rect">
            <a:avLst/>
          </a:prstGeom>
          <a:solidFill>
            <a:srgbClr val="ACD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2000" b="1" dirty="0">
              <a:solidFill>
                <a:srgbClr val="000000"/>
              </a:solidFill>
              <a:latin typeface="Jarman" pitchFamily="2" charset="0"/>
            </a:endParaRPr>
          </a:p>
        </p:txBody>
      </p:sp>
      <p:sp>
        <p:nvSpPr>
          <p:cNvPr id="16387" name="Rectangle 55"/>
          <p:cNvSpPr>
            <a:spLocks noChangeArrowheads="1"/>
          </p:cNvSpPr>
          <p:nvPr/>
        </p:nvSpPr>
        <p:spPr bwMode="auto">
          <a:xfrm>
            <a:off x="2144180" y="1148111"/>
            <a:ext cx="784887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ＭＳ Ｐゴシック" panose="020B0600070205080204" pitchFamily="34" charset="-128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 b="1" dirty="0">
                <a:latin typeface="CCW Cursive Writing 7" pitchFamily="66" charset="0"/>
              </a:rPr>
              <a:t>Use the 3 circled numbers to create a </a:t>
            </a:r>
            <a:br>
              <a:rPr lang="en-GB" altLang="en-US" sz="1600" b="1" dirty="0">
                <a:latin typeface="CCW Cursive Writing 7" pitchFamily="66" charset="0"/>
              </a:rPr>
            </a:br>
            <a:r>
              <a:rPr lang="en-GB" altLang="en-US" sz="1600" b="1" dirty="0">
                <a:latin typeface="CCW Cursive Writing 7" pitchFamily="66" charset="0"/>
              </a:rPr>
              <a:t>calculation with the answers below:</a:t>
            </a:r>
          </a:p>
        </p:txBody>
      </p:sp>
      <p:grpSp>
        <p:nvGrpSpPr>
          <p:cNvPr id="192" name="Group 191"/>
          <p:cNvGrpSpPr>
            <a:grpSpLocks/>
          </p:cNvGrpSpPr>
          <p:nvPr/>
        </p:nvGrpSpPr>
        <p:grpSpPr bwMode="auto">
          <a:xfrm>
            <a:off x="3505200" y="2043113"/>
            <a:ext cx="2563416" cy="3549650"/>
            <a:chOff x="1157591" y="2042791"/>
            <a:chExt cx="3418348" cy="3550614"/>
          </a:xfrm>
        </p:grpSpPr>
        <p:sp>
          <p:nvSpPr>
            <p:cNvPr id="103" name="Rectangle 102"/>
            <p:cNvSpPr/>
            <p:nvPr/>
          </p:nvSpPr>
          <p:spPr>
            <a:xfrm>
              <a:off x="1157591" y="2042791"/>
              <a:ext cx="3418348" cy="3550614"/>
            </a:xfrm>
            <a:prstGeom prst="rect">
              <a:avLst/>
            </a:prstGeom>
            <a:solidFill>
              <a:srgbClr val="2D47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grpSp>
          <p:nvGrpSpPr>
            <p:cNvPr id="16418" name="Group 190"/>
            <p:cNvGrpSpPr>
              <a:grpSpLocks/>
            </p:cNvGrpSpPr>
            <p:nvPr/>
          </p:nvGrpSpPr>
          <p:grpSpPr bwMode="auto">
            <a:xfrm>
              <a:off x="1633527" y="2228782"/>
              <a:ext cx="2466476" cy="621518"/>
              <a:chOff x="1629494" y="2228782"/>
              <a:chExt cx="2466476" cy="621518"/>
            </a:xfrm>
          </p:grpSpPr>
          <p:sp>
            <p:nvSpPr>
              <p:cNvPr id="121" name="Oval 120"/>
              <p:cNvSpPr/>
              <p:nvPr/>
            </p:nvSpPr>
            <p:spPr>
              <a:xfrm>
                <a:off x="1629872" y="2228578"/>
                <a:ext cx="620797" cy="622469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ACDDF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GB" sz="2400" b="1" dirty="0">
                    <a:solidFill>
                      <a:srgbClr val="1C1C1C"/>
                    </a:solidFill>
                    <a:latin typeface="Jarman" pitchFamily="2" charset="0"/>
                  </a:rPr>
                  <a:t>2</a:t>
                </a:r>
              </a:p>
            </p:txBody>
          </p:sp>
          <p:sp>
            <p:nvSpPr>
              <p:cNvPr id="122" name="Oval 121"/>
              <p:cNvSpPr/>
              <p:nvPr/>
            </p:nvSpPr>
            <p:spPr>
              <a:xfrm>
                <a:off x="2552334" y="2228578"/>
                <a:ext cx="620796" cy="622469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ACDDF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GB" sz="2400" b="1" dirty="0">
                    <a:solidFill>
                      <a:srgbClr val="1C1C1C"/>
                    </a:solidFill>
                    <a:latin typeface="Jarman" pitchFamily="2" charset="0"/>
                  </a:rPr>
                  <a:t>6</a:t>
                </a:r>
              </a:p>
            </p:txBody>
          </p:sp>
          <p:sp>
            <p:nvSpPr>
              <p:cNvPr id="123" name="Oval 122"/>
              <p:cNvSpPr/>
              <p:nvPr/>
            </p:nvSpPr>
            <p:spPr>
              <a:xfrm>
                <a:off x="3474795" y="2228578"/>
                <a:ext cx="620797" cy="622469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ACDDF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GB" sz="2400" b="1" dirty="0">
                    <a:solidFill>
                      <a:srgbClr val="1C1C1C"/>
                    </a:solidFill>
                    <a:latin typeface="Jarman" pitchFamily="2" charset="0"/>
                  </a:rPr>
                  <a:t>7</a:t>
                </a:r>
              </a:p>
            </p:txBody>
          </p:sp>
        </p:grpSp>
        <p:sp>
          <p:nvSpPr>
            <p:cNvPr id="119" name="Rectangle 118"/>
            <p:cNvSpPr/>
            <p:nvPr/>
          </p:nvSpPr>
          <p:spPr>
            <a:xfrm>
              <a:off x="1587862" y="3020957"/>
              <a:ext cx="765278" cy="400159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dirty="0">
                  <a:solidFill>
                    <a:srgbClr val="1C1C1C"/>
                  </a:solidFill>
                  <a:latin typeface="Jarman" pitchFamily="2" charset="0"/>
                </a:rPr>
                <a:t>28</a:t>
              </a:r>
              <a:endParaRPr lang="en-GB" sz="2000" dirty="0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117" name="Rectangle 116"/>
            <p:cNvSpPr/>
            <p:nvPr/>
          </p:nvSpPr>
          <p:spPr>
            <a:xfrm>
              <a:off x="1587862" y="3516391"/>
              <a:ext cx="765278" cy="400159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dirty="0">
                  <a:solidFill>
                    <a:srgbClr val="1C1C1C"/>
                  </a:solidFill>
                  <a:latin typeface="Jarman" pitchFamily="2" charset="0"/>
                </a:rPr>
                <a:t>40</a:t>
              </a:r>
              <a:endParaRPr lang="en-GB" sz="2000" dirty="0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115" name="Rectangle 114"/>
            <p:cNvSpPr/>
            <p:nvPr/>
          </p:nvSpPr>
          <p:spPr>
            <a:xfrm>
              <a:off x="1587862" y="4011826"/>
              <a:ext cx="765278" cy="400159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dirty="0">
                  <a:solidFill>
                    <a:srgbClr val="1C1C1C"/>
                  </a:solidFill>
                  <a:latin typeface="Jarman" pitchFamily="2" charset="0"/>
                </a:rPr>
                <a:t>1.5</a:t>
              </a:r>
              <a:endParaRPr lang="en-GB" sz="2000" dirty="0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113" name="Rectangle 112"/>
            <p:cNvSpPr/>
            <p:nvPr/>
          </p:nvSpPr>
          <p:spPr>
            <a:xfrm>
              <a:off x="1587862" y="4507260"/>
              <a:ext cx="765278" cy="400159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dirty="0">
                  <a:solidFill>
                    <a:srgbClr val="1C1C1C"/>
                  </a:solidFill>
                  <a:latin typeface="Jarman" pitchFamily="2" charset="0"/>
                </a:rPr>
                <a:t>26</a:t>
              </a:r>
              <a:endParaRPr lang="en-GB" sz="2000" dirty="0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111" name="Rectangle 110"/>
            <p:cNvSpPr/>
            <p:nvPr/>
          </p:nvSpPr>
          <p:spPr>
            <a:xfrm>
              <a:off x="1587862" y="5023337"/>
              <a:ext cx="765278" cy="398571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dirty="0">
                  <a:solidFill>
                    <a:srgbClr val="1C1C1C"/>
                  </a:solidFill>
                  <a:latin typeface="Jarman" pitchFamily="2" charset="0"/>
                </a:rPr>
                <a:t>10</a:t>
              </a:r>
              <a:endParaRPr lang="en-GB" sz="2000" dirty="0">
                <a:solidFill>
                  <a:srgbClr val="1C1C1C"/>
                </a:solidFill>
                <a:latin typeface="Jarman" pitchFamily="2" charset="0"/>
              </a:endParaRPr>
            </a:p>
          </p:txBody>
        </p:sp>
      </p:grpSp>
      <p:sp>
        <p:nvSpPr>
          <p:cNvPr id="120" name="Rectangle 119"/>
          <p:cNvSpPr/>
          <p:nvPr/>
        </p:nvSpPr>
        <p:spPr>
          <a:xfrm>
            <a:off x="4401747" y="3021013"/>
            <a:ext cx="1344215" cy="4000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dirty="0">
                <a:solidFill>
                  <a:srgbClr val="1C1C1C"/>
                </a:solidFill>
                <a:latin typeface="Jarman" pitchFamily="2" charset="0"/>
              </a:rPr>
              <a:t>(6 - 2) x 7</a:t>
            </a:r>
          </a:p>
        </p:txBody>
      </p:sp>
      <p:sp>
        <p:nvSpPr>
          <p:cNvPr id="118" name="Rectangle 117"/>
          <p:cNvSpPr/>
          <p:nvPr/>
        </p:nvSpPr>
        <p:spPr>
          <a:xfrm>
            <a:off x="4401747" y="3516313"/>
            <a:ext cx="1344215" cy="4000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dirty="0">
                <a:solidFill>
                  <a:srgbClr val="1C1C1C"/>
                </a:solidFill>
                <a:latin typeface="Jarman" pitchFamily="2" charset="0"/>
              </a:rPr>
              <a:t>6 x 7 - 2</a:t>
            </a:r>
          </a:p>
        </p:txBody>
      </p:sp>
      <p:sp>
        <p:nvSpPr>
          <p:cNvPr id="116" name="Rectangle 115"/>
          <p:cNvSpPr/>
          <p:nvPr/>
        </p:nvSpPr>
        <p:spPr>
          <a:xfrm>
            <a:off x="4401747" y="4011613"/>
            <a:ext cx="1344215" cy="4000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dirty="0">
                <a:solidFill>
                  <a:srgbClr val="1C1C1C"/>
                </a:solidFill>
                <a:latin typeface="Jarman" pitchFamily="2" charset="0"/>
              </a:rPr>
              <a:t>(2 + 7) ÷ 6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4401747" y="4506913"/>
            <a:ext cx="1344215" cy="4000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dirty="0">
                <a:solidFill>
                  <a:srgbClr val="1C1C1C"/>
                </a:solidFill>
                <a:latin typeface="Jarman" pitchFamily="2" charset="0"/>
              </a:rPr>
              <a:t>(6 + 7) x 2</a:t>
            </a:r>
          </a:p>
        </p:txBody>
      </p:sp>
      <p:sp>
        <p:nvSpPr>
          <p:cNvPr id="112" name="Rectangle 111"/>
          <p:cNvSpPr/>
          <p:nvPr/>
        </p:nvSpPr>
        <p:spPr>
          <a:xfrm>
            <a:off x="4401747" y="5022850"/>
            <a:ext cx="1344215" cy="4000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dirty="0">
                <a:solidFill>
                  <a:srgbClr val="1C1C1C"/>
                </a:solidFill>
                <a:latin typeface="Jarman" pitchFamily="2" charset="0"/>
              </a:rPr>
              <a:t>6 ÷ 2 + 7</a:t>
            </a:r>
          </a:p>
        </p:txBody>
      </p:sp>
      <p:grpSp>
        <p:nvGrpSpPr>
          <p:cNvPr id="210" name="Group 209"/>
          <p:cNvGrpSpPr>
            <a:grpSpLocks/>
          </p:cNvGrpSpPr>
          <p:nvPr/>
        </p:nvGrpSpPr>
        <p:grpSpPr bwMode="auto">
          <a:xfrm>
            <a:off x="3505200" y="5667375"/>
            <a:ext cx="2563416" cy="425450"/>
            <a:chOff x="1157591" y="5666903"/>
            <a:chExt cx="3418348" cy="425922"/>
          </a:xfrm>
        </p:grpSpPr>
        <p:sp>
          <p:nvSpPr>
            <p:cNvPr id="185" name="Rectangle 184"/>
            <p:cNvSpPr/>
            <p:nvPr/>
          </p:nvSpPr>
          <p:spPr>
            <a:xfrm>
              <a:off x="1157591" y="5666903"/>
              <a:ext cx="3415173" cy="425922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000" b="1" dirty="0">
                <a:solidFill>
                  <a:srgbClr val="000000"/>
                </a:solidFill>
                <a:latin typeface="Jarman" pitchFamily="2" charset="0"/>
              </a:endParaRPr>
            </a:p>
          </p:txBody>
        </p:sp>
        <p:sp>
          <p:nvSpPr>
            <p:cNvPr id="16416" name="Rectangle 187"/>
            <p:cNvSpPr>
              <a:spLocks noChangeArrowheads="1"/>
            </p:cNvSpPr>
            <p:nvPr/>
          </p:nvSpPr>
          <p:spPr bwMode="auto">
            <a:xfrm>
              <a:off x="1167319" y="5710824"/>
              <a:ext cx="3408620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ＭＳ Ｐゴシック" panose="020B0600070205080204" pitchFamily="34" charset="-128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altLang="en-US" sz="1600" b="1">
                  <a:latin typeface="Jarman" pitchFamily="2" charset="0"/>
                </a:rPr>
                <a:t>Can you make your own?</a:t>
              </a:r>
            </a:p>
          </p:txBody>
        </p:sp>
      </p:grpSp>
      <p:grpSp>
        <p:nvGrpSpPr>
          <p:cNvPr id="211" name="Group 210"/>
          <p:cNvGrpSpPr>
            <a:grpSpLocks/>
          </p:cNvGrpSpPr>
          <p:nvPr/>
        </p:nvGrpSpPr>
        <p:grpSpPr bwMode="auto">
          <a:xfrm>
            <a:off x="6140060" y="5667375"/>
            <a:ext cx="2563415" cy="425450"/>
            <a:chOff x="4670898" y="5666903"/>
            <a:chExt cx="3418348" cy="425922"/>
          </a:xfrm>
        </p:grpSpPr>
        <p:sp>
          <p:nvSpPr>
            <p:cNvPr id="189" name="Rectangle 188"/>
            <p:cNvSpPr/>
            <p:nvPr/>
          </p:nvSpPr>
          <p:spPr>
            <a:xfrm>
              <a:off x="4670898" y="5666903"/>
              <a:ext cx="3415173" cy="425922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000" b="1" dirty="0">
                <a:solidFill>
                  <a:srgbClr val="000000"/>
                </a:solidFill>
                <a:latin typeface="Jarman" pitchFamily="2" charset="0"/>
              </a:endParaRPr>
            </a:p>
          </p:txBody>
        </p:sp>
        <p:sp>
          <p:nvSpPr>
            <p:cNvPr id="16414" name="Rectangle 189"/>
            <p:cNvSpPr>
              <a:spLocks noChangeArrowheads="1"/>
            </p:cNvSpPr>
            <p:nvPr/>
          </p:nvSpPr>
          <p:spPr bwMode="auto">
            <a:xfrm>
              <a:off x="4680626" y="5710824"/>
              <a:ext cx="3408620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ＭＳ Ｐゴシック" panose="020B0600070205080204" pitchFamily="34" charset="-128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altLang="en-US" sz="1600" b="1">
                  <a:latin typeface="Jarman" pitchFamily="2" charset="0"/>
                </a:rPr>
                <a:t>Can you make your own?</a:t>
              </a:r>
            </a:p>
          </p:txBody>
        </p:sp>
      </p:grpSp>
      <p:grpSp>
        <p:nvGrpSpPr>
          <p:cNvPr id="194" name="Group 193"/>
          <p:cNvGrpSpPr>
            <a:grpSpLocks/>
          </p:cNvGrpSpPr>
          <p:nvPr/>
        </p:nvGrpSpPr>
        <p:grpSpPr bwMode="auto">
          <a:xfrm>
            <a:off x="6136483" y="2041525"/>
            <a:ext cx="2564606" cy="3551238"/>
            <a:chOff x="1157591" y="2042791"/>
            <a:chExt cx="3418348" cy="3550614"/>
          </a:xfrm>
        </p:grpSpPr>
        <p:sp>
          <p:nvSpPr>
            <p:cNvPr id="195" name="Rectangle 194"/>
            <p:cNvSpPr/>
            <p:nvPr/>
          </p:nvSpPr>
          <p:spPr>
            <a:xfrm>
              <a:off x="1157591" y="2042791"/>
              <a:ext cx="3418348" cy="3550614"/>
            </a:xfrm>
            <a:prstGeom prst="rect">
              <a:avLst/>
            </a:prstGeom>
            <a:solidFill>
              <a:srgbClr val="2D47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grpSp>
          <p:nvGrpSpPr>
            <p:cNvPr id="16404" name="Group 195"/>
            <p:cNvGrpSpPr>
              <a:grpSpLocks/>
            </p:cNvGrpSpPr>
            <p:nvPr/>
          </p:nvGrpSpPr>
          <p:grpSpPr bwMode="auto">
            <a:xfrm>
              <a:off x="1633527" y="2228782"/>
              <a:ext cx="2466476" cy="621518"/>
              <a:chOff x="1629494" y="2228782"/>
              <a:chExt cx="2466476" cy="621518"/>
            </a:xfrm>
          </p:grpSpPr>
          <p:sp>
            <p:nvSpPr>
              <p:cNvPr id="202" name="Oval 201"/>
              <p:cNvSpPr/>
              <p:nvPr/>
            </p:nvSpPr>
            <p:spPr>
              <a:xfrm>
                <a:off x="1629651" y="2228496"/>
                <a:ext cx="622095" cy="622191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ACDDF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GB" sz="2400" b="1" dirty="0">
                    <a:solidFill>
                      <a:srgbClr val="1C1C1C"/>
                    </a:solidFill>
                    <a:latin typeface="Jarman" pitchFamily="2" charset="0"/>
                  </a:rPr>
                  <a:t>3</a:t>
                </a:r>
              </a:p>
            </p:txBody>
          </p:sp>
          <p:sp>
            <p:nvSpPr>
              <p:cNvPr id="203" name="Oval 202"/>
              <p:cNvSpPr/>
              <p:nvPr/>
            </p:nvSpPr>
            <p:spPr>
              <a:xfrm>
                <a:off x="2551685" y="2228496"/>
                <a:ext cx="622095" cy="622191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ACDDF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GB" sz="2400" b="1" dirty="0">
                    <a:solidFill>
                      <a:srgbClr val="1C1C1C"/>
                    </a:solidFill>
                    <a:latin typeface="Jarman" pitchFamily="2" charset="0"/>
                  </a:rPr>
                  <a:t>4</a:t>
                </a:r>
              </a:p>
            </p:txBody>
          </p:sp>
          <p:sp>
            <p:nvSpPr>
              <p:cNvPr id="204" name="Oval 203"/>
              <p:cNvSpPr/>
              <p:nvPr/>
            </p:nvSpPr>
            <p:spPr>
              <a:xfrm>
                <a:off x="3473718" y="2228496"/>
                <a:ext cx="622095" cy="622191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ACDDF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GB" sz="2400" b="1" dirty="0">
                    <a:solidFill>
                      <a:srgbClr val="1C1C1C"/>
                    </a:solidFill>
                    <a:latin typeface="Jarman" pitchFamily="2" charset="0"/>
                  </a:rPr>
                  <a:t>9</a:t>
                </a:r>
              </a:p>
            </p:txBody>
          </p:sp>
        </p:grpSp>
        <p:sp>
          <p:nvSpPr>
            <p:cNvPr id="197" name="Rectangle 196"/>
            <p:cNvSpPr/>
            <p:nvPr/>
          </p:nvSpPr>
          <p:spPr>
            <a:xfrm>
              <a:off x="1587662" y="3020519"/>
              <a:ext cx="764923" cy="399980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dirty="0">
                  <a:solidFill>
                    <a:srgbClr val="1C1C1C"/>
                  </a:solidFill>
                  <a:latin typeface="Jarman" pitchFamily="2" charset="0"/>
                </a:rPr>
                <a:t>7</a:t>
              </a:r>
              <a:endParaRPr lang="en-GB" sz="2000" dirty="0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198" name="Rectangle 197"/>
            <p:cNvSpPr/>
            <p:nvPr/>
          </p:nvSpPr>
          <p:spPr>
            <a:xfrm>
              <a:off x="1587662" y="3517320"/>
              <a:ext cx="764923" cy="399980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dirty="0">
                  <a:solidFill>
                    <a:srgbClr val="1C1C1C"/>
                  </a:solidFill>
                  <a:latin typeface="Jarman" pitchFamily="2" charset="0"/>
                </a:rPr>
                <a:t>33</a:t>
              </a:r>
              <a:endParaRPr lang="en-GB" sz="2000" dirty="0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199" name="Rectangle 198"/>
            <p:cNvSpPr/>
            <p:nvPr/>
          </p:nvSpPr>
          <p:spPr>
            <a:xfrm>
              <a:off x="1587662" y="4012533"/>
              <a:ext cx="764923" cy="399980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dirty="0">
                  <a:solidFill>
                    <a:srgbClr val="1C1C1C"/>
                  </a:solidFill>
                  <a:latin typeface="Jarman" pitchFamily="2" charset="0"/>
                </a:rPr>
                <a:t>39</a:t>
              </a:r>
              <a:endParaRPr lang="en-GB" sz="2000" dirty="0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200" name="Rectangle 199"/>
            <p:cNvSpPr/>
            <p:nvPr/>
          </p:nvSpPr>
          <p:spPr>
            <a:xfrm>
              <a:off x="1587662" y="4507746"/>
              <a:ext cx="764923" cy="399980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dirty="0">
                  <a:solidFill>
                    <a:srgbClr val="1C1C1C"/>
                  </a:solidFill>
                  <a:latin typeface="Jarman" pitchFamily="2" charset="0"/>
                </a:rPr>
                <a:t>24</a:t>
              </a:r>
              <a:endParaRPr lang="en-GB" sz="2000" dirty="0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201" name="Rectangle 200"/>
            <p:cNvSpPr/>
            <p:nvPr/>
          </p:nvSpPr>
          <p:spPr>
            <a:xfrm>
              <a:off x="1587662" y="5022005"/>
              <a:ext cx="764923" cy="399980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dirty="0">
                  <a:solidFill>
                    <a:srgbClr val="1C1C1C"/>
                  </a:solidFill>
                  <a:latin typeface="Jarman" pitchFamily="2" charset="0"/>
                </a:rPr>
                <a:t>63</a:t>
              </a:r>
              <a:endParaRPr lang="en-GB" sz="2000" dirty="0">
                <a:solidFill>
                  <a:srgbClr val="1C1C1C"/>
                </a:solidFill>
                <a:latin typeface="Jarman" pitchFamily="2" charset="0"/>
              </a:endParaRPr>
            </a:p>
          </p:txBody>
        </p:sp>
      </p:grpSp>
      <p:sp>
        <p:nvSpPr>
          <p:cNvPr id="205" name="Rectangle 204"/>
          <p:cNvSpPr/>
          <p:nvPr/>
        </p:nvSpPr>
        <p:spPr>
          <a:xfrm>
            <a:off x="7033029" y="3022611"/>
            <a:ext cx="1344215" cy="3984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dirty="0">
                <a:solidFill>
                  <a:srgbClr val="1C1C1C"/>
                </a:solidFill>
                <a:latin typeface="Jarman" pitchFamily="2" charset="0"/>
              </a:rPr>
              <a:t>9 ÷ 3 + 4</a:t>
            </a:r>
          </a:p>
        </p:txBody>
      </p:sp>
      <p:sp>
        <p:nvSpPr>
          <p:cNvPr id="206" name="Rectangle 205"/>
          <p:cNvSpPr/>
          <p:nvPr/>
        </p:nvSpPr>
        <p:spPr>
          <a:xfrm>
            <a:off x="7033029" y="3513145"/>
            <a:ext cx="1344215" cy="4016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dirty="0">
                <a:solidFill>
                  <a:srgbClr val="1C1C1C"/>
                </a:solidFill>
                <a:latin typeface="Jarman" pitchFamily="2" charset="0"/>
              </a:rPr>
              <a:t>4 x 9 – 3</a:t>
            </a:r>
          </a:p>
        </p:txBody>
      </p:sp>
      <p:sp>
        <p:nvSpPr>
          <p:cNvPr id="207" name="Rectangle 206"/>
          <p:cNvSpPr/>
          <p:nvPr/>
        </p:nvSpPr>
        <p:spPr>
          <a:xfrm>
            <a:off x="7033029" y="4010025"/>
            <a:ext cx="1344215" cy="4016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400" dirty="0">
                <a:solidFill>
                  <a:srgbClr val="1C1C1C"/>
                </a:solidFill>
                <a:latin typeface="Jarman" pitchFamily="2" charset="0"/>
              </a:rPr>
              <a:t>(9 + 4) x 3 </a:t>
            </a:r>
            <a:br>
              <a:rPr lang="en-GB" sz="1400" dirty="0">
                <a:solidFill>
                  <a:srgbClr val="1C1C1C"/>
                </a:solidFill>
                <a:latin typeface="Jarman" pitchFamily="2" charset="0"/>
              </a:rPr>
            </a:br>
            <a:r>
              <a:rPr lang="en-GB" sz="1400" dirty="0">
                <a:solidFill>
                  <a:srgbClr val="1C1C1C"/>
                </a:solidFill>
                <a:latin typeface="Jarman" pitchFamily="2" charset="0"/>
              </a:rPr>
              <a:t>or 4 x 9 + 3</a:t>
            </a:r>
            <a:endParaRPr lang="en-US" sz="1400" dirty="0">
              <a:solidFill>
                <a:srgbClr val="1C1C1C"/>
              </a:solidFill>
              <a:latin typeface="Jarman" pitchFamily="2" charset="0"/>
            </a:endParaRPr>
          </a:p>
        </p:txBody>
      </p:sp>
      <p:sp>
        <p:nvSpPr>
          <p:cNvPr id="208" name="Rectangle 207"/>
          <p:cNvSpPr/>
          <p:nvPr/>
        </p:nvSpPr>
        <p:spPr>
          <a:xfrm>
            <a:off x="7033029" y="4503749"/>
            <a:ext cx="1344215" cy="4016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dirty="0">
                <a:solidFill>
                  <a:srgbClr val="1C1C1C"/>
                </a:solidFill>
                <a:latin typeface="Jarman" pitchFamily="2" charset="0"/>
              </a:rPr>
              <a:t>(9 - 3) x 4</a:t>
            </a:r>
          </a:p>
        </p:txBody>
      </p:sp>
      <p:sp>
        <p:nvSpPr>
          <p:cNvPr id="209" name="Rectangle 208"/>
          <p:cNvSpPr/>
          <p:nvPr/>
        </p:nvSpPr>
        <p:spPr>
          <a:xfrm>
            <a:off x="7033029" y="5021274"/>
            <a:ext cx="1344215" cy="4016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dirty="0">
                <a:solidFill>
                  <a:srgbClr val="1C1C1C"/>
                </a:solidFill>
                <a:latin typeface="Jarman" pitchFamily="2" charset="0"/>
              </a:rPr>
              <a:t>(3 + 4) x 9</a:t>
            </a:r>
          </a:p>
        </p:txBody>
      </p:sp>
      <p:pic>
        <p:nvPicPr>
          <p:cNvPr id="1640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664" y="444501"/>
            <a:ext cx="6162675" cy="90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33968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" grpId="0" animBg="1"/>
      <p:bldP spid="118" grpId="0" animBg="1"/>
      <p:bldP spid="116" grpId="0" animBg="1"/>
      <p:bldP spid="114" grpId="0" animBg="1"/>
      <p:bldP spid="112" grpId="0" animBg="1"/>
      <p:bldP spid="205" grpId="0" animBg="1"/>
      <p:bldP spid="206" grpId="0" animBg="1"/>
      <p:bldP spid="207" grpId="0" animBg="1"/>
      <p:bldP spid="208" grpId="0" animBg="1"/>
      <p:bldP spid="20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Rectangle 100"/>
          <p:cNvSpPr/>
          <p:nvPr/>
        </p:nvSpPr>
        <p:spPr>
          <a:xfrm>
            <a:off x="2423593" y="1322388"/>
            <a:ext cx="7200799" cy="646112"/>
          </a:xfrm>
          <a:prstGeom prst="rect">
            <a:avLst/>
          </a:prstGeom>
          <a:solidFill>
            <a:srgbClr val="ACD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2000" b="1" dirty="0">
              <a:solidFill>
                <a:srgbClr val="000000"/>
              </a:solidFill>
              <a:latin typeface="Jarman" pitchFamily="2" charset="0"/>
            </a:endParaRPr>
          </a:p>
        </p:txBody>
      </p:sp>
      <p:sp>
        <p:nvSpPr>
          <p:cNvPr id="17411" name="Rectangle 55"/>
          <p:cNvSpPr>
            <a:spLocks noChangeArrowheads="1"/>
          </p:cNvSpPr>
          <p:nvPr/>
        </p:nvSpPr>
        <p:spPr bwMode="auto">
          <a:xfrm>
            <a:off x="1991543" y="1353057"/>
            <a:ext cx="806489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ＭＳ Ｐゴシック" panose="020B0600070205080204" pitchFamily="34" charset="-128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 b="1" dirty="0">
                <a:latin typeface="CCW Cursive Writing 7" pitchFamily="66" charset="0"/>
              </a:rPr>
              <a:t>Use the 3 circled numbers to create a </a:t>
            </a:r>
            <a:br>
              <a:rPr lang="en-GB" altLang="en-US" sz="1600" b="1" dirty="0">
                <a:latin typeface="CCW Cursive Writing 7" pitchFamily="66" charset="0"/>
              </a:rPr>
            </a:br>
            <a:r>
              <a:rPr lang="en-GB" altLang="en-US" sz="1600" b="1" dirty="0">
                <a:latin typeface="CCW Cursive Writing 7" pitchFamily="66" charset="0"/>
              </a:rPr>
              <a:t>calculation with the answers below:</a:t>
            </a:r>
          </a:p>
        </p:txBody>
      </p:sp>
      <p:grpSp>
        <p:nvGrpSpPr>
          <p:cNvPr id="192" name="Group 191"/>
          <p:cNvGrpSpPr>
            <a:grpSpLocks/>
          </p:cNvGrpSpPr>
          <p:nvPr/>
        </p:nvGrpSpPr>
        <p:grpSpPr bwMode="auto">
          <a:xfrm>
            <a:off x="3505200" y="2043113"/>
            <a:ext cx="2563416" cy="3549650"/>
            <a:chOff x="1157591" y="2042791"/>
            <a:chExt cx="3418348" cy="3550614"/>
          </a:xfrm>
        </p:grpSpPr>
        <p:sp>
          <p:nvSpPr>
            <p:cNvPr id="103" name="Rectangle 102"/>
            <p:cNvSpPr/>
            <p:nvPr/>
          </p:nvSpPr>
          <p:spPr>
            <a:xfrm>
              <a:off x="1157591" y="2042791"/>
              <a:ext cx="3418348" cy="3550614"/>
            </a:xfrm>
            <a:prstGeom prst="rect">
              <a:avLst/>
            </a:prstGeom>
            <a:solidFill>
              <a:srgbClr val="2D47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grpSp>
          <p:nvGrpSpPr>
            <p:cNvPr id="17442" name="Group 190"/>
            <p:cNvGrpSpPr>
              <a:grpSpLocks/>
            </p:cNvGrpSpPr>
            <p:nvPr/>
          </p:nvGrpSpPr>
          <p:grpSpPr bwMode="auto">
            <a:xfrm>
              <a:off x="1633527" y="2228782"/>
              <a:ext cx="2466476" cy="621518"/>
              <a:chOff x="1629494" y="2228782"/>
              <a:chExt cx="2466476" cy="621518"/>
            </a:xfrm>
          </p:grpSpPr>
          <p:sp>
            <p:nvSpPr>
              <p:cNvPr id="121" name="Oval 120"/>
              <p:cNvSpPr/>
              <p:nvPr/>
            </p:nvSpPr>
            <p:spPr>
              <a:xfrm>
                <a:off x="1629872" y="2228578"/>
                <a:ext cx="620797" cy="622469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ACDDF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GB" sz="2400" b="1" dirty="0">
                    <a:solidFill>
                      <a:srgbClr val="1C1C1C"/>
                    </a:solidFill>
                    <a:latin typeface="Jarman" pitchFamily="2" charset="0"/>
                  </a:rPr>
                  <a:t>2</a:t>
                </a:r>
              </a:p>
            </p:txBody>
          </p:sp>
          <p:sp>
            <p:nvSpPr>
              <p:cNvPr id="122" name="Oval 121"/>
              <p:cNvSpPr/>
              <p:nvPr/>
            </p:nvSpPr>
            <p:spPr>
              <a:xfrm>
                <a:off x="2552334" y="2228578"/>
                <a:ext cx="620796" cy="622469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ACDDF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GB" sz="2400" b="1" dirty="0">
                    <a:solidFill>
                      <a:srgbClr val="1C1C1C"/>
                    </a:solidFill>
                    <a:latin typeface="Jarman" pitchFamily="2" charset="0"/>
                  </a:rPr>
                  <a:t>5</a:t>
                </a:r>
              </a:p>
            </p:txBody>
          </p:sp>
          <p:sp>
            <p:nvSpPr>
              <p:cNvPr id="123" name="Oval 122"/>
              <p:cNvSpPr/>
              <p:nvPr/>
            </p:nvSpPr>
            <p:spPr>
              <a:xfrm>
                <a:off x="3474795" y="2228578"/>
                <a:ext cx="620797" cy="622469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ACDDF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GB" sz="2400" b="1" dirty="0">
                    <a:solidFill>
                      <a:srgbClr val="1C1C1C"/>
                    </a:solidFill>
                    <a:latin typeface="Jarman" pitchFamily="2" charset="0"/>
                  </a:rPr>
                  <a:t>8</a:t>
                </a:r>
              </a:p>
            </p:txBody>
          </p:sp>
        </p:grpSp>
        <p:sp>
          <p:nvSpPr>
            <p:cNvPr id="119" name="Rectangle 118"/>
            <p:cNvSpPr/>
            <p:nvPr/>
          </p:nvSpPr>
          <p:spPr>
            <a:xfrm>
              <a:off x="1587862" y="3020957"/>
              <a:ext cx="765278" cy="400159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dirty="0">
                  <a:solidFill>
                    <a:srgbClr val="1C1C1C"/>
                  </a:solidFill>
                  <a:latin typeface="Jarman" pitchFamily="2" charset="0"/>
                </a:rPr>
                <a:t>24</a:t>
              </a:r>
              <a:endParaRPr lang="en-GB" sz="2000" dirty="0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117" name="Rectangle 116"/>
            <p:cNvSpPr/>
            <p:nvPr/>
          </p:nvSpPr>
          <p:spPr>
            <a:xfrm>
              <a:off x="1587862" y="3516391"/>
              <a:ext cx="765278" cy="400159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dirty="0">
                  <a:solidFill>
                    <a:srgbClr val="1C1C1C"/>
                  </a:solidFill>
                  <a:latin typeface="Jarman" pitchFamily="2" charset="0"/>
                </a:rPr>
                <a:t>20</a:t>
              </a:r>
              <a:endParaRPr lang="en-GB" sz="2000" dirty="0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115" name="Rectangle 114"/>
            <p:cNvSpPr/>
            <p:nvPr/>
          </p:nvSpPr>
          <p:spPr>
            <a:xfrm>
              <a:off x="1587862" y="4011826"/>
              <a:ext cx="765278" cy="400159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dirty="0">
                  <a:solidFill>
                    <a:srgbClr val="1C1C1C"/>
                  </a:solidFill>
                  <a:latin typeface="Jarman" pitchFamily="2" charset="0"/>
                </a:rPr>
                <a:t>26</a:t>
              </a:r>
              <a:endParaRPr lang="en-GB" sz="2000" dirty="0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113" name="Rectangle 112"/>
            <p:cNvSpPr/>
            <p:nvPr/>
          </p:nvSpPr>
          <p:spPr>
            <a:xfrm>
              <a:off x="1587862" y="4507260"/>
              <a:ext cx="765278" cy="400159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dirty="0">
                  <a:solidFill>
                    <a:srgbClr val="1C1C1C"/>
                  </a:solidFill>
                  <a:latin typeface="Jarman" pitchFamily="2" charset="0"/>
                </a:rPr>
                <a:t>50</a:t>
              </a:r>
              <a:endParaRPr lang="en-GB" sz="2000" dirty="0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111" name="Rectangle 110"/>
            <p:cNvSpPr/>
            <p:nvPr/>
          </p:nvSpPr>
          <p:spPr>
            <a:xfrm>
              <a:off x="1587862" y="5023337"/>
              <a:ext cx="765278" cy="398571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dirty="0">
                  <a:solidFill>
                    <a:srgbClr val="1C1C1C"/>
                  </a:solidFill>
                  <a:latin typeface="Jarman" pitchFamily="2" charset="0"/>
                </a:rPr>
                <a:t>2</a:t>
              </a:r>
              <a:endParaRPr lang="en-GB" sz="2000" dirty="0">
                <a:solidFill>
                  <a:srgbClr val="1C1C1C"/>
                </a:solidFill>
                <a:latin typeface="Jarman" pitchFamily="2" charset="0"/>
              </a:endParaRPr>
            </a:p>
          </p:txBody>
        </p:sp>
      </p:grpSp>
      <p:sp>
        <p:nvSpPr>
          <p:cNvPr id="120" name="Rectangle 119"/>
          <p:cNvSpPr/>
          <p:nvPr/>
        </p:nvSpPr>
        <p:spPr>
          <a:xfrm>
            <a:off x="4401747" y="3021013"/>
            <a:ext cx="1344215" cy="4000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dirty="0">
                <a:solidFill>
                  <a:srgbClr val="1C1C1C"/>
                </a:solidFill>
                <a:latin typeface="Jarman" pitchFamily="2" charset="0"/>
              </a:rPr>
              <a:t>(5 - 2) x 8</a:t>
            </a:r>
          </a:p>
        </p:txBody>
      </p:sp>
      <p:sp>
        <p:nvSpPr>
          <p:cNvPr id="118" name="Rectangle 117"/>
          <p:cNvSpPr/>
          <p:nvPr/>
        </p:nvSpPr>
        <p:spPr>
          <a:xfrm>
            <a:off x="4401747" y="3516313"/>
            <a:ext cx="1344215" cy="4000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dirty="0">
                <a:solidFill>
                  <a:srgbClr val="1C1C1C"/>
                </a:solidFill>
                <a:latin typeface="Jarman" pitchFamily="2" charset="0"/>
              </a:rPr>
              <a:t>8 ÷ 2 x 5</a:t>
            </a:r>
          </a:p>
        </p:txBody>
      </p:sp>
      <p:sp>
        <p:nvSpPr>
          <p:cNvPr id="116" name="Rectangle 115"/>
          <p:cNvSpPr/>
          <p:nvPr/>
        </p:nvSpPr>
        <p:spPr>
          <a:xfrm>
            <a:off x="4401747" y="4011613"/>
            <a:ext cx="1344215" cy="4000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dirty="0">
                <a:solidFill>
                  <a:srgbClr val="1C1C1C"/>
                </a:solidFill>
                <a:latin typeface="Jarman" pitchFamily="2" charset="0"/>
              </a:rPr>
              <a:t>(8 + 5) x 2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4401747" y="4506913"/>
            <a:ext cx="1344215" cy="4000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dirty="0">
                <a:solidFill>
                  <a:srgbClr val="1C1C1C"/>
                </a:solidFill>
                <a:latin typeface="Jarman" pitchFamily="2" charset="0"/>
              </a:rPr>
              <a:t>(8 + 2) x 5</a:t>
            </a:r>
          </a:p>
        </p:txBody>
      </p:sp>
      <p:sp>
        <p:nvSpPr>
          <p:cNvPr id="112" name="Rectangle 111"/>
          <p:cNvSpPr/>
          <p:nvPr/>
        </p:nvSpPr>
        <p:spPr>
          <a:xfrm>
            <a:off x="4401747" y="5022850"/>
            <a:ext cx="1344215" cy="4000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dirty="0">
                <a:solidFill>
                  <a:srgbClr val="1C1C1C"/>
                </a:solidFill>
                <a:latin typeface="Jarman" pitchFamily="2" charset="0"/>
              </a:rPr>
              <a:t>(8 + 2) ÷ 5</a:t>
            </a:r>
          </a:p>
        </p:txBody>
      </p:sp>
      <p:grpSp>
        <p:nvGrpSpPr>
          <p:cNvPr id="210" name="Group 209"/>
          <p:cNvGrpSpPr>
            <a:grpSpLocks/>
          </p:cNvGrpSpPr>
          <p:nvPr/>
        </p:nvGrpSpPr>
        <p:grpSpPr bwMode="auto">
          <a:xfrm>
            <a:off x="3505200" y="5667375"/>
            <a:ext cx="2563416" cy="425450"/>
            <a:chOff x="1157591" y="5666903"/>
            <a:chExt cx="3418348" cy="425922"/>
          </a:xfrm>
        </p:grpSpPr>
        <p:sp>
          <p:nvSpPr>
            <p:cNvPr id="185" name="Rectangle 184"/>
            <p:cNvSpPr/>
            <p:nvPr/>
          </p:nvSpPr>
          <p:spPr>
            <a:xfrm>
              <a:off x="1157591" y="5666903"/>
              <a:ext cx="3415173" cy="425922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000" b="1" dirty="0">
                <a:solidFill>
                  <a:srgbClr val="000000"/>
                </a:solidFill>
                <a:latin typeface="Jarman" pitchFamily="2" charset="0"/>
              </a:endParaRPr>
            </a:p>
          </p:txBody>
        </p:sp>
        <p:sp>
          <p:nvSpPr>
            <p:cNvPr id="17440" name="Rectangle 187"/>
            <p:cNvSpPr>
              <a:spLocks noChangeArrowheads="1"/>
            </p:cNvSpPr>
            <p:nvPr/>
          </p:nvSpPr>
          <p:spPr bwMode="auto">
            <a:xfrm>
              <a:off x="1167319" y="5710824"/>
              <a:ext cx="3408620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ＭＳ Ｐゴシック" panose="020B0600070205080204" pitchFamily="34" charset="-128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altLang="en-US" sz="1600" b="1">
                  <a:latin typeface="Jarman" pitchFamily="2" charset="0"/>
                </a:rPr>
                <a:t>Can you make your own?</a:t>
              </a:r>
            </a:p>
          </p:txBody>
        </p:sp>
      </p:grpSp>
      <p:grpSp>
        <p:nvGrpSpPr>
          <p:cNvPr id="211" name="Group 210"/>
          <p:cNvGrpSpPr>
            <a:grpSpLocks/>
          </p:cNvGrpSpPr>
          <p:nvPr/>
        </p:nvGrpSpPr>
        <p:grpSpPr bwMode="auto">
          <a:xfrm>
            <a:off x="6140060" y="5667375"/>
            <a:ext cx="2563415" cy="425450"/>
            <a:chOff x="4670898" y="5666903"/>
            <a:chExt cx="3418348" cy="425922"/>
          </a:xfrm>
        </p:grpSpPr>
        <p:sp>
          <p:nvSpPr>
            <p:cNvPr id="189" name="Rectangle 188"/>
            <p:cNvSpPr/>
            <p:nvPr/>
          </p:nvSpPr>
          <p:spPr>
            <a:xfrm>
              <a:off x="4670898" y="5666903"/>
              <a:ext cx="3415173" cy="425922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000" b="1" dirty="0">
                <a:solidFill>
                  <a:srgbClr val="000000"/>
                </a:solidFill>
                <a:latin typeface="Jarman" pitchFamily="2" charset="0"/>
              </a:endParaRPr>
            </a:p>
          </p:txBody>
        </p:sp>
        <p:sp>
          <p:nvSpPr>
            <p:cNvPr id="17438" name="Rectangle 189"/>
            <p:cNvSpPr>
              <a:spLocks noChangeArrowheads="1"/>
            </p:cNvSpPr>
            <p:nvPr/>
          </p:nvSpPr>
          <p:spPr bwMode="auto">
            <a:xfrm>
              <a:off x="4680626" y="5710824"/>
              <a:ext cx="3408620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ＭＳ Ｐゴシック" panose="020B0600070205080204" pitchFamily="34" charset="-128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altLang="en-US" sz="1600" b="1">
                  <a:latin typeface="Jarman" pitchFamily="2" charset="0"/>
                </a:rPr>
                <a:t>Can you make your own?</a:t>
              </a:r>
            </a:p>
          </p:txBody>
        </p:sp>
      </p:grpSp>
      <p:grpSp>
        <p:nvGrpSpPr>
          <p:cNvPr id="194" name="Group 193"/>
          <p:cNvGrpSpPr>
            <a:grpSpLocks/>
          </p:cNvGrpSpPr>
          <p:nvPr/>
        </p:nvGrpSpPr>
        <p:grpSpPr bwMode="auto">
          <a:xfrm>
            <a:off x="6136483" y="2041525"/>
            <a:ext cx="2564606" cy="3551238"/>
            <a:chOff x="1157591" y="2042791"/>
            <a:chExt cx="3418348" cy="3550614"/>
          </a:xfrm>
        </p:grpSpPr>
        <p:sp>
          <p:nvSpPr>
            <p:cNvPr id="195" name="Rectangle 194"/>
            <p:cNvSpPr/>
            <p:nvPr/>
          </p:nvSpPr>
          <p:spPr>
            <a:xfrm>
              <a:off x="1157591" y="2042791"/>
              <a:ext cx="3418348" cy="3550614"/>
            </a:xfrm>
            <a:prstGeom prst="rect">
              <a:avLst/>
            </a:prstGeom>
            <a:solidFill>
              <a:srgbClr val="2D47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grpSp>
          <p:nvGrpSpPr>
            <p:cNvPr id="17428" name="Group 195"/>
            <p:cNvGrpSpPr>
              <a:grpSpLocks/>
            </p:cNvGrpSpPr>
            <p:nvPr/>
          </p:nvGrpSpPr>
          <p:grpSpPr bwMode="auto">
            <a:xfrm>
              <a:off x="1633527" y="2228782"/>
              <a:ext cx="2466476" cy="621518"/>
              <a:chOff x="1629494" y="2228782"/>
              <a:chExt cx="2466476" cy="621518"/>
            </a:xfrm>
          </p:grpSpPr>
          <p:sp>
            <p:nvSpPr>
              <p:cNvPr id="202" name="Oval 201"/>
              <p:cNvSpPr/>
              <p:nvPr/>
            </p:nvSpPr>
            <p:spPr>
              <a:xfrm>
                <a:off x="1629651" y="2228496"/>
                <a:ext cx="622095" cy="622191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ACDDF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GB" sz="2400" b="1" dirty="0">
                    <a:solidFill>
                      <a:srgbClr val="1C1C1C"/>
                    </a:solidFill>
                    <a:latin typeface="Jarman" pitchFamily="2" charset="0"/>
                  </a:rPr>
                  <a:t>3</a:t>
                </a:r>
              </a:p>
            </p:txBody>
          </p:sp>
          <p:sp>
            <p:nvSpPr>
              <p:cNvPr id="203" name="Oval 202"/>
              <p:cNvSpPr/>
              <p:nvPr/>
            </p:nvSpPr>
            <p:spPr>
              <a:xfrm>
                <a:off x="2551685" y="2228496"/>
                <a:ext cx="622095" cy="622191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ACDDF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GB" sz="2400" b="1" dirty="0">
                    <a:solidFill>
                      <a:srgbClr val="1C1C1C"/>
                    </a:solidFill>
                    <a:latin typeface="Jarman" pitchFamily="2" charset="0"/>
                  </a:rPr>
                  <a:t>7</a:t>
                </a:r>
              </a:p>
            </p:txBody>
          </p:sp>
          <p:sp>
            <p:nvSpPr>
              <p:cNvPr id="204" name="Oval 203"/>
              <p:cNvSpPr/>
              <p:nvPr/>
            </p:nvSpPr>
            <p:spPr>
              <a:xfrm>
                <a:off x="3473718" y="2228496"/>
                <a:ext cx="622095" cy="622191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ACDDF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GB" sz="2400" b="1" dirty="0">
                    <a:solidFill>
                      <a:srgbClr val="1C1C1C"/>
                    </a:solidFill>
                    <a:latin typeface="Jarman" pitchFamily="2" charset="0"/>
                  </a:rPr>
                  <a:t>12</a:t>
                </a:r>
              </a:p>
            </p:txBody>
          </p:sp>
        </p:grpSp>
        <p:sp>
          <p:nvSpPr>
            <p:cNvPr id="197" name="Rectangle 196"/>
            <p:cNvSpPr/>
            <p:nvPr/>
          </p:nvSpPr>
          <p:spPr>
            <a:xfrm>
              <a:off x="1587662" y="3020519"/>
              <a:ext cx="764923" cy="399980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dirty="0">
                  <a:solidFill>
                    <a:srgbClr val="1C1C1C"/>
                  </a:solidFill>
                  <a:latin typeface="Jarman" pitchFamily="2" charset="0"/>
                </a:rPr>
                <a:t>120</a:t>
              </a:r>
              <a:endParaRPr lang="en-GB" sz="2000" dirty="0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198" name="Rectangle 197"/>
            <p:cNvSpPr/>
            <p:nvPr/>
          </p:nvSpPr>
          <p:spPr>
            <a:xfrm>
              <a:off x="1587662" y="3517320"/>
              <a:ext cx="764923" cy="399980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dirty="0">
                  <a:solidFill>
                    <a:srgbClr val="1C1C1C"/>
                  </a:solidFill>
                  <a:latin typeface="Jarman" pitchFamily="2" charset="0"/>
                </a:rPr>
                <a:t>43</a:t>
              </a:r>
              <a:endParaRPr lang="en-GB" sz="2000" dirty="0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199" name="Rectangle 198"/>
            <p:cNvSpPr/>
            <p:nvPr/>
          </p:nvSpPr>
          <p:spPr>
            <a:xfrm>
              <a:off x="1587662" y="4012533"/>
              <a:ext cx="764923" cy="399980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dirty="0">
                  <a:solidFill>
                    <a:srgbClr val="1C1C1C"/>
                  </a:solidFill>
                  <a:latin typeface="Jarman" pitchFamily="2" charset="0"/>
                </a:rPr>
                <a:t>11</a:t>
              </a:r>
              <a:endParaRPr lang="en-GB" sz="2000" dirty="0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200" name="Rectangle 199"/>
            <p:cNvSpPr/>
            <p:nvPr/>
          </p:nvSpPr>
          <p:spPr>
            <a:xfrm>
              <a:off x="1587662" y="4507746"/>
              <a:ext cx="764923" cy="399980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dirty="0">
                  <a:solidFill>
                    <a:srgbClr val="1C1C1C"/>
                  </a:solidFill>
                  <a:latin typeface="Jarman" pitchFamily="2" charset="0"/>
                </a:rPr>
                <a:t>3</a:t>
              </a:r>
              <a:endParaRPr lang="en-GB" sz="2000" dirty="0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201" name="Rectangle 200"/>
            <p:cNvSpPr/>
            <p:nvPr/>
          </p:nvSpPr>
          <p:spPr>
            <a:xfrm>
              <a:off x="1587662" y="5022005"/>
              <a:ext cx="764923" cy="399980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dirty="0">
                  <a:solidFill>
                    <a:srgbClr val="1C1C1C"/>
                  </a:solidFill>
                  <a:latin typeface="Jarman" pitchFamily="2" charset="0"/>
                </a:rPr>
                <a:t>57</a:t>
              </a:r>
              <a:endParaRPr lang="en-GB" sz="2000" dirty="0">
                <a:solidFill>
                  <a:srgbClr val="1C1C1C"/>
                </a:solidFill>
                <a:latin typeface="Jarman" pitchFamily="2" charset="0"/>
              </a:endParaRPr>
            </a:p>
          </p:txBody>
        </p:sp>
      </p:grpSp>
      <p:sp>
        <p:nvSpPr>
          <p:cNvPr id="205" name="Rectangle 204"/>
          <p:cNvSpPr/>
          <p:nvPr/>
        </p:nvSpPr>
        <p:spPr>
          <a:xfrm>
            <a:off x="7033029" y="3022611"/>
            <a:ext cx="1344215" cy="3984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dirty="0">
                <a:solidFill>
                  <a:srgbClr val="1C1C1C"/>
                </a:solidFill>
                <a:latin typeface="Jarman" pitchFamily="2" charset="0"/>
              </a:rPr>
              <a:t>(7 + 3) x 12</a:t>
            </a:r>
          </a:p>
        </p:txBody>
      </p:sp>
      <p:sp>
        <p:nvSpPr>
          <p:cNvPr id="206" name="Rectangle 205"/>
          <p:cNvSpPr/>
          <p:nvPr/>
        </p:nvSpPr>
        <p:spPr>
          <a:xfrm>
            <a:off x="7033029" y="3513145"/>
            <a:ext cx="1344215" cy="4016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dirty="0">
                <a:solidFill>
                  <a:srgbClr val="1C1C1C"/>
                </a:solidFill>
                <a:latin typeface="Jarman" pitchFamily="2" charset="0"/>
              </a:rPr>
              <a:t>3 x 12 + 7</a:t>
            </a:r>
          </a:p>
        </p:txBody>
      </p:sp>
      <p:sp>
        <p:nvSpPr>
          <p:cNvPr id="207" name="Rectangle 206"/>
          <p:cNvSpPr/>
          <p:nvPr/>
        </p:nvSpPr>
        <p:spPr>
          <a:xfrm>
            <a:off x="7033029" y="4010025"/>
            <a:ext cx="1344215" cy="4016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000" dirty="0">
                <a:solidFill>
                  <a:srgbClr val="1C1C1C"/>
                </a:solidFill>
                <a:latin typeface="Jarman" pitchFamily="2" charset="0"/>
              </a:rPr>
              <a:t>12 ÷ 3 + 7</a:t>
            </a:r>
            <a:endParaRPr lang="en-US" sz="2000" dirty="0">
              <a:solidFill>
                <a:srgbClr val="1C1C1C"/>
              </a:solidFill>
              <a:latin typeface="Jarman" pitchFamily="2" charset="0"/>
            </a:endParaRPr>
          </a:p>
        </p:txBody>
      </p:sp>
      <p:sp>
        <p:nvSpPr>
          <p:cNvPr id="208" name="Rectangle 207"/>
          <p:cNvSpPr/>
          <p:nvPr/>
        </p:nvSpPr>
        <p:spPr>
          <a:xfrm>
            <a:off x="7033029" y="4503749"/>
            <a:ext cx="1344215" cy="4016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dirty="0">
                <a:solidFill>
                  <a:srgbClr val="1C1C1C"/>
                </a:solidFill>
                <a:latin typeface="Jarman" pitchFamily="2" charset="0"/>
              </a:rPr>
              <a:t>12 ÷ (7 - 3)</a:t>
            </a:r>
          </a:p>
        </p:txBody>
      </p:sp>
      <p:sp>
        <p:nvSpPr>
          <p:cNvPr id="209" name="Rectangle 208"/>
          <p:cNvSpPr/>
          <p:nvPr/>
        </p:nvSpPr>
        <p:spPr>
          <a:xfrm>
            <a:off x="7033029" y="5021274"/>
            <a:ext cx="1344215" cy="4016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dirty="0">
                <a:solidFill>
                  <a:srgbClr val="1C1C1C"/>
                </a:solidFill>
                <a:latin typeface="Jarman" pitchFamily="2" charset="0"/>
              </a:rPr>
              <a:t>(12 + 7) x 3</a:t>
            </a:r>
          </a:p>
        </p:txBody>
      </p:sp>
      <p:pic>
        <p:nvPicPr>
          <p:cNvPr id="17426" name="Picture 4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583" y="332657"/>
            <a:ext cx="6162675" cy="989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0327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" grpId="0" animBg="1"/>
      <p:bldP spid="118" grpId="0" animBg="1"/>
      <p:bldP spid="116" grpId="0" animBg="1"/>
      <p:bldP spid="114" grpId="0" animBg="1"/>
      <p:bldP spid="112" grpId="0" animBg="1"/>
      <p:bldP spid="205" grpId="0" animBg="1"/>
      <p:bldP spid="206" grpId="0" animBg="1"/>
      <p:bldP spid="207" grpId="0" animBg="1"/>
      <p:bldP spid="208" grpId="0" animBg="1"/>
      <p:bldP spid="20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Rectangle 100"/>
          <p:cNvSpPr/>
          <p:nvPr/>
        </p:nvSpPr>
        <p:spPr>
          <a:xfrm>
            <a:off x="3014663" y="1401669"/>
            <a:ext cx="5912738" cy="646112"/>
          </a:xfrm>
          <a:prstGeom prst="rect">
            <a:avLst/>
          </a:prstGeom>
          <a:solidFill>
            <a:srgbClr val="ACD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2000" b="1" dirty="0">
              <a:solidFill>
                <a:srgbClr val="000000"/>
              </a:solidFill>
              <a:latin typeface="Sassoon Infant Rg"/>
            </a:endParaRPr>
          </a:p>
        </p:txBody>
      </p:sp>
      <p:sp>
        <p:nvSpPr>
          <p:cNvPr id="18435" name="Rectangle 55"/>
          <p:cNvSpPr>
            <a:spLocks noChangeArrowheads="1"/>
          </p:cNvSpPr>
          <p:nvPr/>
        </p:nvSpPr>
        <p:spPr bwMode="auto">
          <a:xfrm>
            <a:off x="3139631" y="1463115"/>
            <a:ext cx="591273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ＭＳ Ｐゴシック" panose="020B0600070205080204" pitchFamily="34" charset="-128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400" b="1" dirty="0">
                <a:latin typeface="CCW Cursive Writing 7" pitchFamily="66" charset="0"/>
              </a:rPr>
              <a:t>Use the 3 circled numbers to create a calculation with the answers below:</a:t>
            </a:r>
          </a:p>
        </p:txBody>
      </p:sp>
      <p:grpSp>
        <p:nvGrpSpPr>
          <p:cNvPr id="192" name="Group 191"/>
          <p:cNvGrpSpPr>
            <a:grpSpLocks/>
          </p:cNvGrpSpPr>
          <p:nvPr/>
        </p:nvGrpSpPr>
        <p:grpSpPr bwMode="auto">
          <a:xfrm>
            <a:off x="4831556" y="2043113"/>
            <a:ext cx="3352676" cy="3549650"/>
            <a:chOff x="1157591" y="2042791"/>
            <a:chExt cx="3418348" cy="3550614"/>
          </a:xfrm>
        </p:grpSpPr>
        <p:sp>
          <p:nvSpPr>
            <p:cNvPr id="103" name="Rectangle 102"/>
            <p:cNvSpPr/>
            <p:nvPr/>
          </p:nvSpPr>
          <p:spPr>
            <a:xfrm>
              <a:off x="1157591" y="2042791"/>
              <a:ext cx="3418348" cy="3550614"/>
            </a:xfrm>
            <a:prstGeom prst="rect">
              <a:avLst/>
            </a:prstGeom>
            <a:solidFill>
              <a:srgbClr val="2D47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>
                <a:solidFill>
                  <a:srgbClr val="1C1C1C"/>
                </a:solidFill>
                <a:latin typeface="Sassoon Infant Md" panose="02000603050000020003" pitchFamily="50" charset="0"/>
              </a:endParaRPr>
            </a:p>
          </p:txBody>
        </p:sp>
        <p:grpSp>
          <p:nvGrpSpPr>
            <p:cNvPr id="18447" name="Group 190"/>
            <p:cNvGrpSpPr>
              <a:grpSpLocks/>
            </p:cNvGrpSpPr>
            <p:nvPr/>
          </p:nvGrpSpPr>
          <p:grpSpPr bwMode="auto">
            <a:xfrm>
              <a:off x="1633527" y="2228782"/>
              <a:ext cx="2466476" cy="621518"/>
              <a:chOff x="1629494" y="2228782"/>
              <a:chExt cx="2466476" cy="621518"/>
            </a:xfrm>
          </p:grpSpPr>
          <p:sp>
            <p:nvSpPr>
              <p:cNvPr id="121" name="Oval 120"/>
              <p:cNvSpPr/>
              <p:nvPr/>
            </p:nvSpPr>
            <p:spPr>
              <a:xfrm>
                <a:off x="1629872" y="2228578"/>
                <a:ext cx="620797" cy="622469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ACDDF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GB" sz="2400" b="1" dirty="0">
                    <a:solidFill>
                      <a:srgbClr val="1C1C1C"/>
                    </a:solidFill>
                    <a:latin typeface="Sassoon Infant Rg"/>
                  </a:rPr>
                  <a:t>2</a:t>
                </a:r>
              </a:p>
            </p:txBody>
          </p:sp>
          <p:sp>
            <p:nvSpPr>
              <p:cNvPr id="122" name="Oval 121"/>
              <p:cNvSpPr/>
              <p:nvPr/>
            </p:nvSpPr>
            <p:spPr>
              <a:xfrm>
                <a:off x="2552334" y="2228578"/>
                <a:ext cx="620796" cy="622469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ACDDF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GB" sz="2400" b="1" dirty="0">
                    <a:solidFill>
                      <a:srgbClr val="1C1C1C"/>
                    </a:solidFill>
                    <a:latin typeface="Sassoon Infant Rg"/>
                  </a:rPr>
                  <a:t>9</a:t>
                </a:r>
              </a:p>
            </p:txBody>
          </p:sp>
          <p:sp>
            <p:nvSpPr>
              <p:cNvPr id="123" name="Oval 122"/>
              <p:cNvSpPr/>
              <p:nvPr/>
            </p:nvSpPr>
            <p:spPr>
              <a:xfrm>
                <a:off x="3474795" y="2228578"/>
                <a:ext cx="620797" cy="622469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ACDDF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GB" sz="2400" b="1" dirty="0">
                    <a:solidFill>
                      <a:srgbClr val="1C1C1C"/>
                    </a:solidFill>
                    <a:latin typeface="Sassoon Infant Rg"/>
                  </a:rPr>
                  <a:t>10</a:t>
                </a:r>
              </a:p>
            </p:txBody>
          </p:sp>
        </p:grpSp>
        <p:sp>
          <p:nvSpPr>
            <p:cNvPr id="119" name="Rectangle 118"/>
            <p:cNvSpPr/>
            <p:nvPr/>
          </p:nvSpPr>
          <p:spPr>
            <a:xfrm>
              <a:off x="1306421" y="3020957"/>
              <a:ext cx="765278" cy="400159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dirty="0">
                  <a:solidFill>
                    <a:srgbClr val="1C1C1C"/>
                  </a:solidFill>
                  <a:latin typeface="Sassoon Infant Md"/>
                </a:rPr>
                <a:t>2</a:t>
              </a:r>
              <a:endParaRPr lang="en-GB" sz="2000" dirty="0">
                <a:solidFill>
                  <a:srgbClr val="1C1C1C"/>
                </a:solidFill>
                <a:latin typeface="Sassoon Infant Md"/>
              </a:endParaRPr>
            </a:p>
          </p:txBody>
        </p:sp>
        <p:sp>
          <p:nvSpPr>
            <p:cNvPr id="117" name="Rectangle 116"/>
            <p:cNvSpPr/>
            <p:nvPr/>
          </p:nvSpPr>
          <p:spPr>
            <a:xfrm>
              <a:off x="1306421" y="3516391"/>
              <a:ext cx="765278" cy="400159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dirty="0">
                  <a:solidFill>
                    <a:srgbClr val="1C1C1C"/>
                  </a:solidFill>
                  <a:latin typeface="Sassoon Infant Md"/>
                </a:rPr>
                <a:t>38</a:t>
              </a:r>
              <a:endParaRPr lang="en-GB" sz="2000" dirty="0">
                <a:solidFill>
                  <a:srgbClr val="1C1C1C"/>
                </a:solidFill>
                <a:latin typeface="Sassoon Infant Md"/>
              </a:endParaRPr>
            </a:p>
          </p:txBody>
        </p:sp>
        <p:sp>
          <p:nvSpPr>
            <p:cNvPr id="115" name="Rectangle 114"/>
            <p:cNvSpPr/>
            <p:nvPr/>
          </p:nvSpPr>
          <p:spPr>
            <a:xfrm>
              <a:off x="1306421" y="4011826"/>
              <a:ext cx="765278" cy="400159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dirty="0">
                  <a:solidFill>
                    <a:srgbClr val="1C1C1C"/>
                  </a:solidFill>
                  <a:latin typeface="Sassoon Infant Md"/>
                </a:rPr>
                <a:t>28</a:t>
              </a:r>
              <a:endParaRPr lang="en-GB" sz="2000" dirty="0">
                <a:solidFill>
                  <a:srgbClr val="1C1C1C"/>
                </a:solidFill>
                <a:latin typeface="Sassoon Infant Md"/>
              </a:endParaRPr>
            </a:p>
          </p:txBody>
        </p:sp>
        <p:sp>
          <p:nvSpPr>
            <p:cNvPr id="113" name="Rectangle 112"/>
            <p:cNvSpPr/>
            <p:nvPr/>
          </p:nvSpPr>
          <p:spPr>
            <a:xfrm>
              <a:off x="1306421" y="4507260"/>
              <a:ext cx="765278" cy="400159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dirty="0">
                  <a:solidFill>
                    <a:srgbClr val="1C1C1C"/>
                  </a:solidFill>
                  <a:latin typeface="Sassoon Infant Md"/>
                </a:rPr>
                <a:t>88</a:t>
              </a:r>
              <a:endParaRPr lang="en-GB" sz="2000" dirty="0">
                <a:solidFill>
                  <a:srgbClr val="1C1C1C"/>
                </a:solidFill>
                <a:latin typeface="Sassoon Infant Md"/>
              </a:endParaRPr>
            </a:p>
          </p:txBody>
        </p:sp>
        <p:sp>
          <p:nvSpPr>
            <p:cNvPr id="111" name="Rectangle 110"/>
            <p:cNvSpPr/>
            <p:nvPr/>
          </p:nvSpPr>
          <p:spPr>
            <a:xfrm>
              <a:off x="1306421" y="5023336"/>
              <a:ext cx="765278" cy="398571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dirty="0">
                  <a:solidFill>
                    <a:srgbClr val="1C1C1C"/>
                  </a:solidFill>
                  <a:latin typeface="Sassoon Infant Md"/>
                </a:rPr>
                <a:t>110</a:t>
              </a:r>
              <a:endParaRPr lang="en-GB" sz="2000" dirty="0">
                <a:solidFill>
                  <a:srgbClr val="1C1C1C"/>
                </a:solidFill>
                <a:latin typeface="Sassoon Infant Md"/>
              </a:endParaRPr>
            </a:p>
          </p:txBody>
        </p:sp>
      </p:grpSp>
      <p:sp>
        <p:nvSpPr>
          <p:cNvPr id="120" name="Rectangle 119"/>
          <p:cNvSpPr/>
          <p:nvPr/>
        </p:nvSpPr>
        <p:spPr>
          <a:xfrm>
            <a:off x="5728104" y="3021013"/>
            <a:ext cx="1988965" cy="4000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dirty="0">
                <a:solidFill>
                  <a:srgbClr val="1C1C1C"/>
                </a:solidFill>
                <a:latin typeface="Sassoon Infant Md"/>
              </a:rPr>
              <a:t>2 ÷ (10 - 9)</a:t>
            </a:r>
          </a:p>
        </p:txBody>
      </p:sp>
      <p:sp>
        <p:nvSpPr>
          <p:cNvPr id="118" name="Rectangle 117"/>
          <p:cNvSpPr/>
          <p:nvPr/>
        </p:nvSpPr>
        <p:spPr>
          <a:xfrm>
            <a:off x="5728104" y="3516313"/>
            <a:ext cx="1988965" cy="4000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dirty="0">
                <a:solidFill>
                  <a:srgbClr val="1C1C1C"/>
                </a:solidFill>
                <a:latin typeface="Sassoon Infant Md"/>
              </a:rPr>
              <a:t>(10 + 9) x 2</a:t>
            </a:r>
          </a:p>
        </p:txBody>
      </p:sp>
      <p:sp>
        <p:nvSpPr>
          <p:cNvPr id="116" name="Rectangle 115"/>
          <p:cNvSpPr/>
          <p:nvPr/>
        </p:nvSpPr>
        <p:spPr>
          <a:xfrm>
            <a:off x="5728104" y="4011613"/>
            <a:ext cx="1988965" cy="4000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dirty="0">
                <a:solidFill>
                  <a:srgbClr val="1C1C1C"/>
                </a:solidFill>
                <a:latin typeface="Sassoon Infant Md"/>
              </a:rPr>
              <a:t>9 x 2 + 10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5728104" y="4506913"/>
            <a:ext cx="1988965" cy="4000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dirty="0">
                <a:solidFill>
                  <a:srgbClr val="1C1C1C"/>
                </a:solidFill>
                <a:latin typeface="Sassoon Infant Md"/>
              </a:rPr>
              <a:t>10 x 9 – 2</a:t>
            </a:r>
          </a:p>
        </p:txBody>
      </p:sp>
      <p:sp>
        <p:nvSpPr>
          <p:cNvPr id="112" name="Rectangle 111"/>
          <p:cNvSpPr/>
          <p:nvPr/>
        </p:nvSpPr>
        <p:spPr>
          <a:xfrm>
            <a:off x="5728104" y="5022850"/>
            <a:ext cx="1988965" cy="4000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dirty="0">
                <a:solidFill>
                  <a:srgbClr val="1C1C1C"/>
                </a:solidFill>
                <a:latin typeface="Sassoon Infant Md"/>
              </a:rPr>
              <a:t>(9 + 2) x 10</a:t>
            </a:r>
          </a:p>
        </p:txBody>
      </p:sp>
      <p:grpSp>
        <p:nvGrpSpPr>
          <p:cNvPr id="210" name="Group 209"/>
          <p:cNvGrpSpPr>
            <a:grpSpLocks/>
          </p:cNvGrpSpPr>
          <p:nvPr/>
        </p:nvGrpSpPr>
        <p:grpSpPr bwMode="auto">
          <a:xfrm>
            <a:off x="4831556" y="5667375"/>
            <a:ext cx="3928740" cy="425450"/>
            <a:chOff x="1157591" y="5666903"/>
            <a:chExt cx="5239025" cy="425922"/>
          </a:xfrm>
        </p:grpSpPr>
        <p:sp>
          <p:nvSpPr>
            <p:cNvPr id="185" name="Rectangle 184"/>
            <p:cNvSpPr/>
            <p:nvPr/>
          </p:nvSpPr>
          <p:spPr>
            <a:xfrm>
              <a:off x="1157591" y="5666903"/>
              <a:ext cx="4470836" cy="425922"/>
            </a:xfrm>
            <a:prstGeom prst="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000" b="1" dirty="0">
                <a:solidFill>
                  <a:srgbClr val="000000"/>
                </a:solidFill>
                <a:latin typeface="Sassoon Infant Rg"/>
              </a:endParaRPr>
            </a:p>
          </p:txBody>
        </p:sp>
        <p:sp>
          <p:nvSpPr>
            <p:cNvPr id="18445" name="Rectangle 187"/>
            <p:cNvSpPr>
              <a:spLocks noChangeArrowheads="1"/>
            </p:cNvSpPr>
            <p:nvPr/>
          </p:nvSpPr>
          <p:spPr bwMode="auto">
            <a:xfrm>
              <a:off x="1167319" y="5710824"/>
              <a:ext cx="5229297" cy="338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ＭＳ Ｐゴシック" panose="020B0600070205080204" pitchFamily="34" charset="-128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altLang="en-US" sz="1600" b="1" dirty="0"/>
                <a:t>Can you make your own?</a:t>
              </a:r>
            </a:p>
          </p:txBody>
        </p:sp>
      </p:grpSp>
      <p:pic>
        <p:nvPicPr>
          <p:cNvPr id="18443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664" y="444500"/>
            <a:ext cx="6162675" cy="946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0802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" grpId="0" animBg="1"/>
      <p:bldP spid="118" grpId="0" animBg="1"/>
      <p:bldP spid="116" grpId="0" animBg="1"/>
      <p:bldP spid="114" grpId="0" animBg="1"/>
      <p:bldP spid="11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80864D-F862-4513-996E-C0E810C87F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6874DE-A4D8-4E9D-B0D3-B064CDE6F1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7E4BD44-94B2-4E14-B856-06127FF8F5E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451" t="15194" r="18345" b="6962"/>
          <a:stretch/>
        </p:blipFill>
        <p:spPr>
          <a:xfrm>
            <a:off x="3026536" y="108333"/>
            <a:ext cx="6581104" cy="6666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71445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Plenary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668" t="54234" r="35616" b="30645"/>
          <a:stretch/>
        </p:blipFill>
        <p:spPr bwMode="auto">
          <a:xfrm>
            <a:off x="2180823" y="1473201"/>
            <a:ext cx="7413937" cy="4595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878529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ular Callout 3"/>
          <p:cNvSpPr/>
          <p:nvPr/>
        </p:nvSpPr>
        <p:spPr>
          <a:xfrm>
            <a:off x="2423592" y="620688"/>
            <a:ext cx="7704856" cy="4248472"/>
          </a:xfrm>
          <a:prstGeom prst="wedgeRoundRectCallou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5983" y="1988840"/>
            <a:ext cx="8220075" cy="1204384"/>
          </a:xfrm>
        </p:spPr>
        <p:txBody>
          <a:bodyPr>
            <a:noAutofit/>
          </a:bodyPr>
          <a:lstStyle/>
          <a:p>
            <a:pPr algn="ctr"/>
            <a:r>
              <a:rPr lang="en-GB" sz="5400" dirty="0">
                <a:latin typeface="CCW Cursive Writing 7" pitchFamily="66" charset="0"/>
              </a:rPr>
              <a:t>If…then…</a:t>
            </a:r>
            <a:br>
              <a:rPr lang="en-GB" sz="5400" dirty="0">
                <a:latin typeface="CCW Cursive Writing 7" pitchFamily="66" charset="0"/>
              </a:rPr>
            </a:br>
            <a:br>
              <a:rPr lang="en-GB" sz="5400" dirty="0">
                <a:latin typeface="CCW Cursive Writing 7" pitchFamily="66" charset="0"/>
              </a:rPr>
            </a:br>
            <a:r>
              <a:rPr lang="en-GB" sz="5400" dirty="0">
                <a:latin typeface="CCW Cursive Writing 7" pitchFamily="66" charset="0"/>
              </a:rPr>
              <a:t>This is important because…</a:t>
            </a:r>
          </a:p>
        </p:txBody>
      </p:sp>
    </p:spTree>
    <p:extLst>
      <p:ext uri="{BB962C8B-B14F-4D97-AF65-F5344CB8AC3E}">
        <p14:creationId xmlns:p14="http://schemas.microsoft.com/office/powerpoint/2010/main" val="314672630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3513" y="73007"/>
            <a:ext cx="2890665" cy="379482"/>
          </a:xfrm>
        </p:spPr>
        <p:txBody>
          <a:bodyPr/>
          <a:lstStyle/>
          <a:p>
            <a:r>
              <a:rPr lang="en-GB" sz="2000" dirty="0">
                <a:latin typeface="CCW Cursive Writing 7" pitchFamily="66" charset="0"/>
              </a:rPr>
              <a:t>Next step: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28" t="27420" r="35616" b="45766"/>
          <a:stretch/>
        </p:blipFill>
        <p:spPr bwMode="auto">
          <a:xfrm>
            <a:off x="1739528" y="459359"/>
            <a:ext cx="2628280" cy="3012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 bwMode="auto">
          <a:xfrm>
            <a:off x="1657176" y="3294456"/>
            <a:ext cx="2890665" cy="78986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50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r>
              <a:rPr lang="en-GB" sz="2000" dirty="0">
                <a:latin typeface="CCW Cursive Writing 7" pitchFamily="66" charset="0"/>
              </a:rPr>
              <a:t>Next step: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28" t="27420" r="35616" b="45766"/>
          <a:stretch/>
        </p:blipFill>
        <p:spPr bwMode="auto">
          <a:xfrm>
            <a:off x="1739528" y="3857238"/>
            <a:ext cx="2628280" cy="3012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 bwMode="auto">
          <a:xfrm>
            <a:off x="4511825" y="86233"/>
            <a:ext cx="2643639" cy="37948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50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r>
              <a:rPr lang="en-GB" sz="2000">
                <a:latin typeface="CCW Cursive Writing 7" pitchFamily="66" charset="0"/>
              </a:rPr>
              <a:t>Next step:</a:t>
            </a:r>
            <a:endParaRPr lang="en-GB" sz="2000" dirty="0">
              <a:latin typeface="CCW Cursive Writing 7" pitchFamily="66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28" t="27420" r="35616" b="45766"/>
          <a:stretch/>
        </p:blipFill>
        <p:spPr bwMode="auto">
          <a:xfrm>
            <a:off x="4547840" y="472585"/>
            <a:ext cx="2568324" cy="3012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 bwMode="auto">
          <a:xfrm>
            <a:off x="4465488" y="3307682"/>
            <a:ext cx="2643639" cy="78986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50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r>
              <a:rPr lang="en-GB" sz="2000" dirty="0">
                <a:latin typeface="CCW Cursive Writing 7" pitchFamily="66" charset="0"/>
              </a:rPr>
              <a:t>Next step:</a:t>
            </a: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28" t="27420" r="35616" b="45766"/>
          <a:stretch/>
        </p:blipFill>
        <p:spPr bwMode="auto">
          <a:xfrm>
            <a:off x="4547840" y="3870464"/>
            <a:ext cx="2568324" cy="3012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itle 1"/>
          <p:cNvSpPr txBox="1">
            <a:spLocks/>
          </p:cNvSpPr>
          <p:nvPr/>
        </p:nvSpPr>
        <p:spPr bwMode="auto">
          <a:xfrm>
            <a:off x="7572153" y="42022"/>
            <a:ext cx="2643639" cy="37948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50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r>
              <a:rPr lang="en-GB" sz="2000">
                <a:latin typeface="CCW Cursive Writing 7" pitchFamily="66" charset="0"/>
              </a:rPr>
              <a:t>Next step:</a:t>
            </a:r>
            <a:endParaRPr lang="en-GB" sz="2000" dirty="0">
              <a:latin typeface="CCW Cursive Writing 7" pitchFamily="66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28" t="27420" r="35616" b="45766"/>
          <a:stretch/>
        </p:blipFill>
        <p:spPr bwMode="auto">
          <a:xfrm>
            <a:off x="7608168" y="428374"/>
            <a:ext cx="2568324" cy="3012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le 1"/>
          <p:cNvSpPr txBox="1">
            <a:spLocks/>
          </p:cNvSpPr>
          <p:nvPr/>
        </p:nvSpPr>
        <p:spPr bwMode="auto">
          <a:xfrm>
            <a:off x="7525816" y="3263471"/>
            <a:ext cx="2643639" cy="78986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50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r>
              <a:rPr lang="en-GB" sz="2000" dirty="0">
                <a:latin typeface="CCW Cursive Writing 7" pitchFamily="66" charset="0"/>
              </a:rPr>
              <a:t>Next step: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28" t="27420" r="35616" b="45766"/>
          <a:stretch/>
        </p:blipFill>
        <p:spPr bwMode="auto">
          <a:xfrm>
            <a:off x="7608168" y="3826253"/>
            <a:ext cx="2568324" cy="3012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573114"/>
      </p:ext>
    </p:extLst>
  </p:cSld>
  <p:clrMapOvr>
    <a:masterClrMapping/>
  </p:clrMapOvr>
</p:sld>
</file>

<file path=ppt/theme/theme1.xml><?xml version="1.0" encoding="utf-8"?>
<a:theme xmlns:a="http://schemas.openxmlformats.org/drawingml/2006/main" name="Twinkl Resource Creation Pro Forma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1106</Words>
  <Application>Microsoft Office PowerPoint</Application>
  <PresentationFormat>Widescreen</PresentationFormat>
  <Paragraphs>406</Paragraphs>
  <Slides>36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36</vt:i4>
      </vt:variant>
    </vt:vector>
  </HeadingPairs>
  <TitlesOfParts>
    <vt:vector size="49" baseType="lpstr">
      <vt:lpstr>MS Gothic</vt:lpstr>
      <vt:lpstr>ＭＳ Ｐゴシック</vt:lpstr>
      <vt:lpstr>Arial</vt:lpstr>
      <vt:lpstr>BPreplay</vt:lpstr>
      <vt:lpstr>Calibri</vt:lpstr>
      <vt:lpstr>CCW Cursive Writing 7</vt:lpstr>
      <vt:lpstr>Jarman</vt:lpstr>
      <vt:lpstr>Sassoon Infant Md</vt:lpstr>
      <vt:lpstr>Sassoon Infant Rg</vt:lpstr>
      <vt:lpstr>Twinkl</vt:lpstr>
      <vt:lpstr>Twinkl SemiBold</vt:lpstr>
      <vt:lpstr>Twinkl Resource Creation Pro Forma</vt:lpstr>
      <vt:lpstr>1_Office Theme</vt:lpstr>
      <vt:lpstr>Are you a times table expert?!!</vt:lpstr>
      <vt:lpstr>Do now…</vt:lpstr>
      <vt:lpstr>Do now…</vt:lpstr>
      <vt:lpstr>Do now…</vt:lpstr>
      <vt:lpstr>17.12.21</vt:lpstr>
      <vt:lpstr>PowerPoint Presentation</vt:lpstr>
      <vt:lpstr>Crucial Vocabulary: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Let me  show you…</vt:lpstr>
      <vt:lpstr>Put in the Brackets</vt:lpstr>
      <vt:lpstr>Over to you…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Octagons… </vt:lpstr>
      <vt:lpstr>PowerPoint Presentation</vt:lpstr>
      <vt:lpstr>PowerPoint Presentation</vt:lpstr>
      <vt:lpstr>PowerPoint Presentation</vt:lpstr>
      <vt:lpstr>Answers…</vt:lpstr>
      <vt:lpstr>Make 10</vt:lpstr>
      <vt:lpstr>Which Operation</vt:lpstr>
      <vt:lpstr>PowerPoint Presentation</vt:lpstr>
      <vt:lpstr>PowerPoint Presentation</vt:lpstr>
      <vt:lpstr>PowerPoint Presentation</vt:lpstr>
      <vt:lpstr>PowerPoint Presentation</vt:lpstr>
      <vt:lpstr>Plenary </vt:lpstr>
      <vt:lpstr>If…then…  This is important because…</vt:lpstr>
      <vt:lpstr>Next step: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Warham</dc:creator>
  <cp:lastModifiedBy>Emma Warham</cp:lastModifiedBy>
  <cp:revision>5</cp:revision>
  <dcterms:created xsi:type="dcterms:W3CDTF">2021-12-08T16:38:00Z</dcterms:created>
  <dcterms:modified xsi:type="dcterms:W3CDTF">2021-12-08T16:57:55Z</dcterms:modified>
</cp:coreProperties>
</file>