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42"/>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21" r:id="rId17"/>
    <p:sldId id="317" r:id="rId18"/>
    <p:sldId id="270" r:id="rId19"/>
    <p:sldId id="276" r:id="rId20"/>
    <p:sldId id="258" r:id="rId21"/>
    <p:sldId id="282" r:id="rId22"/>
    <p:sldId id="316" r:id="rId23"/>
    <p:sldId id="285" r:id="rId24"/>
    <p:sldId id="271" r:id="rId25"/>
    <p:sldId id="281" r:id="rId26"/>
    <p:sldId id="256" r:id="rId27"/>
    <p:sldId id="275" r:id="rId28"/>
    <p:sldId id="300" r:id="rId29"/>
    <p:sldId id="301" r:id="rId30"/>
    <p:sldId id="305" r:id="rId31"/>
    <p:sldId id="280" r:id="rId32"/>
    <p:sldId id="262" r:id="rId33"/>
    <p:sldId id="298" r:id="rId34"/>
    <p:sldId id="267" r:id="rId35"/>
    <p:sldId id="289" r:id="rId36"/>
    <p:sldId id="315" r:id="rId37"/>
    <p:sldId id="314" r:id="rId38"/>
    <p:sldId id="299" r:id="rId39"/>
    <p:sldId id="264" r:id="rId40"/>
    <p:sldId id="320" r:id="rId4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77257" autoAdjust="0"/>
  </p:normalViewPr>
  <p:slideViewPr>
    <p:cSldViewPr>
      <p:cViewPr varScale="1">
        <p:scale>
          <a:sx n="79" d="100"/>
          <a:sy n="79" d="100"/>
        </p:scale>
        <p:origin x="846" y="78"/>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11/09/2024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8</a:t>
            </a:fld>
            <a:endParaRPr lang="en-GB"/>
          </a:p>
        </p:txBody>
      </p:sp>
    </p:spTree>
    <p:extLst>
      <p:ext uri="{BB962C8B-B14F-4D97-AF65-F5344CB8AC3E}">
        <p14:creationId xmlns:p14="http://schemas.microsoft.com/office/powerpoint/2010/main" val="3246154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11/09/2024</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11/09/2024</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11/09/2024</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11/09/2024</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11/09/2024</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11/09/2024</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11/09/2024</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11/09/2024</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11/09/2024</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11/09/2024</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11/09/2024</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9/11/2024</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11/09/2024</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11/09/2024</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hyperlink" Target="mailto:ibisonm@sps.sefton.school" TargetMode="Externa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stphilipssouthport.com/curriculum-35/"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2!</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5909972"/>
            <a:ext cx="7913844" cy="882352"/>
          </a:xfrm>
        </p:spPr>
        <p:txBody>
          <a:bodyPr/>
          <a:lstStyle/>
          <a:p>
            <a:pPr algn="l"/>
            <a:r>
              <a:rPr lang="en-GB" sz="2000" b="0" dirty="0">
                <a:latin typeface="Arial" panose="020B0604020202020204" pitchFamily="34" charset="0"/>
                <a:cs typeface="Arial" panose="020B0604020202020204" pitchFamily="34" charset="0"/>
              </a:rPr>
              <a:t>We have codes of conduct for Governors,  staff and parents and expect all members of our school community to abide by these.</a:t>
            </a:r>
            <a:br>
              <a:rPr lang="en-GB" sz="2000" b="0" dirty="0">
                <a:latin typeface="Arial" panose="020B0604020202020204" pitchFamily="34" charset="0"/>
                <a:cs typeface="Arial" panose="020B0604020202020204" pitchFamily="34" charset="0"/>
              </a:rPr>
            </a:br>
            <a:endParaRPr lang="en-GB" sz="2000"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978506" y="642077"/>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279148" y="2970284"/>
            <a:ext cx="2821345" cy="707886"/>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Wright – Class Teacher</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
        <p:nvSpPr>
          <p:cNvPr id="10" name="TextBox 9">
            <a:extLst>
              <a:ext uri="{FF2B5EF4-FFF2-40B4-BE49-F238E27FC236}">
                <a16:creationId xmlns:a16="http://schemas.microsoft.com/office/drawing/2014/main" id="{DC4FF522-1FA8-44A0-BC05-DF718744A9EA}"/>
              </a:ext>
            </a:extLst>
          </p:cNvPr>
          <p:cNvSpPr txBox="1"/>
          <p:nvPr/>
        </p:nvSpPr>
        <p:spPr>
          <a:xfrm>
            <a:off x="1835696" y="4231121"/>
            <a:ext cx="2002897"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Miss Samuel – PPA cover on Wed morning</a:t>
            </a:r>
            <a:endParaRPr lang="en-GB" sz="2000" dirty="0">
              <a:solidFill>
                <a:prstClr val="black"/>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76AEE7FB-C2E9-466A-BA56-89FB21760F4A}"/>
              </a:ext>
            </a:extLst>
          </p:cNvPr>
          <p:cNvSpPr txBox="1"/>
          <p:nvPr/>
        </p:nvSpPr>
        <p:spPr>
          <a:xfrm>
            <a:off x="3317423" y="2951319"/>
            <a:ext cx="2821345" cy="707886"/>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Scott – Teaching Assistant</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
        <p:nvSpPr>
          <p:cNvPr id="12" name="TextBox 11">
            <a:extLst>
              <a:ext uri="{FF2B5EF4-FFF2-40B4-BE49-F238E27FC236}">
                <a16:creationId xmlns:a16="http://schemas.microsoft.com/office/drawing/2014/main" id="{E4359BCE-6C9F-4D2A-8094-F462F2FE96A8}"/>
              </a:ext>
            </a:extLst>
          </p:cNvPr>
          <p:cNvSpPr txBox="1"/>
          <p:nvPr/>
        </p:nvSpPr>
        <p:spPr>
          <a:xfrm>
            <a:off x="4486959" y="4500509"/>
            <a:ext cx="2821345" cy="677108"/>
          </a:xfrm>
          <a:prstGeom prst="rect">
            <a:avLst/>
          </a:prstGeom>
          <a:solidFill>
            <a:schemeClr val="accent2">
              <a:lumMod val="40000"/>
              <a:lumOff val="60000"/>
            </a:schemeClr>
          </a:solidFill>
        </p:spPr>
        <p:txBody>
          <a:bodyPr wrap="square">
            <a:spAutoFit/>
          </a:bodyPr>
          <a:lstStyle/>
          <a:p>
            <a:pPr lvl="0" algn="ctr">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 Pigott </a:t>
            </a:r>
            <a:r>
              <a:rPr lang="en-GB" dirty="0">
                <a:solidFill>
                  <a:prstClr val="black"/>
                </a:solidFill>
                <a:latin typeface="Arial" panose="020B0604020202020204" pitchFamily="34" charset="0"/>
                <a:cs typeface="Arial" panose="020B0604020202020204" pitchFamily="34" charset="0"/>
              </a:rPr>
              <a:t>– Teaching Assistant </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
        <p:nvSpPr>
          <p:cNvPr id="13" name="TextBox 12">
            <a:extLst>
              <a:ext uri="{FF2B5EF4-FFF2-40B4-BE49-F238E27FC236}">
                <a16:creationId xmlns:a16="http://schemas.microsoft.com/office/drawing/2014/main" id="{4E7036B3-530B-4119-AFDF-184A6BD96EEA}"/>
              </a:ext>
            </a:extLst>
          </p:cNvPr>
          <p:cNvSpPr txBox="1"/>
          <p:nvPr/>
        </p:nvSpPr>
        <p:spPr>
          <a:xfrm>
            <a:off x="6355699" y="2925932"/>
            <a:ext cx="2509154" cy="707886"/>
          </a:xfrm>
          <a:prstGeom prst="rect">
            <a:avLst/>
          </a:prstGeom>
          <a:solidFill>
            <a:schemeClr val="accent2">
              <a:lumMod val="40000"/>
              <a:lumOff val="60000"/>
            </a:schemeClr>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Coleman – Teaching Assistant</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6007"/>
            <a:ext cx="8640960" cy="5940088"/>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hlinkClick r:id="rId4"/>
              </a:rPr>
              <a:t>wrightl@sps.sefton.school</a:t>
            </a:r>
            <a:r>
              <a:rPr lang="en-GB" sz="2000" dirty="0">
                <a:solidFill>
                  <a:srgbClr val="002060"/>
                </a:solidFill>
                <a:latin typeface="Arial" panose="020B0604020202020204" pitchFamily="34" charset="0"/>
                <a:cs typeface="Arial" panose="020B0604020202020204" pitchFamily="34" charset="0"/>
              </a:rPr>
              <a:t> </a:t>
            </a:r>
          </a:p>
          <a:p>
            <a:r>
              <a:rPr lang="en-GB" sz="2000" dirty="0">
                <a:solidFill>
                  <a:srgbClr val="002060"/>
                </a:solidFill>
                <a:latin typeface="Arial" panose="020B0604020202020204" pitchFamily="34" charset="0"/>
                <a:cs typeface="Arial" panose="020B0604020202020204" pitchFamily="34" charset="0"/>
                <a:hlinkClick r:id="rId5"/>
              </a:rPr>
              <a:t> </a:t>
            </a:r>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sz="2000" dirty="0" err="1">
                <a:solidFill>
                  <a:srgbClr val="002060"/>
                </a:solidFill>
                <a:latin typeface="Arial" panose="020B0604020202020204" pitchFamily="34" charset="0"/>
                <a:cs typeface="Arial" panose="020B0604020202020204" pitchFamily="34" charset="0"/>
              </a:rPr>
              <a:t>Whatsapp</a:t>
            </a:r>
            <a:r>
              <a:rPr lang="en-GB" sz="2000" dirty="0">
                <a:solidFill>
                  <a:srgbClr val="002060"/>
                </a:solidFill>
                <a:latin typeface="Arial" panose="020B0604020202020204" pitchFamily="34" charset="0"/>
                <a:cs typeface="Arial" panose="020B0604020202020204" pitchFamily="34" charset="0"/>
              </a:rPr>
              <a:t> use should be respectful of all members of the school community.</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538495" y="1531337"/>
            <a:ext cx="7920880" cy="5411223"/>
          </a:xfrm>
        </p:spPr>
        <p:txBody>
          <a:bodyPr>
            <a:noAutofit/>
          </a:bodyPr>
          <a:lstStyle/>
          <a:p>
            <a:pPr>
              <a:buFont typeface="Arial" pitchFamily="34" charset="0"/>
              <a:buChar char="•"/>
            </a:pPr>
            <a:r>
              <a:rPr lang="en-GB" sz="2400" dirty="0">
                <a:solidFill>
                  <a:schemeClr val="accent1">
                    <a:lumMod val="50000"/>
                  </a:schemeClr>
                </a:solidFill>
                <a:highlight>
                  <a:srgbClr val="FFFF00"/>
                </a:highlight>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Tuesday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Thursday afternoons-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fruit, vegetable sticks, cereal bars (no sweets or nuts  please).</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Infants receive a piece of fruit each day</a:t>
            </a: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is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89364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which is either spellings and grammar or Maths key skills.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9D144382-DAA6-4BBB-B941-61F6A24B9829}"/>
              </a:ext>
            </a:extLst>
          </p:cNvPr>
          <p:cNvPicPr>
            <a:picLocks noChangeAspect="1"/>
          </p:cNvPicPr>
          <p:nvPr/>
        </p:nvPicPr>
        <p:blipFill>
          <a:blip r:embed="rId2"/>
          <a:stretch>
            <a:fillRect/>
          </a:stretch>
        </p:blipFill>
        <p:spPr>
          <a:xfrm>
            <a:off x="545300" y="817441"/>
            <a:ext cx="8053399" cy="5849311"/>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11560" y="2044475"/>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 also been emailed out.</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17884" y="2132856"/>
            <a:ext cx="9144000" cy="501675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Essential Letters and Sounds (ELS) is our chosen DfE validated phonics programme.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Children will experience the joy of language whilst rapidly acquiring the phonics skills they need to become fluent, independent readers and writers.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In Year 2, pupils will be using the follow-on scheme of ELS Spelling, which builds directly on the skills learned during phonics.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p>
        </p:txBody>
      </p:sp>
      <p:sp>
        <p:nvSpPr>
          <p:cNvPr id="4" name="Rectangle 3"/>
          <p:cNvSpPr/>
          <p:nvPr/>
        </p:nvSpPr>
        <p:spPr>
          <a:xfrm>
            <a:off x="392877" y="3105373"/>
            <a:ext cx="8358246" cy="58477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Trebuchet MS"/>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Trebuchet MS"/>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5" name="Picture 4">
            <a:extLst>
              <a:ext uri="{FF2B5EF4-FFF2-40B4-BE49-F238E27FC236}">
                <a16:creationId xmlns:a16="http://schemas.microsoft.com/office/drawing/2014/main" id="{83D1A792-3BE2-431A-978E-67477428BE4F}"/>
              </a:ext>
            </a:extLst>
          </p:cNvPr>
          <p:cNvPicPr>
            <a:picLocks noChangeAspect="1"/>
          </p:cNvPicPr>
          <p:nvPr/>
        </p:nvPicPr>
        <p:blipFill>
          <a:blip r:embed="rId2"/>
          <a:stretch>
            <a:fillRect/>
          </a:stretch>
        </p:blipFill>
        <p:spPr>
          <a:xfrm>
            <a:off x="683567" y="1124744"/>
            <a:ext cx="7622233" cy="5547070"/>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2.</a:t>
            </a:r>
          </a:p>
          <a:p>
            <a:pPr marL="45720" indent="0" algn="ctr">
              <a:buNone/>
            </a:pPr>
            <a:endParaRPr lang="en-GB" sz="2800" dirty="0">
              <a:latin typeface="Arial" panose="020B0604020202020204" pitchFamily="34" charset="0"/>
              <a:cs typeface="Arial" panose="020B0604020202020204" pitchFamily="34" charset="0"/>
            </a:endParaRPr>
          </a:p>
          <a:p>
            <a:pPr marL="45720" indent="0" algn="ctr">
              <a:buNone/>
            </a:pPr>
            <a:r>
              <a:rPr lang="en-GB" sz="2800" dirty="0">
                <a:latin typeface="Arial" panose="020B0604020202020204" pitchFamily="34" charset="0"/>
                <a:cs typeface="Arial" panose="020B0604020202020204" pitchFamily="34" charset="0"/>
              </a:rPr>
              <a:t>Pre-teaching / revision resources  </a:t>
            </a:r>
          </a:p>
        </p:txBody>
      </p:sp>
      <p:sp>
        <p:nvSpPr>
          <p:cNvPr id="5" name="Rectangle 4">
            <a:extLst>
              <a:ext uri="{FF2B5EF4-FFF2-40B4-BE49-F238E27FC236}">
                <a16:creationId xmlns:a16="http://schemas.microsoft.com/office/drawing/2014/main" id="{E541C528-0D7B-4A35-AE43-E762B0851430}"/>
              </a:ext>
            </a:extLst>
          </p:cNvPr>
          <p:cNvSpPr/>
          <p:nvPr/>
        </p:nvSpPr>
        <p:spPr>
          <a:xfrm>
            <a:off x="251520" y="5463560"/>
            <a:ext cx="8712968" cy="461665"/>
          </a:xfrm>
          <a:prstGeom prst="rect">
            <a:avLst/>
          </a:prstGeom>
        </p:spPr>
        <p:txBody>
          <a:bodyPr wrap="square">
            <a:spAutoFit/>
          </a:bodyPr>
          <a:lstStyle/>
          <a:p>
            <a:r>
              <a:rPr lang="en-GB" sz="2400" dirty="0">
                <a:hlinkClick r:id="rId2"/>
              </a:rPr>
              <a:t>https://www.stphilipssouthport.com/curriculum-35/</a:t>
            </a:r>
            <a:r>
              <a:rPr lang="en-GB" sz="2400" dirty="0"/>
              <a:t> </a:t>
            </a:r>
          </a:p>
        </p:txBody>
      </p:sp>
    </p:spTree>
    <p:extLst>
      <p:ext uri="{BB962C8B-B14F-4D97-AF65-F5344CB8AC3E}">
        <p14:creationId xmlns:p14="http://schemas.microsoft.com/office/powerpoint/2010/main" val="1700996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 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the following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Wednesday.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2, children need to be able to spell words from the Year 1 and 2 curriculum list.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19F753-F8EF-4D2C-9DEE-2E4898D41AD6}"/>
              </a:ext>
            </a:extLst>
          </p:cNvPr>
          <p:cNvPicPr>
            <a:picLocks noChangeAspect="1"/>
          </p:cNvPicPr>
          <p:nvPr/>
        </p:nvPicPr>
        <p:blipFill>
          <a:blip r:embed="rId2"/>
          <a:stretch>
            <a:fillRect/>
          </a:stretch>
        </p:blipFill>
        <p:spPr>
          <a:xfrm>
            <a:off x="213065" y="476672"/>
            <a:ext cx="8717869" cy="5904656"/>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B926FA-AC6C-48B0-B4EF-D90CF5726EE9}"/>
              </a:ext>
            </a:extLst>
          </p:cNvPr>
          <p:cNvPicPr>
            <a:picLocks noChangeAspect="1"/>
          </p:cNvPicPr>
          <p:nvPr/>
        </p:nvPicPr>
        <p:blipFill>
          <a:blip r:embed="rId2"/>
          <a:stretch>
            <a:fillRect/>
          </a:stretch>
        </p:blipFill>
        <p:spPr>
          <a:xfrm>
            <a:off x="204178" y="351995"/>
            <a:ext cx="8735644" cy="6154009"/>
          </a:xfrm>
          <a:prstGeom prst="rect">
            <a:avLst/>
          </a:prstGeom>
        </p:spPr>
      </p:pic>
    </p:spTree>
    <p:extLst>
      <p:ext uri="{BB962C8B-B14F-4D97-AF65-F5344CB8AC3E}">
        <p14:creationId xmlns:p14="http://schemas.microsoft.com/office/powerpoint/2010/main" val="2407828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45375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 typeface="Arial" charset="0"/>
              <a:buChar char="•"/>
              <a:tabLst/>
              <a:defRPr/>
            </a:pPr>
            <a:r>
              <a:rPr kumimoji="0" lang="en-GB" sz="2800" b="0" i="0" u="none" strike="noStrike" kern="1200" cap="none" spc="0" normalizeH="0" baseline="0" noProof="0" dirty="0">
                <a:ln>
                  <a:noFill/>
                </a:ln>
                <a:solidFill>
                  <a:srgbClr val="4E67C8">
                    <a:lumMod val="50000"/>
                  </a:srgbClr>
                </a:solidFill>
                <a:effectLst/>
                <a:uLnTx/>
                <a:uFillTx/>
                <a:latin typeface="Trebuchet MS"/>
                <a:ea typeface="+mn-ea"/>
                <a:cs typeface="+mn-cs"/>
              </a:rPr>
              <a:t> Your children will continue reading through the colour bands </a:t>
            </a:r>
          </a:p>
          <a:p>
            <a:pPr marL="0" marR="0" lvl="0" indent="0" algn="l" defTabSz="914400" rtl="0" eaLnBrk="1" fontAlgn="auto" latinLnBrk="0" hangingPunct="1">
              <a:lnSpc>
                <a:spcPct val="150000"/>
              </a:lnSpc>
              <a:spcBef>
                <a:spcPts val="0"/>
              </a:spcBef>
              <a:spcAft>
                <a:spcPts val="0"/>
              </a:spcAft>
              <a:buClrTx/>
              <a:buSzTx/>
              <a:buFont typeface="Arial" charset="0"/>
              <a:buChar char="•"/>
              <a:tabLst/>
              <a:defRPr/>
            </a:pPr>
            <a:r>
              <a:rPr kumimoji="0" lang="en-GB" sz="2800" b="0" i="0" u="none" strike="noStrike" kern="1200" cap="none" spc="0" normalizeH="0" baseline="0" noProof="0" dirty="0">
                <a:ln>
                  <a:noFill/>
                </a:ln>
                <a:solidFill>
                  <a:srgbClr val="4E67C8">
                    <a:lumMod val="50000"/>
                  </a:srgbClr>
                </a:solidFill>
                <a:effectLst/>
                <a:highlight>
                  <a:srgbClr val="FFFF00"/>
                </a:highlight>
                <a:uLnTx/>
                <a:uFillTx/>
                <a:latin typeface="Trebuchet MS"/>
                <a:ea typeface="+mn-ea"/>
                <a:cs typeface="+mn-cs"/>
              </a:rPr>
              <a:t>Please try and read at home every night.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4E67C8">
                    <a:lumMod val="50000"/>
                  </a:srgbClr>
                </a:solidFill>
                <a:effectLst/>
                <a:uLnTx/>
                <a:uFillTx/>
                <a:latin typeface="Trebuchet MS"/>
                <a:ea typeface="+mn-ea"/>
                <a:cs typeface="+mn-cs"/>
              </a:rPr>
              <a:t>In school the children will be involved in </a:t>
            </a:r>
          </a:p>
          <a:p>
            <a:pPr marL="0" marR="0" lvl="0" indent="0" algn="l" defTabSz="914400" rtl="0" eaLnBrk="1" fontAlgn="auto" latinLnBrk="0" hangingPunct="1">
              <a:lnSpc>
                <a:spcPct val="150000"/>
              </a:lnSpc>
              <a:spcBef>
                <a:spcPts val="0"/>
              </a:spcBef>
              <a:spcAft>
                <a:spcPts val="0"/>
              </a:spcAft>
              <a:buClrTx/>
              <a:buSzTx/>
              <a:buFont typeface="Arial" charset="0"/>
              <a:buChar char="•"/>
              <a:tabLst/>
              <a:defRPr/>
            </a:pPr>
            <a:r>
              <a:rPr kumimoji="0" lang="en-GB" sz="2800" b="0" i="0" u="none" strike="noStrike" kern="1200" cap="none" spc="0" normalizeH="0" baseline="0" noProof="0" dirty="0">
                <a:ln>
                  <a:noFill/>
                </a:ln>
                <a:solidFill>
                  <a:srgbClr val="4E67C8">
                    <a:lumMod val="50000"/>
                  </a:srgbClr>
                </a:solidFill>
                <a:effectLst/>
                <a:uLnTx/>
                <a:uFillTx/>
                <a:latin typeface="Trebuchet MS"/>
                <a:ea typeface="+mn-ea"/>
                <a:cs typeface="+mn-cs"/>
              </a:rPr>
              <a:t>Shared reading.</a:t>
            </a:r>
          </a:p>
          <a:p>
            <a:pPr marL="0" marR="0" lvl="0" indent="0" algn="l" defTabSz="914400" rtl="0" eaLnBrk="1" fontAlgn="auto" latinLnBrk="0" hangingPunct="1">
              <a:lnSpc>
                <a:spcPct val="150000"/>
              </a:lnSpc>
              <a:spcBef>
                <a:spcPts val="0"/>
              </a:spcBef>
              <a:spcAft>
                <a:spcPts val="0"/>
              </a:spcAft>
              <a:buClrTx/>
              <a:buSzTx/>
              <a:buFont typeface="Arial" charset="0"/>
              <a:buChar char="•"/>
              <a:tabLst/>
              <a:defRPr/>
            </a:pPr>
            <a:r>
              <a:rPr kumimoji="0" lang="en-GB" sz="2800" b="0" i="0" u="none" strike="noStrike" kern="1200" cap="none" spc="0" normalizeH="0" baseline="0" noProof="0" dirty="0">
                <a:ln>
                  <a:noFill/>
                </a:ln>
                <a:solidFill>
                  <a:srgbClr val="4E67C8">
                    <a:lumMod val="50000"/>
                  </a:srgbClr>
                </a:solidFill>
                <a:effectLst/>
                <a:uLnTx/>
                <a:uFillTx/>
                <a:latin typeface="Trebuchet MS"/>
                <a:ea typeface="+mn-ea"/>
                <a:cs typeface="+mn-cs"/>
              </a:rPr>
              <a:t>Reading across the curriculum.</a:t>
            </a:r>
          </a:p>
          <a:p>
            <a:pPr marL="0" marR="0" lvl="0" indent="0" algn="l" defTabSz="914400" rtl="0" eaLnBrk="1" fontAlgn="auto" latinLnBrk="0" hangingPunct="1">
              <a:lnSpc>
                <a:spcPct val="150000"/>
              </a:lnSpc>
              <a:spcBef>
                <a:spcPts val="0"/>
              </a:spcBef>
              <a:spcAft>
                <a:spcPts val="0"/>
              </a:spcAft>
              <a:buClrTx/>
              <a:buSzTx/>
              <a:buFont typeface="Arial" charset="0"/>
              <a:buChar char="•"/>
              <a:tabLst/>
              <a:defRPr/>
            </a:pPr>
            <a:r>
              <a:rPr kumimoji="0" lang="en-GB" sz="2800" b="0" i="0" u="none" strike="noStrike" kern="1200" cap="none" spc="0" normalizeH="0" baseline="0" noProof="0" dirty="0">
                <a:ln>
                  <a:noFill/>
                </a:ln>
                <a:solidFill>
                  <a:srgbClr val="4E67C8">
                    <a:lumMod val="50000"/>
                  </a:srgbClr>
                </a:solidFill>
                <a:effectLst/>
                <a:uLnTx/>
                <a:uFillTx/>
                <a:latin typeface="Trebuchet MS"/>
                <a:ea typeface="+mn-ea"/>
                <a:cs typeface="+mn-cs"/>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endParaRPr lang="en-GB" sz="3600" u="sng" dirty="0">
              <a:latin typeface="CCW Cursive Writing 7" pitchFamily="66" charset="0"/>
            </a:endParaRPr>
          </a:p>
          <a:p>
            <a:pPr marL="45720" indent="0" algn="ctr">
              <a:buNone/>
            </a:pPr>
            <a:r>
              <a:rPr lang="en-GB" sz="4000" u="sng" dirty="0">
                <a:latin typeface="Arial" panose="020B0604020202020204" pitchFamily="34" charset="0"/>
                <a:cs typeface="Arial" panose="020B0604020202020204" pitchFamily="34" charset="0"/>
              </a:rPr>
              <a:t>Reading Journals</a:t>
            </a:r>
          </a:p>
          <a:p>
            <a:pPr marL="45720" indent="0" algn="ctr">
              <a:buNone/>
            </a:pPr>
            <a:endParaRPr lang="en-GB" sz="4000" u="sng" dirty="0">
              <a:latin typeface="Arial" panose="020B0604020202020204" pitchFamily="34" charset="0"/>
              <a:cs typeface="Arial" panose="020B0604020202020204" pitchFamily="34" charset="0"/>
            </a:endParaRPr>
          </a:p>
          <a:p>
            <a:r>
              <a:rPr lang="en-GB" sz="2800" dirty="0">
                <a:highlight>
                  <a:srgbClr val="FFFF00"/>
                </a:highlight>
                <a:latin typeface="Arial" panose="020B0604020202020204" pitchFamily="34" charset="0"/>
                <a:cs typeface="Arial" panose="020B0604020202020204" pitchFamily="34" charset="0"/>
              </a:rPr>
              <a:t>Children will be expected to write their own reading comments in their Reading log book each day.</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Badges</a:t>
            </a:r>
          </a:p>
        </p:txBody>
      </p:sp>
      <p:sp>
        <p:nvSpPr>
          <p:cNvPr id="3" name="Content Placeholder 2"/>
          <p:cNvSpPr>
            <a:spLocks noGrp="1"/>
          </p:cNvSpPr>
          <p:nvPr>
            <p:ph sz="quarter" idx="13"/>
          </p:nvPr>
        </p:nvSpPr>
        <p:spPr>
          <a:xfrm>
            <a:off x="395536" y="1268760"/>
            <a:ext cx="8352928" cy="5328592"/>
          </a:xfrm>
        </p:spPr>
        <p:txBody>
          <a:bodyPr>
            <a:normAutofit/>
          </a:bodyPr>
          <a:lstStyle/>
          <a:p>
            <a:pPr marL="45720" indent="0" algn="ctr">
              <a:buNone/>
            </a:pPr>
            <a:r>
              <a:rPr lang="en-GB" sz="3600" dirty="0">
                <a:solidFill>
                  <a:schemeClr val="accent1">
                    <a:lumMod val="50000"/>
                  </a:schemeClr>
                </a:solidFill>
              </a:rPr>
              <a:t>Spelling and times tables badges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Times tables badges</a:t>
            </a:r>
          </a:p>
          <a:p>
            <a:pPr marL="45720" indent="0" algn="ctr">
              <a:buNone/>
            </a:pPr>
            <a:r>
              <a:rPr lang="en-GB" sz="3600" dirty="0">
                <a:solidFill>
                  <a:schemeClr val="accent1">
                    <a:lumMod val="50000"/>
                  </a:schemeClr>
                </a:solidFill>
              </a:rPr>
              <a:t>We work towards the bronze badge</a:t>
            </a:r>
          </a:p>
          <a:p>
            <a:pPr marL="45720" indent="0" algn="ctr">
              <a:buNone/>
            </a:pPr>
            <a:r>
              <a:rPr lang="en-GB" sz="3600" dirty="0">
                <a:solidFill>
                  <a:schemeClr val="accent1">
                    <a:lumMod val="50000"/>
                  </a:schemeClr>
                </a:solidFill>
              </a:rPr>
              <a:t> 2x, 5x and 10 x</a:t>
            </a:r>
          </a:p>
          <a:p>
            <a:pPr marL="45720" indent="0" algn="ctr">
              <a:buNone/>
            </a:pPr>
            <a:r>
              <a:rPr lang="en-GB" sz="3600" dirty="0">
                <a:solidFill>
                  <a:schemeClr val="accent1">
                    <a:lumMod val="50000"/>
                  </a:schemeClr>
                </a:solidFill>
              </a:rPr>
              <a:t>Spelling badges</a:t>
            </a:r>
          </a:p>
          <a:p>
            <a:pPr marL="45720" indent="0" algn="ctr">
              <a:buNone/>
            </a:pPr>
            <a:r>
              <a:rPr lang="en-GB" sz="3600" dirty="0">
                <a:solidFill>
                  <a:schemeClr val="accent1">
                    <a:lumMod val="50000"/>
                  </a:schemeClr>
                </a:solidFill>
              </a:rPr>
              <a:t>Ongoing throughout the year </a:t>
            </a:r>
          </a:p>
        </p:txBody>
      </p:sp>
    </p:spTree>
    <p:extLst>
      <p:ext uri="{BB962C8B-B14F-4D97-AF65-F5344CB8AC3E}">
        <p14:creationId xmlns:p14="http://schemas.microsoft.com/office/powerpoint/2010/main" val="1013727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7235" y="1766218"/>
            <a:ext cx="7488832" cy="2431435"/>
          </a:xfrm>
          <a:prstGeom prst="rect">
            <a:avLst/>
          </a:prstGeom>
          <a:noFill/>
        </p:spPr>
        <p:txBody>
          <a:bodyPr wrap="square" rtlCol="0">
            <a:spAutoFit/>
          </a:bodyPr>
          <a:lstStyle/>
          <a:p>
            <a:pPr algn="ctr"/>
            <a:r>
              <a:rPr lang="en-GB" sz="3200" dirty="0">
                <a:solidFill>
                  <a:schemeClr val="accent1">
                    <a:lumMod val="50000"/>
                  </a:schemeClr>
                </a:solidFill>
                <a:latin typeface="Arial" panose="020B0604020202020204" pitchFamily="34" charset="0"/>
                <a:cs typeface="Arial" panose="020B0604020202020204" pitchFamily="34" charset="0"/>
              </a:rPr>
              <a:t>Eco Warriors</a:t>
            </a:r>
          </a:p>
          <a:p>
            <a:pPr algn="ctr"/>
            <a:r>
              <a:rPr lang="en-GB" sz="3200" dirty="0">
                <a:solidFill>
                  <a:schemeClr val="accent1">
                    <a:lumMod val="50000"/>
                  </a:schemeClr>
                </a:solidFill>
                <a:latin typeface="Arial" panose="020B0604020202020204" pitchFamily="34" charset="0"/>
                <a:cs typeface="Arial" panose="020B0604020202020204" pitchFamily="34" charset="0"/>
              </a:rPr>
              <a:t>Student Council</a:t>
            </a:r>
          </a:p>
          <a:p>
            <a:pPr algn="ctr"/>
            <a:r>
              <a:rPr lang="en-GB" sz="3200" dirty="0">
                <a:solidFill>
                  <a:schemeClr val="accent1">
                    <a:lumMod val="50000"/>
                  </a:schemeClr>
                </a:solidFill>
                <a:latin typeface="Arial" panose="020B0604020202020204" pitchFamily="34" charset="0"/>
                <a:cs typeface="Arial" panose="020B0604020202020204" pitchFamily="34" charset="0"/>
              </a:rPr>
              <a:t>Worship Warriors</a:t>
            </a:r>
          </a:p>
          <a:p>
            <a:pPr algn="ctr"/>
            <a:r>
              <a:rPr lang="en-GB" sz="3200" dirty="0">
                <a:solidFill>
                  <a:schemeClr val="accent1">
                    <a:lumMod val="50000"/>
                  </a:schemeClr>
                </a:solidFill>
                <a:latin typeface="Arial" panose="020B0604020202020204" pitchFamily="34" charset="0"/>
                <a:cs typeface="Arial" panose="020B0604020202020204" pitchFamily="34" charset="0"/>
              </a:rPr>
              <a:t>Health Champions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pic>
        <p:nvPicPr>
          <p:cNvPr id="6" name="Picture 5">
            <a:extLst>
              <a:ext uri="{FF2B5EF4-FFF2-40B4-BE49-F238E27FC236}">
                <a16:creationId xmlns:a16="http://schemas.microsoft.com/office/drawing/2014/main" id="{F931822C-093E-4337-94BF-FF4CB0F1067B}"/>
              </a:ext>
            </a:extLst>
          </p:cNvPr>
          <p:cNvPicPr>
            <a:picLocks noChangeAspect="1"/>
          </p:cNvPicPr>
          <p:nvPr/>
        </p:nvPicPr>
        <p:blipFill rotWithShape="1">
          <a:blip r:embed="rId2"/>
          <a:srcRect b="8269"/>
          <a:stretch/>
        </p:blipFill>
        <p:spPr>
          <a:xfrm>
            <a:off x="251520" y="4655925"/>
            <a:ext cx="3806226" cy="2116048"/>
          </a:xfrm>
          <a:prstGeom prst="rect">
            <a:avLst/>
          </a:prstGeom>
        </p:spPr>
      </p:pic>
      <p:pic>
        <p:nvPicPr>
          <p:cNvPr id="7" name="Picture 3" descr="Prayer buddies logo">
            <a:extLst>
              <a:ext uri="{FF2B5EF4-FFF2-40B4-BE49-F238E27FC236}">
                <a16:creationId xmlns:a16="http://schemas.microsoft.com/office/drawing/2014/main" id="{58DA1435-2EEA-4B30-AADC-3D03845AA3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2337">
            <a:off x="5169628" y="4807047"/>
            <a:ext cx="3673459" cy="1197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7937468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3046988"/>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highlight>
                  <a:srgbClr val="FFFF00"/>
                </a:highlight>
                <a:latin typeface="Arial" panose="020B0604020202020204" pitchFamily="34" charset="0"/>
                <a:cs typeface="Arial" panose="020B0604020202020204" pitchFamily="34" charset="0"/>
              </a:rPr>
              <a:t>Local visits to Southport </a:t>
            </a:r>
          </a:p>
          <a:p>
            <a:pPr marL="285750" indent="-285750" algn="ctr">
              <a:buFont typeface="Wingdings" panose="05000000000000000000" pitchFamily="2" charset="2"/>
              <a:buChar char="ü"/>
            </a:pPr>
            <a:endParaRPr lang="en-GB" sz="3200" dirty="0">
              <a:solidFill>
                <a:srgbClr val="002060"/>
              </a:solidFill>
              <a:highlight>
                <a:srgbClr val="FFFF00"/>
              </a:highlight>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endParaRPr lang="en-GB" sz="3200" dirty="0">
              <a:solidFill>
                <a:srgbClr val="002060"/>
              </a:solidFill>
              <a:highlight>
                <a:srgbClr val="FFFF00"/>
              </a:highlight>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highlight>
                  <a:srgbClr val="FFFF00"/>
                </a:highlight>
                <a:latin typeface="Arial" panose="020B0604020202020204" pitchFamily="34" charset="0"/>
                <a:cs typeface="Arial" panose="020B0604020202020204" pitchFamily="34" charset="0"/>
              </a:rPr>
              <a:t>Geography field trips- local</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p:txBody>
      </p:sp>
    </p:spTree>
    <p:extLst>
      <p:ext uri="{BB962C8B-B14F-4D97-AF65-F5344CB8AC3E}">
        <p14:creationId xmlns:p14="http://schemas.microsoft.com/office/powerpoint/2010/main" val="25031484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602101" y="1501994"/>
            <a:ext cx="6285952"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a:t>
            </a:r>
            <a:r>
              <a:rPr lang="en-US" sz="5400" dirty="0">
                <a:ln w="0"/>
                <a:solidFill>
                  <a:schemeClr val="accent1"/>
                </a:solidFill>
                <a:effectLst>
                  <a:outerShdw blurRad="38100" dist="25400" dir="5400000" algn="ctr" rotWithShape="0">
                    <a:srgbClr val="6E747A">
                      <a:alpha val="43000"/>
                    </a:srgbClr>
                  </a:outerShdw>
                </a:effectLst>
              </a:rPr>
              <a:t>23rd</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169551"/>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323528" y="4806083"/>
            <a:ext cx="8496944" cy="1631216"/>
          </a:xfrm>
          <a:prstGeom prst="rect">
            <a:avLst/>
          </a:prstGeom>
          <a:noFill/>
        </p:spPr>
        <p:txBody>
          <a:bodyPr wrap="square" rtlCol="0">
            <a:spAutoFit/>
          </a:bodyPr>
          <a:lstStyle/>
          <a:p>
            <a:r>
              <a:rPr lang="en-GB" sz="2000" dirty="0">
                <a:solidFill>
                  <a:prstClr val="black"/>
                </a:solidFill>
                <a:latin typeface="Arial" panose="020B0604020202020204" pitchFamily="34" charset="0"/>
                <a:cs typeface="Arial" panose="020B0604020202020204" pitchFamily="34" charset="0"/>
              </a:rPr>
              <a:t>User friendly guides on all areas of ICT, gaming, social media and top tips for online safety.   Check all age recommendations on games and Apps.</a:t>
            </a:r>
          </a:p>
          <a:p>
            <a:endParaRPr lang="en-GB" sz="2000" dirty="0">
              <a:solidFill>
                <a:prstClr val="black"/>
              </a:solidFill>
              <a:latin typeface="Arial" panose="020B0604020202020204" pitchFamily="34" charset="0"/>
              <a:cs typeface="Arial" panose="020B0604020202020204" pitchFamily="34" charset="0"/>
            </a:endParaRPr>
          </a:p>
          <a:p>
            <a:r>
              <a:rPr lang="en-GB" sz="2000" dirty="0">
                <a:solidFill>
                  <a:prstClr val="black"/>
                </a:solidFill>
                <a:latin typeface="Arial" panose="020B0604020202020204" pitchFamily="34" charset="0"/>
                <a:cs typeface="Arial" panose="020B0604020202020204" pitchFamily="34" charset="0"/>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1926</TotalTime>
  <Words>1641</Words>
  <Application>Microsoft Office PowerPoint</Application>
  <PresentationFormat>On-screen Show (4:3)</PresentationFormat>
  <Paragraphs>206</Paragraphs>
  <Slides>39</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Arial</vt:lpstr>
      <vt:lpstr>Calibri</vt:lpstr>
      <vt:lpstr>CCW Cursive Writing 7</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PowerPoint Presentation</vt:lpstr>
      <vt:lpstr>Subject ladders</vt:lpstr>
      <vt:lpstr>PowerPoint Presentation</vt:lpstr>
      <vt:lpstr> Homework</vt:lpstr>
      <vt:lpstr>Spellings</vt:lpstr>
      <vt:lpstr>PowerPoint Presentation</vt:lpstr>
      <vt:lpstr>PowerPoint Presentation</vt:lpstr>
      <vt:lpstr>Reading</vt:lpstr>
      <vt:lpstr>PowerPoint Presentation</vt:lpstr>
      <vt:lpstr>ST PHILIP’S CE PRIMARY SUPPORT TRIANGLE SENDCO - Mrs Klaassen</vt:lpstr>
      <vt:lpstr>Behaviour and  Good To Be Green</vt:lpstr>
      <vt:lpstr>Behaviour and  Good To Be Green</vt:lpstr>
      <vt:lpstr>St Philip’s Standards</vt:lpstr>
      <vt:lpstr>Badges</vt:lpstr>
      <vt:lpstr>Fantastic Walking</vt:lpstr>
      <vt:lpstr>PowerPoint Presentation</vt:lpstr>
      <vt:lpstr>PowerPoint Presentation</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Lucy Wright</cp:lastModifiedBy>
  <cp:revision>141</cp:revision>
  <cp:lastPrinted>2021-09-08T07:29:11Z</cp:lastPrinted>
  <dcterms:created xsi:type="dcterms:W3CDTF">2014-09-15T15:29:28Z</dcterms:created>
  <dcterms:modified xsi:type="dcterms:W3CDTF">2024-09-11T16:33:18Z</dcterms:modified>
</cp:coreProperties>
</file>