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2"/>
  </p:notesMasterIdLst>
  <p:sldIdLst>
    <p:sldId id="256" r:id="rId2"/>
    <p:sldId id="269" r:id="rId3"/>
    <p:sldId id="270" r:id="rId4"/>
    <p:sldId id="257" r:id="rId5"/>
    <p:sldId id="266" r:id="rId6"/>
    <p:sldId id="258" r:id="rId7"/>
    <p:sldId id="259" r:id="rId8"/>
    <p:sldId id="273" r:id="rId9"/>
    <p:sldId id="272"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37" autoAdjust="0"/>
  </p:normalViewPr>
  <p:slideViewPr>
    <p:cSldViewPr>
      <p:cViewPr varScale="1">
        <p:scale>
          <a:sx n="67" d="100"/>
          <a:sy n="67" d="100"/>
        </p:scale>
        <p:origin x="-147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12/09/2018</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dirty="0"/>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12/09/2018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BEAC7"/>
            </a:gs>
            <a:gs pos="17999">
              <a:srgbClr val="FEE7F2"/>
            </a:gs>
            <a:gs pos="0">
              <a:srgbClr val="FAC77D"/>
            </a:gs>
            <a:gs pos="61000">
              <a:srgbClr val="FBA97D"/>
            </a:gs>
            <a:gs pos="100000">
              <a:srgbClr val="FBD49C"/>
            </a:gs>
            <a:gs pos="100000">
              <a:srgbClr val="FEE7F2"/>
            </a:gs>
          </a:gsLst>
          <a:lin ang="5400000" scaled="0"/>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12/09/2018</a:t>
            </a:fld>
            <a:endParaRPr lang="en-GB"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852936"/>
            <a:ext cx="7772400" cy="1080120"/>
          </a:xfrm>
          <a:ln/>
        </p:spPr>
        <p:style>
          <a:lnRef idx="2">
            <a:schemeClr val="accent5">
              <a:shade val="50000"/>
            </a:schemeClr>
          </a:lnRef>
          <a:fillRef idx="1">
            <a:schemeClr val="accent5"/>
          </a:fillRef>
          <a:effectRef idx="0">
            <a:schemeClr val="accent5"/>
          </a:effectRef>
          <a:fontRef idx="minor">
            <a:schemeClr val="lt1"/>
          </a:fontRef>
        </p:style>
        <p:txBody>
          <a:bodyPr/>
          <a:lstStyle/>
          <a:p>
            <a:pPr marL="182880" indent="0" algn="ctr">
              <a:buNone/>
            </a:pPr>
            <a:r>
              <a:rPr lang="en-GB" b="1" dirty="0" smtClean="0">
                <a:solidFill>
                  <a:schemeClr val="tx1"/>
                </a:solidFill>
              </a:rPr>
              <a:t>Welcome to Year 4</a:t>
            </a:r>
            <a:endParaRPr lang="en-GB" b="1" dirty="0">
              <a:solidFill>
                <a:schemeClr val="tx1"/>
              </a:solidFill>
            </a:endParaRPr>
          </a:p>
        </p:txBody>
      </p:sp>
    </p:spTree>
    <p:extLst>
      <p:ext uri="{BB962C8B-B14F-4D97-AF65-F5344CB8AC3E}">
        <p14:creationId xmlns:p14="http://schemas.microsoft.com/office/powerpoint/2010/main" val="20389173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style>
          <a:lnRef idx="2">
            <a:schemeClr val="accent5">
              <a:shade val="50000"/>
            </a:schemeClr>
          </a:lnRef>
          <a:fillRef idx="1">
            <a:schemeClr val="accent5"/>
          </a:fillRef>
          <a:effectRef idx="0">
            <a:schemeClr val="accent5"/>
          </a:effectRef>
          <a:fontRef idx="minor">
            <a:schemeClr val="lt1"/>
          </a:fontRef>
        </p:style>
        <p:txBody>
          <a:bodyPr/>
          <a:lstStyle/>
          <a:p>
            <a:pPr marL="0" indent="0">
              <a:buNone/>
            </a:pPr>
            <a:r>
              <a:rPr lang="en-GB" dirty="0" smtClean="0"/>
              <a:t>Year 4 staff</a:t>
            </a:r>
            <a:endParaRPr lang="en-GB" dirty="0"/>
          </a:p>
        </p:txBody>
      </p:sp>
      <p:sp>
        <p:nvSpPr>
          <p:cNvPr id="3" name="TextBox 2"/>
          <p:cNvSpPr txBox="1"/>
          <p:nvPr/>
        </p:nvSpPr>
        <p:spPr>
          <a:xfrm>
            <a:off x="2627784" y="1916832"/>
            <a:ext cx="4176464" cy="2800767"/>
          </a:xfrm>
          <a:prstGeom prst="rect">
            <a:avLst/>
          </a:prstGeom>
          <a:noFill/>
        </p:spPr>
        <p:txBody>
          <a:bodyPr wrap="square" rtlCol="0">
            <a:spAutoFit/>
          </a:bodyPr>
          <a:lstStyle/>
          <a:p>
            <a:r>
              <a:rPr lang="en-GB" sz="4400" dirty="0" smtClean="0"/>
              <a:t>Mrs Jellicoe</a:t>
            </a:r>
          </a:p>
          <a:p>
            <a:r>
              <a:rPr lang="en-GB" sz="4400" dirty="0" smtClean="0"/>
              <a:t>Mrs Hinds</a:t>
            </a:r>
          </a:p>
          <a:p>
            <a:r>
              <a:rPr lang="en-GB" sz="4400" dirty="0" smtClean="0"/>
              <a:t>Mrs Owen</a:t>
            </a:r>
          </a:p>
          <a:p>
            <a:r>
              <a:rPr lang="en-GB" sz="4400" dirty="0" smtClean="0"/>
              <a:t>Mrs Anderson</a:t>
            </a:r>
          </a:p>
        </p:txBody>
      </p:sp>
    </p:spTree>
    <p:extLst>
      <p:ext uri="{BB962C8B-B14F-4D97-AF65-F5344CB8AC3E}">
        <p14:creationId xmlns:p14="http://schemas.microsoft.com/office/powerpoint/2010/main" val="3384569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1840" y="116632"/>
            <a:ext cx="2408055" cy="792088"/>
          </a:xfrm>
        </p:spPr>
        <p:txBody>
          <a:bodyPr/>
          <a:lstStyle/>
          <a:p>
            <a:pPr marL="0" indent="0">
              <a:buNone/>
            </a:pPr>
            <a:r>
              <a:rPr lang="en-GB" sz="3600" dirty="0" smtClean="0"/>
              <a:t>Routines</a:t>
            </a:r>
            <a:endParaRPr lang="en-GB" sz="3600" dirty="0"/>
          </a:p>
        </p:txBody>
      </p:sp>
      <p:sp>
        <p:nvSpPr>
          <p:cNvPr id="3" name="TextBox 2"/>
          <p:cNvSpPr txBox="1"/>
          <p:nvPr/>
        </p:nvSpPr>
        <p:spPr>
          <a:xfrm>
            <a:off x="395536" y="764704"/>
            <a:ext cx="8496944" cy="4524315"/>
          </a:xfrm>
          <a:prstGeom prst="rect">
            <a:avLst/>
          </a:prstGeom>
          <a:noFill/>
        </p:spPr>
        <p:txBody>
          <a:bodyPr wrap="square" rtlCol="0">
            <a:spAutoFit/>
          </a:bodyPr>
          <a:lstStyle/>
          <a:p>
            <a:pPr marL="457200" indent="-457200">
              <a:lnSpc>
                <a:spcPct val="150000"/>
              </a:lnSpc>
              <a:buFont typeface="Wingdings" pitchFamily="2" charset="2"/>
              <a:buChar char="Ø"/>
            </a:pPr>
            <a:r>
              <a:rPr lang="en-US" sz="2400" dirty="0">
                <a:latin typeface="+mj-lt"/>
              </a:rPr>
              <a:t>Doors open at 8.45am.</a:t>
            </a:r>
          </a:p>
          <a:p>
            <a:pPr marL="457200" indent="-457200">
              <a:lnSpc>
                <a:spcPct val="150000"/>
              </a:lnSpc>
              <a:buFont typeface="Wingdings" pitchFamily="2" charset="2"/>
              <a:buChar char="Ø"/>
            </a:pPr>
            <a:r>
              <a:rPr lang="en-US" sz="2400" dirty="0">
                <a:latin typeface="+mj-lt"/>
              </a:rPr>
              <a:t>Register at 8.55am</a:t>
            </a:r>
            <a:r>
              <a:rPr lang="en-US" sz="2400" dirty="0" smtClean="0">
                <a:latin typeface="+mj-lt"/>
              </a:rPr>
              <a:t>.</a:t>
            </a:r>
            <a:endParaRPr lang="en-US" sz="2400" dirty="0">
              <a:latin typeface="+mj-lt"/>
            </a:endParaRPr>
          </a:p>
          <a:p>
            <a:pPr marL="457200" indent="-457200">
              <a:lnSpc>
                <a:spcPct val="150000"/>
              </a:lnSpc>
              <a:buFont typeface="Wingdings" pitchFamily="2" charset="2"/>
              <a:buChar char="Ø"/>
            </a:pPr>
            <a:r>
              <a:rPr lang="en-US" sz="2400" dirty="0" smtClean="0">
                <a:latin typeface="+mj-lt"/>
              </a:rPr>
              <a:t>Finish </a:t>
            </a:r>
            <a:r>
              <a:rPr lang="en-US" sz="2400" dirty="0">
                <a:latin typeface="+mj-lt"/>
              </a:rPr>
              <a:t>at 3.20pm</a:t>
            </a:r>
            <a:r>
              <a:rPr lang="en-US" sz="2400" dirty="0" smtClean="0">
                <a:latin typeface="+mj-lt"/>
              </a:rPr>
              <a:t>. </a:t>
            </a:r>
          </a:p>
          <a:p>
            <a:pPr marL="457200" indent="-457200">
              <a:lnSpc>
                <a:spcPct val="150000"/>
              </a:lnSpc>
              <a:buFont typeface="Wingdings" pitchFamily="2" charset="2"/>
              <a:buChar char="Ø"/>
            </a:pPr>
            <a:r>
              <a:rPr lang="en-US" sz="2400" dirty="0" smtClean="0">
                <a:latin typeface="+mj-lt"/>
              </a:rPr>
              <a:t>Children are not permitted to use the playground equipment at the end of the day.</a:t>
            </a:r>
          </a:p>
          <a:p>
            <a:pPr marL="457200" indent="-457200">
              <a:lnSpc>
                <a:spcPct val="150000"/>
              </a:lnSpc>
              <a:buFont typeface="Wingdings" pitchFamily="2" charset="2"/>
              <a:buChar char="Ø"/>
            </a:pPr>
            <a:r>
              <a:rPr lang="en-US" sz="2400" dirty="0" smtClean="0">
                <a:latin typeface="+mj-lt"/>
              </a:rPr>
              <a:t>Thank you so much to everyone for being so punctual  - we become “Busy bees” at 9 am so it’s really important to be on time.</a:t>
            </a:r>
            <a:endParaRPr lang="en-US" sz="2400" dirty="0">
              <a:latin typeface="+mj-lt"/>
            </a:endParaRPr>
          </a:p>
        </p:txBody>
      </p:sp>
    </p:spTree>
    <p:extLst>
      <p:ext uri="{BB962C8B-B14F-4D97-AF65-F5344CB8AC3E}">
        <p14:creationId xmlns:p14="http://schemas.microsoft.com/office/powerpoint/2010/main" val="1700806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smtClean="0"/>
              <a:t>Housekeeping!</a:t>
            </a:r>
            <a:endParaRPr lang="en-GB" dirty="0"/>
          </a:p>
        </p:txBody>
      </p:sp>
      <p:sp>
        <p:nvSpPr>
          <p:cNvPr id="3" name="Content Placeholder 2"/>
          <p:cNvSpPr>
            <a:spLocks noGrp="1"/>
          </p:cNvSpPr>
          <p:nvPr>
            <p:ph sz="quarter" idx="13"/>
          </p:nvPr>
        </p:nvSpPr>
        <p:spPr>
          <a:xfrm>
            <a:off x="179512" y="1124743"/>
            <a:ext cx="8728564" cy="5588049"/>
          </a:xfrm>
        </p:spPr>
        <p:txBody>
          <a:bodyPr>
            <a:normAutofit fontScale="77500" lnSpcReduction="20000"/>
          </a:bodyPr>
          <a:lstStyle/>
          <a:p>
            <a:pPr>
              <a:buFont typeface="Arial" pitchFamily="34" charset="0"/>
              <a:buChar char="•"/>
            </a:pPr>
            <a:r>
              <a:rPr lang="en-GB" sz="3000" b="1" dirty="0" smtClean="0">
                <a:solidFill>
                  <a:schemeClr val="accent1">
                    <a:lumMod val="50000"/>
                  </a:schemeClr>
                </a:solidFill>
              </a:rPr>
              <a:t>Please  name all uniform, especially jumpers and cardigans; and coats </a:t>
            </a:r>
            <a:endParaRPr lang="en-GB" sz="3000" dirty="0" smtClean="0">
              <a:solidFill>
                <a:schemeClr val="accent1">
                  <a:lumMod val="50000"/>
                </a:schemeClr>
              </a:solidFill>
            </a:endParaRPr>
          </a:p>
          <a:p>
            <a:pPr marL="45720" indent="0">
              <a:buNone/>
            </a:pPr>
            <a:r>
              <a:rPr lang="en-GB" sz="2600" u="sng" dirty="0" smtClean="0">
                <a:solidFill>
                  <a:schemeClr val="accent1">
                    <a:lumMod val="50000"/>
                  </a:schemeClr>
                </a:solidFill>
              </a:rPr>
              <a:t>Boys’ winter uniform</a:t>
            </a:r>
            <a:r>
              <a:rPr lang="en-GB" sz="2600" dirty="0" smtClean="0">
                <a:solidFill>
                  <a:schemeClr val="accent1">
                    <a:lumMod val="50000"/>
                  </a:schemeClr>
                </a:solidFill>
              </a:rPr>
              <a:t>              </a:t>
            </a:r>
            <a:r>
              <a:rPr lang="en-GB" sz="2600" u="sng" dirty="0" smtClean="0">
                <a:solidFill>
                  <a:schemeClr val="accent1">
                    <a:lumMod val="50000"/>
                  </a:schemeClr>
                </a:solidFill>
              </a:rPr>
              <a:t>Girls’ winter uniform</a:t>
            </a:r>
            <a:endParaRPr lang="en-GB" sz="2600" u="sng" dirty="0">
              <a:solidFill>
                <a:schemeClr val="accent1">
                  <a:lumMod val="50000"/>
                </a:schemeClr>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smtClean="0">
                <a:solidFill>
                  <a:schemeClr val="accent1"/>
                </a:solidFill>
                <a:effectLst>
                  <a:outerShdw blurRad="69850" dist="43180" dir="5400000" sx="0" sy="0">
                    <a:srgbClr val="000000">
                      <a:alpha val="65000"/>
                    </a:srgbClr>
                  </a:outerShdw>
                </a:effectLst>
              </a:rPr>
              <a:t>School tie                                School tie</a:t>
            </a:r>
            <a:endParaRPr lang="en-GB" sz="2600" dirty="0">
              <a:solidFill>
                <a:schemeClr val="accent1"/>
              </a:solidFill>
            </a:endParaRPr>
          </a:p>
          <a:p>
            <a:endParaRPr lang="en-GB" sz="3000" dirty="0" smtClean="0">
              <a:solidFill>
                <a:schemeClr val="accent1">
                  <a:lumMod val="50000"/>
                </a:schemeClr>
              </a:solidFill>
            </a:endParaRPr>
          </a:p>
          <a:p>
            <a:pPr>
              <a:buFont typeface="Arial" pitchFamily="34" charset="0"/>
              <a:buChar char="•"/>
            </a:pPr>
            <a:r>
              <a:rPr lang="en-GB" sz="3000" dirty="0" smtClean="0">
                <a:solidFill>
                  <a:schemeClr val="accent1">
                    <a:lumMod val="50000"/>
                  </a:schemeClr>
                </a:solidFill>
              </a:rPr>
              <a:t>Please make sure your child has a </a:t>
            </a:r>
            <a:r>
              <a:rPr lang="en-GB" sz="3000" b="1" dirty="0" smtClean="0">
                <a:solidFill>
                  <a:schemeClr val="accent1">
                    <a:lumMod val="50000"/>
                  </a:schemeClr>
                </a:solidFill>
              </a:rPr>
              <a:t>named</a:t>
            </a:r>
            <a:r>
              <a:rPr lang="en-GB" sz="3000" dirty="0" smtClean="0">
                <a:solidFill>
                  <a:schemeClr val="accent1">
                    <a:lumMod val="50000"/>
                  </a:schemeClr>
                </a:solidFill>
              </a:rPr>
              <a:t> water bottle each day</a:t>
            </a:r>
          </a:p>
          <a:p>
            <a:pPr>
              <a:buFont typeface="Arial" pitchFamily="34" charset="0"/>
              <a:buChar char="•"/>
            </a:pPr>
            <a:r>
              <a:rPr lang="en-GB" sz="3000" dirty="0" smtClean="0">
                <a:solidFill>
                  <a:schemeClr val="accent1">
                    <a:lumMod val="50000"/>
                  </a:schemeClr>
                </a:solidFill>
              </a:rPr>
              <a:t>Tuesdays </a:t>
            </a:r>
            <a:r>
              <a:rPr lang="en-GB" sz="3000" dirty="0">
                <a:solidFill>
                  <a:schemeClr val="accent1">
                    <a:lumMod val="50000"/>
                  </a:schemeClr>
                </a:solidFill>
              </a:rPr>
              <a:t>and </a:t>
            </a:r>
            <a:r>
              <a:rPr lang="en-GB" sz="3000" dirty="0" smtClean="0">
                <a:solidFill>
                  <a:schemeClr val="accent1">
                    <a:lumMod val="50000"/>
                  </a:schemeClr>
                </a:solidFill>
              </a:rPr>
              <a:t>Fridays </a:t>
            </a:r>
            <a:r>
              <a:rPr lang="en-GB" sz="3000" dirty="0">
                <a:solidFill>
                  <a:schemeClr val="accent1">
                    <a:lumMod val="50000"/>
                  </a:schemeClr>
                </a:solidFill>
              </a:rPr>
              <a:t>are PE </a:t>
            </a:r>
            <a:r>
              <a:rPr lang="en-GB" sz="3000" dirty="0" smtClean="0">
                <a:solidFill>
                  <a:schemeClr val="accent1">
                    <a:lumMod val="50000"/>
                  </a:schemeClr>
                </a:solidFill>
              </a:rPr>
              <a:t>days, but this term is swimming on Fridays. </a:t>
            </a:r>
            <a:r>
              <a:rPr lang="en-GB" sz="3000" dirty="0">
                <a:solidFill>
                  <a:schemeClr val="accent1">
                    <a:lumMod val="50000"/>
                  </a:schemeClr>
                </a:solidFill>
              </a:rPr>
              <a:t>Please make sure kits are in school</a:t>
            </a:r>
            <a:r>
              <a:rPr lang="en-GB" sz="3000" dirty="0" smtClean="0">
                <a:solidFill>
                  <a:schemeClr val="accent1">
                    <a:lumMod val="50000"/>
                  </a:schemeClr>
                </a:solidFill>
              </a:rPr>
              <a:t>.</a:t>
            </a:r>
            <a:endParaRPr lang="en-GB" sz="3000" dirty="0">
              <a:solidFill>
                <a:schemeClr val="accent1">
                  <a:lumMod val="50000"/>
                </a:schemeClr>
              </a:solidFill>
            </a:endParaRPr>
          </a:p>
          <a:p>
            <a:pPr marL="45720" indent="0">
              <a:buNone/>
            </a:pPr>
            <a:r>
              <a:rPr lang="en-GB" sz="2000" dirty="0">
                <a:solidFill>
                  <a:schemeClr val="accent1">
                    <a:lumMod val="50000"/>
                  </a:schemeClr>
                </a:solidFill>
              </a:rPr>
              <a:t>Children are allowed to wear navy blue tracksuit bottoms for </a:t>
            </a:r>
            <a:r>
              <a:rPr lang="en-GB" sz="2000" b="1" dirty="0">
                <a:solidFill>
                  <a:schemeClr val="accent1">
                    <a:lumMod val="50000"/>
                  </a:schemeClr>
                </a:solidFill>
              </a:rPr>
              <a:t>outside</a:t>
            </a:r>
            <a:r>
              <a:rPr lang="en-GB" sz="2000" dirty="0">
                <a:solidFill>
                  <a:schemeClr val="accent1">
                    <a:lumMod val="50000"/>
                  </a:schemeClr>
                </a:solidFill>
              </a:rPr>
              <a:t> </a:t>
            </a:r>
            <a:r>
              <a:rPr lang="en-GB" sz="2000" dirty="0" smtClean="0">
                <a:solidFill>
                  <a:schemeClr val="accent1">
                    <a:lumMod val="50000"/>
                  </a:schemeClr>
                </a:solidFill>
              </a:rPr>
              <a:t>PE and also need trainers. Pumps are for indoors only. Please make sure all kits are named. </a:t>
            </a:r>
          </a:p>
          <a:p>
            <a:pPr marL="45720" indent="0">
              <a:buNone/>
            </a:pPr>
            <a:r>
              <a:rPr lang="en-GB" sz="2000" dirty="0" smtClean="0">
                <a:solidFill>
                  <a:schemeClr val="accent1">
                    <a:lumMod val="50000"/>
                  </a:schemeClr>
                </a:solidFill>
              </a:rPr>
              <a:t> </a:t>
            </a:r>
          </a:p>
          <a:p>
            <a:pPr>
              <a:buFont typeface="Arial" pitchFamily="34" charset="0"/>
              <a:buChar char="•"/>
            </a:pPr>
            <a:r>
              <a:rPr lang="en-GB" sz="2000" b="1" u="sng" dirty="0">
                <a:solidFill>
                  <a:schemeClr val="accent1">
                    <a:lumMod val="50000"/>
                  </a:schemeClr>
                </a:solidFill>
              </a:rPr>
              <a:t>T</a:t>
            </a:r>
            <a:r>
              <a:rPr lang="en-GB" sz="2000" b="1" u="sng" dirty="0" smtClean="0">
                <a:solidFill>
                  <a:schemeClr val="accent1">
                    <a:lumMod val="50000"/>
                  </a:schemeClr>
                </a:solidFill>
              </a:rPr>
              <a:t>erm time holidays cannot be authorised and fines are now in place. </a:t>
            </a:r>
            <a:endParaRPr lang="en-GB" sz="2000" b="1" u="sng" dirty="0">
              <a:solidFill>
                <a:schemeClr val="accent1">
                  <a:lumMod val="50000"/>
                </a:schemeClr>
              </a:solidFill>
            </a:endParaRPr>
          </a:p>
          <a:p>
            <a:pPr>
              <a:buFont typeface="Arial" pitchFamily="34" charset="0"/>
              <a:buChar char="•"/>
            </a:pPr>
            <a:endParaRPr lang="en-GB" sz="3800" dirty="0" smtClean="0">
              <a:solidFill>
                <a:schemeClr val="accent1">
                  <a:lumMod val="50000"/>
                </a:schemeClr>
              </a:solidFill>
            </a:endParaRPr>
          </a:p>
          <a:p>
            <a:pPr>
              <a:buFont typeface="Arial" pitchFamily="34" charset="0"/>
              <a:buChar char="•"/>
            </a:pPr>
            <a:endParaRPr lang="en-GB" sz="3800" dirty="0" smtClean="0">
              <a:solidFill>
                <a:schemeClr val="accent1">
                  <a:lumMod val="50000"/>
                </a:schemeClr>
              </a:solidFill>
            </a:endParaRPr>
          </a:p>
          <a:p>
            <a:pPr>
              <a:buFont typeface="Arial" pitchFamily="34" charset="0"/>
              <a:buChar char="•"/>
            </a:pPr>
            <a:endParaRPr lang="en-GB" sz="4000" dirty="0" smtClean="0">
              <a:solidFill>
                <a:schemeClr val="accent1">
                  <a:lumMod val="50000"/>
                </a:schemeClr>
              </a:solidFill>
            </a:endParaRPr>
          </a:p>
          <a:p>
            <a:pPr>
              <a:buFont typeface="Arial" pitchFamily="34" charset="0"/>
              <a:buChar char="•"/>
            </a:pPr>
            <a:endParaRPr lang="en-GB" sz="4000" dirty="0">
              <a:solidFill>
                <a:schemeClr val="accent1">
                  <a:lumMod val="50000"/>
                </a:schemeClr>
              </a:solidFill>
            </a:endParaRPr>
          </a:p>
          <a:p>
            <a:pPr>
              <a:buFont typeface="Arial" pitchFamily="34" charset="0"/>
              <a:buChar char="•"/>
            </a:pPr>
            <a:endParaRPr lang="en-GB" sz="4000" dirty="0" smtClean="0">
              <a:solidFill>
                <a:schemeClr val="accent1">
                  <a:lumMod val="50000"/>
                </a:schemeClr>
              </a:solidFill>
            </a:endParaRPr>
          </a:p>
          <a:p>
            <a:pPr>
              <a:buFont typeface="Arial" pitchFamily="34" charset="0"/>
              <a:buChar char="•"/>
            </a:pPr>
            <a:endParaRPr lang="en-GB" sz="4000" dirty="0" smtClean="0">
              <a:solidFill>
                <a:schemeClr val="accent1">
                  <a:lumMod val="50000"/>
                </a:schemeClr>
              </a:solidFill>
            </a:endParaRPr>
          </a:p>
          <a:p>
            <a:pPr>
              <a:buFont typeface="Wingdings" pitchFamily="2" charset="2"/>
              <a:buChar char="v"/>
            </a:pPr>
            <a:endParaRPr lang="en-GB" sz="4000" dirty="0" smtClean="0">
              <a:solidFill>
                <a:schemeClr val="accent1">
                  <a:lumMod val="50000"/>
                </a:schemeClr>
              </a:solidFill>
            </a:endParaRPr>
          </a:p>
          <a:p>
            <a:pPr>
              <a:buFont typeface="Wingdings" pitchFamily="2" charset="2"/>
              <a:buChar char="q"/>
            </a:pPr>
            <a:endParaRPr lang="en-GB" sz="4000" dirty="0" smtClean="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53259" y="3888312"/>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706090"/>
          </a:xfrm>
          <a:ln w="57150">
            <a:solidFill>
              <a:schemeClr val="bg1"/>
            </a:solidFill>
          </a:ln>
        </p:spPr>
        <p:txBody>
          <a:bodyPr>
            <a:normAutofit fontScale="90000"/>
          </a:bodyPr>
          <a:lstStyle/>
          <a:p>
            <a:pPr marL="0" indent="0" algn="ctr">
              <a:buNone/>
            </a:pPr>
            <a:r>
              <a:rPr lang="en-GB" dirty="0" smtClean="0"/>
              <a:t>Medical</a:t>
            </a:r>
            <a:endParaRPr lang="en-GB" dirty="0"/>
          </a:p>
        </p:txBody>
      </p:sp>
      <p:sp>
        <p:nvSpPr>
          <p:cNvPr id="3" name="Content Placeholder 2"/>
          <p:cNvSpPr>
            <a:spLocks noGrp="1"/>
          </p:cNvSpPr>
          <p:nvPr>
            <p:ph sz="quarter" idx="13"/>
          </p:nvPr>
        </p:nvSpPr>
        <p:spPr>
          <a:xfrm>
            <a:off x="611560" y="1274128"/>
            <a:ext cx="7920880" cy="4608512"/>
          </a:xfrm>
        </p:spPr>
        <p:txBody>
          <a:bodyPr>
            <a:normAutofit fontScale="32500" lnSpcReduction="20000"/>
          </a:bodyPr>
          <a:lstStyle/>
          <a:p>
            <a:pPr marL="45720" indent="0">
              <a:buNone/>
            </a:pPr>
            <a:endParaRPr lang="en-GB" sz="4000" dirty="0" smtClean="0">
              <a:solidFill>
                <a:schemeClr val="accent1">
                  <a:lumMod val="50000"/>
                </a:schemeClr>
              </a:solidFill>
            </a:endParaRPr>
          </a:p>
          <a:p>
            <a:pPr>
              <a:buFont typeface="Arial" pitchFamily="34" charset="0"/>
              <a:buChar char="•"/>
            </a:pPr>
            <a:r>
              <a:rPr lang="en-GB" sz="5100" dirty="0" smtClean="0">
                <a:solidFill>
                  <a:schemeClr val="accent1">
                    <a:lumMod val="50000"/>
                  </a:schemeClr>
                </a:solidFill>
              </a:rPr>
              <a:t> </a:t>
            </a:r>
            <a:r>
              <a:rPr lang="en-GB" sz="5100" b="1" u="sng" dirty="0">
                <a:solidFill>
                  <a:schemeClr val="accent1">
                    <a:lumMod val="50000"/>
                  </a:schemeClr>
                </a:solidFill>
              </a:rPr>
              <a:t>M</a:t>
            </a:r>
            <a:r>
              <a:rPr lang="en-GB" sz="5100" b="1" u="sng" dirty="0" smtClean="0">
                <a:solidFill>
                  <a:schemeClr val="accent1">
                    <a:lumMod val="50000"/>
                  </a:schemeClr>
                </a:solidFill>
              </a:rPr>
              <a:t>edication </a:t>
            </a:r>
            <a:r>
              <a:rPr lang="en-GB" sz="5100" b="1" u="sng" dirty="0">
                <a:solidFill>
                  <a:schemeClr val="accent1">
                    <a:lumMod val="50000"/>
                  </a:schemeClr>
                </a:solidFill>
              </a:rPr>
              <a:t>U</a:t>
            </a:r>
            <a:r>
              <a:rPr lang="en-GB" sz="5100" b="1" u="sng" dirty="0" smtClean="0">
                <a:solidFill>
                  <a:schemeClr val="accent1">
                    <a:lumMod val="50000"/>
                  </a:schemeClr>
                </a:solidFill>
              </a:rPr>
              <a:t>pdates </a:t>
            </a:r>
            <a:r>
              <a:rPr lang="en-GB" sz="5100" dirty="0" smtClean="0">
                <a:solidFill>
                  <a:schemeClr val="accent1">
                    <a:lumMod val="50000"/>
                  </a:schemeClr>
                </a:solidFill>
              </a:rPr>
              <a:t>–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b="1" u="sng" dirty="0" smtClean="0">
                <a:solidFill>
                  <a:schemeClr val="accent1">
                    <a:lumMod val="50000"/>
                  </a:schemeClr>
                </a:solidFill>
              </a:rPr>
              <a:t>Inhalers</a:t>
            </a:r>
            <a:r>
              <a:rPr lang="en-GB" sz="5100" dirty="0" smtClean="0">
                <a:solidFill>
                  <a:schemeClr val="accent1">
                    <a:lumMod val="50000"/>
                  </a:schemeClr>
                </a:solidFill>
              </a:rPr>
              <a:t> - Please check your child’s inhaler to make sure it’s still in date. </a:t>
            </a:r>
          </a:p>
          <a:p>
            <a:pPr marL="45720" indent="0">
              <a:buNone/>
            </a:pPr>
            <a:r>
              <a:rPr lang="en-GB" sz="5100" dirty="0" smtClean="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smtClean="0">
              <a:solidFill>
                <a:schemeClr val="accent1">
                  <a:lumMod val="50000"/>
                </a:schemeClr>
              </a:solidFill>
            </a:endParaRPr>
          </a:p>
          <a:p>
            <a:pPr>
              <a:buFont typeface="Arial" pitchFamily="34" charset="0"/>
              <a:buChar char="•"/>
            </a:pPr>
            <a:r>
              <a:rPr lang="en-GB" sz="5100" b="1" u="sng" dirty="0">
                <a:solidFill>
                  <a:schemeClr val="accent1">
                    <a:lumMod val="50000"/>
                  </a:schemeClr>
                </a:solidFill>
              </a:rPr>
              <a:t>P</a:t>
            </a:r>
            <a:r>
              <a:rPr lang="en-GB" sz="5100" b="1" u="sng" dirty="0" smtClean="0">
                <a:solidFill>
                  <a:schemeClr val="accent1">
                    <a:lumMod val="50000"/>
                  </a:schemeClr>
                </a:solidFill>
              </a:rPr>
              <a:t>rescribed Medication</a:t>
            </a:r>
            <a:r>
              <a:rPr lang="en-GB" sz="5100" dirty="0">
                <a:solidFill>
                  <a:schemeClr val="accent1">
                    <a:lumMod val="50000"/>
                  </a:schemeClr>
                </a:solidFill>
              </a:rPr>
              <a:t> </a:t>
            </a:r>
            <a:r>
              <a:rPr lang="en-GB" sz="5100" dirty="0" smtClean="0">
                <a:solidFill>
                  <a:schemeClr val="accent1">
                    <a:lumMod val="50000"/>
                  </a:schemeClr>
                </a:solidFill>
              </a:rPr>
              <a:t>– if your child needs any medicine during the day a medical form needs to be filled in at the office before we are able to administer it. Staff are unable to give any non-prescribed medications.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b="1" u="sng" dirty="0" smtClean="0">
                <a:solidFill>
                  <a:schemeClr val="accent1">
                    <a:lumMod val="50000"/>
                  </a:schemeClr>
                </a:solidFill>
              </a:rPr>
              <a:t>Sickness</a:t>
            </a:r>
            <a:r>
              <a:rPr lang="en-GB" sz="5100" dirty="0" smtClean="0">
                <a:solidFill>
                  <a:schemeClr val="accent1">
                    <a:lumMod val="50000"/>
                  </a:schemeClr>
                </a:solidFill>
              </a:rPr>
              <a:t> - If your child is known to have been sick (vomiting) they need to refrain from school for 48 hours to avoid spreading any infection. (norovirus)</a:t>
            </a:r>
          </a:p>
          <a:p>
            <a:pPr marL="45720" indent="0" algn="ctr">
              <a:buNone/>
            </a:pPr>
            <a:r>
              <a:rPr lang="en-GB" sz="5100" dirty="0" smtClean="0">
                <a:solidFill>
                  <a:schemeClr val="accent1">
                    <a:lumMod val="50000"/>
                  </a:schemeClr>
                </a:solidFill>
              </a:rPr>
              <a:t>  </a:t>
            </a:r>
          </a:p>
          <a:p>
            <a:pPr marL="45720" indent="0" algn="ctr">
              <a:buNone/>
            </a:pPr>
            <a:r>
              <a:rPr lang="en-GB" sz="5100" dirty="0" smtClean="0">
                <a:solidFill>
                  <a:schemeClr val="accent1">
                    <a:lumMod val="50000"/>
                  </a:schemeClr>
                </a:solidFill>
              </a:rPr>
              <a:t>Thank you</a:t>
            </a:r>
          </a:p>
          <a:p>
            <a:pPr marL="45720" indent="0">
              <a:buNone/>
            </a:pPr>
            <a:endParaRPr lang="en-GB" sz="4000" dirty="0" smtClean="0">
              <a:solidFill>
                <a:schemeClr val="accent1">
                  <a:lumMod val="50000"/>
                </a:schemeClr>
              </a:solidFill>
            </a:endParaRPr>
          </a:p>
          <a:p>
            <a:pPr>
              <a:buFont typeface="Wingdings" pitchFamily="2" charset="2"/>
              <a:buChar char="v"/>
            </a:pPr>
            <a:endParaRPr lang="en-GB" sz="4000" dirty="0" smtClean="0">
              <a:solidFill>
                <a:schemeClr val="accent1">
                  <a:lumMod val="50000"/>
                </a:schemeClr>
              </a:solidFill>
            </a:endParaRPr>
          </a:p>
          <a:p>
            <a:pPr>
              <a:buFont typeface="Wingdings" pitchFamily="2" charset="2"/>
              <a:buChar char="q"/>
            </a:pPr>
            <a:endParaRPr lang="en-GB" sz="4000" dirty="0" smtClean="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16632"/>
            <a:ext cx="6768751" cy="576064"/>
          </a:xfrm>
        </p:spPr>
        <p:txBody>
          <a:bodyPr/>
          <a:lstStyle/>
          <a:p>
            <a:pPr marL="0" indent="0" algn="ctr">
              <a:buNone/>
            </a:pPr>
            <a:r>
              <a:rPr lang="en-GB" sz="3200" dirty="0" smtClean="0">
                <a:solidFill>
                  <a:schemeClr val="accent1">
                    <a:lumMod val="50000"/>
                  </a:schemeClr>
                </a:solidFill>
              </a:rPr>
              <a:t>Homework</a:t>
            </a:r>
            <a:endParaRPr lang="en-GB" sz="3200" dirty="0">
              <a:solidFill>
                <a:schemeClr val="accent1">
                  <a:lumMod val="50000"/>
                </a:schemeClr>
              </a:solidFill>
            </a:endParaRPr>
          </a:p>
        </p:txBody>
      </p:sp>
      <p:sp>
        <p:nvSpPr>
          <p:cNvPr id="3" name="Content Placeholder 2"/>
          <p:cNvSpPr>
            <a:spLocks noGrp="1"/>
          </p:cNvSpPr>
          <p:nvPr>
            <p:ph sz="quarter" idx="13"/>
          </p:nvPr>
        </p:nvSpPr>
        <p:spPr>
          <a:xfrm>
            <a:off x="251520" y="692696"/>
            <a:ext cx="8784976" cy="5805264"/>
          </a:xfrm>
        </p:spPr>
        <p:txBody>
          <a:bodyPr>
            <a:normAutofit fontScale="25000" lnSpcReduction="20000"/>
          </a:bodyPr>
          <a:lstStyle/>
          <a:p>
            <a:pPr>
              <a:buFont typeface="Arial" panose="020B0604020202020204" pitchFamily="34" charset="0"/>
              <a:buChar char="•"/>
            </a:pPr>
            <a:r>
              <a:rPr lang="en-GB" sz="7200" dirty="0" smtClean="0">
                <a:solidFill>
                  <a:schemeClr val="accent1">
                    <a:lumMod val="50000"/>
                  </a:schemeClr>
                </a:solidFill>
              </a:rPr>
              <a:t>Homework will be given out on a Friday to be returned by Thursday.</a:t>
            </a:r>
          </a:p>
          <a:p>
            <a:pPr marL="45720" indent="0">
              <a:buNone/>
            </a:pPr>
            <a:endParaRPr lang="en-GB" sz="7200" dirty="0" smtClean="0">
              <a:solidFill>
                <a:schemeClr val="accent1">
                  <a:lumMod val="50000"/>
                </a:schemeClr>
              </a:solidFill>
            </a:endParaRPr>
          </a:p>
          <a:p>
            <a:pPr>
              <a:buFont typeface="Arial" panose="020B0604020202020204" pitchFamily="34" charset="0"/>
              <a:buChar char="•"/>
            </a:pPr>
            <a:r>
              <a:rPr lang="en-GB" sz="7200" dirty="0" smtClean="0">
                <a:solidFill>
                  <a:schemeClr val="accent1">
                    <a:lumMod val="50000"/>
                  </a:schemeClr>
                </a:solidFill>
              </a:rPr>
              <a:t>Spellings will be tested each Friday and then a new list given out. The “mega spell” takes place at the end of each half-term and will include the statutory spellings for the appropriate half term from BOTH Year 3 and Year 4 and a “lucky dip” from all those learned that half term. (see website for more details)</a:t>
            </a:r>
          </a:p>
          <a:p>
            <a:pPr marL="45720" indent="0">
              <a:buNone/>
            </a:pPr>
            <a:endParaRPr lang="en-GB" sz="7200" dirty="0" smtClean="0">
              <a:solidFill>
                <a:schemeClr val="accent1">
                  <a:lumMod val="50000"/>
                </a:schemeClr>
              </a:solidFill>
            </a:endParaRPr>
          </a:p>
          <a:p>
            <a:pPr>
              <a:buFont typeface="Arial" panose="020B0604020202020204" pitchFamily="34" charset="0"/>
              <a:buChar char="•"/>
            </a:pPr>
            <a:r>
              <a:rPr lang="en-GB" sz="7200" dirty="0" smtClean="0">
                <a:solidFill>
                  <a:schemeClr val="accent1">
                    <a:lumMod val="50000"/>
                  </a:schemeClr>
                </a:solidFill>
              </a:rPr>
              <a:t>Please try to read with your child every day and help them to learn their spellings. We expect your child to change their banded reading book at least once a week provided they can show they have read to at least one adult, as shown in their reading log. </a:t>
            </a:r>
            <a:r>
              <a:rPr lang="en-GB" sz="7200" dirty="0">
                <a:solidFill>
                  <a:schemeClr val="accent1">
                    <a:lumMod val="50000"/>
                  </a:schemeClr>
                </a:solidFill>
              </a:rPr>
              <a:t>C</a:t>
            </a:r>
            <a:r>
              <a:rPr lang="en-GB" sz="7200" dirty="0" smtClean="0">
                <a:solidFill>
                  <a:schemeClr val="accent1">
                    <a:lumMod val="50000"/>
                  </a:schemeClr>
                </a:solidFill>
              </a:rPr>
              <a:t>hildren may also choose a library book when they are fluent readers.</a:t>
            </a:r>
          </a:p>
          <a:p>
            <a:pPr>
              <a:buFont typeface="Arial" panose="020B0604020202020204" pitchFamily="34" charset="0"/>
              <a:buChar char="•"/>
            </a:pPr>
            <a:r>
              <a:rPr lang="en-GB" sz="7200" dirty="0" smtClean="0">
                <a:solidFill>
                  <a:schemeClr val="accent1">
                    <a:lumMod val="50000"/>
                  </a:schemeClr>
                </a:solidFill>
              </a:rPr>
              <a:t>Reading logs and books should be in school every day. </a:t>
            </a:r>
          </a:p>
          <a:p>
            <a:pPr marL="45720" indent="0">
              <a:buNone/>
            </a:pPr>
            <a:endParaRPr lang="en-GB" sz="7200" dirty="0">
              <a:solidFill>
                <a:schemeClr val="accent1">
                  <a:lumMod val="50000"/>
                </a:schemeClr>
              </a:solidFill>
            </a:endParaRPr>
          </a:p>
          <a:p>
            <a:pPr>
              <a:buFont typeface="Arial" panose="020B0604020202020204" pitchFamily="34" charset="0"/>
              <a:buChar char="•"/>
            </a:pPr>
            <a:r>
              <a:rPr lang="en-GB" sz="7200" dirty="0" smtClean="0">
                <a:solidFill>
                  <a:schemeClr val="accent1">
                    <a:lumMod val="50000"/>
                  </a:schemeClr>
                </a:solidFill>
              </a:rPr>
              <a:t>Sometimes there may be other homework tasks set, for example computer based homework where children will need to log in to Purple Mash. We are mindful though that it is important to limit children’s time online and ask everyone be vigilant regarding e-safety and safeguarding. Homework may also include research tasks; or learning words/ songs for class productions.</a:t>
            </a:r>
          </a:p>
          <a:p>
            <a:pPr marL="45720" indent="0">
              <a:buNone/>
            </a:pPr>
            <a:endParaRPr lang="en-GB" sz="7200" dirty="0" smtClean="0">
              <a:solidFill>
                <a:schemeClr val="accent1">
                  <a:lumMod val="50000"/>
                </a:schemeClr>
              </a:solidFill>
            </a:endParaRPr>
          </a:p>
          <a:p>
            <a:pPr>
              <a:buFont typeface="Arial" panose="020B0604020202020204" pitchFamily="34" charset="0"/>
              <a:buChar char="•"/>
            </a:pPr>
            <a:r>
              <a:rPr lang="en-GB" sz="7200" dirty="0" smtClean="0">
                <a:solidFill>
                  <a:schemeClr val="accent1">
                    <a:lumMod val="50000"/>
                  </a:schemeClr>
                </a:solidFill>
              </a:rPr>
              <a:t>Please let us know if homework is too difficult so we can give a little extra help at school. </a:t>
            </a:r>
            <a:endParaRPr lang="en-GB" sz="7200" dirty="0" smtClean="0">
              <a:solidFill>
                <a:schemeClr val="accent1">
                  <a:lumMod val="50000"/>
                </a:schemeClr>
              </a:solidFill>
            </a:endParaRPr>
          </a:p>
          <a:p>
            <a:pPr marL="45720" indent="0" algn="ctr">
              <a:buNone/>
            </a:pPr>
            <a:r>
              <a:rPr lang="en-GB" sz="5500" dirty="0" smtClean="0">
                <a:solidFill>
                  <a:schemeClr val="accent1">
                    <a:lumMod val="50000"/>
                  </a:schemeClr>
                </a:solidFill>
              </a:rPr>
              <a:t>Thank </a:t>
            </a:r>
            <a:r>
              <a:rPr lang="en-GB" sz="5500" dirty="0" smtClean="0">
                <a:solidFill>
                  <a:schemeClr val="accent1">
                    <a:lumMod val="50000"/>
                  </a:schemeClr>
                </a:solidFill>
              </a:rPr>
              <a:t>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marL="0" indent="0" algn="ctr">
              <a:buNone/>
            </a:pPr>
            <a:r>
              <a:rPr lang="en-GB" dirty="0" smtClean="0">
                <a:solidFill>
                  <a:schemeClr val="accent1">
                    <a:lumMod val="50000"/>
                  </a:schemeClr>
                </a:solidFill>
              </a:rPr>
              <a:t>Curriculum</a:t>
            </a:r>
            <a:endParaRPr lang="en-GB" dirty="0">
              <a:solidFill>
                <a:schemeClr val="accent1">
                  <a:lumMod val="50000"/>
                </a:schemeClr>
              </a:solidFill>
            </a:endParaRP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smtClean="0">
                <a:solidFill>
                  <a:schemeClr val="accent1">
                    <a:lumMod val="50000"/>
                  </a:schemeClr>
                </a:solidFill>
              </a:rPr>
              <a:t>The curriculum map is on the website.</a:t>
            </a:r>
          </a:p>
          <a:p>
            <a:pPr marL="45720" indent="0" algn="ctr">
              <a:buNone/>
            </a:pPr>
            <a:endParaRPr lang="en-GB" sz="3600" dirty="0" smtClean="0">
              <a:solidFill>
                <a:schemeClr val="accent1">
                  <a:lumMod val="50000"/>
                </a:schemeClr>
              </a:solidFill>
            </a:endParaRPr>
          </a:p>
          <a:p>
            <a:pPr marL="45720" indent="0" algn="ctr">
              <a:buNone/>
            </a:pPr>
            <a:r>
              <a:rPr lang="en-GB" sz="3600" dirty="0" smtClean="0">
                <a:solidFill>
                  <a:schemeClr val="accent1">
                    <a:lumMod val="50000"/>
                  </a:schemeClr>
                </a:solidFill>
              </a:rPr>
              <a:t>Website</a:t>
            </a:r>
          </a:p>
          <a:p>
            <a:pPr marL="45720" indent="0" algn="ctr">
              <a:buNone/>
            </a:pPr>
            <a:r>
              <a:rPr lang="en-GB" dirty="0">
                <a:solidFill>
                  <a:schemeClr val="accent1">
                    <a:lumMod val="50000"/>
                  </a:schemeClr>
                </a:solidFill>
              </a:rPr>
              <a:t>Please keep checking the website </a:t>
            </a:r>
            <a:r>
              <a:rPr lang="en-GB" dirty="0" smtClean="0">
                <a:solidFill>
                  <a:schemeClr val="accent1">
                    <a:lumMod val="50000"/>
                  </a:schemeClr>
                </a:solidFill>
              </a:rPr>
              <a:t>for dates </a:t>
            </a:r>
            <a:r>
              <a:rPr lang="en-GB" dirty="0">
                <a:solidFill>
                  <a:schemeClr val="accent1">
                    <a:lumMod val="50000"/>
                  </a:schemeClr>
                </a:solidFill>
              </a:rPr>
              <a:t>and news</a:t>
            </a:r>
            <a:r>
              <a:rPr lang="en-GB" dirty="0" smtClean="0">
                <a:solidFill>
                  <a:schemeClr val="accent1">
                    <a:lumMod val="50000"/>
                  </a:schemeClr>
                </a:solidFill>
              </a:rPr>
              <a:t>. We will be holding a class worship each half term which we would love you to attend for your child. Please see the list in the dates section. </a:t>
            </a:r>
            <a:endParaRPr lang="en-GB" dirty="0">
              <a:solidFill>
                <a:schemeClr val="accent1">
                  <a:lumMod val="50000"/>
                </a:schemeClr>
              </a:solidFill>
            </a:endParaRPr>
          </a:p>
          <a:p>
            <a:pPr marL="45720" indent="0" algn="ctr">
              <a:buNone/>
            </a:pPr>
            <a:r>
              <a:rPr lang="en-GB" dirty="0" smtClean="0">
                <a:solidFill>
                  <a:schemeClr val="accent1">
                    <a:lumMod val="50000"/>
                  </a:schemeClr>
                </a:solidFill>
              </a:rPr>
              <a:t>We will try to keep the website updated with lots of photos of your children at work and play.</a:t>
            </a:r>
          </a:p>
          <a:p>
            <a:pPr marL="45720" indent="0" algn="ctr">
              <a:buNone/>
            </a:pPr>
            <a:endParaRPr lang="en-GB" dirty="0" smtClean="0">
              <a:solidFill>
                <a:schemeClr val="accent1">
                  <a:lumMod val="50000"/>
                </a:schemeClr>
              </a:solidFill>
            </a:endParaRPr>
          </a:p>
          <a:p>
            <a:pPr marL="45720" indent="0" algn="ctr">
              <a:buNone/>
            </a:pPr>
            <a:r>
              <a:rPr lang="en-GB" dirty="0" smtClean="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a:p>
            <a:pPr marL="45720" indent="0" algn="ctr">
              <a:buNone/>
            </a:pPr>
            <a:r>
              <a:rPr lang="en-GB" dirty="0" smtClean="0">
                <a:solidFill>
                  <a:schemeClr val="accent1">
                    <a:lumMod val="50000"/>
                  </a:schemeClr>
                </a:solidFill>
              </a:rPr>
              <a:t>We have made huge changes to our website and hope that all the information you need will be available for you online to save you a phone call to the school. </a:t>
            </a:r>
          </a:p>
          <a:p>
            <a:pPr marL="45720" indent="0" algn="ctr">
              <a:buNone/>
            </a:pPr>
            <a:endParaRPr lang="en-GB" dirty="0" smtClean="0">
              <a:solidFill>
                <a:schemeClr val="accent1">
                  <a:lumMod val="50000"/>
                </a:schemeClr>
              </a:solidFill>
            </a:endParaRPr>
          </a:p>
        </p:txBody>
      </p:sp>
    </p:spTree>
    <p:extLst>
      <p:ext uri="{BB962C8B-B14F-4D97-AF65-F5344CB8AC3E}">
        <p14:creationId xmlns:p14="http://schemas.microsoft.com/office/powerpoint/2010/main" val="17159076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008112"/>
          </a:xfrm>
        </p:spPr>
        <p:txBody>
          <a:bodyPr/>
          <a:lstStyle/>
          <a:p>
            <a:pPr marL="0" indent="0" algn="ctr">
              <a:buNone/>
            </a:pPr>
            <a:r>
              <a:rPr lang="en-GB" dirty="0" smtClean="0">
                <a:solidFill>
                  <a:schemeClr val="accent1">
                    <a:lumMod val="50000"/>
                  </a:schemeClr>
                </a:solidFill>
              </a:rPr>
              <a:t>Behaviour</a:t>
            </a:r>
            <a:endParaRPr lang="en-GB" dirty="0">
              <a:solidFill>
                <a:schemeClr val="accent1">
                  <a:lumMod val="50000"/>
                </a:schemeClr>
              </a:solidFill>
            </a:endParaRPr>
          </a:p>
        </p:txBody>
      </p:sp>
      <p:sp>
        <p:nvSpPr>
          <p:cNvPr id="3" name="Content Placeholder 2"/>
          <p:cNvSpPr>
            <a:spLocks noGrp="1"/>
          </p:cNvSpPr>
          <p:nvPr>
            <p:ph sz="quarter" idx="13"/>
          </p:nvPr>
        </p:nvSpPr>
        <p:spPr>
          <a:xfrm>
            <a:off x="683568" y="1196752"/>
            <a:ext cx="7632848" cy="5256584"/>
          </a:xfrm>
        </p:spPr>
        <p:txBody>
          <a:bodyPr>
            <a:normAutofit lnSpcReduction="10000"/>
          </a:bodyPr>
          <a:lstStyle/>
          <a:p>
            <a:pPr marL="45720" indent="0">
              <a:buNone/>
            </a:pPr>
            <a:r>
              <a:rPr lang="en-GB" dirty="0" smtClean="0">
                <a:solidFill>
                  <a:schemeClr val="accent1">
                    <a:lumMod val="50000"/>
                  </a:schemeClr>
                </a:solidFill>
                <a:latin typeface="Arial" panose="020B0604020202020204" pitchFamily="34" charset="0"/>
                <a:cs typeface="Arial" panose="020B0604020202020204" pitchFamily="34" charset="0"/>
              </a:rPr>
              <a:t>In Year 4, staff </a:t>
            </a:r>
            <a:r>
              <a:rPr lang="en-GB" dirty="0">
                <a:solidFill>
                  <a:schemeClr val="accent1">
                    <a:lumMod val="50000"/>
                  </a:schemeClr>
                </a:solidFill>
                <a:latin typeface="Arial" panose="020B0604020202020204" pitchFamily="34" charset="0"/>
                <a:cs typeface="Arial" panose="020B0604020202020204" pitchFamily="34" charset="0"/>
              </a:rPr>
              <a:t>recognise that every child has the right to </a:t>
            </a:r>
            <a:r>
              <a:rPr lang="en-GB" dirty="0" smtClean="0">
                <a:solidFill>
                  <a:schemeClr val="accent1">
                    <a:lumMod val="50000"/>
                  </a:schemeClr>
                </a:solidFill>
                <a:latin typeface="Arial" panose="020B0604020202020204" pitchFamily="34" charset="0"/>
                <a:cs typeface="Arial" panose="020B0604020202020204" pitchFamily="34" charset="0"/>
              </a:rPr>
              <a:t>learn and also value the contributions that all children can make to the learning which takes place. Distractions hinder this process, so we encourage appropriate behaviour by positively reinforcing the attitudes and responses which are appropriate for a learning classroom.</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en-GB" b="1" dirty="0" smtClean="0">
                <a:solidFill>
                  <a:schemeClr val="accent1">
                    <a:lumMod val="50000"/>
                  </a:schemeClr>
                </a:solidFill>
              </a:rPr>
              <a:t>Dojos</a:t>
            </a:r>
            <a:r>
              <a:rPr lang="en-GB" dirty="0" smtClean="0">
                <a:solidFill>
                  <a:schemeClr val="accent1">
                    <a:lumMod val="50000"/>
                  </a:schemeClr>
                </a:solidFill>
              </a:rPr>
              <a:t> are awarded frequently and</a:t>
            </a:r>
            <a:r>
              <a:rPr lang="en-GB" dirty="0">
                <a:solidFill>
                  <a:schemeClr val="accent1">
                    <a:lumMod val="50000"/>
                  </a:schemeClr>
                </a:solidFill>
              </a:rPr>
              <a:t> </a:t>
            </a:r>
            <a:r>
              <a:rPr lang="en-GB" dirty="0" smtClean="0">
                <a:solidFill>
                  <a:schemeClr val="accent1">
                    <a:lumMod val="50000"/>
                  </a:schemeClr>
                </a:solidFill>
              </a:rPr>
              <a:t>there is a reward at the end of the week.</a:t>
            </a:r>
            <a:endParaRPr lang="en-GB" sz="3600" dirty="0" smtClean="0">
              <a:solidFill>
                <a:schemeClr val="accent1">
                  <a:lumMod val="50000"/>
                </a:schemeClr>
              </a:solidFill>
            </a:endParaRPr>
          </a:p>
          <a:p>
            <a:pPr>
              <a:buFont typeface="Arial" panose="020B0604020202020204" pitchFamily="34" charset="0"/>
              <a:buChar char="•"/>
            </a:pPr>
            <a:r>
              <a:rPr lang="en-GB" b="1" dirty="0" smtClean="0">
                <a:solidFill>
                  <a:schemeClr val="accent1">
                    <a:lumMod val="50000"/>
                  </a:schemeClr>
                </a:solidFill>
              </a:rPr>
              <a:t>Good to be Green</a:t>
            </a:r>
          </a:p>
          <a:p>
            <a:pPr marL="45720" indent="0">
              <a:buNone/>
            </a:pPr>
            <a:r>
              <a:rPr lang="en-GB" dirty="0" smtClean="0">
                <a:solidFill>
                  <a:schemeClr val="accent1">
                    <a:lumMod val="50000"/>
                  </a:schemeClr>
                </a:solidFill>
              </a:rPr>
              <a:t>All children start each day on green.</a:t>
            </a:r>
          </a:p>
          <a:p>
            <a:pPr marL="45720" indent="0">
              <a:buNone/>
            </a:pPr>
            <a:r>
              <a:rPr lang="en-GB" dirty="0" smtClean="0">
                <a:solidFill>
                  <a:schemeClr val="accent1">
                    <a:lumMod val="50000"/>
                  </a:schemeClr>
                </a:solidFill>
              </a:rPr>
              <a:t>Green all week means children are rewarded with their full Golden Time on Friday. Children only lose Golden Time if they have been given red cards or accumulated 3 or more yellow cards during the week.</a:t>
            </a:r>
          </a:p>
          <a:p>
            <a:pPr marL="45720" indent="0" algn="ctr">
              <a:buNone/>
            </a:pPr>
            <a:endParaRPr lang="en-GB" dirty="0" smtClean="0">
              <a:solidFill>
                <a:schemeClr val="accent1">
                  <a:lumMod val="50000"/>
                </a:schemeClr>
              </a:solidFill>
            </a:endParaRPr>
          </a:p>
        </p:txBody>
      </p:sp>
    </p:spTree>
    <p:extLst>
      <p:ext uri="{BB962C8B-B14F-4D97-AF65-F5344CB8AC3E}">
        <p14:creationId xmlns:p14="http://schemas.microsoft.com/office/powerpoint/2010/main" val="19758076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marL="0" indent="0" algn="ctr">
              <a:buNone/>
            </a:pPr>
            <a:r>
              <a:rPr lang="en-GB" dirty="0" smtClean="0">
                <a:solidFill>
                  <a:schemeClr val="accent1">
                    <a:lumMod val="50000"/>
                  </a:schemeClr>
                </a:solidFill>
              </a:rPr>
              <a:t>Assessment</a:t>
            </a:r>
            <a:endParaRPr lang="en-GB" dirty="0">
              <a:solidFill>
                <a:schemeClr val="accent1">
                  <a:lumMod val="50000"/>
                </a:schemeClr>
              </a:solidFill>
            </a:endParaRPr>
          </a:p>
        </p:txBody>
      </p:sp>
      <p:sp>
        <p:nvSpPr>
          <p:cNvPr id="3" name="Content Placeholder 2"/>
          <p:cNvSpPr>
            <a:spLocks noGrp="1"/>
          </p:cNvSpPr>
          <p:nvPr>
            <p:ph sz="quarter" idx="13"/>
          </p:nvPr>
        </p:nvSpPr>
        <p:spPr>
          <a:xfrm>
            <a:off x="251520" y="1196752"/>
            <a:ext cx="8640960" cy="5472608"/>
          </a:xfrm>
        </p:spPr>
        <p:txBody>
          <a:bodyPr>
            <a:normAutofit fontScale="550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a:t>
            </a:r>
            <a:r>
              <a:rPr lang="en-GB" sz="3200" dirty="0" smtClean="0">
                <a:solidFill>
                  <a:schemeClr val="accent1">
                    <a:lumMod val="50000"/>
                  </a:schemeClr>
                </a:solidFill>
              </a:rPr>
              <a:t>Tracker.</a:t>
            </a: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The children work to meet all the objectives on the </a:t>
            </a:r>
            <a:r>
              <a:rPr lang="en-GB" sz="3200" dirty="0" smtClean="0">
                <a:solidFill>
                  <a:schemeClr val="accent1">
                    <a:lumMod val="50000"/>
                  </a:schemeClr>
                </a:solidFill>
              </a:rPr>
              <a:t>subject ladders </a:t>
            </a:r>
            <a:r>
              <a:rPr lang="en-GB" sz="3200" dirty="0">
                <a:solidFill>
                  <a:schemeClr val="accent1">
                    <a:lumMod val="50000"/>
                  </a:schemeClr>
                </a:solidFill>
              </a:rPr>
              <a:t>you’ve been given.</a:t>
            </a:r>
          </a:p>
          <a:p>
            <a:pPr marL="45720" indent="0">
              <a:buNone/>
            </a:pPr>
            <a:endParaRPr lang="en-GB" sz="3200" dirty="0" smtClean="0">
              <a:solidFill>
                <a:schemeClr val="accent1">
                  <a:lumMod val="50000"/>
                </a:schemeClr>
              </a:solidFill>
            </a:endParaRPr>
          </a:p>
          <a:p>
            <a:pPr marL="45720" indent="0">
              <a:buNone/>
            </a:pPr>
            <a:r>
              <a:rPr lang="en-GB" sz="3200" dirty="0" smtClean="0">
                <a:solidFill>
                  <a:schemeClr val="accent1">
                    <a:lumMod val="50000"/>
                  </a:schemeClr>
                </a:solidFill>
              </a:rPr>
              <a:t>Your children are in Year 4 so we are in Band 4</a:t>
            </a:r>
          </a:p>
          <a:p>
            <a:pPr marL="45720" indent="0">
              <a:buNone/>
            </a:pPr>
            <a:r>
              <a:rPr lang="en-GB" sz="3300" dirty="0" smtClean="0">
                <a:solidFill>
                  <a:schemeClr val="accent1">
                    <a:lumMod val="50000"/>
                  </a:schemeClr>
                </a:solidFill>
              </a:rPr>
              <a:t>   Each </a:t>
            </a:r>
            <a:r>
              <a:rPr lang="en-GB" sz="3300" dirty="0">
                <a:solidFill>
                  <a:schemeClr val="accent1">
                    <a:lumMod val="50000"/>
                  </a:schemeClr>
                </a:solidFill>
              </a:rPr>
              <a:t>band has been split into six </a:t>
            </a:r>
            <a:r>
              <a:rPr lang="en-GB" sz="3300" dirty="0" smtClean="0">
                <a:solidFill>
                  <a:schemeClr val="accent1">
                    <a:lumMod val="50000"/>
                  </a:schemeClr>
                </a:solidFill>
              </a:rPr>
              <a:t>sections</a:t>
            </a:r>
            <a:endParaRPr lang="en-GB" sz="3300" dirty="0">
              <a:solidFill>
                <a:schemeClr val="accent1">
                  <a:lumMod val="50000"/>
                </a:schemeClr>
              </a:solidFill>
            </a:endParaRPr>
          </a:p>
          <a:p>
            <a:pPr>
              <a:buFont typeface="Arial" panose="020B0604020202020204" pitchFamily="34" charset="0"/>
              <a:buChar char="•"/>
            </a:pPr>
            <a:r>
              <a:rPr lang="en-GB" sz="3300" dirty="0" smtClean="0">
                <a:solidFill>
                  <a:schemeClr val="accent1">
                    <a:lumMod val="50000"/>
                  </a:schemeClr>
                </a:solidFill>
              </a:rPr>
              <a:t>Beginning </a:t>
            </a:r>
            <a:r>
              <a:rPr lang="en-GB" sz="3300" dirty="0">
                <a:solidFill>
                  <a:schemeClr val="accent1">
                    <a:lumMod val="50000"/>
                  </a:schemeClr>
                </a:solidFill>
              </a:rPr>
              <a:t>and Beginning </a:t>
            </a:r>
            <a:r>
              <a:rPr lang="en-GB" sz="3300" dirty="0" smtClean="0">
                <a:solidFill>
                  <a:schemeClr val="accent1">
                    <a:lumMod val="50000"/>
                  </a:schemeClr>
                </a:solidFill>
              </a:rPr>
              <a:t>Plus   ( B and B+)</a:t>
            </a:r>
          </a:p>
          <a:p>
            <a:pPr>
              <a:buFont typeface="Arial" panose="020B0604020202020204" pitchFamily="34" charset="0"/>
              <a:buChar char="•"/>
            </a:pPr>
            <a:r>
              <a:rPr lang="en-GB" sz="3400" dirty="0" smtClean="0">
                <a:solidFill>
                  <a:schemeClr val="accent1">
                    <a:lumMod val="50000"/>
                  </a:schemeClr>
                </a:solidFill>
              </a:rPr>
              <a:t>Working </a:t>
            </a:r>
            <a:r>
              <a:rPr lang="en-GB" sz="3400" dirty="0">
                <a:solidFill>
                  <a:schemeClr val="accent1">
                    <a:lumMod val="50000"/>
                  </a:schemeClr>
                </a:solidFill>
              </a:rPr>
              <a:t>Within and Working within Plus </a:t>
            </a:r>
            <a:r>
              <a:rPr lang="en-GB" sz="3400" dirty="0" smtClean="0">
                <a:solidFill>
                  <a:schemeClr val="accent1">
                    <a:lumMod val="50000"/>
                  </a:schemeClr>
                </a:solidFill>
              </a:rPr>
              <a:t>– Up </a:t>
            </a:r>
            <a:r>
              <a:rPr lang="en-GB" sz="3400" dirty="0">
                <a:solidFill>
                  <a:schemeClr val="accent1">
                    <a:lumMod val="50000"/>
                  </a:schemeClr>
                </a:solidFill>
              </a:rPr>
              <a:t>to 70% of the statements are confidently </a:t>
            </a:r>
            <a:r>
              <a:rPr lang="en-GB" sz="3400" dirty="0" smtClean="0">
                <a:solidFill>
                  <a:schemeClr val="accent1">
                    <a:lumMod val="50000"/>
                  </a:schemeClr>
                </a:solidFill>
              </a:rPr>
              <a:t>achieved   (W and W+)</a:t>
            </a:r>
          </a:p>
          <a:p>
            <a:pPr>
              <a:buFont typeface="Arial" panose="020B0604020202020204" pitchFamily="34" charset="0"/>
              <a:buChar char="•"/>
            </a:pPr>
            <a:r>
              <a:rPr lang="en-GB" sz="3400" dirty="0">
                <a:solidFill>
                  <a:schemeClr val="accent1">
                    <a:lumMod val="50000"/>
                  </a:schemeClr>
                </a:solidFill>
              </a:rPr>
              <a:t>Secure and Secure </a:t>
            </a:r>
            <a:r>
              <a:rPr lang="en-GB" sz="3400" dirty="0" smtClean="0">
                <a:solidFill>
                  <a:schemeClr val="accent1">
                    <a:lumMod val="50000"/>
                  </a:schemeClr>
                </a:solidFill>
              </a:rPr>
              <a:t>Plus (S and S+)</a:t>
            </a:r>
          </a:p>
          <a:p>
            <a:pPr marL="45720" indent="0">
              <a:buNone/>
            </a:pPr>
            <a:r>
              <a:rPr lang="en-GB" sz="3200" dirty="0" smtClean="0">
                <a:solidFill>
                  <a:schemeClr val="accent1">
                    <a:lumMod val="50000"/>
                  </a:schemeClr>
                </a:solidFill>
              </a:rPr>
              <a:t>   </a:t>
            </a:r>
          </a:p>
          <a:p>
            <a:pPr marL="45720" indent="0">
              <a:buNone/>
            </a:pPr>
            <a:r>
              <a:rPr lang="en-GB" sz="3200" dirty="0" smtClean="0">
                <a:solidFill>
                  <a:schemeClr val="accent1">
                    <a:lumMod val="50000"/>
                  </a:schemeClr>
                </a:solidFill>
              </a:rPr>
              <a:t>If you’d like more information, there is a full explanation of the assessment process on the website.</a:t>
            </a:r>
            <a:endParaRPr lang="en-GB" sz="3200" dirty="0">
              <a:solidFill>
                <a:schemeClr val="accent1">
                  <a:lumMod val="50000"/>
                </a:schemeClr>
              </a:solidFill>
            </a:endParaRPr>
          </a:p>
          <a:p>
            <a:pPr marL="45720" indent="0">
              <a:buNone/>
            </a:pPr>
            <a:endParaRPr lang="en-GB" sz="3200" dirty="0" smtClean="0">
              <a:solidFill>
                <a:schemeClr val="accent1">
                  <a:lumMod val="50000"/>
                </a:schemeClr>
              </a:solidFill>
            </a:endParaRPr>
          </a:p>
          <a:p>
            <a:pPr marL="45720" indent="0">
              <a:buNone/>
            </a:pPr>
            <a:r>
              <a:rPr lang="en-GB" sz="3200" dirty="0" smtClean="0">
                <a:solidFill>
                  <a:schemeClr val="accent1">
                    <a:lumMod val="50000"/>
                  </a:schemeClr>
                </a:solidFill>
              </a:rPr>
              <a:t>To support our Teacher assessment, at the end of Year 4 we use the NFER tests.</a:t>
            </a:r>
            <a:endParaRPr lang="en-GB" sz="3200" dirty="0">
              <a:solidFill>
                <a:schemeClr val="accent1">
                  <a:lumMod val="50000"/>
                </a:schemeClr>
              </a:solidFill>
            </a:endParaRPr>
          </a:p>
          <a:p>
            <a:pPr>
              <a:buFont typeface="Wingdings" pitchFamily="2" charset="2"/>
              <a:buChar char="Ø"/>
            </a:pPr>
            <a:endParaRPr lang="en-GB" sz="3200" dirty="0">
              <a:solidFill>
                <a:schemeClr val="accent1">
                  <a:lumMod val="50000"/>
                </a:schemeClr>
              </a:solidFill>
            </a:endParaRPr>
          </a:p>
          <a:p>
            <a:pPr marL="45720" indent="0">
              <a:buNone/>
            </a:pPr>
            <a:r>
              <a:rPr lang="en-GB" sz="3200" dirty="0" smtClean="0">
                <a:solidFill>
                  <a:schemeClr val="accent1">
                    <a:lumMod val="50000"/>
                  </a:schemeClr>
                </a:solidFill>
              </a:rPr>
              <a:t>The learning ladders are available on the website.</a:t>
            </a:r>
          </a:p>
          <a:p>
            <a:pPr marL="45720" indent="0" algn="ctr">
              <a:buNone/>
            </a:pPr>
            <a:endParaRPr lang="en-GB" dirty="0" smtClean="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404664"/>
            <a:ext cx="8424936" cy="5816977"/>
          </a:xfrm>
          <a:prstGeom prst="rect">
            <a:avLst/>
          </a:prstGeom>
          <a:noFill/>
        </p:spPr>
        <p:txBody>
          <a:bodyPr wrap="square" rtlCol="0">
            <a:spAutoFit/>
          </a:bodyPr>
          <a:lstStyle/>
          <a:p>
            <a:r>
              <a:rPr lang="en-GB" sz="2800" dirty="0" smtClean="0">
                <a:solidFill>
                  <a:schemeClr val="accent1">
                    <a:lumMod val="50000"/>
                  </a:schemeClr>
                </a:solidFill>
              </a:rPr>
              <a:t>We value your support and know that you know your child </a:t>
            </a:r>
            <a:r>
              <a:rPr lang="en-GB" sz="2800" dirty="0" smtClean="0">
                <a:solidFill>
                  <a:schemeClr val="accent1">
                    <a:lumMod val="50000"/>
                  </a:schemeClr>
                </a:solidFill>
              </a:rPr>
              <a:t>best, </a:t>
            </a:r>
            <a:r>
              <a:rPr lang="en-GB" sz="2800" dirty="0" smtClean="0">
                <a:solidFill>
                  <a:schemeClr val="accent1">
                    <a:lumMod val="50000"/>
                  </a:schemeClr>
                </a:solidFill>
              </a:rPr>
              <a:t>so if there is anything you’d like to talk about we are here most evenings</a:t>
            </a:r>
            <a:r>
              <a:rPr lang="en-GB" sz="2800" dirty="0">
                <a:solidFill>
                  <a:schemeClr val="accent1">
                    <a:lumMod val="50000"/>
                  </a:schemeClr>
                </a:solidFill>
              </a:rPr>
              <a:t>. If you wish to discuss any concerns please make an appointment through the school </a:t>
            </a:r>
            <a:r>
              <a:rPr lang="en-GB" sz="2800" dirty="0" smtClean="0">
                <a:solidFill>
                  <a:schemeClr val="accent1">
                    <a:lumMod val="50000"/>
                  </a:schemeClr>
                </a:solidFill>
              </a:rPr>
              <a:t>office to ensure a mutually convenient time as we may be running an after school club or have other commitments-</a:t>
            </a:r>
            <a:r>
              <a:rPr lang="en-GB" sz="2800" dirty="0" err="1" smtClean="0">
                <a:solidFill>
                  <a:schemeClr val="accent1">
                    <a:lumMod val="50000"/>
                  </a:schemeClr>
                </a:solidFill>
              </a:rPr>
              <a:t>eg</a:t>
            </a:r>
            <a:r>
              <a:rPr lang="en-GB" sz="2800" dirty="0" smtClean="0">
                <a:solidFill>
                  <a:schemeClr val="accent1">
                    <a:lumMod val="50000"/>
                  </a:schemeClr>
                </a:solidFill>
              </a:rPr>
              <a:t>  attending training courses. </a:t>
            </a:r>
            <a:r>
              <a:rPr lang="en-GB" sz="2800" dirty="0" smtClean="0">
                <a:solidFill>
                  <a:schemeClr val="accent1">
                    <a:lumMod val="50000"/>
                  </a:schemeClr>
                </a:solidFill>
              </a:rPr>
              <a:t>Please be aware though that Wednesdays are staff meetings.</a:t>
            </a:r>
            <a:endParaRPr lang="en-GB" sz="2800" dirty="0" smtClean="0">
              <a:solidFill>
                <a:schemeClr val="accent1">
                  <a:lumMod val="50000"/>
                </a:schemeClr>
              </a:solidFill>
            </a:endParaRPr>
          </a:p>
          <a:p>
            <a:pPr algn="ctr"/>
            <a:endParaRPr lang="en-GB" sz="4000" dirty="0">
              <a:solidFill>
                <a:schemeClr val="accent1">
                  <a:lumMod val="50000"/>
                </a:schemeClr>
              </a:solidFill>
            </a:endParaRPr>
          </a:p>
          <a:p>
            <a:pPr algn="ctr"/>
            <a:r>
              <a:rPr lang="en-GB" sz="4000" dirty="0">
                <a:solidFill>
                  <a:schemeClr val="accent1">
                    <a:lumMod val="50000"/>
                  </a:schemeClr>
                </a:solidFill>
              </a:rPr>
              <a:t>P</a:t>
            </a:r>
            <a:r>
              <a:rPr lang="en-GB" sz="4000" dirty="0" smtClean="0">
                <a:solidFill>
                  <a:schemeClr val="accent1">
                    <a:lumMod val="50000"/>
                  </a:schemeClr>
                </a:solidFill>
              </a:rPr>
              <a:t>arent’s evening </a:t>
            </a:r>
            <a:r>
              <a:rPr lang="en-GB" sz="4000" dirty="0" smtClean="0">
                <a:solidFill>
                  <a:schemeClr val="accent1">
                    <a:lumMod val="50000"/>
                  </a:schemeClr>
                </a:solidFill>
              </a:rPr>
              <a:t>this term will </a:t>
            </a:r>
            <a:r>
              <a:rPr lang="en-GB" sz="4000" dirty="0" smtClean="0">
                <a:solidFill>
                  <a:schemeClr val="accent1">
                    <a:lumMod val="50000"/>
                  </a:schemeClr>
                </a:solidFill>
              </a:rPr>
              <a:t>be</a:t>
            </a:r>
          </a:p>
          <a:p>
            <a:pPr algn="ctr"/>
            <a:r>
              <a:rPr lang="en-GB" sz="4000" dirty="0" smtClean="0">
                <a:solidFill>
                  <a:schemeClr val="accent1">
                    <a:lumMod val="50000"/>
                  </a:schemeClr>
                </a:solidFill>
              </a:rPr>
              <a:t>October 15</a:t>
            </a:r>
            <a:r>
              <a:rPr lang="en-GB" sz="4000" baseline="30000" dirty="0" smtClean="0">
                <a:solidFill>
                  <a:schemeClr val="accent1">
                    <a:lumMod val="50000"/>
                  </a:schemeClr>
                </a:solidFill>
              </a:rPr>
              <a:t>th</a:t>
            </a:r>
            <a:r>
              <a:rPr lang="en-GB" sz="4000" dirty="0" smtClean="0">
                <a:solidFill>
                  <a:schemeClr val="accent1">
                    <a:lumMod val="50000"/>
                  </a:schemeClr>
                </a:solidFill>
              </a:rPr>
              <a:t> from 2pm. </a:t>
            </a:r>
            <a:endParaRPr lang="en-GB" sz="4000" dirty="0">
              <a:solidFill>
                <a:schemeClr val="accent1">
                  <a:lumMod val="50000"/>
                </a:schemeClr>
              </a:solidFill>
            </a:endParaRPr>
          </a:p>
        </p:txBody>
      </p:sp>
    </p:spTree>
    <p:extLst>
      <p:ext uri="{BB962C8B-B14F-4D97-AF65-F5344CB8AC3E}">
        <p14:creationId xmlns:p14="http://schemas.microsoft.com/office/powerpoint/2010/main" val="868393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1162</TotalTime>
  <Words>1035</Words>
  <Application>Microsoft Office PowerPoint</Application>
  <PresentationFormat>On-screen Show (4:3)</PresentationFormat>
  <Paragraphs>95</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Slipstream</vt:lpstr>
      <vt:lpstr>Welcome to Year 4</vt:lpstr>
      <vt:lpstr>Year 4 staff</vt:lpstr>
      <vt:lpstr>Routines</vt:lpstr>
      <vt:lpstr>Housekeeping!</vt:lpstr>
      <vt:lpstr>Medical</vt:lpstr>
      <vt:lpstr>Homework</vt:lpstr>
      <vt:lpstr>Curriculum</vt:lpstr>
      <vt:lpstr>Behaviour</vt:lpstr>
      <vt:lpstr>Assessment</vt:lpstr>
      <vt:lpstr>PowerPoint Presentation</vt:lpstr>
    </vt:vector>
  </TitlesOfParts>
  <Company>St Philip's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home</cp:lastModifiedBy>
  <cp:revision>74</cp:revision>
  <dcterms:created xsi:type="dcterms:W3CDTF">2014-09-15T15:29:28Z</dcterms:created>
  <dcterms:modified xsi:type="dcterms:W3CDTF">2018-09-12T19:18:04Z</dcterms:modified>
</cp:coreProperties>
</file>