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0"/>
  </p:notesMasterIdLst>
  <p:sldIdLst>
    <p:sldId id="256" r:id="rId2"/>
    <p:sldId id="270" r:id="rId3"/>
    <p:sldId id="269" r:id="rId4"/>
    <p:sldId id="257" r:id="rId5"/>
    <p:sldId id="271" r:id="rId6"/>
    <p:sldId id="287" r:id="rId7"/>
    <p:sldId id="289" r:id="rId8"/>
    <p:sldId id="288"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9" d="100"/>
          <a:sy n="59" d="100"/>
        </p:scale>
        <p:origin x="117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A5C2A-D4E2-4E11-9ECC-6E6A314C2B10}" type="datetimeFigureOut">
              <a:rPr lang="en-GB" smtClean="0"/>
              <a:t>11/10/2021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6B9A39-6417-4206-B84F-E946464B6FF7}" type="slidenum">
              <a:rPr lang="en-GB" smtClean="0"/>
              <a:t>‹#›</a:t>
            </a:fld>
            <a:endParaRPr lang="en-GB"/>
          </a:p>
        </p:txBody>
      </p:sp>
    </p:spTree>
    <p:extLst>
      <p:ext uri="{BB962C8B-B14F-4D97-AF65-F5344CB8AC3E}">
        <p14:creationId xmlns:p14="http://schemas.microsoft.com/office/powerpoint/2010/main" val="519915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Put up the definition on this slide. Then demonstrate that mental health is on a scale moving from good mental health to poor mental health using a piece of coloured rope. Hang up the outline of Ralph on the washing line. As the group what kind of things move ralph up and down this scale; for example if he fails a test he may move down closer to the poor mental health side, whereas if his best friend invites him out to the cinema he may move up towards the good mental health side.</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2</a:t>
            </a:fld>
            <a:endParaRPr lang="en-GB"/>
          </a:p>
        </p:txBody>
      </p:sp>
    </p:spTree>
    <p:extLst>
      <p:ext uri="{BB962C8B-B14F-4D97-AF65-F5344CB8AC3E}">
        <p14:creationId xmlns:p14="http://schemas.microsoft.com/office/powerpoint/2010/main" val="801163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Outline</a:t>
            </a:r>
            <a:r>
              <a:rPr lang="en-GB" baseline="0" dirty="0"/>
              <a:t> each section of the ROAR response. Emphasise that it’s about a first-line response but also about the ongoing resilience building support that schools can provide for their young people.</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3</a:t>
            </a:fld>
            <a:endParaRPr lang="en-GB"/>
          </a:p>
        </p:txBody>
      </p:sp>
    </p:spTree>
    <p:extLst>
      <p:ext uri="{BB962C8B-B14F-4D97-AF65-F5344CB8AC3E}">
        <p14:creationId xmlns:p14="http://schemas.microsoft.com/office/powerpoint/2010/main" val="1937828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a:t>
            </a:r>
            <a:r>
              <a:rPr lang="en-GB" baseline="0" dirty="0"/>
              <a:t> Ralph and give the background of how he was created – designed by a year 4 pupil to represent resilience (see p18 of the handbook). </a:t>
            </a:r>
            <a:r>
              <a:rPr lang="en-GB" dirty="0"/>
              <a:t>Ask the question</a:t>
            </a:r>
            <a:r>
              <a:rPr lang="en-GB" baseline="0" dirty="0"/>
              <a:t> ‘What is mental health?’, then get the delegates to respond to this question by selecting a picture from those shown above, that they think best represents mental health. The pictures can be put up around the room and people can move and stand by them, however if you don’t have space you can use the ones on the slide. Once delegates have had chance to think and choose their picture, ask for some feedback/discussion around the ones that they have chosen.</a:t>
            </a:r>
          </a:p>
          <a:p>
            <a:endParaRPr lang="en-GB" baseline="0" dirty="0"/>
          </a:p>
        </p:txBody>
      </p:sp>
      <p:sp>
        <p:nvSpPr>
          <p:cNvPr id="4" name="Slide Number Placeholder 3"/>
          <p:cNvSpPr>
            <a:spLocks noGrp="1"/>
          </p:cNvSpPr>
          <p:nvPr>
            <p:ph type="sldNum" sz="quarter" idx="10"/>
          </p:nvPr>
        </p:nvSpPr>
        <p:spPr/>
        <p:txBody>
          <a:bodyPr/>
          <a:lstStyle/>
          <a:p>
            <a:fld id="{F8658810-A400-4D07-B21B-491F77F99391}" type="slidenum">
              <a:rPr lang="en-GB" smtClean="0"/>
              <a:t>4</a:t>
            </a:fld>
            <a:endParaRPr lang="en-GB"/>
          </a:p>
        </p:txBody>
      </p:sp>
    </p:spTree>
    <p:extLst>
      <p:ext uri="{BB962C8B-B14F-4D97-AF65-F5344CB8AC3E}">
        <p14:creationId xmlns:p14="http://schemas.microsoft.com/office/powerpoint/2010/main" val="2069850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delegate</a:t>
            </a:r>
            <a:r>
              <a:rPr lang="en-GB" baseline="0" dirty="0"/>
              <a:t>s five minutes to mind-map this onto flip chart in their groups then feedback to a flip chart at the front.</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5</a:t>
            </a:fld>
            <a:endParaRPr lang="en-GB"/>
          </a:p>
        </p:txBody>
      </p:sp>
    </p:spTree>
    <p:extLst>
      <p:ext uri="{BB962C8B-B14F-4D97-AF65-F5344CB8AC3E}">
        <p14:creationId xmlns:p14="http://schemas.microsoft.com/office/powerpoint/2010/main" val="2331494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background</a:t>
            </a:r>
            <a:r>
              <a:rPr lang="en-GB" baseline="0" dirty="0"/>
              <a:t> of the </a:t>
            </a:r>
            <a:r>
              <a:rPr lang="en-GB" baseline="0" dirty="0" err="1"/>
              <a:t>resiliANTS</a:t>
            </a:r>
            <a:r>
              <a:rPr lang="en-GB" baseline="0" dirty="0"/>
              <a:t> found on p18-19 of the handbook. The </a:t>
            </a:r>
            <a:r>
              <a:rPr lang="en-GB" baseline="0" dirty="0" err="1"/>
              <a:t>resiliants</a:t>
            </a:r>
            <a:r>
              <a:rPr lang="en-GB" baseline="0" dirty="0"/>
              <a:t> have been developed by primary school children based on the 5 key areas of resilience as outlined in professor Angie Hart’s resilience framework (p17). Give delegates a moment to look at this in the handbook.</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6</a:t>
            </a:fld>
            <a:endParaRPr lang="en-GB"/>
          </a:p>
        </p:txBody>
      </p:sp>
    </p:spTree>
    <p:extLst>
      <p:ext uri="{BB962C8B-B14F-4D97-AF65-F5344CB8AC3E}">
        <p14:creationId xmlns:p14="http://schemas.microsoft.com/office/powerpoint/2010/main" val="1069609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371256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2698198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1821606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4FF0B5-C70F-4366-A68B-3D77A67E9A4D}" type="datetimeFigureOut">
              <a:rPr lang="en-GB" smtClean="0"/>
              <a:t>11/10/2021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4004339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4FF0B5-C70F-4366-A68B-3D77A67E9A4D}" type="datetimeFigureOut">
              <a:rPr lang="en-GB" smtClean="0"/>
              <a:t>11/10/2021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1434980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4FF0B5-C70F-4366-A68B-3D77A67E9A4D}" type="datetimeFigureOut">
              <a:rPr lang="en-GB" smtClean="0"/>
              <a:t>11/10/2021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759777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4FF0B5-C70F-4366-A68B-3D77A67E9A4D}" type="datetimeFigureOut">
              <a:rPr lang="en-GB" smtClean="0"/>
              <a:t>11/10/2021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3895700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4FF0B5-C70F-4366-A68B-3D77A67E9A4D}" type="datetimeFigureOut">
              <a:rPr lang="en-GB" smtClean="0"/>
              <a:t>11/10/2021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843122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4FF0B5-C70F-4366-A68B-3D77A67E9A4D}" type="datetimeFigureOut">
              <a:rPr lang="en-GB" smtClean="0"/>
              <a:t>11/10/2021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3567706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4FF0B5-C70F-4366-A68B-3D77A67E9A4D}" type="datetimeFigureOut">
              <a:rPr lang="en-GB" smtClean="0"/>
              <a:t>11/10/2021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2623248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33534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4213947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79802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21433099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3841429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4010335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F0B5-C70F-4366-A68B-3D77A67E9A4D}" type="datetimeFigureOut">
              <a:rPr lang="en-GB" smtClean="0"/>
              <a:t>11/10/2021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FC42D7-0408-49F3-9F63-18738F9190F2}" type="slidenum">
              <a:rPr lang="en-GB" smtClean="0"/>
              <a:t>‹#›</a:t>
            </a:fld>
            <a:endParaRPr lang="en-GB"/>
          </a:p>
        </p:txBody>
      </p:sp>
    </p:spTree>
    <p:extLst>
      <p:ext uri="{BB962C8B-B14F-4D97-AF65-F5344CB8AC3E}">
        <p14:creationId xmlns:p14="http://schemas.microsoft.com/office/powerpoint/2010/main" val="41434433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18078204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29520309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19814404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54FF0B5-C70F-4366-A68B-3D77A67E9A4D}" type="datetimeFigureOut">
              <a:rPr lang="en-GB" smtClean="0"/>
              <a:t>11/10/2021</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0FC42D7-0408-49F3-9F63-18738F9190F2}" type="slidenum">
              <a:rPr lang="en-GB" smtClean="0"/>
              <a:t>‹#›</a:t>
            </a:fld>
            <a:endParaRPr lang="en-GB"/>
          </a:p>
        </p:txBody>
      </p:sp>
    </p:spTree>
    <p:extLst>
      <p:ext uri="{BB962C8B-B14F-4D97-AF65-F5344CB8AC3E}">
        <p14:creationId xmlns:p14="http://schemas.microsoft.com/office/powerpoint/2010/main" val="24732728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 id="2147483682" r:id="rId19"/>
    <p:sldLayoutId id="2147483683" r:id="rId20"/>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g"/><Relationship Id="rId12"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4.jpg"/><Relationship Id="rId5" Type="http://schemas.openxmlformats.org/officeDocument/2006/relationships/image" Target="../media/image8.jp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7.png"/><Relationship Id="rId7" Type="http://schemas.openxmlformats.org/officeDocument/2006/relationships/image" Target="../media/image21.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image" Target="../media/image18.emf"/></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012B5-F000-4CCB-B0AA-2A0DD853D5B0}"/>
              </a:ext>
            </a:extLst>
          </p:cNvPr>
          <p:cNvSpPr>
            <a:spLocks noGrp="1"/>
          </p:cNvSpPr>
          <p:nvPr>
            <p:ph type="ctrTitle"/>
          </p:nvPr>
        </p:nvSpPr>
        <p:spPr/>
        <p:txBody>
          <a:bodyPr/>
          <a:lstStyle/>
          <a:p>
            <a:pPr algn="ctr"/>
            <a:r>
              <a:rPr lang="en-GB" dirty="0"/>
              <a:t>ROAR   </a:t>
            </a:r>
          </a:p>
        </p:txBody>
      </p:sp>
      <p:pic>
        <p:nvPicPr>
          <p:cNvPr id="5" name="Picture 4">
            <a:extLst>
              <a:ext uri="{FF2B5EF4-FFF2-40B4-BE49-F238E27FC236}">
                <a16:creationId xmlns:a16="http://schemas.microsoft.com/office/drawing/2014/main" id="{3B3AA907-DEB0-4B84-A0FC-6C4E522AF7F7}"/>
              </a:ext>
            </a:extLst>
          </p:cNvPr>
          <p:cNvPicPr>
            <a:picLocks noChangeAspect="1"/>
          </p:cNvPicPr>
          <p:nvPr/>
        </p:nvPicPr>
        <p:blipFill>
          <a:blip r:embed="rId4"/>
          <a:stretch>
            <a:fillRect/>
          </a:stretch>
        </p:blipFill>
        <p:spPr>
          <a:xfrm>
            <a:off x="5567364" y="980661"/>
            <a:ext cx="5561887" cy="5448385"/>
          </a:xfrm>
          <a:prstGeom prst="rect">
            <a:avLst/>
          </a:prstGeom>
        </p:spPr>
      </p:pic>
      <p:sp>
        <p:nvSpPr>
          <p:cNvPr id="3" name="Subtitle 2">
            <a:extLst>
              <a:ext uri="{FF2B5EF4-FFF2-40B4-BE49-F238E27FC236}">
                <a16:creationId xmlns:a16="http://schemas.microsoft.com/office/drawing/2014/main" id="{B3766822-08ED-420C-B5E5-1C50D4B894D0}"/>
              </a:ext>
            </a:extLst>
          </p:cNvPr>
          <p:cNvSpPr>
            <a:spLocks noGrp="1"/>
          </p:cNvSpPr>
          <p:nvPr>
            <p:ph type="subTitle" idx="1"/>
          </p:nvPr>
        </p:nvSpPr>
        <p:spPr>
          <a:xfrm>
            <a:off x="2050473" y="409812"/>
            <a:ext cx="6987645" cy="1388534"/>
          </a:xfrm>
        </p:spPr>
        <p:txBody>
          <a:bodyPr>
            <a:normAutofit/>
          </a:bodyPr>
          <a:lstStyle/>
          <a:p>
            <a:pPr algn="l"/>
            <a:r>
              <a:rPr lang="en-GB" sz="3600" b="1" dirty="0"/>
              <a:t>ROAR RAINBOW</a:t>
            </a:r>
          </a:p>
        </p:txBody>
      </p:sp>
      <p:pic>
        <p:nvPicPr>
          <p:cNvPr id="4" name="roar-katyp_O3qchSMU">
            <a:hlinkClick r:id="" action="ppaction://media"/>
            <a:extLst>
              <a:ext uri="{FF2B5EF4-FFF2-40B4-BE49-F238E27FC236}">
                <a16:creationId xmlns:a16="http://schemas.microsoft.com/office/drawing/2014/main" id="{870D0266-F7A8-4456-AE74-90A28CB5B05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82794" y="95033"/>
            <a:ext cx="609600" cy="609600"/>
          </a:xfrm>
          <a:prstGeom prst="rect">
            <a:avLst/>
          </a:prstGeom>
        </p:spPr>
      </p:pic>
    </p:spTree>
    <p:extLst>
      <p:ext uri="{BB962C8B-B14F-4D97-AF65-F5344CB8AC3E}">
        <p14:creationId xmlns:p14="http://schemas.microsoft.com/office/powerpoint/2010/main" val="55676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mental health and who’s got it?</a:t>
            </a:r>
          </a:p>
        </p:txBody>
      </p:sp>
      <p:sp>
        <p:nvSpPr>
          <p:cNvPr id="5" name="TextBox 4"/>
          <p:cNvSpPr txBox="1"/>
          <p:nvPr/>
        </p:nvSpPr>
        <p:spPr>
          <a:xfrm>
            <a:off x="2701636" y="5723959"/>
            <a:ext cx="8875013" cy="769441"/>
          </a:xfrm>
          <a:prstGeom prst="rect">
            <a:avLst/>
          </a:prstGeom>
          <a:noFill/>
        </p:spPr>
        <p:txBody>
          <a:bodyPr wrap="square" rtlCol="0">
            <a:spAutoFit/>
          </a:bodyPr>
          <a:lstStyle/>
          <a:p>
            <a:pPr algn="ctr"/>
            <a:r>
              <a:rPr lang="en-GB" sz="2200" dirty="0">
                <a:solidFill>
                  <a:srgbClr val="CB202D"/>
                </a:solidFill>
                <a:latin typeface="Arial" panose="020B0604020202020204" pitchFamily="34" charset="0"/>
                <a:cs typeface="Arial" panose="020B0604020202020204" pitchFamily="34" charset="0"/>
              </a:rPr>
              <a:t>Mental Health is all about how we think and feel about ourselves, others, and the world around us. </a:t>
            </a:r>
            <a:r>
              <a:rPr lang="en-GB" sz="2200" b="1" dirty="0">
                <a:solidFill>
                  <a:srgbClr val="CB202D"/>
                </a:solidFill>
                <a:latin typeface="Arial" panose="020B0604020202020204" pitchFamily="34" charset="0"/>
                <a:cs typeface="Arial" panose="020B0604020202020204" pitchFamily="34" charset="0"/>
              </a:rPr>
              <a:t>We ALL have it.</a:t>
            </a: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10517" b="21299"/>
          <a:stretch/>
        </p:blipFill>
        <p:spPr>
          <a:xfrm>
            <a:off x="3255186" y="1773015"/>
            <a:ext cx="7957692" cy="3622431"/>
          </a:xfrm>
          <a:prstGeom prst="rect">
            <a:avLst/>
          </a:prstGeom>
        </p:spPr>
      </p:pic>
    </p:spTree>
    <p:extLst>
      <p:ext uri="{BB962C8B-B14F-4D97-AF65-F5344CB8AC3E}">
        <p14:creationId xmlns:p14="http://schemas.microsoft.com/office/powerpoint/2010/main" val="187183165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b="75261"/>
          <a:stretch/>
        </p:blipFill>
        <p:spPr>
          <a:xfrm>
            <a:off x="3992012" y="95420"/>
            <a:ext cx="6214167" cy="1641017"/>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t="25366" b="50963"/>
          <a:stretch/>
        </p:blipFill>
        <p:spPr>
          <a:xfrm>
            <a:off x="3992011" y="1819564"/>
            <a:ext cx="6214167" cy="1570182"/>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t="49246" b="24995"/>
          <a:stretch/>
        </p:blipFill>
        <p:spPr>
          <a:xfrm>
            <a:off x="3992013" y="3389746"/>
            <a:ext cx="6214167" cy="1708727"/>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t="75076"/>
          <a:stretch/>
        </p:blipFill>
        <p:spPr>
          <a:xfrm>
            <a:off x="3992013" y="5098473"/>
            <a:ext cx="6214167" cy="1653309"/>
          </a:xfrm>
          <a:prstGeom prst="rect">
            <a:avLst/>
          </a:prstGeom>
        </p:spPr>
      </p:pic>
      <p:pic>
        <p:nvPicPr>
          <p:cNvPr id="10" name="roar-katyp_O3qchSMU">
            <a:hlinkClick r:id="" action="ppaction://media"/>
            <a:extLst>
              <a:ext uri="{FF2B5EF4-FFF2-40B4-BE49-F238E27FC236}">
                <a16:creationId xmlns:a16="http://schemas.microsoft.com/office/drawing/2014/main" id="{5263BEBE-4AA7-4B99-BBD3-B0A3846730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82794" y="95033"/>
            <a:ext cx="609600" cy="609600"/>
          </a:xfrm>
          <a:prstGeom prst="rect">
            <a:avLst/>
          </a:prstGeom>
        </p:spPr>
      </p:pic>
    </p:spTree>
    <p:extLst>
      <p:ext uri="{BB962C8B-B14F-4D97-AF65-F5344CB8AC3E}">
        <p14:creationId xmlns:p14="http://schemas.microsoft.com/office/powerpoint/2010/main" val="18768879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1" presetClass="mediacall" presetSubtype="0" fill="hold" nodeType="afterEffect">
                                  <p:stCondLst>
                                    <p:cond delay="0"/>
                                  </p:stCondLst>
                                  <p:childTnLst>
                                    <p:cmd type="call" cmd="playFrom(0.0)">
                                      <p:cBhvr>
                                        <p:cTn id="2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0"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51520" t="9107" r="19662" b="6872"/>
          <a:stretch/>
        </p:blipFill>
        <p:spPr>
          <a:xfrm>
            <a:off x="5623560" y="3557016"/>
            <a:ext cx="1750337" cy="2871216"/>
          </a:xfrm>
          <a:prstGeom prst="rect">
            <a:avLst/>
          </a:prstGeom>
        </p:spPr>
      </p:pic>
      <p:sp>
        <p:nvSpPr>
          <p:cNvPr id="6" name="Title 3"/>
          <p:cNvSpPr>
            <a:spLocks noGrp="1"/>
          </p:cNvSpPr>
          <p:nvPr>
            <p:ph type="title"/>
          </p:nvPr>
        </p:nvSpPr>
        <p:spPr>
          <a:xfrm>
            <a:off x="2424243" y="-101956"/>
            <a:ext cx="8652164" cy="1325563"/>
          </a:xfrm>
        </p:spPr>
        <p:txBody>
          <a:bodyPr/>
          <a:lstStyle/>
          <a:p>
            <a:r>
              <a:rPr lang="en-GB" dirty="0"/>
              <a:t>Meet Ralph</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6550" y="1618488"/>
            <a:ext cx="2581656" cy="2033016"/>
          </a:xfrm>
          <a:prstGeom prst="rect">
            <a:avLst/>
          </a:prstGeom>
        </p:spPr>
      </p:pic>
      <p:sp>
        <p:nvSpPr>
          <p:cNvPr id="8" name="TextBox 7"/>
          <p:cNvSpPr txBox="1"/>
          <p:nvPr/>
        </p:nvSpPr>
        <p:spPr>
          <a:xfrm>
            <a:off x="7168399" y="2067146"/>
            <a:ext cx="1897958" cy="646331"/>
          </a:xfrm>
          <a:prstGeom prst="rect">
            <a:avLst/>
          </a:prstGeom>
          <a:noFill/>
        </p:spPr>
        <p:txBody>
          <a:bodyPr wrap="square" rtlCol="0">
            <a:spAutoFit/>
          </a:bodyPr>
          <a:lstStyle/>
          <a:p>
            <a:pPr algn="ctr"/>
            <a:r>
              <a:rPr lang="en-GB" b="1" dirty="0">
                <a:solidFill>
                  <a:srgbClr val="CB202D"/>
                </a:solidFill>
                <a:latin typeface="Arial" panose="020B0604020202020204" pitchFamily="34" charset="0"/>
                <a:cs typeface="Arial" panose="020B0604020202020204" pitchFamily="34" charset="0"/>
              </a:rPr>
              <a:t>What is Mental</a:t>
            </a:r>
          </a:p>
          <a:p>
            <a:pPr algn="ctr"/>
            <a:r>
              <a:rPr lang="en-GB" b="1" dirty="0">
                <a:solidFill>
                  <a:srgbClr val="CB202D"/>
                </a:solidFill>
                <a:latin typeface="Arial" panose="020B0604020202020204" pitchFamily="34" charset="0"/>
                <a:cs typeface="Arial" panose="020B0604020202020204" pitchFamily="34" charset="0"/>
              </a:rPr>
              <a:t>Health?</a:t>
            </a: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10082" y="81661"/>
            <a:ext cx="2115839" cy="1494440"/>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02676" y="3949807"/>
            <a:ext cx="2130653" cy="1449157"/>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53155" y="1101946"/>
            <a:ext cx="2099231" cy="1611531"/>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24243" y="2830413"/>
            <a:ext cx="2120628" cy="1191591"/>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24243" y="4176658"/>
            <a:ext cx="2120628" cy="1077144"/>
          </a:xfrm>
          <a:prstGeom prst="rect">
            <a:avLst/>
          </a:prstGeom>
        </p:spPr>
      </p:pic>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902676" y="5533453"/>
            <a:ext cx="2115839" cy="1202022"/>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424243" y="5398964"/>
            <a:ext cx="2128143" cy="1300531"/>
          </a:xfrm>
          <a:prstGeom prst="rect">
            <a:avLst/>
          </a:prstGeom>
        </p:spPr>
      </p:pic>
      <p:pic>
        <p:nvPicPr>
          <p:cNvPr id="18" name="Picture 17"/>
          <p:cNvPicPr>
            <a:picLocks noChangeAspect="1"/>
          </p:cNvPicPr>
          <p:nvPr/>
        </p:nvPicPr>
        <p:blipFill rotWithShape="1">
          <a:blip r:embed="rId12">
            <a:extLst>
              <a:ext uri="{28A0092B-C50C-407E-A947-70E740481C1C}">
                <a14:useLocalDpi xmlns:a14="http://schemas.microsoft.com/office/drawing/2010/main" val="0"/>
              </a:ext>
            </a:extLst>
          </a:blip>
          <a:srcRect l="-432" t="14479" r="432" b="16525"/>
          <a:stretch/>
        </p:blipFill>
        <p:spPr>
          <a:xfrm>
            <a:off x="9902676" y="1655063"/>
            <a:ext cx="2115839" cy="2162679"/>
          </a:xfrm>
          <a:prstGeom prst="rect">
            <a:avLst/>
          </a:prstGeom>
        </p:spPr>
      </p:pic>
    </p:spTree>
    <p:extLst>
      <p:ext uri="{BB962C8B-B14F-4D97-AF65-F5344CB8AC3E}">
        <p14:creationId xmlns:p14="http://schemas.microsoft.com/office/powerpoint/2010/main" val="11077242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741971"/>
          </a:xfrm>
        </p:spPr>
        <p:txBody>
          <a:bodyPr/>
          <a:lstStyle/>
          <a:p>
            <a:r>
              <a:rPr lang="en-GB" b="1" dirty="0"/>
              <a:t>What makes you happy?</a:t>
            </a:r>
            <a:br>
              <a:rPr lang="en-GB" b="1" dirty="0"/>
            </a:br>
            <a:r>
              <a:rPr lang="en-GB" b="1" dirty="0"/>
              <a:t>What makes you unhappy?</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3878" y="2379561"/>
            <a:ext cx="5892580" cy="3657600"/>
          </a:xfrm>
          <a:prstGeom prst="rect">
            <a:avLst/>
          </a:prstGeom>
        </p:spPr>
      </p:pic>
    </p:spTree>
    <p:extLst>
      <p:ext uri="{BB962C8B-B14F-4D97-AF65-F5344CB8AC3E}">
        <p14:creationId xmlns:p14="http://schemas.microsoft.com/office/powerpoint/2010/main" val="19585336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889" y="10005"/>
            <a:ext cx="8652164" cy="1325563"/>
          </a:xfrm>
        </p:spPr>
        <p:txBody>
          <a:bodyPr/>
          <a:lstStyle/>
          <a:p>
            <a:r>
              <a:rPr lang="en-GB" dirty="0"/>
              <a:t>Ralph and the </a:t>
            </a:r>
            <a:r>
              <a:rPr lang="en-GB" dirty="0" err="1"/>
              <a:t>ResiliANTS</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0920" r="17520"/>
          <a:stretch/>
        </p:blipFill>
        <p:spPr>
          <a:xfrm>
            <a:off x="2587924" y="1232761"/>
            <a:ext cx="3174522" cy="5659173"/>
          </a:xfrm>
          <a:prstGeom prst="rect">
            <a:avLst/>
          </a:prstGeom>
        </p:spPr>
      </p:pic>
      <p:pic>
        <p:nvPicPr>
          <p:cNvPr id="17" name="Picture 16"/>
          <p:cNvPicPr>
            <a:picLocks noChangeAspect="1"/>
          </p:cNvPicPr>
          <p:nvPr/>
        </p:nvPicPr>
        <p:blipFill>
          <a:blip r:embed="rId4"/>
          <a:stretch>
            <a:fillRect/>
          </a:stretch>
        </p:blipFill>
        <p:spPr>
          <a:xfrm>
            <a:off x="6295593" y="1285591"/>
            <a:ext cx="1954350" cy="1466800"/>
          </a:xfrm>
          <a:prstGeom prst="rect">
            <a:avLst/>
          </a:prstGeom>
        </p:spPr>
      </p:pic>
      <p:pic>
        <p:nvPicPr>
          <p:cNvPr id="20" name="Picture 19"/>
          <p:cNvPicPr>
            <a:picLocks noChangeAspect="1"/>
          </p:cNvPicPr>
          <p:nvPr/>
        </p:nvPicPr>
        <p:blipFill>
          <a:blip r:embed="rId5"/>
          <a:stretch>
            <a:fillRect/>
          </a:stretch>
        </p:blipFill>
        <p:spPr>
          <a:xfrm>
            <a:off x="9547668" y="1264548"/>
            <a:ext cx="1954350" cy="1466800"/>
          </a:xfrm>
          <a:prstGeom prst="rect">
            <a:avLst/>
          </a:prstGeom>
        </p:spPr>
      </p:pic>
      <p:pic>
        <p:nvPicPr>
          <p:cNvPr id="21" name="Picture 20"/>
          <p:cNvPicPr>
            <a:picLocks noChangeAspect="1"/>
          </p:cNvPicPr>
          <p:nvPr/>
        </p:nvPicPr>
        <p:blipFill>
          <a:blip r:embed="rId6"/>
          <a:stretch>
            <a:fillRect/>
          </a:stretch>
        </p:blipFill>
        <p:spPr>
          <a:xfrm>
            <a:off x="6344252" y="3295013"/>
            <a:ext cx="1954350" cy="1466800"/>
          </a:xfrm>
          <a:prstGeom prst="rect">
            <a:avLst/>
          </a:prstGeom>
        </p:spPr>
      </p:pic>
      <p:pic>
        <p:nvPicPr>
          <p:cNvPr id="22" name="Picture 21"/>
          <p:cNvPicPr>
            <a:picLocks noChangeAspect="1"/>
          </p:cNvPicPr>
          <p:nvPr/>
        </p:nvPicPr>
        <p:blipFill>
          <a:blip r:embed="rId7"/>
          <a:stretch>
            <a:fillRect/>
          </a:stretch>
        </p:blipFill>
        <p:spPr>
          <a:xfrm>
            <a:off x="9547668" y="3305247"/>
            <a:ext cx="1954350" cy="1466800"/>
          </a:xfrm>
          <a:prstGeom prst="rect">
            <a:avLst/>
          </a:prstGeom>
        </p:spPr>
      </p:pic>
      <p:pic>
        <p:nvPicPr>
          <p:cNvPr id="23" name="Picture 22"/>
          <p:cNvPicPr>
            <a:picLocks noChangeAspect="1"/>
          </p:cNvPicPr>
          <p:nvPr/>
        </p:nvPicPr>
        <p:blipFill>
          <a:blip r:embed="rId8"/>
          <a:stretch>
            <a:fillRect/>
          </a:stretch>
        </p:blipFill>
        <p:spPr>
          <a:xfrm>
            <a:off x="8007665" y="5034473"/>
            <a:ext cx="1954350" cy="1466800"/>
          </a:xfrm>
          <a:prstGeom prst="rect">
            <a:avLst/>
          </a:prstGeom>
        </p:spPr>
      </p:pic>
      <p:sp>
        <p:nvSpPr>
          <p:cNvPr id="24" name="Rectangle 23"/>
          <p:cNvSpPr/>
          <p:nvPr/>
        </p:nvSpPr>
        <p:spPr>
          <a:xfrm>
            <a:off x="6612155" y="2725094"/>
            <a:ext cx="1499128" cy="461665"/>
          </a:xfrm>
          <a:prstGeom prst="rect">
            <a:avLst/>
          </a:prstGeom>
          <a:noFill/>
        </p:spPr>
        <p:txBody>
          <a:bodyPr wrap="none" lIns="91440" tIns="45720" rIns="91440" bIns="45720">
            <a:spAutoFit/>
          </a:bodyPr>
          <a:lstStyle/>
          <a:p>
            <a:pPr algn="ctr"/>
            <a:r>
              <a:rPr lang="en-US" sz="2400" b="0" cap="none" spc="0" dirty="0">
                <a:ln w="0"/>
                <a:solidFill>
                  <a:srgbClr val="CB202D"/>
                </a:solidFill>
              </a:rPr>
              <a:t>Basics Bob</a:t>
            </a:r>
          </a:p>
        </p:txBody>
      </p:sp>
      <p:sp>
        <p:nvSpPr>
          <p:cNvPr id="25" name="Rectangle 24"/>
          <p:cNvSpPr/>
          <p:nvPr/>
        </p:nvSpPr>
        <p:spPr>
          <a:xfrm>
            <a:off x="9042706" y="2675056"/>
            <a:ext cx="2964274" cy="461665"/>
          </a:xfrm>
          <a:prstGeom prst="rect">
            <a:avLst/>
          </a:prstGeom>
          <a:noFill/>
        </p:spPr>
        <p:txBody>
          <a:bodyPr wrap="none" lIns="91440" tIns="45720" rIns="91440" bIns="45720">
            <a:spAutoFit/>
          </a:bodyPr>
          <a:lstStyle/>
          <a:p>
            <a:pPr algn="ctr"/>
            <a:r>
              <a:rPr lang="en-US" sz="2400" b="0" cap="none" spc="0" dirty="0">
                <a:ln w="0"/>
                <a:solidFill>
                  <a:srgbClr val="CB202D"/>
                </a:solidFill>
              </a:rPr>
              <a:t>Belonging Billy &amp; Bella</a:t>
            </a:r>
          </a:p>
        </p:txBody>
      </p:sp>
      <p:sp>
        <p:nvSpPr>
          <p:cNvPr id="26" name="Rectangle 25"/>
          <p:cNvSpPr/>
          <p:nvPr/>
        </p:nvSpPr>
        <p:spPr>
          <a:xfrm>
            <a:off x="6562846" y="4631997"/>
            <a:ext cx="1776448" cy="461665"/>
          </a:xfrm>
          <a:prstGeom prst="rect">
            <a:avLst/>
          </a:prstGeom>
          <a:noFill/>
        </p:spPr>
        <p:txBody>
          <a:bodyPr wrap="none" lIns="91440" tIns="45720" rIns="91440" bIns="45720">
            <a:spAutoFit/>
          </a:bodyPr>
          <a:lstStyle/>
          <a:p>
            <a:pPr algn="ctr"/>
            <a:r>
              <a:rPr lang="en-US" sz="2400" b="0" cap="none" spc="0" dirty="0">
                <a:ln w="0"/>
                <a:solidFill>
                  <a:srgbClr val="CB202D"/>
                </a:solidFill>
              </a:rPr>
              <a:t>Learning Leo</a:t>
            </a:r>
          </a:p>
        </p:txBody>
      </p:sp>
      <p:sp>
        <p:nvSpPr>
          <p:cNvPr id="27" name="Rectangle 26"/>
          <p:cNvSpPr/>
          <p:nvPr/>
        </p:nvSpPr>
        <p:spPr>
          <a:xfrm>
            <a:off x="9662446" y="4637270"/>
            <a:ext cx="1744388" cy="461665"/>
          </a:xfrm>
          <a:prstGeom prst="rect">
            <a:avLst/>
          </a:prstGeom>
          <a:noFill/>
        </p:spPr>
        <p:txBody>
          <a:bodyPr wrap="none" lIns="91440" tIns="45720" rIns="91440" bIns="45720">
            <a:spAutoFit/>
          </a:bodyPr>
          <a:lstStyle/>
          <a:p>
            <a:pPr algn="ctr"/>
            <a:r>
              <a:rPr lang="en-US" sz="2400" dirty="0">
                <a:ln w="0"/>
                <a:solidFill>
                  <a:srgbClr val="CB202D"/>
                </a:solidFill>
              </a:rPr>
              <a:t>Coping Cody</a:t>
            </a:r>
            <a:endParaRPr lang="en-US" sz="2400" b="0" cap="none" spc="0" dirty="0">
              <a:ln w="0"/>
              <a:solidFill>
                <a:srgbClr val="CB202D"/>
              </a:solidFill>
            </a:endParaRPr>
          </a:p>
        </p:txBody>
      </p:sp>
      <p:sp>
        <p:nvSpPr>
          <p:cNvPr id="28" name="Rectangle 27"/>
          <p:cNvSpPr/>
          <p:nvPr/>
        </p:nvSpPr>
        <p:spPr>
          <a:xfrm>
            <a:off x="7724494" y="6400961"/>
            <a:ext cx="2520691" cy="461665"/>
          </a:xfrm>
          <a:prstGeom prst="rect">
            <a:avLst/>
          </a:prstGeom>
          <a:noFill/>
        </p:spPr>
        <p:txBody>
          <a:bodyPr wrap="none" lIns="91440" tIns="45720" rIns="91440" bIns="45720">
            <a:spAutoFit/>
          </a:bodyPr>
          <a:lstStyle/>
          <a:p>
            <a:pPr algn="ctr"/>
            <a:r>
              <a:rPr lang="en-US" sz="2400" dirty="0">
                <a:ln w="0"/>
                <a:solidFill>
                  <a:srgbClr val="CB202D"/>
                </a:solidFill>
              </a:rPr>
              <a:t>Core-self Courtney</a:t>
            </a:r>
            <a:endParaRPr lang="en-US" sz="2400" b="0" cap="none" spc="0" dirty="0">
              <a:ln w="0"/>
              <a:solidFill>
                <a:srgbClr val="CB202D"/>
              </a:solidFill>
            </a:endParaRPr>
          </a:p>
        </p:txBody>
      </p:sp>
    </p:spTree>
    <p:extLst>
      <p:ext uri="{BB962C8B-B14F-4D97-AF65-F5344CB8AC3E}">
        <p14:creationId xmlns:p14="http://schemas.microsoft.com/office/powerpoint/2010/main" val="38824494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0B68F-94BD-4A20-B718-BA6F4C8602AC}"/>
              </a:ext>
            </a:extLst>
          </p:cNvPr>
          <p:cNvSpPr>
            <a:spLocks noGrp="1"/>
          </p:cNvSpPr>
          <p:nvPr>
            <p:ph type="title"/>
          </p:nvPr>
        </p:nvSpPr>
        <p:spPr>
          <a:xfrm>
            <a:off x="1775859" y="1406749"/>
            <a:ext cx="10018713" cy="2256907"/>
          </a:xfrm>
        </p:spPr>
        <p:txBody>
          <a:bodyPr>
            <a:normAutofit fontScale="90000"/>
          </a:bodyPr>
          <a:lstStyle/>
          <a:p>
            <a:pPr algn="l"/>
            <a:r>
              <a:rPr lang="en-GB" b="1" dirty="0"/>
              <a:t>Mental Health Tool kit</a:t>
            </a:r>
            <a:br>
              <a:rPr lang="en-GB" dirty="0"/>
            </a:br>
            <a:r>
              <a:rPr lang="en-GB" sz="2700" b="1" dirty="0"/>
              <a:t>A Mental Health Toolkit is not a fixed thing, but rather an ongoing process of discovery through trial and error to find out what works best for you and when.</a:t>
            </a:r>
            <a:br>
              <a:rPr lang="en-GB" sz="2700" b="1" dirty="0"/>
            </a:br>
            <a:r>
              <a:rPr lang="en-GB" sz="2700" b="1" dirty="0"/>
              <a:t>Get into the practice of doing at least some of the things in your toolkit everyday.</a:t>
            </a:r>
            <a:br>
              <a:rPr lang="en-GB" sz="2700" b="1" dirty="0"/>
            </a:br>
            <a:r>
              <a:rPr lang="en-GB" sz="2700" b="1" dirty="0"/>
              <a:t>The toolkit is not a quick fix.</a:t>
            </a:r>
            <a:r>
              <a:rPr lang="en-GB" sz="2700" dirty="0"/>
              <a:t> </a:t>
            </a:r>
            <a:r>
              <a:rPr lang="en-GB" sz="2700" b="1" dirty="0"/>
              <a:t>The toolkit is not a magic cure. Maybe we could make a class Toolkit to help us all.</a:t>
            </a:r>
            <a:br>
              <a:rPr lang="en-GB" sz="2700" b="1" dirty="0"/>
            </a:br>
            <a:r>
              <a:rPr lang="en-GB" sz="2700" b="1" dirty="0"/>
              <a:t>It is important  to adapt my routines and create variety, to keep them fresh. </a:t>
            </a:r>
            <a:br>
              <a:rPr lang="en-GB" sz="1800" b="1" dirty="0"/>
            </a:br>
            <a:br>
              <a:rPr lang="en-GB" sz="1600" dirty="0"/>
            </a:br>
            <a:br>
              <a:rPr lang="en-GB" dirty="0"/>
            </a:br>
            <a:endParaRPr lang="en-GB" dirty="0"/>
          </a:p>
        </p:txBody>
      </p:sp>
      <p:pic>
        <p:nvPicPr>
          <p:cNvPr id="4" name="Content Placeholder 3">
            <a:extLst>
              <a:ext uri="{FF2B5EF4-FFF2-40B4-BE49-F238E27FC236}">
                <a16:creationId xmlns:a16="http://schemas.microsoft.com/office/drawing/2014/main" id="{E05C2C9B-9A9E-481C-B65E-A844DD83B251}"/>
              </a:ext>
            </a:extLst>
          </p:cNvPr>
          <p:cNvPicPr>
            <a:picLocks noGrp="1" noChangeAspect="1"/>
          </p:cNvPicPr>
          <p:nvPr>
            <p:ph idx="1"/>
          </p:nvPr>
        </p:nvPicPr>
        <p:blipFill>
          <a:blip r:embed="rId2"/>
          <a:stretch>
            <a:fillRect/>
          </a:stretch>
        </p:blipFill>
        <p:spPr>
          <a:xfrm>
            <a:off x="4064379" y="3867149"/>
            <a:ext cx="2256907" cy="2256907"/>
          </a:xfrm>
          <a:prstGeom prst="rect">
            <a:avLst/>
          </a:prstGeom>
        </p:spPr>
      </p:pic>
      <p:pic>
        <p:nvPicPr>
          <p:cNvPr id="5" name="Picture 4">
            <a:extLst>
              <a:ext uri="{FF2B5EF4-FFF2-40B4-BE49-F238E27FC236}">
                <a16:creationId xmlns:a16="http://schemas.microsoft.com/office/drawing/2014/main" id="{4651CEDF-786A-48A0-AC02-0ED00AD85CEA}"/>
              </a:ext>
            </a:extLst>
          </p:cNvPr>
          <p:cNvPicPr>
            <a:picLocks noChangeAspect="1"/>
          </p:cNvPicPr>
          <p:nvPr/>
        </p:nvPicPr>
        <p:blipFill>
          <a:blip r:embed="rId3"/>
          <a:stretch>
            <a:fillRect/>
          </a:stretch>
        </p:blipFill>
        <p:spPr>
          <a:xfrm>
            <a:off x="8382002" y="4572000"/>
            <a:ext cx="3809998" cy="1904999"/>
          </a:xfrm>
          <a:prstGeom prst="rect">
            <a:avLst/>
          </a:prstGeom>
        </p:spPr>
      </p:pic>
    </p:spTree>
    <p:extLst>
      <p:ext uri="{BB962C8B-B14F-4D97-AF65-F5344CB8AC3E}">
        <p14:creationId xmlns:p14="http://schemas.microsoft.com/office/powerpoint/2010/main" val="1267582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BDA5B-471A-427B-82D4-E6A84FBFFCFD}"/>
              </a:ext>
            </a:extLst>
          </p:cNvPr>
          <p:cNvSpPr>
            <a:spLocks noGrp="1"/>
          </p:cNvSpPr>
          <p:nvPr>
            <p:ph type="title"/>
          </p:nvPr>
        </p:nvSpPr>
        <p:spPr/>
        <p:txBody>
          <a:bodyPr>
            <a:normAutofit fontScale="90000"/>
          </a:bodyPr>
          <a:lstStyle/>
          <a:p>
            <a:br>
              <a:rPr lang="en-GB" dirty="0"/>
            </a:br>
            <a:r>
              <a:rPr lang="en-GB" sz="7200" b="1" dirty="0"/>
              <a:t>Let us pray</a:t>
            </a:r>
          </a:p>
        </p:txBody>
      </p:sp>
      <p:sp>
        <p:nvSpPr>
          <p:cNvPr id="6" name="Content Placeholder 5">
            <a:extLst>
              <a:ext uri="{FF2B5EF4-FFF2-40B4-BE49-F238E27FC236}">
                <a16:creationId xmlns:a16="http://schemas.microsoft.com/office/drawing/2014/main" id="{A335E582-A647-4B84-8264-ACCF638685BB}"/>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3575232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345</TotalTime>
  <Words>515</Words>
  <Application>Microsoft Office PowerPoint</Application>
  <PresentationFormat>Widescreen</PresentationFormat>
  <Paragraphs>26</Paragraphs>
  <Slides>8</Slides>
  <Notes>5</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Corbel</vt:lpstr>
      <vt:lpstr>Parallax</vt:lpstr>
      <vt:lpstr>ROAR   </vt:lpstr>
      <vt:lpstr>What is mental health and who’s got it?</vt:lpstr>
      <vt:lpstr>PowerPoint Presentation</vt:lpstr>
      <vt:lpstr>Meet Ralph</vt:lpstr>
      <vt:lpstr>What makes you happy? What makes you unhappy?</vt:lpstr>
      <vt:lpstr>Ralph and the ResiliANTS</vt:lpstr>
      <vt:lpstr>Mental Health Tool kit A Mental Health Toolkit is not a fixed thing, but rather an ongoing process of discovery through trial and error to find out what works best for you and when. Get into the practice of doing at least some of the things in your toolkit everyday. The toolkit is not a quick fix. The toolkit is not a magic cure. Maybe we could make a class Toolkit to help us all. It is important  to adapt my routines and create variety, to keep them fresh.    </vt:lpstr>
      <vt:lpstr> 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ROAR</dc:title>
  <dc:creator>Alison Klaassen</dc:creator>
  <cp:lastModifiedBy>Alison Klaassen</cp:lastModifiedBy>
  <cp:revision>8</cp:revision>
  <dcterms:created xsi:type="dcterms:W3CDTF">2021-10-04T07:59:15Z</dcterms:created>
  <dcterms:modified xsi:type="dcterms:W3CDTF">2021-10-11T11:18:27Z</dcterms:modified>
</cp:coreProperties>
</file>