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8"/>
  </p:notesMasterIdLst>
  <p:handoutMasterIdLst>
    <p:handoutMasterId r:id="rId9"/>
  </p:handoutMasterIdLst>
  <p:sldIdLst>
    <p:sldId id="275" r:id="rId2"/>
    <p:sldId id="276" r:id="rId3"/>
    <p:sldId id="278" r:id="rId4"/>
    <p:sldId id="279" r:id="rId5"/>
    <p:sldId id="289" r:id="rId6"/>
    <p:sldId id="292" r:id="rId7"/>
  </p:sldIdLst>
  <p:sldSz cx="9144000" cy="6858000" type="screen4x3"/>
  <p:notesSz cx="6858000" cy="9144000"/>
  <p:embeddedFontLst>
    <p:embeddedFont>
      <p:font typeface="Calibri" panose="020F0502020204030204" pitchFamily="34" charset="0"/>
      <p:regular r:id="rId10"/>
      <p:bold r:id="rId11"/>
      <p:italic r:id="rId12"/>
      <p:boldItalic r:id="rId13"/>
    </p:embeddedFont>
    <p:embeddedFont>
      <p:font typeface="Tuffy" panose="020B0603060100000000" charset="0"/>
      <p:regular r:id="rId14"/>
      <p:bold r:id="rId15"/>
      <p:italic r:id="rId16"/>
      <p:boldItalic r:id="rId17"/>
    </p:embeddedFont>
    <p:embeddedFont>
      <p:font typeface="Tuffy-TTF" panose="020B0603060100000000" charset="0"/>
      <p:regular r:id="rId18"/>
      <p:bold r:id="rId19"/>
      <p:italic r:id="rId20"/>
      <p:boldItalic r:id="rId21"/>
    </p:embeddedFont>
    <p:embeddedFont>
      <p:font typeface="Twinkl" panose="020B0604020202020204"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BD31"/>
    <a:srgbClr val="AFDEF8"/>
    <a:srgbClr val="E9C501"/>
    <a:srgbClr val="FAB001"/>
    <a:srgbClr val="FFE001"/>
    <a:srgbClr val="4DB1E3"/>
    <a:srgbClr val="E52122"/>
    <a:srgbClr val="0079C3"/>
    <a:srgbClr val="FFE76D"/>
    <a:srgbClr val="072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800" autoAdjust="0"/>
    <p:restoredTop sz="94660"/>
  </p:normalViewPr>
  <p:slideViewPr>
    <p:cSldViewPr snapToGrid="0" showGuides="1">
      <p:cViewPr varScale="1">
        <p:scale>
          <a:sx n="85" d="100"/>
          <a:sy n="85" d="100"/>
        </p:scale>
        <p:origin x="1080" y="60"/>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18" Type="http://schemas.openxmlformats.org/officeDocument/2006/relationships/font" Target="fonts/font9.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font" Target="fonts/font14.fntdata"/><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 Id="rId22" Type="http://schemas.openxmlformats.org/officeDocument/2006/relationships/font" Target="fonts/font13.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8">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1.png"/><Relationship Id="rId7"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12.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1.png"/><Relationship Id="rId7"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12.png"/><Relationship Id="rId4" Type="http://schemas.openxmlformats.org/officeDocument/2006/relationships/image" Target="../media/image20.png"/><Relationship Id="rId9"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390525" y="5695950"/>
            <a:ext cx="1143000" cy="800100"/>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Recognise, find and write fractions of a discrete set of objects: unit fractions and non-unit fractions with small denominators.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300294"/>
            <a:ext cx="8064500" cy="4973506"/>
          </a:xfrm>
          <a:prstGeom prst="rect">
            <a:avLst/>
          </a:prstGeom>
        </p:spPr>
      </p:pic>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b="-3441"/>
          <a:stretch/>
        </p:blipFill>
        <p:spPr>
          <a:xfrm>
            <a:off x="6895750" y="1300293"/>
            <a:ext cx="1708500" cy="3485351"/>
          </a:xfrm>
          <a:prstGeom prst="rect">
            <a:avLst/>
          </a:prstGeom>
          <a:effectLst>
            <a:outerShdw blurRad="12700" dist="63500" dir="12240000" algn="ctr" rotWithShape="0">
              <a:srgbClr val="000000">
                <a:alpha val="15000"/>
              </a:srgbClr>
            </a:outerShdw>
          </a:effectLst>
        </p:spPr>
      </p:pic>
      <p:pic>
        <p:nvPicPr>
          <p:cNvPr id="16" name="Picture 1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661239" flipH="1">
            <a:off x="5957476" y="4174526"/>
            <a:ext cx="3565285" cy="2028255"/>
          </a:xfrm>
          <a:prstGeom prst="rect">
            <a:avLst/>
          </a:prstGeom>
          <a:effectLst>
            <a:outerShdw blurRad="25400" dist="38100" dir="5040000" algn="ctr" rotWithShape="0">
              <a:srgbClr val="000000">
                <a:alpha val="29000"/>
              </a:srgbClr>
            </a:outerShdw>
          </a:effectLst>
        </p:spPr>
      </p:pic>
      <p:grpSp>
        <p:nvGrpSpPr>
          <p:cNvPr id="30" name="Group 29"/>
          <p:cNvGrpSpPr/>
          <p:nvPr/>
        </p:nvGrpSpPr>
        <p:grpSpPr>
          <a:xfrm>
            <a:off x="5880031" y="1561773"/>
            <a:ext cx="4048126" cy="865692"/>
            <a:chOff x="5267324" y="4724405"/>
            <a:chExt cx="4048126" cy="865692"/>
          </a:xfrm>
        </p:grpSpPr>
        <p:sp>
          <p:nvSpPr>
            <p:cNvPr id="24" name="Pentagon 23"/>
            <p:cNvSpPr/>
            <p:nvPr/>
          </p:nvSpPr>
          <p:spPr>
            <a:xfrm rot="10800000">
              <a:off x="5267324" y="4724405"/>
              <a:ext cx="4048126" cy="865692"/>
            </a:xfrm>
            <a:prstGeom prst="homePlate">
              <a:avLst>
                <a:gd name="adj" fmla="val 12007"/>
              </a:avLst>
            </a:prstGeom>
            <a:solidFill>
              <a:srgbClr val="4DB1E3"/>
            </a:solidFill>
            <a:ln>
              <a:noFill/>
            </a:ln>
            <a:effectLst>
              <a:outerShdw blurRad="25400" dist="38100" dir="6480000" algn="ctr" rotWithShape="0">
                <a:srgbClr val="000000">
                  <a:alpha val="1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454118" y="4809318"/>
              <a:ext cx="2604628" cy="646331"/>
            </a:xfrm>
            <a:prstGeom prst="rect">
              <a:avLst/>
            </a:prstGeom>
          </p:spPr>
          <p:txBody>
            <a:bodyPr wrap="square">
              <a:spAutoFit/>
            </a:bodyPr>
            <a:lstStyle/>
            <a:p>
              <a:pPr lvl="0"/>
              <a:r>
                <a:rPr lang="en-GB" dirty="0">
                  <a:solidFill>
                    <a:schemeClr val="bg1"/>
                  </a:solidFill>
                </a:rPr>
                <a:t>Have these shapes been split into fractions? </a:t>
              </a:r>
            </a:p>
          </p:txBody>
        </p:sp>
      </p:grpSp>
      <p:sp>
        <p:nvSpPr>
          <p:cNvPr id="31" name="Rectangle 30"/>
          <p:cNvSpPr/>
          <p:nvPr/>
        </p:nvSpPr>
        <p:spPr>
          <a:xfrm>
            <a:off x="501650" y="532799"/>
            <a:ext cx="4133850" cy="767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7265650" y="1140903"/>
            <a:ext cx="1417740" cy="159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p:cNvPicPr>
            <a:picLocks noChangeAspect="1"/>
          </p:cNvPicPr>
          <p:nvPr/>
        </p:nvPicPr>
        <p:blipFill rotWithShape="1">
          <a:blip r:embed="rId5" cstate="screen">
            <a:extLst>
              <a:ext uri="{28A0092B-C50C-407E-A947-70E740481C1C}">
                <a14:useLocalDpi xmlns:a14="http://schemas.microsoft.com/office/drawing/2010/main"/>
              </a:ext>
            </a:extLst>
          </a:blip>
          <a:srcRect t="-20045"/>
          <a:stretch/>
        </p:blipFill>
        <p:spPr>
          <a:xfrm>
            <a:off x="0" y="-266699"/>
            <a:ext cx="9144000" cy="1596457"/>
          </a:xfrm>
          <a:prstGeom prst="rect">
            <a:avLst/>
          </a:prstGeom>
        </p:spPr>
      </p:pic>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pic>
        <p:nvPicPr>
          <p:cNvPr id="8" name="Picture 7"/>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0" y="0"/>
            <a:ext cx="583952" cy="6858000"/>
          </a:xfrm>
          <a:prstGeom prst="rect">
            <a:avLst/>
          </a:prstGeom>
        </p:spPr>
      </p:pic>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sp>
        <p:nvSpPr>
          <p:cNvPr id="96" name="Rectangle 95"/>
          <p:cNvSpPr/>
          <p:nvPr/>
        </p:nvSpPr>
        <p:spPr>
          <a:xfrm>
            <a:off x="447429" y="670981"/>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3" name="Picture 12"/>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8438742" y="2704200"/>
            <a:ext cx="705258" cy="4153800"/>
          </a:xfrm>
          <a:prstGeom prst="rect">
            <a:avLst/>
          </a:prstGeom>
        </p:spPr>
      </p:pic>
      <p:pic>
        <p:nvPicPr>
          <p:cNvPr id="56" name="Picture 55"/>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rot="16200000">
            <a:off x="302827" y="2301214"/>
            <a:ext cx="5598780" cy="4175248"/>
          </a:xfrm>
          <a:prstGeom prst="rect">
            <a:avLst/>
          </a:prstGeom>
          <a:effectLst>
            <a:outerShdw blurRad="25400" dist="50800" dir="13680000" algn="ctr" rotWithShape="0">
              <a:srgbClr val="000000">
                <a:alpha val="22000"/>
              </a:srgbClr>
            </a:outerShdw>
          </a:effectLst>
        </p:spPr>
      </p:pic>
      <p:grpSp>
        <p:nvGrpSpPr>
          <p:cNvPr id="23" name="Group 22"/>
          <p:cNvGrpSpPr/>
          <p:nvPr/>
        </p:nvGrpSpPr>
        <p:grpSpPr>
          <a:xfrm>
            <a:off x="2028702" y="1998834"/>
            <a:ext cx="2177652" cy="2164114"/>
            <a:chOff x="1675947" y="3042968"/>
            <a:chExt cx="1753578" cy="1742676"/>
          </a:xfrm>
        </p:grpSpPr>
        <p:sp>
          <p:nvSpPr>
            <p:cNvPr id="27" name="Oval 26"/>
            <p:cNvSpPr/>
            <p:nvPr/>
          </p:nvSpPr>
          <p:spPr>
            <a:xfrm>
              <a:off x="1686849" y="3042968"/>
              <a:ext cx="1742676" cy="1742676"/>
            </a:xfrm>
            <a:prstGeom prst="ellipse">
              <a:avLst/>
            </a:prstGeom>
            <a:solidFill>
              <a:srgbClr val="4DB1E3"/>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1675948" y="3042968"/>
              <a:ext cx="880865" cy="1487466"/>
            </a:xfrm>
            <a:custGeom>
              <a:avLst/>
              <a:gdLst>
                <a:gd name="connsiteX0" fmla="*/ 871338 w 880865"/>
                <a:gd name="connsiteY0" fmla="*/ 0 h 1487466"/>
                <a:gd name="connsiteX1" fmla="*/ 880865 w 880865"/>
                <a:gd name="connsiteY1" fmla="*/ 481 h 1487466"/>
                <a:gd name="connsiteX2" fmla="*/ 880865 w 880865"/>
                <a:gd name="connsiteY2" fmla="*/ 871337 h 1487466"/>
                <a:gd name="connsiteX3" fmla="*/ 255208 w 880865"/>
                <a:gd name="connsiteY3" fmla="*/ 871337 h 1487466"/>
                <a:gd name="connsiteX4" fmla="*/ 255208 w 880865"/>
                <a:gd name="connsiteY4" fmla="*/ 1487466 h 1487466"/>
                <a:gd name="connsiteX5" fmla="*/ 148811 w 880865"/>
                <a:gd name="connsiteY5" fmla="*/ 1358512 h 1487466"/>
                <a:gd name="connsiteX6" fmla="*/ 0 w 880865"/>
                <a:gd name="connsiteY6" fmla="*/ 871338 h 1487466"/>
                <a:gd name="connsiteX7" fmla="*/ 871338 w 880865"/>
                <a:gd name="connsiteY7" fmla="*/ 0 h 148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0865" h="1487466">
                  <a:moveTo>
                    <a:pt x="871338" y="0"/>
                  </a:moveTo>
                  <a:lnTo>
                    <a:pt x="880865" y="481"/>
                  </a:lnTo>
                  <a:lnTo>
                    <a:pt x="880865" y="871337"/>
                  </a:lnTo>
                  <a:lnTo>
                    <a:pt x="255208" y="871337"/>
                  </a:lnTo>
                  <a:lnTo>
                    <a:pt x="255208" y="1487466"/>
                  </a:lnTo>
                  <a:lnTo>
                    <a:pt x="148811" y="1358512"/>
                  </a:lnTo>
                  <a:cubicBezTo>
                    <a:pt x="54859" y="1219445"/>
                    <a:pt x="0" y="1051798"/>
                    <a:pt x="0" y="871338"/>
                  </a:cubicBezTo>
                  <a:cubicBezTo>
                    <a:pt x="0" y="390111"/>
                    <a:pt x="390111" y="0"/>
                    <a:pt x="871338" y="0"/>
                  </a:cubicBezTo>
                  <a:close/>
                </a:path>
              </a:pathLst>
            </a:cu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Connector 13"/>
            <p:cNvCxnSpPr/>
            <p:nvPr/>
          </p:nvCxnSpPr>
          <p:spPr>
            <a:xfrm>
              <a:off x="1931156" y="3298177"/>
              <a:ext cx="0" cy="123225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3154223" y="3298177"/>
              <a:ext cx="0" cy="123225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547285" y="3042968"/>
              <a:ext cx="0" cy="17426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675947" y="3914306"/>
              <a:ext cx="174267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1675948" y="3042968"/>
              <a:ext cx="1742676" cy="1742676"/>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Group 37"/>
          <p:cNvGrpSpPr/>
          <p:nvPr/>
        </p:nvGrpSpPr>
        <p:grpSpPr>
          <a:xfrm>
            <a:off x="2158678" y="2008905"/>
            <a:ext cx="1917700" cy="2164114"/>
            <a:chOff x="4606549" y="1073846"/>
            <a:chExt cx="1917700" cy="2164114"/>
          </a:xfrm>
        </p:grpSpPr>
        <p:sp>
          <p:nvSpPr>
            <p:cNvPr id="36" name="Isosceles Triangle 35"/>
            <p:cNvSpPr/>
            <p:nvPr/>
          </p:nvSpPr>
          <p:spPr>
            <a:xfrm>
              <a:off x="4606549" y="1073846"/>
              <a:ext cx="1917700" cy="2164114"/>
            </a:xfrm>
            <a:prstGeom prst="triangle">
              <a:avLst/>
            </a:prstGeom>
            <a:solidFill>
              <a:srgbClr val="4DB1E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5565398" y="1073846"/>
              <a:ext cx="958851" cy="2164114"/>
            </a:xfrm>
            <a:custGeom>
              <a:avLst/>
              <a:gdLst>
                <a:gd name="connsiteX0" fmla="*/ 1 w 958851"/>
                <a:gd name="connsiteY0" fmla="*/ 0 h 2164114"/>
                <a:gd name="connsiteX1" fmla="*/ 958851 w 958851"/>
                <a:gd name="connsiteY1" fmla="*/ 2164114 h 2164114"/>
                <a:gd name="connsiteX2" fmla="*/ 0 w 958851"/>
                <a:gd name="connsiteY2" fmla="*/ 2164114 h 2164114"/>
                <a:gd name="connsiteX3" fmla="*/ 0 w 958851"/>
                <a:gd name="connsiteY3" fmla="*/ 2 h 2164114"/>
              </a:gdLst>
              <a:ahLst/>
              <a:cxnLst>
                <a:cxn ang="0">
                  <a:pos x="connsiteX0" y="connsiteY0"/>
                </a:cxn>
                <a:cxn ang="0">
                  <a:pos x="connsiteX1" y="connsiteY1"/>
                </a:cxn>
                <a:cxn ang="0">
                  <a:pos x="connsiteX2" y="connsiteY2"/>
                </a:cxn>
                <a:cxn ang="0">
                  <a:pos x="connsiteX3" y="connsiteY3"/>
                </a:cxn>
              </a:cxnLst>
              <a:rect l="l" t="t" r="r" b="b"/>
              <a:pathLst>
                <a:path w="958851" h="2164114">
                  <a:moveTo>
                    <a:pt x="1" y="0"/>
                  </a:moveTo>
                  <a:lnTo>
                    <a:pt x="958851" y="2164114"/>
                  </a:lnTo>
                  <a:lnTo>
                    <a:pt x="0" y="2164114"/>
                  </a:lnTo>
                  <a:lnTo>
                    <a:pt x="0" y="2"/>
                  </a:lnTo>
                  <a:close/>
                </a:path>
              </a:pathLst>
            </a:custGeom>
            <a:solidFill>
              <a:srgbClr val="AFDEF8"/>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Group 52"/>
          <p:cNvGrpSpPr/>
          <p:nvPr/>
        </p:nvGrpSpPr>
        <p:grpSpPr>
          <a:xfrm>
            <a:off x="1989002" y="2011139"/>
            <a:ext cx="2257053" cy="2149574"/>
            <a:chOff x="1978068" y="2712366"/>
            <a:chExt cx="2257053" cy="2149574"/>
          </a:xfrm>
        </p:grpSpPr>
        <p:sp>
          <p:nvSpPr>
            <p:cNvPr id="40" name="Regular Pentagon 39"/>
            <p:cNvSpPr/>
            <p:nvPr/>
          </p:nvSpPr>
          <p:spPr>
            <a:xfrm>
              <a:off x="1978068" y="2712366"/>
              <a:ext cx="2257053" cy="2149574"/>
            </a:xfrm>
            <a:prstGeom prst="pentagon">
              <a:avLst/>
            </a:prstGeom>
            <a:solidFill>
              <a:srgbClr val="4DB1E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4" name="Straight Connector 43"/>
            <p:cNvCxnSpPr>
              <a:stCxn id="40" idx="1"/>
              <a:endCxn id="40" idx="5"/>
            </p:cNvCxnSpPr>
            <p:nvPr/>
          </p:nvCxnSpPr>
          <p:spPr>
            <a:xfrm>
              <a:off x="1978070" y="3533428"/>
              <a:ext cx="225704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40" idx="0"/>
            </p:cNvCxnSpPr>
            <p:nvPr/>
          </p:nvCxnSpPr>
          <p:spPr>
            <a:xfrm flipH="1">
              <a:off x="3106594" y="2712366"/>
              <a:ext cx="1" cy="81569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40" idx="5"/>
              <a:endCxn id="40" idx="3"/>
            </p:cNvCxnSpPr>
            <p:nvPr/>
          </p:nvCxnSpPr>
          <p:spPr>
            <a:xfrm flipH="1">
              <a:off x="3106595" y="3533428"/>
              <a:ext cx="1128524" cy="13285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5" name="Group 54"/>
          <p:cNvGrpSpPr/>
          <p:nvPr/>
        </p:nvGrpSpPr>
        <p:grpSpPr>
          <a:xfrm>
            <a:off x="2098353" y="1999949"/>
            <a:ext cx="2038350" cy="2150694"/>
            <a:chOff x="4461537" y="2275218"/>
            <a:chExt cx="2038350" cy="2150694"/>
          </a:xfrm>
        </p:grpSpPr>
        <p:sp>
          <p:nvSpPr>
            <p:cNvPr id="54" name="Isosceles Triangle 53"/>
            <p:cNvSpPr/>
            <p:nvPr/>
          </p:nvSpPr>
          <p:spPr>
            <a:xfrm>
              <a:off x="4461537" y="2275218"/>
              <a:ext cx="2038350" cy="2150694"/>
            </a:xfrm>
            <a:prstGeom prst="triangle">
              <a:avLst/>
            </a:prstGeom>
            <a:solidFill>
              <a:srgbClr val="AFDEF8"/>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Isosceles Triangle 60"/>
            <p:cNvSpPr/>
            <p:nvPr/>
          </p:nvSpPr>
          <p:spPr>
            <a:xfrm rot="10800000">
              <a:off x="4978981" y="3403599"/>
              <a:ext cx="999543" cy="998875"/>
            </a:xfrm>
            <a:prstGeom prst="triangle">
              <a:avLst/>
            </a:prstGeom>
            <a:solidFill>
              <a:srgbClr val="AFDEF8"/>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Picture 2"/>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0" y="6174296"/>
            <a:ext cx="9144000" cy="683703"/>
          </a:xfrm>
          <a:prstGeom prst="rect">
            <a:avLst/>
          </a:prstGeom>
        </p:spPr>
      </p:pic>
      <p:grpSp>
        <p:nvGrpSpPr>
          <p:cNvPr id="35" name="Group 34"/>
          <p:cNvGrpSpPr/>
          <p:nvPr/>
        </p:nvGrpSpPr>
        <p:grpSpPr>
          <a:xfrm>
            <a:off x="1861794" y="4786721"/>
            <a:ext cx="2654300" cy="1341761"/>
            <a:chOff x="5733676" y="4299493"/>
            <a:chExt cx="2654300" cy="1341761"/>
          </a:xfrm>
        </p:grpSpPr>
        <p:sp>
          <p:nvSpPr>
            <p:cNvPr id="32" name="Rectangle 31"/>
            <p:cNvSpPr/>
            <p:nvPr/>
          </p:nvSpPr>
          <p:spPr>
            <a:xfrm>
              <a:off x="5733676" y="4299493"/>
              <a:ext cx="2654300" cy="1341761"/>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5937181" y="4374481"/>
              <a:ext cx="2236779" cy="1200329"/>
            </a:xfrm>
            <a:prstGeom prst="rect">
              <a:avLst/>
            </a:prstGeom>
          </p:spPr>
          <p:txBody>
            <a:bodyPr wrap="square">
              <a:spAutoFit/>
            </a:bodyPr>
            <a:lstStyle/>
            <a:p>
              <a:pPr algn="ctr"/>
              <a:r>
                <a:rPr lang="en-GB" dirty="0">
                  <a:solidFill>
                    <a:srgbClr val="87BD31"/>
                  </a:solidFill>
                </a:rPr>
                <a:t>No, these are not fractions because each part is not the same size.</a:t>
              </a:r>
            </a:p>
          </p:txBody>
        </p:sp>
      </p:grpSp>
      <p:grpSp>
        <p:nvGrpSpPr>
          <p:cNvPr id="45" name="Group 44"/>
          <p:cNvGrpSpPr/>
          <p:nvPr/>
        </p:nvGrpSpPr>
        <p:grpSpPr>
          <a:xfrm>
            <a:off x="1861794" y="4773378"/>
            <a:ext cx="2654300" cy="1341761"/>
            <a:chOff x="5733676" y="4299493"/>
            <a:chExt cx="2654300" cy="1341761"/>
          </a:xfrm>
        </p:grpSpPr>
        <p:sp>
          <p:nvSpPr>
            <p:cNvPr id="46" name="Rectangle 45"/>
            <p:cNvSpPr/>
            <p:nvPr/>
          </p:nvSpPr>
          <p:spPr>
            <a:xfrm>
              <a:off x="5733676" y="4299493"/>
              <a:ext cx="2654300" cy="1341761"/>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6019732" y="4390356"/>
              <a:ext cx="2097078" cy="1200329"/>
            </a:xfrm>
            <a:prstGeom prst="rect">
              <a:avLst/>
            </a:prstGeom>
          </p:spPr>
          <p:txBody>
            <a:bodyPr wrap="square">
              <a:spAutoFit/>
            </a:bodyPr>
            <a:lstStyle/>
            <a:p>
              <a:pPr algn="ctr"/>
              <a:r>
                <a:rPr lang="en-GB" dirty="0">
                  <a:solidFill>
                    <a:srgbClr val="87BD31"/>
                  </a:solidFill>
                </a:rPr>
                <a:t>Yes, these are fractions as the two halves are the same size.</a:t>
              </a:r>
            </a:p>
          </p:txBody>
        </p:sp>
      </p:grpSp>
      <p:grpSp>
        <p:nvGrpSpPr>
          <p:cNvPr id="57" name="Group 56"/>
          <p:cNvGrpSpPr/>
          <p:nvPr/>
        </p:nvGrpSpPr>
        <p:grpSpPr>
          <a:xfrm>
            <a:off x="1861470" y="4777602"/>
            <a:ext cx="2659359" cy="1341761"/>
            <a:chOff x="5733676" y="4299493"/>
            <a:chExt cx="2659359" cy="1341761"/>
          </a:xfrm>
        </p:grpSpPr>
        <p:sp>
          <p:nvSpPr>
            <p:cNvPr id="58" name="Rectangle 57"/>
            <p:cNvSpPr/>
            <p:nvPr/>
          </p:nvSpPr>
          <p:spPr>
            <a:xfrm>
              <a:off x="5733676" y="4299493"/>
              <a:ext cx="2654300" cy="1341761"/>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p:cNvSpPr/>
            <p:nvPr/>
          </p:nvSpPr>
          <p:spPr>
            <a:xfrm>
              <a:off x="5752080" y="4504656"/>
              <a:ext cx="2640955" cy="923330"/>
            </a:xfrm>
            <a:prstGeom prst="rect">
              <a:avLst/>
            </a:prstGeom>
          </p:spPr>
          <p:txBody>
            <a:bodyPr wrap="square">
              <a:spAutoFit/>
            </a:bodyPr>
            <a:lstStyle/>
            <a:p>
              <a:pPr algn="ctr"/>
              <a:r>
                <a:rPr lang="en-GB" dirty="0">
                  <a:solidFill>
                    <a:srgbClr val="87BD31"/>
                  </a:solidFill>
                </a:rPr>
                <a:t>No, these are not fractions as the sections are different sizes.</a:t>
              </a:r>
            </a:p>
          </p:txBody>
        </p:sp>
      </p:grpSp>
      <p:grpSp>
        <p:nvGrpSpPr>
          <p:cNvPr id="64" name="Group 63"/>
          <p:cNvGrpSpPr/>
          <p:nvPr/>
        </p:nvGrpSpPr>
        <p:grpSpPr>
          <a:xfrm>
            <a:off x="1849425" y="4773378"/>
            <a:ext cx="2654300" cy="1341761"/>
            <a:chOff x="5733676" y="4299493"/>
            <a:chExt cx="2654300" cy="1341761"/>
          </a:xfrm>
        </p:grpSpPr>
        <p:sp>
          <p:nvSpPr>
            <p:cNvPr id="65" name="Rectangle 64"/>
            <p:cNvSpPr/>
            <p:nvPr/>
          </p:nvSpPr>
          <p:spPr>
            <a:xfrm>
              <a:off x="5733676" y="4299493"/>
              <a:ext cx="2654300" cy="1341761"/>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p:cNvSpPr/>
            <p:nvPr/>
          </p:nvSpPr>
          <p:spPr>
            <a:xfrm>
              <a:off x="5971203" y="4376988"/>
              <a:ext cx="2164009" cy="1200329"/>
            </a:xfrm>
            <a:prstGeom prst="rect">
              <a:avLst/>
            </a:prstGeom>
          </p:spPr>
          <p:txBody>
            <a:bodyPr wrap="square">
              <a:spAutoFit/>
            </a:bodyPr>
            <a:lstStyle/>
            <a:p>
              <a:pPr algn="ctr"/>
              <a:r>
                <a:rPr lang="en-GB" dirty="0">
                  <a:solidFill>
                    <a:srgbClr val="87BD31"/>
                  </a:solidFill>
                </a:rPr>
                <a:t>Yes, these are fractions. The four smaller triangles are identical.</a:t>
              </a:r>
            </a:p>
          </p:txBody>
        </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3"/>
                                        </p:tgtEl>
                                      </p:cBhvr>
                                    </p:animEffect>
                                    <p:set>
                                      <p:cBhvr>
                                        <p:cTn id="17" dur="1" fill="hold">
                                          <p:stCondLst>
                                            <p:cond delay="499"/>
                                          </p:stCondLst>
                                        </p:cTn>
                                        <p:tgtEl>
                                          <p:spTgt spid="23"/>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35"/>
                                        </p:tgtEl>
                                      </p:cBhvr>
                                    </p:animEffect>
                                    <p:set>
                                      <p:cBhvr>
                                        <p:cTn id="20" dur="1" fill="hold">
                                          <p:stCondLst>
                                            <p:cond delay="499"/>
                                          </p:stCondLst>
                                        </p:cTn>
                                        <p:tgtEl>
                                          <p:spTgt spid="35"/>
                                        </p:tgtEl>
                                        <p:attrNameLst>
                                          <p:attrName>style.visibility</p:attrName>
                                        </p:attrNameLst>
                                      </p:cBhvr>
                                      <p:to>
                                        <p:strVal val="hidden"/>
                                      </p:to>
                                    </p:se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500"/>
                                        <p:tgtEl>
                                          <p:spTgt spid="3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fade">
                                      <p:cBhvr>
                                        <p:cTn id="29" dur="500"/>
                                        <p:tgtEl>
                                          <p:spTgt spid="4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nodeType="clickEffect">
                                  <p:stCondLst>
                                    <p:cond delay="0"/>
                                  </p:stCondLst>
                                  <p:childTnLst>
                                    <p:animEffect transition="out" filter="fade">
                                      <p:cBhvr>
                                        <p:cTn id="33" dur="500"/>
                                        <p:tgtEl>
                                          <p:spTgt spid="45"/>
                                        </p:tgtEl>
                                      </p:cBhvr>
                                    </p:animEffect>
                                    <p:set>
                                      <p:cBhvr>
                                        <p:cTn id="34" dur="1" fill="hold">
                                          <p:stCondLst>
                                            <p:cond delay="499"/>
                                          </p:stCondLst>
                                        </p:cTn>
                                        <p:tgtEl>
                                          <p:spTgt spid="45"/>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38"/>
                                        </p:tgtEl>
                                      </p:cBhvr>
                                    </p:animEffect>
                                    <p:set>
                                      <p:cBhvr>
                                        <p:cTn id="37" dur="1" fill="hold">
                                          <p:stCondLst>
                                            <p:cond delay="499"/>
                                          </p:stCondLst>
                                        </p:cTn>
                                        <p:tgtEl>
                                          <p:spTgt spid="38"/>
                                        </p:tgtEl>
                                        <p:attrNameLst>
                                          <p:attrName>style.visibility</p:attrName>
                                        </p:attrNameLst>
                                      </p:cBhvr>
                                      <p:to>
                                        <p:strVal val="hidden"/>
                                      </p:to>
                                    </p:se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500"/>
                                        <p:tgtEl>
                                          <p:spTgt spid="53"/>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fade">
                                      <p:cBhvr>
                                        <p:cTn id="46" dur="500"/>
                                        <p:tgtEl>
                                          <p:spTgt spid="5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xit" presetSubtype="0" fill="hold" nodeType="clickEffect">
                                  <p:stCondLst>
                                    <p:cond delay="0"/>
                                  </p:stCondLst>
                                  <p:childTnLst>
                                    <p:animEffect transition="out" filter="fade">
                                      <p:cBhvr>
                                        <p:cTn id="50" dur="500"/>
                                        <p:tgtEl>
                                          <p:spTgt spid="57"/>
                                        </p:tgtEl>
                                      </p:cBhvr>
                                    </p:animEffect>
                                    <p:set>
                                      <p:cBhvr>
                                        <p:cTn id="51" dur="1" fill="hold">
                                          <p:stCondLst>
                                            <p:cond delay="499"/>
                                          </p:stCondLst>
                                        </p:cTn>
                                        <p:tgtEl>
                                          <p:spTgt spid="57"/>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500"/>
                                        <p:tgtEl>
                                          <p:spTgt spid="53"/>
                                        </p:tgtEl>
                                      </p:cBhvr>
                                    </p:animEffect>
                                    <p:set>
                                      <p:cBhvr>
                                        <p:cTn id="54" dur="1" fill="hold">
                                          <p:stCondLst>
                                            <p:cond delay="499"/>
                                          </p:stCondLst>
                                        </p:cTn>
                                        <p:tgtEl>
                                          <p:spTgt spid="53"/>
                                        </p:tgtEl>
                                        <p:attrNameLst>
                                          <p:attrName>style.visibility</p:attrName>
                                        </p:attrNameLst>
                                      </p:cBhvr>
                                      <p:to>
                                        <p:strVal val="hidden"/>
                                      </p:to>
                                    </p:set>
                                  </p:childTnLst>
                                </p:cTn>
                              </p:par>
                            </p:childTnLst>
                          </p:cTn>
                        </p:par>
                        <p:par>
                          <p:cTn id="55" fill="hold">
                            <p:stCondLst>
                              <p:cond delay="500"/>
                            </p:stCondLst>
                            <p:childTnLst>
                              <p:par>
                                <p:cTn id="56" presetID="10" presetClass="entr" presetSubtype="0" fill="hold" nodeType="after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500"/>
                                        <p:tgtEl>
                                          <p:spTgt spid="55"/>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64"/>
                                        </p:tgtEl>
                                        <p:attrNameLst>
                                          <p:attrName>style.visibility</p:attrName>
                                        </p:attrNameLst>
                                      </p:cBhvr>
                                      <p:to>
                                        <p:strVal val="visible"/>
                                      </p:to>
                                    </p:set>
                                    <p:animEffect transition="in" filter="fade">
                                      <p:cBhvr>
                                        <p:cTn id="6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sp>
        <p:nvSpPr>
          <p:cNvPr id="96" name="Rectangle 95"/>
          <p:cNvSpPr/>
          <p:nvPr/>
        </p:nvSpPr>
        <p:spPr>
          <a:xfrm>
            <a:off x="447429" y="670981"/>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9750" y="1300294"/>
            <a:ext cx="8064500" cy="4973506"/>
          </a:xfrm>
          <a:prstGeom prst="rect">
            <a:avLst/>
          </a:prstGeom>
        </p:spPr>
      </p:pic>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47800" y="1701862"/>
            <a:ext cx="6184322" cy="4390963"/>
          </a:xfrm>
          <a:prstGeom prst="rect">
            <a:avLst/>
          </a:prstGeom>
          <a:effectLst>
            <a:outerShdw blurRad="25400" dist="50800" dir="13680000" algn="ctr" rotWithShape="0">
              <a:srgbClr val="000000">
                <a:alpha val="22000"/>
              </a:srgbClr>
            </a:outerShdw>
          </a:effectLst>
        </p:spPr>
      </p:pic>
      <p:graphicFrame>
        <p:nvGraphicFramePr>
          <p:cNvPr id="3" name="Table 2"/>
          <p:cNvGraphicFramePr>
            <a:graphicFrameLocks noGrp="1"/>
          </p:cNvGraphicFramePr>
          <p:nvPr>
            <p:extLst>
              <p:ext uri="{D42A27DB-BD31-4B8C-83A1-F6EECF244321}">
                <p14:modId xmlns:p14="http://schemas.microsoft.com/office/powerpoint/2010/main" val="1608081772"/>
              </p:ext>
            </p:extLst>
          </p:nvPr>
        </p:nvGraphicFramePr>
        <p:xfrm>
          <a:off x="1733550" y="2042630"/>
          <a:ext cx="5657850" cy="3834295"/>
        </p:xfrm>
        <a:graphic>
          <a:graphicData uri="http://schemas.openxmlformats.org/drawingml/2006/table">
            <a:tbl>
              <a:tblPr firstRow="1" bandRow="1">
                <a:tableStyleId>{5940675A-B579-460E-94D1-54222C63F5DA}</a:tableStyleId>
              </a:tblPr>
              <a:tblGrid>
                <a:gridCol w="1076325">
                  <a:extLst>
                    <a:ext uri="{9D8B030D-6E8A-4147-A177-3AD203B41FA5}">
                      <a16:colId xmlns:a16="http://schemas.microsoft.com/office/drawing/2014/main" val="2303146898"/>
                    </a:ext>
                  </a:extLst>
                </a:gridCol>
                <a:gridCol w="990600">
                  <a:extLst>
                    <a:ext uri="{9D8B030D-6E8A-4147-A177-3AD203B41FA5}">
                      <a16:colId xmlns:a16="http://schemas.microsoft.com/office/drawing/2014/main" val="3274085987"/>
                    </a:ext>
                  </a:extLst>
                </a:gridCol>
                <a:gridCol w="1000125">
                  <a:extLst>
                    <a:ext uri="{9D8B030D-6E8A-4147-A177-3AD203B41FA5}">
                      <a16:colId xmlns:a16="http://schemas.microsoft.com/office/drawing/2014/main" val="1438675496"/>
                    </a:ext>
                  </a:extLst>
                </a:gridCol>
                <a:gridCol w="1552575">
                  <a:extLst>
                    <a:ext uri="{9D8B030D-6E8A-4147-A177-3AD203B41FA5}">
                      <a16:colId xmlns:a16="http://schemas.microsoft.com/office/drawing/2014/main" val="349775248"/>
                    </a:ext>
                  </a:extLst>
                </a:gridCol>
                <a:gridCol w="1038225">
                  <a:extLst>
                    <a:ext uri="{9D8B030D-6E8A-4147-A177-3AD203B41FA5}">
                      <a16:colId xmlns:a16="http://schemas.microsoft.com/office/drawing/2014/main" val="1043213235"/>
                    </a:ext>
                  </a:extLst>
                </a:gridCol>
              </a:tblGrid>
              <a:tr h="533395">
                <a:tc>
                  <a:txBody>
                    <a:bodyPr/>
                    <a:lstStyle/>
                    <a:p>
                      <a:pPr algn="ctr"/>
                      <a:r>
                        <a:rPr lang="en-GB" sz="1600" b="1" dirty="0"/>
                        <a:t>Words</a:t>
                      </a:r>
                    </a:p>
                  </a:txBody>
                  <a:tcPr anchor="ctr"/>
                </a:tc>
                <a:tc>
                  <a:txBody>
                    <a:bodyPr/>
                    <a:lstStyle/>
                    <a:p>
                      <a:pPr algn="ctr"/>
                      <a:r>
                        <a:rPr lang="en-GB" sz="1600" b="1" dirty="0"/>
                        <a:t>Fraction</a:t>
                      </a:r>
                    </a:p>
                  </a:txBody>
                  <a:tcPr anchor="ctr"/>
                </a:tc>
                <a:tc>
                  <a:txBody>
                    <a:bodyPr/>
                    <a:lstStyle/>
                    <a:p>
                      <a:pPr algn="ctr"/>
                      <a:r>
                        <a:rPr lang="en-GB" sz="1600" b="1" dirty="0"/>
                        <a:t>Shape</a:t>
                      </a:r>
                    </a:p>
                  </a:txBody>
                  <a:tcPr anchor="ctr"/>
                </a:tc>
                <a:tc>
                  <a:txBody>
                    <a:bodyPr/>
                    <a:lstStyle/>
                    <a:p>
                      <a:pPr algn="ctr"/>
                      <a:r>
                        <a:rPr lang="en-GB" sz="1600" b="1" dirty="0"/>
                        <a:t>Number Line</a:t>
                      </a:r>
                    </a:p>
                  </a:txBody>
                  <a:tcPr anchor="ctr"/>
                </a:tc>
                <a:tc>
                  <a:txBody>
                    <a:bodyPr/>
                    <a:lstStyle/>
                    <a:p>
                      <a:pPr algn="ctr"/>
                      <a:r>
                        <a:rPr lang="en-GB" sz="1600" b="1" dirty="0"/>
                        <a:t>Quantity</a:t>
                      </a:r>
                    </a:p>
                  </a:txBody>
                  <a:tcPr anchor="ctr"/>
                </a:tc>
                <a:extLst>
                  <a:ext uri="{0D108BD9-81ED-4DB2-BD59-A6C34878D82A}">
                    <a16:rowId xmlns:a16="http://schemas.microsoft.com/office/drawing/2014/main" val="1175650888"/>
                  </a:ext>
                </a:extLst>
              </a:tr>
              <a:tr h="1650450">
                <a:tc>
                  <a:txBody>
                    <a:bodyPr/>
                    <a:lstStyle/>
                    <a:p>
                      <a:pPr algn="ctr"/>
                      <a:r>
                        <a:rPr lang="en-GB" dirty="0"/>
                        <a:t>three quarters</a:t>
                      </a:r>
                    </a:p>
                  </a:txBody>
                  <a:tcPr anchor="ctr"/>
                </a:tc>
                <a:tc>
                  <a:txBody>
                    <a:bodyPr/>
                    <a:lstStyle/>
                    <a:p>
                      <a:pPr algn="ctr"/>
                      <a:endParaRPr lang="en-GB" dirty="0"/>
                    </a:p>
                  </a:txBody>
                  <a:tcPr anchor="ctr"/>
                </a:tc>
                <a:tc>
                  <a:txBody>
                    <a:bodyPr/>
                    <a:lstStyle/>
                    <a:p>
                      <a:pPr algn="ctr"/>
                      <a:endParaRPr lang="en-GB"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2660022870"/>
                  </a:ext>
                </a:extLst>
              </a:tr>
              <a:tr h="1650450">
                <a:tc>
                  <a:txBody>
                    <a:bodyPr/>
                    <a:lstStyle/>
                    <a:p>
                      <a:pPr algn="ctr"/>
                      <a:endParaRPr lang="en-GB"/>
                    </a:p>
                  </a:txBody>
                  <a:tcPr anchor="ctr"/>
                </a:tc>
                <a:tc>
                  <a:txBody>
                    <a:bodyPr/>
                    <a:lstStyle/>
                    <a:p>
                      <a:pPr algn="ctr"/>
                      <a:endParaRPr lang="en-GB"/>
                    </a:p>
                  </a:txBody>
                  <a:tcPr anchor="ctr"/>
                </a:tc>
                <a:tc>
                  <a:txBody>
                    <a:bodyPr/>
                    <a:lstStyle/>
                    <a:p>
                      <a:pPr algn="ctr"/>
                      <a:endParaRPr lang="en-GB"/>
                    </a:p>
                  </a:txBody>
                  <a:tcPr anchor="ctr"/>
                </a:tc>
                <a:tc>
                  <a:txBody>
                    <a:bodyPr/>
                    <a:lstStyle/>
                    <a:p>
                      <a:pPr algn="ctr"/>
                      <a:endParaRPr lang="en-GB"/>
                    </a:p>
                  </a:txBody>
                  <a:tcPr anchor="ctr"/>
                </a:tc>
                <a:tc>
                  <a:txBody>
                    <a:bodyPr/>
                    <a:lstStyle/>
                    <a:p>
                      <a:pPr algn="ctr"/>
                      <a:endParaRPr lang="en-GB" dirty="0"/>
                    </a:p>
                  </a:txBody>
                  <a:tcPr anchor="ctr"/>
                </a:tc>
                <a:extLst>
                  <a:ext uri="{0D108BD9-81ED-4DB2-BD59-A6C34878D82A}">
                    <a16:rowId xmlns:a16="http://schemas.microsoft.com/office/drawing/2014/main" val="3149127132"/>
                  </a:ext>
                </a:extLst>
              </a:tr>
            </a:tbl>
          </a:graphicData>
        </a:graphic>
      </p:graphicFrame>
      <p:pic>
        <p:nvPicPr>
          <p:cNvPr id="10" name="Picture 9"/>
          <p:cNvPicPr>
            <a:picLocks noChangeAspect="1"/>
          </p:cNvPicPr>
          <p:nvPr/>
        </p:nvPicPr>
        <p:blipFill rotWithShape="1">
          <a:blip r:embed="rId5" cstate="screen">
            <a:extLst>
              <a:ext uri="{28A0092B-C50C-407E-A947-70E740481C1C}">
                <a14:useLocalDpi xmlns:a14="http://schemas.microsoft.com/office/drawing/2010/main"/>
              </a:ext>
            </a:extLst>
          </a:blip>
          <a:srcRect b="-3441"/>
          <a:stretch/>
        </p:blipFill>
        <p:spPr>
          <a:xfrm>
            <a:off x="7212744" y="1739511"/>
            <a:ext cx="1708500" cy="3485351"/>
          </a:xfrm>
          <a:prstGeom prst="rect">
            <a:avLst/>
          </a:prstGeom>
          <a:effectLst>
            <a:outerShdw blurRad="12700" dist="63500" dir="12240000" algn="ctr" rotWithShape="0">
              <a:srgbClr val="000000">
                <a:alpha val="15000"/>
              </a:srgbClr>
            </a:outerShdw>
          </a:effectLst>
        </p:spPr>
      </p:pic>
      <p:pic>
        <p:nvPicPr>
          <p:cNvPr id="11" name="Picture 10"/>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661239" flipH="1">
            <a:off x="7220878" y="4795071"/>
            <a:ext cx="1423603" cy="2028255"/>
          </a:xfrm>
          <a:prstGeom prst="rect">
            <a:avLst/>
          </a:prstGeom>
          <a:effectLst>
            <a:outerShdw blurRad="25400" dist="38100" dir="5040000" algn="ctr" rotWithShape="0">
              <a:srgbClr val="000000">
                <a:alpha val="29000"/>
              </a:srgbClr>
            </a:outerShdw>
          </a:effectLst>
        </p:spPr>
      </p:pic>
      <p:pic>
        <p:nvPicPr>
          <p:cNvPr id="12" name="Picture 11"/>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506436" y="1140902"/>
            <a:ext cx="637563" cy="5717098"/>
          </a:xfrm>
          <a:prstGeom prst="rect">
            <a:avLst/>
          </a:prstGeom>
        </p:spPr>
      </p:pic>
      <p:pic>
        <p:nvPicPr>
          <p:cNvPr id="2" name="Picture 1"/>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0" y="1232954"/>
            <a:ext cx="638175" cy="5625045"/>
          </a:xfrm>
          <a:prstGeom prst="rect">
            <a:avLst/>
          </a:prstGeom>
        </p:spPr>
      </p:pic>
      <p:grpSp>
        <p:nvGrpSpPr>
          <p:cNvPr id="14" name="Group 13"/>
          <p:cNvGrpSpPr/>
          <p:nvPr/>
        </p:nvGrpSpPr>
        <p:grpSpPr>
          <a:xfrm>
            <a:off x="-217787" y="1387695"/>
            <a:ext cx="3324823" cy="562302"/>
            <a:chOff x="5267323" y="4724405"/>
            <a:chExt cx="3324823" cy="562302"/>
          </a:xfrm>
        </p:grpSpPr>
        <p:sp>
          <p:nvSpPr>
            <p:cNvPr id="15" name="Pentagon 14"/>
            <p:cNvSpPr/>
            <p:nvPr/>
          </p:nvSpPr>
          <p:spPr>
            <a:xfrm>
              <a:off x="5267323" y="4724405"/>
              <a:ext cx="2951461" cy="562302"/>
            </a:xfrm>
            <a:prstGeom prst="homePlate">
              <a:avLst>
                <a:gd name="adj" fmla="val 12007"/>
              </a:avLst>
            </a:prstGeom>
            <a:solidFill>
              <a:srgbClr val="4DB1E3"/>
            </a:solidFill>
            <a:ln>
              <a:noFill/>
            </a:ln>
            <a:effectLst>
              <a:outerShdw blurRad="25400" dist="38100" dir="6480000" algn="ctr" rotWithShape="0">
                <a:srgbClr val="000000">
                  <a:alpha val="1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987518" y="4809318"/>
              <a:ext cx="2604628" cy="369332"/>
            </a:xfrm>
            <a:prstGeom prst="rect">
              <a:avLst/>
            </a:prstGeom>
          </p:spPr>
          <p:txBody>
            <a:bodyPr wrap="square">
              <a:spAutoFit/>
            </a:bodyPr>
            <a:lstStyle/>
            <a:p>
              <a:pPr lvl="0"/>
              <a:r>
                <a:rPr lang="en-GB" dirty="0">
                  <a:solidFill>
                    <a:schemeClr val="bg1"/>
                  </a:solidFill>
                </a:rPr>
                <a:t>Complete the table.</a:t>
              </a:r>
            </a:p>
          </p:txBody>
        </p:sp>
      </p:grpSp>
      <p:grpSp>
        <p:nvGrpSpPr>
          <p:cNvPr id="18" name="Group 17"/>
          <p:cNvGrpSpPr/>
          <p:nvPr/>
        </p:nvGrpSpPr>
        <p:grpSpPr>
          <a:xfrm>
            <a:off x="3177375" y="3101239"/>
            <a:ext cx="271463" cy="621337"/>
            <a:chOff x="3190875" y="2914650"/>
            <a:chExt cx="271463" cy="621337"/>
          </a:xfrm>
        </p:grpSpPr>
        <p:sp>
          <p:nvSpPr>
            <p:cNvPr id="4" name="TextBox 3"/>
            <p:cNvSpPr txBox="1"/>
            <p:nvPr/>
          </p:nvSpPr>
          <p:spPr>
            <a:xfrm>
              <a:off x="3190875" y="2914650"/>
              <a:ext cx="271463" cy="369332"/>
            </a:xfrm>
            <a:prstGeom prst="rect">
              <a:avLst/>
            </a:prstGeom>
            <a:noFill/>
          </p:spPr>
          <p:txBody>
            <a:bodyPr wrap="square" rtlCol="0">
              <a:spAutoFit/>
            </a:bodyPr>
            <a:lstStyle/>
            <a:p>
              <a:pPr algn="ctr"/>
              <a:r>
                <a:rPr lang="en-GB" dirty="0"/>
                <a:t>3</a:t>
              </a:r>
            </a:p>
          </p:txBody>
        </p:sp>
        <p:cxnSp>
          <p:nvCxnSpPr>
            <p:cNvPr id="17" name="Straight Connector 16"/>
            <p:cNvCxnSpPr/>
            <p:nvPr/>
          </p:nvCxnSpPr>
          <p:spPr>
            <a:xfrm flipH="1">
              <a:off x="3248027" y="3228975"/>
              <a:ext cx="144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190875" y="3166655"/>
              <a:ext cx="271463" cy="369332"/>
            </a:xfrm>
            <a:prstGeom prst="rect">
              <a:avLst/>
            </a:prstGeom>
            <a:noFill/>
          </p:spPr>
          <p:txBody>
            <a:bodyPr wrap="square" rtlCol="0">
              <a:spAutoFit/>
            </a:bodyPr>
            <a:lstStyle/>
            <a:p>
              <a:pPr algn="ctr"/>
              <a:r>
                <a:rPr lang="en-GB" dirty="0"/>
                <a:t>4</a:t>
              </a:r>
            </a:p>
          </p:txBody>
        </p:sp>
      </p:grpSp>
      <p:grpSp>
        <p:nvGrpSpPr>
          <p:cNvPr id="23" name="Group 22"/>
          <p:cNvGrpSpPr/>
          <p:nvPr/>
        </p:nvGrpSpPr>
        <p:grpSpPr>
          <a:xfrm>
            <a:off x="6672995" y="4582898"/>
            <a:ext cx="450534" cy="987582"/>
            <a:chOff x="6619335" y="4401923"/>
            <a:chExt cx="450534" cy="987582"/>
          </a:xfrm>
        </p:grpSpPr>
        <p:sp>
          <p:nvSpPr>
            <p:cNvPr id="22" name="Oval 21"/>
            <p:cNvSpPr/>
            <p:nvPr/>
          </p:nvSpPr>
          <p:spPr>
            <a:xfrm>
              <a:off x="6619335" y="4401923"/>
              <a:ext cx="450534" cy="456309"/>
            </a:xfrm>
            <a:prstGeom prst="ellipse">
              <a:avLst/>
            </a:prstGeom>
            <a:solidFill>
              <a:srgbClr val="4DB1E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619335" y="4933196"/>
              <a:ext cx="450534" cy="45630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25" name="Table 24"/>
          <p:cNvGraphicFramePr>
            <a:graphicFrameLocks noGrp="1"/>
          </p:cNvGraphicFramePr>
          <p:nvPr>
            <p:extLst>
              <p:ext uri="{D42A27DB-BD31-4B8C-83A1-F6EECF244321}">
                <p14:modId xmlns:p14="http://schemas.microsoft.com/office/powerpoint/2010/main" val="1977615155"/>
              </p:ext>
            </p:extLst>
          </p:nvPr>
        </p:nvGraphicFramePr>
        <p:xfrm>
          <a:off x="4934141" y="3362341"/>
          <a:ext cx="1282928" cy="213360"/>
        </p:xfrm>
        <a:graphic>
          <a:graphicData uri="http://schemas.openxmlformats.org/drawingml/2006/table">
            <a:tbl>
              <a:tblPr firstRow="1" bandRow="1">
                <a:tableStyleId>{5940675A-B579-460E-94D1-54222C63F5DA}</a:tableStyleId>
              </a:tblPr>
              <a:tblGrid>
                <a:gridCol w="320732">
                  <a:extLst>
                    <a:ext uri="{9D8B030D-6E8A-4147-A177-3AD203B41FA5}">
                      <a16:colId xmlns:a16="http://schemas.microsoft.com/office/drawing/2014/main" val="1778817500"/>
                    </a:ext>
                  </a:extLst>
                </a:gridCol>
                <a:gridCol w="320732">
                  <a:extLst>
                    <a:ext uri="{9D8B030D-6E8A-4147-A177-3AD203B41FA5}">
                      <a16:colId xmlns:a16="http://schemas.microsoft.com/office/drawing/2014/main" val="994995907"/>
                    </a:ext>
                  </a:extLst>
                </a:gridCol>
                <a:gridCol w="320732">
                  <a:extLst>
                    <a:ext uri="{9D8B030D-6E8A-4147-A177-3AD203B41FA5}">
                      <a16:colId xmlns:a16="http://schemas.microsoft.com/office/drawing/2014/main" val="3569813170"/>
                    </a:ext>
                  </a:extLst>
                </a:gridCol>
                <a:gridCol w="320732">
                  <a:extLst>
                    <a:ext uri="{9D8B030D-6E8A-4147-A177-3AD203B41FA5}">
                      <a16:colId xmlns:a16="http://schemas.microsoft.com/office/drawing/2014/main" val="1370290391"/>
                    </a:ext>
                  </a:extLst>
                </a:gridCol>
              </a:tblGrid>
              <a:tr h="205224">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grpSp>
        <p:nvGrpSpPr>
          <p:cNvPr id="27" name="Group 26"/>
          <p:cNvGrpSpPr/>
          <p:nvPr/>
        </p:nvGrpSpPr>
        <p:grpSpPr>
          <a:xfrm>
            <a:off x="4795640" y="3494991"/>
            <a:ext cx="1548225" cy="474360"/>
            <a:chOff x="4795640" y="3280670"/>
            <a:chExt cx="1548225" cy="474360"/>
          </a:xfrm>
        </p:grpSpPr>
        <p:grpSp>
          <p:nvGrpSpPr>
            <p:cNvPr id="30" name="Group 29"/>
            <p:cNvGrpSpPr/>
            <p:nvPr/>
          </p:nvGrpSpPr>
          <p:grpSpPr>
            <a:xfrm>
              <a:off x="5114921" y="3320790"/>
              <a:ext cx="271463" cy="434240"/>
              <a:chOff x="3190875" y="2914650"/>
              <a:chExt cx="271463" cy="434240"/>
            </a:xfrm>
          </p:grpSpPr>
          <p:sp>
            <p:nvSpPr>
              <p:cNvPr id="31" name="TextBox 30"/>
              <p:cNvSpPr txBox="1"/>
              <p:nvPr/>
            </p:nvSpPr>
            <p:spPr>
              <a:xfrm>
                <a:off x="3190875" y="2914650"/>
                <a:ext cx="271463" cy="261610"/>
              </a:xfrm>
              <a:prstGeom prst="rect">
                <a:avLst/>
              </a:prstGeom>
              <a:noFill/>
            </p:spPr>
            <p:txBody>
              <a:bodyPr wrap="square" rtlCol="0">
                <a:spAutoFit/>
              </a:bodyPr>
              <a:lstStyle/>
              <a:p>
                <a:pPr algn="ctr"/>
                <a:r>
                  <a:rPr lang="en-GB" sz="1050" b="1" dirty="0"/>
                  <a:t>1</a:t>
                </a:r>
              </a:p>
            </p:txBody>
          </p:sp>
          <p:cxnSp>
            <p:nvCxnSpPr>
              <p:cNvPr id="32" name="Straight Connector 31"/>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grpSp>
          <p:nvGrpSpPr>
            <p:cNvPr id="34" name="Group 33"/>
            <p:cNvGrpSpPr/>
            <p:nvPr/>
          </p:nvGrpSpPr>
          <p:grpSpPr>
            <a:xfrm>
              <a:off x="5439873" y="3313220"/>
              <a:ext cx="271463" cy="434240"/>
              <a:chOff x="3190875" y="2914650"/>
              <a:chExt cx="271463" cy="434240"/>
            </a:xfrm>
          </p:grpSpPr>
          <p:sp>
            <p:nvSpPr>
              <p:cNvPr id="35" name="TextBox 34"/>
              <p:cNvSpPr txBox="1"/>
              <p:nvPr/>
            </p:nvSpPr>
            <p:spPr>
              <a:xfrm>
                <a:off x="3190875" y="2914650"/>
                <a:ext cx="271463" cy="261610"/>
              </a:xfrm>
              <a:prstGeom prst="rect">
                <a:avLst/>
              </a:prstGeom>
              <a:noFill/>
            </p:spPr>
            <p:txBody>
              <a:bodyPr wrap="square" rtlCol="0">
                <a:spAutoFit/>
              </a:bodyPr>
              <a:lstStyle/>
              <a:p>
                <a:pPr algn="ctr"/>
                <a:r>
                  <a:rPr lang="en-GB" sz="1050" b="1" dirty="0"/>
                  <a:t>2</a:t>
                </a:r>
              </a:p>
            </p:txBody>
          </p:sp>
          <p:cxnSp>
            <p:nvCxnSpPr>
              <p:cNvPr id="36" name="Straight Connector 35"/>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grpSp>
          <p:nvGrpSpPr>
            <p:cNvPr id="38" name="Group 37"/>
            <p:cNvGrpSpPr/>
            <p:nvPr/>
          </p:nvGrpSpPr>
          <p:grpSpPr>
            <a:xfrm>
              <a:off x="5762057" y="3313220"/>
              <a:ext cx="271463" cy="434240"/>
              <a:chOff x="3190875" y="2914650"/>
              <a:chExt cx="271463" cy="434240"/>
            </a:xfrm>
          </p:grpSpPr>
          <p:sp>
            <p:nvSpPr>
              <p:cNvPr id="39" name="TextBox 38"/>
              <p:cNvSpPr txBox="1"/>
              <p:nvPr/>
            </p:nvSpPr>
            <p:spPr>
              <a:xfrm>
                <a:off x="3190875" y="2914650"/>
                <a:ext cx="271463" cy="261610"/>
              </a:xfrm>
              <a:prstGeom prst="rect">
                <a:avLst/>
              </a:prstGeom>
              <a:noFill/>
            </p:spPr>
            <p:txBody>
              <a:bodyPr wrap="square" rtlCol="0">
                <a:spAutoFit/>
              </a:bodyPr>
              <a:lstStyle/>
              <a:p>
                <a:pPr algn="ctr"/>
                <a:r>
                  <a:rPr lang="en-GB" sz="1050" b="1" dirty="0"/>
                  <a:t>3</a:t>
                </a:r>
              </a:p>
            </p:txBody>
          </p:sp>
          <p:cxnSp>
            <p:nvCxnSpPr>
              <p:cNvPr id="40" name="Straight Connector 39"/>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sp>
          <p:nvSpPr>
            <p:cNvPr id="42" name="TextBox 41"/>
            <p:cNvSpPr txBox="1"/>
            <p:nvPr/>
          </p:nvSpPr>
          <p:spPr>
            <a:xfrm>
              <a:off x="4795640" y="3280670"/>
              <a:ext cx="271463" cy="369332"/>
            </a:xfrm>
            <a:prstGeom prst="rect">
              <a:avLst/>
            </a:prstGeom>
            <a:noFill/>
          </p:spPr>
          <p:txBody>
            <a:bodyPr wrap="square" rtlCol="0">
              <a:spAutoFit/>
            </a:bodyPr>
            <a:lstStyle/>
            <a:p>
              <a:pPr algn="ctr"/>
              <a:r>
                <a:rPr lang="en-GB" dirty="0"/>
                <a:t>0</a:t>
              </a:r>
            </a:p>
          </p:txBody>
        </p:sp>
        <p:sp>
          <p:nvSpPr>
            <p:cNvPr id="43" name="TextBox 42"/>
            <p:cNvSpPr txBox="1"/>
            <p:nvPr/>
          </p:nvSpPr>
          <p:spPr>
            <a:xfrm>
              <a:off x="6072402" y="3287224"/>
              <a:ext cx="271463" cy="369332"/>
            </a:xfrm>
            <a:prstGeom prst="rect">
              <a:avLst/>
            </a:prstGeom>
            <a:noFill/>
          </p:spPr>
          <p:txBody>
            <a:bodyPr wrap="square" rtlCol="0">
              <a:spAutoFit/>
            </a:bodyPr>
            <a:lstStyle/>
            <a:p>
              <a:pPr algn="ctr"/>
              <a:r>
                <a:rPr lang="en-GB" dirty="0"/>
                <a:t>1</a:t>
              </a:r>
            </a:p>
          </p:txBody>
        </p:sp>
      </p:grpSp>
      <p:cxnSp>
        <p:nvCxnSpPr>
          <p:cNvPr id="29" name="Straight Arrow Connector 28"/>
          <p:cNvCxnSpPr/>
          <p:nvPr/>
        </p:nvCxnSpPr>
        <p:spPr>
          <a:xfrm>
            <a:off x="5900196" y="2904054"/>
            <a:ext cx="0" cy="381851"/>
          </a:xfrm>
          <a:prstGeom prst="straightConnector1">
            <a:avLst/>
          </a:prstGeom>
          <a:ln w="38100" cap="rnd">
            <a:solidFill>
              <a:srgbClr val="4DB1E3"/>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5" name="Table 44"/>
          <p:cNvGraphicFramePr>
            <a:graphicFrameLocks noGrp="1"/>
          </p:cNvGraphicFramePr>
          <p:nvPr>
            <p:extLst>
              <p:ext uri="{D42A27DB-BD31-4B8C-83A1-F6EECF244321}">
                <p14:modId xmlns:p14="http://schemas.microsoft.com/office/powerpoint/2010/main" val="3707500804"/>
              </p:ext>
            </p:extLst>
          </p:nvPr>
        </p:nvGraphicFramePr>
        <p:xfrm>
          <a:off x="4014240" y="4466032"/>
          <a:ext cx="591838" cy="1197134"/>
        </p:xfrm>
        <a:graphic>
          <a:graphicData uri="http://schemas.openxmlformats.org/drawingml/2006/table">
            <a:tbl>
              <a:tblPr firstRow="1" bandRow="1">
                <a:tableStyleId>{5940675A-B579-460E-94D1-54222C63F5DA}</a:tableStyleId>
              </a:tblPr>
              <a:tblGrid>
                <a:gridCol w="591838">
                  <a:extLst>
                    <a:ext uri="{9D8B030D-6E8A-4147-A177-3AD203B41FA5}">
                      <a16:colId xmlns:a16="http://schemas.microsoft.com/office/drawing/2014/main" val="2370058668"/>
                    </a:ext>
                  </a:extLst>
                </a:gridCol>
              </a:tblGrid>
              <a:tr h="598567">
                <a:tc>
                  <a:txBody>
                    <a:bodyPr/>
                    <a:lstStyle/>
                    <a:p>
                      <a:endParaRPr lang="en-GB" dirty="0"/>
                    </a:p>
                  </a:txBody>
                  <a:tcPr/>
                </a:tc>
                <a:extLst>
                  <a:ext uri="{0D108BD9-81ED-4DB2-BD59-A6C34878D82A}">
                    <a16:rowId xmlns:a16="http://schemas.microsoft.com/office/drawing/2014/main" val="2754204344"/>
                  </a:ext>
                </a:extLst>
              </a:tr>
              <a:tr h="598567">
                <a:tc>
                  <a:txBody>
                    <a:bodyPr/>
                    <a:lstStyle/>
                    <a:p>
                      <a:endParaRPr lang="en-GB" dirty="0"/>
                    </a:p>
                  </a:txBody>
                  <a:tcPr>
                    <a:solidFill>
                      <a:srgbClr val="4DB1E3"/>
                    </a:solidFill>
                  </a:tcPr>
                </a:tc>
                <a:extLst>
                  <a:ext uri="{0D108BD9-81ED-4DB2-BD59-A6C34878D82A}">
                    <a16:rowId xmlns:a16="http://schemas.microsoft.com/office/drawing/2014/main" val="3274794838"/>
                  </a:ext>
                </a:extLst>
              </a:tr>
            </a:tbl>
          </a:graphicData>
        </a:graphic>
      </p:graphicFrame>
      <p:graphicFrame>
        <p:nvGraphicFramePr>
          <p:cNvPr id="46" name="Table 45"/>
          <p:cNvGraphicFramePr>
            <a:graphicFrameLocks noGrp="1"/>
          </p:cNvGraphicFramePr>
          <p:nvPr>
            <p:extLst>
              <p:ext uri="{D42A27DB-BD31-4B8C-83A1-F6EECF244321}">
                <p14:modId xmlns:p14="http://schemas.microsoft.com/office/powerpoint/2010/main" val="399829822"/>
              </p:ext>
            </p:extLst>
          </p:nvPr>
        </p:nvGraphicFramePr>
        <p:xfrm>
          <a:off x="3998128" y="2719934"/>
          <a:ext cx="620409" cy="1344068"/>
        </p:xfrm>
        <a:graphic>
          <a:graphicData uri="http://schemas.openxmlformats.org/drawingml/2006/table">
            <a:tbl>
              <a:tblPr firstRow="1" bandRow="1">
                <a:tableStyleId>{5940675A-B579-460E-94D1-54222C63F5DA}</a:tableStyleId>
              </a:tblPr>
              <a:tblGrid>
                <a:gridCol w="620409">
                  <a:extLst>
                    <a:ext uri="{9D8B030D-6E8A-4147-A177-3AD203B41FA5}">
                      <a16:colId xmlns:a16="http://schemas.microsoft.com/office/drawing/2014/main" val="4020422867"/>
                    </a:ext>
                  </a:extLst>
                </a:gridCol>
              </a:tblGrid>
              <a:tr h="336017">
                <a:tc>
                  <a:txBody>
                    <a:bodyPr/>
                    <a:lstStyle/>
                    <a:p>
                      <a:endParaRPr lang="en-GB" sz="800" dirty="0"/>
                    </a:p>
                  </a:txBody>
                  <a:tcPr/>
                </a:tc>
                <a:extLst>
                  <a:ext uri="{0D108BD9-81ED-4DB2-BD59-A6C34878D82A}">
                    <a16:rowId xmlns:a16="http://schemas.microsoft.com/office/drawing/2014/main" val="3025614323"/>
                  </a:ext>
                </a:extLst>
              </a:tr>
              <a:tr h="336017">
                <a:tc>
                  <a:txBody>
                    <a:bodyPr/>
                    <a:lstStyle/>
                    <a:p>
                      <a:endParaRPr lang="en-GB" sz="800" dirty="0"/>
                    </a:p>
                  </a:txBody>
                  <a:tcPr/>
                </a:tc>
                <a:extLst>
                  <a:ext uri="{0D108BD9-81ED-4DB2-BD59-A6C34878D82A}">
                    <a16:rowId xmlns:a16="http://schemas.microsoft.com/office/drawing/2014/main" val="2062975234"/>
                  </a:ext>
                </a:extLst>
              </a:tr>
              <a:tr h="336017">
                <a:tc>
                  <a:txBody>
                    <a:bodyPr/>
                    <a:lstStyle/>
                    <a:p>
                      <a:endParaRPr lang="en-GB" sz="800"/>
                    </a:p>
                  </a:txBody>
                  <a:tcPr/>
                </a:tc>
                <a:extLst>
                  <a:ext uri="{0D108BD9-81ED-4DB2-BD59-A6C34878D82A}">
                    <a16:rowId xmlns:a16="http://schemas.microsoft.com/office/drawing/2014/main" val="988825139"/>
                  </a:ext>
                </a:extLst>
              </a:tr>
              <a:tr h="336017">
                <a:tc>
                  <a:txBody>
                    <a:bodyPr/>
                    <a:lstStyle/>
                    <a:p>
                      <a:endParaRPr lang="en-GB" sz="800" dirty="0"/>
                    </a:p>
                  </a:txBody>
                  <a:tcPr/>
                </a:tc>
                <a:extLst>
                  <a:ext uri="{0D108BD9-81ED-4DB2-BD59-A6C34878D82A}">
                    <a16:rowId xmlns:a16="http://schemas.microsoft.com/office/drawing/2014/main" val="2873106884"/>
                  </a:ext>
                </a:extLst>
              </a:tr>
            </a:tbl>
          </a:graphicData>
        </a:graphic>
      </p:graphicFrame>
      <p:graphicFrame>
        <p:nvGraphicFramePr>
          <p:cNvPr id="50" name="Table 49"/>
          <p:cNvGraphicFramePr>
            <a:graphicFrameLocks noGrp="1"/>
          </p:cNvGraphicFramePr>
          <p:nvPr>
            <p:extLst>
              <p:ext uri="{D42A27DB-BD31-4B8C-83A1-F6EECF244321}">
                <p14:modId xmlns:p14="http://schemas.microsoft.com/office/powerpoint/2010/main" val="2124856916"/>
              </p:ext>
            </p:extLst>
          </p:nvPr>
        </p:nvGraphicFramePr>
        <p:xfrm>
          <a:off x="3998128" y="2719934"/>
          <a:ext cx="620409" cy="1344068"/>
        </p:xfrm>
        <a:graphic>
          <a:graphicData uri="http://schemas.openxmlformats.org/drawingml/2006/table">
            <a:tbl>
              <a:tblPr firstRow="1" bandRow="1">
                <a:tableStyleId>{5940675A-B579-460E-94D1-54222C63F5DA}</a:tableStyleId>
              </a:tblPr>
              <a:tblGrid>
                <a:gridCol w="620409">
                  <a:extLst>
                    <a:ext uri="{9D8B030D-6E8A-4147-A177-3AD203B41FA5}">
                      <a16:colId xmlns:a16="http://schemas.microsoft.com/office/drawing/2014/main" val="4020422867"/>
                    </a:ext>
                  </a:extLst>
                </a:gridCol>
              </a:tblGrid>
              <a:tr h="336017">
                <a:tc>
                  <a:txBody>
                    <a:bodyPr/>
                    <a:lstStyle/>
                    <a:p>
                      <a:endParaRPr lang="en-GB" sz="800" dirty="0"/>
                    </a:p>
                  </a:txBody>
                  <a:tcPr/>
                </a:tc>
                <a:extLst>
                  <a:ext uri="{0D108BD9-81ED-4DB2-BD59-A6C34878D82A}">
                    <a16:rowId xmlns:a16="http://schemas.microsoft.com/office/drawing/2014/main" val="3025614323"/>
                  </a:ext>
                </a:extLst>
              </a:tr>
              <a:tr h="336017">
                <a:tc>
                  <a:txBody>
                    <a:bodyPr/>
                    <a:lstStyle/>
                    <a:p>
                      <a:endParaRPr lang="en-GB" sz="800" dirty="0"/>
                    </a:p>
                  </a:txBody>
                  <a:tcPr>
                    <a:solidFill>
                      <a:srgbClr val="87BD31"/>
                    </a:solidFill>
                  </a:tcPr>
                </a:tc>
                <a:extLst>
                  <a:ext uri="{0D108BD9-81ED-4DB2-BD59-A6C34878D82A}">
                    <a16:rowId xmlns:a16="http://schemas.microsoft.com/office/drawing/2014/main" val="2062975234"/>
                  </a:ext>
                </a:extLst>
              </a:tr>
              <a:tr h="336017">
                <a:tc>
                  <a:txBody>
                    <a:bodyPr/>
                    <a:lstStyle/>
                    <a:p>
                      <a:endParaRPr lang="en-GB" sz="800"/>
                    </a:p>
                  </a:txBody>
                  <a:tcPr>
                    <a:solidFill>
                      <a:srgbClr val="87BD31"/>
                    </a:solidFill>
                  </a:tcPr>
                </a:tc>
                <a:extLst>
                  <a:ext uri="{0D108BD9-81ED-4DB2-BD59-A6C34878D82A}">
                    <a16:rowId xmlns:a16="http://schemas.microsoft.com/office/drawing/2014/main" val="988825139"/>
                  </a:ext>
                </a:extLst>
              </a:tr>
              <a:tr h="336017">
                <a:tc>
                  <a:txBody>
                    <a:bodyPr/>
                    <a:lstStyle/>
                    <a:p>
                      <a:endParaRPr lang="en-GB" sz="800" dirty="0"/>
                    </a:p>
                  </a:txBody>
                  <a:tcPr>
                    <a:solidFill>
                      <a:srgbClr val="87BD31"/>
                    </a:solidFill>
                  </a:tcPr>
                </a:tc>
                <a:extLst>
                  <a:ext uri="{0D108BD9-81ED-4DB2-BD59-A6C34878D82A}">
                    <a16:rowId xmlns:a16="http://schemas.microsoft.com/office/drawing/2014/main" val="2873106884"/>
                  </a:ext>
                </a:extLst>
              </a:tr>
            </a:tbl>
          </a:graphicData>
        </a:graphic>
      </p:graphicFrame>
      <p:sp>
        <p:nvSpPr>
          <p:cNvPr id="47" name="5-Point Star 46"/>
          <p:cNvSpPr/>
          <p:nvPr/>
        </p:nvSpPr>
        <p:spPr>
          <a:xfrm>
            <a:off x="6709798" y="2633786"/>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5-Point Star 51"/>
          <p:cNvSpPr/>
          <p:nvPr/>
        </p:nvSpPr>
        <p:spPr>
          <a:xfrm>
            <a:off x="6709798" y="3021231"/>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5-Point Star 52"/>
          <p:cNvSpPr/>
          <p:nvPr/>
        </p:nvSpPr>
        <p:spPr>
          <a:xfrm>
            <a:off x="6709798" y="3408676"/>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5-Point Star 53"/>
          <p:cNvSpPr/>
          <p:nvPr/>
        </p:nvSpPr>
        <p:spPr>
          <a:xfrm>
            <a:off x="6709798" y="3796120"/>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5" name="Table 54"/>
          <p:cNvGraphicFramePr>
            <a:graphicFrameLocks noGrp="1"/>
          </p:cNvGraphicFramePr>
          <p:nvPr>
            <p:extLst>
              <p:ext uri="{D42A27DB-BD31-4B8C-83A1-F6EECF244321}">
                <p14:modId xmlns:p14="http://schemas.microsoft.com/office/powerpoint/2010/main" val="184637631"/>
              </p:ext>
            </p:extLst>
          </p:nvPr>
        </p:nvGraphicFramePr>
        <p:xfrm>
          <a:off x="4955628" y="4957919"/>
          <a:ext cx="1282928" cy="213360"/>
        </p:xfrm>
        <a:graphic>
          <a:graphicData uri="http://schemas.openxmlformats.org/drawingml/2006/table">
            <a:tbl>
              <a:tblPr firstRow="1" bandRow="1">
                <a:tableStyleId>{5940675A-B579-460E-94D1-54222C63F5DA}</a:tableStyleId>
              </a:tblPr>
              <a:tblGrid>
                <a:gridCol w="641464">
                  <a:extLst>
                    <a:ext uri="{9D8B030D-6E8A-4147-A177-3AD203B41FA5}">
                      <a16:colId xmlns:a16="http://schemas.microsoft.com/office/drawing/2014/main" val="1778817500"/>
                    </a:ext>
                  </a:extLst>
                </a:gridCol>
                <a:gridCol w="641464">
                  <a:extLst>
                    <a:ext uri="{9D8B030D-6E8A-4147-A177-3AD203B41FA5}">
                      <a16:colId xmlns:a16="http://schemas.microsoft.com/office/drawing/2014/main" val="3569813170"/>
                    </a:ext>
                  </a:extLst>
                </a:gridCol>
              </a:tblGrid>
              <a:tr h="205224">
                <a:tc>
                  <a:txBody>
                    <a:bodyPr/>
                    <a:lstStyle/>
                    <a:p>
                      <a:endParaRPr lang="en-GB" sz="800" dirty="0"/>
                    </a:p>
                  </a:txBody>
                  <a:tcPr>
                    <a:lnL w="12700" cap="flat" cmpd="sng" algn="ctr">
                      <a:solidFill>
                        <a:srgbClr val="87BD31"/>
                      </a:solidFill>
                      <a:prstDash val="solid"/>
                      <a:round/>
                      <a:headEnd type="none" w="med" len="med"/>
                      <a:tailEnd type="none" w="med" len="med"/>
                    </a:lnL>
                    <a:lnR w="12700" cap="flat" cmpd="sng" algn="ctr">
                      <a:solidFill>
                        <a:srgbClr val="87BD31"/>
                      </a:solidFill>
                      <a:prstDash val="solid"/>
                      <a:round/>
                      <a:headEnd type="none" w="med" len="med"/>
                      <a:tailEnd type="none" w="med" len="med"/>
                    </a:lnR>
                    <a:lnT w="12700" cap="flat" cmpd="sng" algn="ctr">
                      <a:solidFill>
                        <a:srgbClr val="87BD3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rgbClr val="87BD31"/>
                      </a:solidFill>
                      <a:prstDash val="solid"/>
                      <a:round/>
                      <a:headEnd type="none" w="med" len="med"/>
                      <a:tailEnd type="none" w="med" len="med"/>
                    </a:lnL>
                    <a:lnR w="12700" cap="flat" cmpd="sng" algn="ctr">
                      <a:solidFill>
                        <a:srgbClr val="87BD31"/>
                      </a:solidFill>
                      <a:prstDash val="solid"/>
                      <a:round/>
                      <a:headEnd type="none" w="med" len="med"/>
                      <a:tailEnd type="none" w="med" len="med"/>
                    </a:lnR>
                    <a:lnT w="12700" cap="flat" cmpd="sng" algn="ctr">
                      <a:solidFill>
                        <a:srgbClr val="87BD3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sp>
        <p:nvSpPr>
          <p:cNvPr id="48" name="TextBox 47"/>
          <p:cNvSpPr txBox="1"/>
          <p:nvPr/>
        </p:nvSpPr>
        <p:spPr>
          <a:xfrm>
            <a:off x="1868154" y="4930717"/>
            <a:ext cx="806028" cy="369332"/>
          </a:xfrm>
          <a:prstGeom prst="rect">
            <a:avLst/>
          </a:prstGeom>
          <a:noFill/>
        </p:spPr>
        <p:txBody>
          <a:bodyPr wrap="square" rtlCol="0">
            <a:spAutoFit/>
          </a:bodyPr>
          <a:lstStyle/>
          <a:p>
            <a:pPr algn="ctr"/>
            <a:r>
              <a:rPr lang="en-GB" dirty="0">
                <a:solidFill>
                  <a:srgbClr val="87BD31"/>
                </a:solidFill>
              </a:rPr>
              <a:t>half</a:t>
            </a:r>
          </a:p>
        </p:txBody>
      </p:sp>
      <p:grpSp>
        <p:nvGrpSpPr>
          <p:cNvPr id="57" name="Group 56"/>
          <p:cNvGrpSpPr/>
          <p:nvPr/>
        </p:nvGrpSpPr>
        <p:grpSpPr>
          <a:xfrm>
            <a:off x="3146649" y="4788262"/>
            <a:ext cx="271463" cy="621337"/>
            <a:chOff x="3190875" y="2914650"/>
            <a:chExt cx="271463" cy="621337"/>
          </a:xfrm>
        </p:grpSpPr>
        <p:sp>
          <p:nvSpPr>
            <p:cNvPr id="58" name="TextBox 57"/>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1</a:t>
              </a:r>
            </a:p>
          </p:txBody>
        </p:sp>
        <p:cxnSp>
          <p:nvCxnSpPr>
            <p:cNvPr id="59" name="Straight Connector 58"/>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2</a:t>
              </a:r>
            </a:p>
          </p:txBody>
        </p:sp>
      </p:grpSp>
      <p:sp>
        <p:nvSpPr>
          <p:cNvPr id="61" name="TextBox 60"/>
          <p:cNvSpPr txBox="1"/>
          <p:nvPr/>
        </p:nvSpPr>
        <p:spPr>
          <a:xfrm>
            <a:off x="6092553" y="5154770"/>
            <a:ext cx="271463" cy="369332"/>
          </a:xfrm>
          <a:prstGeom prst="rect">
            <a:avLst/>
          </a:prstGeom>
          <a:noFill/>
        </p:spPr>
        <p:txBody>
          <a:bodyPr wrap="square" rtlCol="0">
            <a:spAutoFit/>
          </a:bodyPr>
          <a:lstStyle/>
          <a:p>
            <a:pPr algn="ctr"/>
            <a:r>
              <a:rPr lang="en-GB" dirty="0">
                <a:solidFill>
                  <a:srgbClr val="87BD31"/>
                </a:solidFill>
              </a:rPr>
              <a:t>1</a:t>
            </a:r>
          </a:p>
        </p:txBody>
      </p:sp>
      <p:sp>
        <p:nvSpPr>
          <p:cNvPr id="62" name="TextBox 61"/>
          <p:cNvSpPr txBox="1"/>
          <p:nvPr/>
        </p:nvSpPr>
        <p:spPr>
          <a:xfrm>
            <a:off x="4819896" y="5132018"/>
            <a:ext cx="271463" cy="369332"/>
          </a:xfrm>
          <a:prstGeom prst="rect">
            <a:avLst/>
          </a:prstGeom>
          <a:noFill/>
        </p:spPr>
        <p:txBody>
          <a:bodyPr wrap="square" rtlCol="0">
            <a:spAutoFit/>
          </a:bodyPr>
          <a:lstStyle/>
          <a:p>
            <a:pPr algn="ctr"/>
            <a:r>
              <a:rPr lang="en-GB" dirty="0">
                <a:solidFill>
                  <a:srgbClr val="87BD31"/>
                </a:solidFill>
              </a:rPr>
              <a:t>0</a:t>
            </a:r>
          </a:p>
        </p:txBody>
      </p:sp>
      <p:grpSp>
        <p:nvGrpSpPr>
          <p:cNvPr id="49" name="Group 48"/>
          <p:cNvGrpSpPr/>
          <p:nvPr/>
        </p:nvGrpSpPr>
        <p:grpSpPr>
          <a:xfrm>
            <a:off x="5463684" y="5140846"/>
            <a:ext cx="271463" cy="434240"/>
            <a:chOff x="5463684" y="5140846"/>
            <a:chExt cx="271463" cy="434240"/>
          </a:xfrm>
        </p:grpSpPr>
        <p:sp>
          <p:nvSpPr>
            <p:cNvPr id="63" name="TextBox 62"/>
            <p:cNvSpPr txBox="1"/>
            <p:nvPr/>
          </p:nvSpPr>
          <p:spPr>
            <a:xfrm>
              <a:off x="5463684" y="5140846"/>
              <a:ext cx="271463" cy="261610"/>
            </a:xfrm>
            <a:prstGeom prst="rect">
              <a:avLst/>
            </a:prstGeom>
            <a:noFill/>
          </p:spPr>
          <p:txBody>
            <a:bodyPr wrap="square" rtlCol="0">
              <a:spAutoFit/>
            </a:bodyPr>
            <a:lstStyle/>
            <a:p>
              <a:pPr algn="ctr"/>
              <a:r>
                <a:rPr lang="en-GB" sz="1050" b="1" dirty="0">
                  <a:solidFill>
                    <a:srgbClr val="87BD31"/>
                  </a:solidFill>
                </a:rPr>
                <a:t>1</a:t>
              </a:r>
            </a:p>
          </p:txBody>
        </p:sp>
        <p:cxnSp>
          <p:nvCxnSpPr>
            <p:cNvPr id="64" name="Straight Connector 63"/>
            <p:cNvCxnSpPr/>
            <p:nvPr/>
          </p:nvCxnSpPr>
          <p:spPr>
            <a:xfrm flipH="1">
              <a:off x="5543061" y="5350396"/>
              <a:ext cx="108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5463684" y="5313476"/>
              <a:ext cx="271463" cy="261610"/>
            </a:xfrm>
            <a:prstGeom prst="rect">
              <a:avLst/>
            </a:prstGeom>
            <a:noFill/>
          </p:spPr>
          <p:txBody>
            <a:bodyPr wrap="square" rtlCol="0">
              <a:spAutoFit/>
            </a:bodyPr>
            <a:lstStyle/>
            <a:p>
              <a:pPr algn="ctr"/>
              <a:r>
                <a:rPr lang="en-GB" sz="1050" b="1" dirty="0">
                  <a:solidFill>
                    <a:srgbClr val="87BD31"/>
                  </a:solidFill>
                </a:rPr>
                <a:t>2</a:t>
              </a:r>
            </a:p>
          </p:txBody>
        </p:sp>
      </p:grpSp>
      <p:cxnSp>
        <p:nvCxnSpPr>
          <p:cNvPr id="66" name="Straight Arrow Connector 65"/>
          <p:cNvCxnSpPr/>
          <p:nvPr/>
        </p:nvCxnSpPr>
        <p:spPr>
          <a:xfrm>
            <a:off x="5595500" y="4512177"/>
            <a:ext cx="0" cy="381851"/>
          </a:xfrm>
          <a:prstGeom prst="straightConnector1">
            <a:avLst/>
          </a:prstGeom>
          <a:ln w="38100" cap="rnd">
            <a:solidFill>
              <a:srgbClr val="87BD3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584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wipe(down)">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fade">
                                      <p:cBhvr>
                                        <p:cTn id="17" dur="500"/>
                                        <p:tgtEl>
                                          <p:spTgt spid="5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fade">
                                      <p:cBhvr>
                                        <p:cTn id="23" dur="500"/>
                                        <p:tgtEl>
                                          <p:spTgt spid="5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500"/>
                                        <p:tgtEl>
                                          <p:spTgt spid="47"/>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mph" presetSubtype="2" fill="hold" nodeType="clickEffect">
                                  <p:stCondLst>
                                    <p:cond delay="0"/>
                                  </p:stCondLst>
                                  <p:childTnLst>
                                    <p:animClr clrSpc="rgb" dir="cw">
                                      <p:cBhvr>
                                        <p:cTn id="30" dur="1000" fill="hold"/>
                                        <p:tgtEl>
                                          <p:spTgt spid="54"/>
                                        </p:tgtEl>
                                        <p:attrNameLst>
                                          <p:attrName>fillcolor</p:attrName>
                                        </p:attrNameLst>
                                      </p:cBhvr>
                                      <p:to>
                                        <a:srgbClr val="87BD31"/>
                                      </p:to>
                                    </p:animClr>
                                    <p:set>
                                      <p:cBhvr>
                                        <p:cTn id="31" dur="1000" fill="hold"/>
                                        <p:tgtEl>
                                          <p:spTgt spid="54"/>
                                        </p:tgtEl>
                                        <p:attrNameLst>
                                          <p:attrName>fill.type</p:attrName>
                                        </p:attrNameLst>
                                      </p:cBhvr>
                                      <p:to>
                                        <p:strVal val="solid"/>
                                      </p:to>
                                    </p:set>
                                    <p:set>
                                      <p:cBhvr>
                                        <p:cTn id="32" dur="1000" fill="hold"/>
                                        <p:tgtEl>
                                          <p:spTgt spid="54"/>
                                        </p:tgtEl>
                                        <p:attrNameLst>
                                          <p:attrName>fill.on</p:attrName>
                                        </p:attrNameLst>
                                      </p:cBhvr>
                                      <p:to>
                                        <p:strVal val="true"/>
                                      </p:to>
                                    </p:set>
                                  </p:childTnLst>
                                </p:cTn>
                              </p:par>
                              <p:par>
                                <p:cTn id="33" presetID="1" presetClass="emph" presetSubtype="2" fill="hold" nodeType="withEffect">
                                  <p:stCondLst>
                                    <p:cond delay="500"/>
                                  </p:stCondLst>
                                  <p:childTnLst>
                                    <p:animClr clrSpc="rgb" dir="cw">
                                      <p:cBhvr>
                                        <p:cTn id="34" dur="1000" fill="hold"/>
                                        <p:tgtEl>
                                          <p:spTgt spid="53"/>
                                        </p:tgtEl>
                                        <p:attrNameLst>
                                          <p:attrName>fillcolor</p:attrName>
                                        </p:attrNameLst>
                                      </p:cBhvr>
                                      <p:to>
                                        <a:srgbClr val="87BD31"/>
                                      </p:to>
                                    </p:animClr>
                                    <p:set>
                                      <p:cBhvr>
                                        <p:cTn id="35" dur="1000" fill="hold"/>
                                        <p:tgtEl>
                                          <p:spTgt spid="53"/>
                                        </p:tgtEl>
                                        <p:attrNameLst>
                                          <p:attrName>fill.type</p:attrName>
                                        </p:attrNameLst>
                                      </p:cBhvr>
                                      <p:to>
                                        <p:strVal val="solid"/>
                                      </p:to>
                                    </p:set>
                                    <p:set>
                                      <p:cBhvr>
                                        <p:cTn id="36" dur="1000" fill="hold"/>
                                        <p:tgtEl>
                                          <p:spTgt spid="53"/>
                                        </p:tgtEl>
                                        <p:attrNameLst>
                                          <p:attrName>fill.on</p:attrName>
                                        </p:attrNameLst>
                                      </p:cBhvr>
                                      <p:to>
                                        <p:strVal val="true"/>
                                      </p:to>
                                    </p:set>
                                  </p:childTnLst>
                                </p:cTn>
                              </p:par>
                              <p:par>
                                <p:cTn id="37" presetID="1" presetClass="emph" presetSubtype="2" fill="hold" nodeType="withEffect">
                                  <p:stCondLst>
                                    <p:cond delay="1000"/>
                                  </p:stCondLst>
                                  <p:childTnLst>
                                    <p:animClr clrSpc="rgb" dir="cw">
                                      <p:cBhvr>
                                        <p:cTn id="38" dur="1000" fill="hold"/>
                                        <p:tgtEl>
                                          <p:spTgt spid="52"/>
                                        </p:tgtEl>
                                        <p:attrNameLst>
                                          <p:attrName>fillcolor</p:attrName>
                                        </p:attrNameLst>
                                      </p:cBhvr>
                                      <p:to>
                                        <a:srgbClr val="87BD31"/>
                                      </p:to>
                                    </p:animClr>
                                    <p:set>
                                      <p:cBhvr>
                                        <p:cTn id="39" dur="1000" fill="hold"/>
                                        <p:tgtEl>
                                          <p:spTgt spid="52"/>
                                        </p:tgtEl>
                                        <p:attrNameLst>
                                          <p:attrName>fill.type</p:attrName>
                                        </p:attrNameLst>
                                      </p:cBhvr>
                                      <p:to>
                                        <p:strVal val="solid"/>
                                      </p:to>
                                    </p:set>
                                    <p:set>
                                      <p:cBhvr>
                                        <p:cTn id="40" dur="1000" fill="hold"/>
                                        <p:tgtEl>
                                          <p:spTgt spid="52"/>
                                        </p:tgtEl>
                                        <p:attrNameLst>
                                          <p:attrName>fill.on</p:attrName>
                                        </p:attrNameLst>
                                      </p:cBhvr>
                                      <p:to>
                                        <p:strVal val="true"/>
                                      </p:to>
                                    </p:se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57"/>
                                        </p:tgtEl>
                                        <p:attrNameLst>
                                          <p:attrName>style.visibility</p:attrName>
                                        </p:attrNameLst>
                                      </p:cBhvr>
                                      <p:to>
                                        <p:strVal val="visible"/>
                                      </p:to>
                                    </p:set>
                                    <p:animEffect transition="in" filter="fade">
                                      <p:cBhvr>
                                        <p:cTn id="50" dur="500"/>
                                        <p:tgtEl>
                                          <p:spTgt spid="5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1"/>
                                        </p:tgtEl>
                                        <p:attrNameLst>
                                          <p:attrName>style.visibility</p:attrName>
                                        </p:attrNameLst>
                                      </p:cBhvr>
                                      <p:to>
                                        <p:strVal val="visible"/>
                                      </p:to>
                                    </p:set>
                                    <p:animEffect transition="in" filter="fade">
                                      <p:cBhvr>
                                        <p:cTn id="58" dur="500"/>
                                        <p:tgtEl>
                                          <p:spTgt spid="6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fade">
                                      <p:cBhvr>
                                        <p:cTn id="61" dur="500"/>
                                        <p:tgtEl>
                                          <p:spTgt spid="62"/>
                                        </p:tgtEl>
                                      </p:cBhvr>
                                    </p:animEffect>
                                  </p:childTnLst>
                                </p:cTn>
                              </p:par>
                              <p:par>
                                <p:cTn id="62" presetID="10" presetClass="entr" presetSubtype="0" fill="hold" nodeType="with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fade">
                                      <p:cBhvr>
                                        <p:cTn id="64" dur="500"/>
                                        <p:tgtEl>
                                          <p:spTgt spid="66"/>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49"/>
                                        </p:tgtEl>
                                        <p:attrNameLst>
                                          <p:attrName>style.visibility</p:attrName>
                                        </p:attrNameLst>
                                      </p:cBhvr>
                                      <p:to>
                                        <p:strVal val="visible"/>
                                      </p:to>
                                    </p:set>
                                    <p:animEffect transition="in" filter="fade">
                                      <p:cBhvr>
                                        <p:cTn id="6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52" grpId="0" animBg="1"/>
      <p:bldP spid="53" grpId="0" animBg="1"/>
      <p:bldP spid="54" grpId="0" animBg="1"/>
      <p:bldP spid="48" grpId="0"/>
      <p:bldP spid="61" grpId="0"/>
      <p:bldP spid="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sp>
        <p:nvSpPr>
          <p:cNvPr id="96" name="Rectangle 95"/>
          <p:cNvSpPr/>
          <p:nvPr/>
        </p:nvSpPr>
        <p:spPr>
          <a:xfrm>
            <a:off x="447429" y="670981"/>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9750" y="1300294"/>
            <a:ext cx="8064500" cy="4973506"/>
          </a:xfrm>
          <a:prstGeom prst="rect">
            <a:avLst/>
          </a:prstGeom>
        </p:spPr>
      </p:pic>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47800" y="1701862"/>
            <a:ext cx="6184322" cy="4390963"/>
          </a:xfrm>
          <a:prstGeom prst="rect">
            <a:avLst/>
          </a:prstGeom>
          <a:effectLst>
            <a:outerShdw blurRad="25400" dist="50800" dir="13680000" algn="ctr" rotWithShape="0">
              <a:srgbClr val="000000">
                <a:alpha val="22000"/>
              </a:srgbClr>
            </a:outerShdw>
          </a:effectLst>
        </p:spPr>
      </p:pic>
      <p:graphicFrame>
        <p:nvGraphicFramePr>
          <p:cNvPr id="3" name="Table 2"/>
          <p:cNvGraphicFramePr>
            <a:graphicFrameLocks noGrp="1"/>
          </p:cNvGraphicFramePr>
          <p:nvPr/>
        </p:nvGraphicFramePr>
        <p:xfrm>
          <a:off x="1733550" y="2042630"/>
          <a:ext cx="5657850" cy="3834295"/>
        </p:xfrm>
        <a:graphic>
          <a:graphicData uri="http://schemas.openxmlformats.org/drawingml/2006/table">
            <a:tbl>
              <a:tblPr firstRow="1" bandRow="1">
                <a:tableStyleId>{5940675A-B579-460E-94D1-54222C63F5DA}</a:tableStyleId>
              </a:tblPr>
              <a:tblGrid>
                <a:gridCol w="1076325">
                  <a:extLst>
                    <a:ext uri="{9D8B030D-6E8A-4147-A177-3AD203B41FA5}">
                      <a16:colId xmlns:a16="http://schemas.microsoft.com/office/drawing/2014/main" val="2303146898"/>
                    </a:ext>
                  </a:extLst>
                </a:gridCol>
                <a:gridCol w="990600">
                  <a:extLst>
                    <a:ext uri="{9D8B030D-6E8A-4147-A177-3AD203B41FA5}">
                      <a16:colId xmlns:a16="http://schemas.microsoft.com/office/drawing/2014/main" val="3274085987"/>
                    </a:ext>
                  </a:extLst>
                </a:gridCol>
                <a:gridCol w="1000125">
                  <a:extLst>
                    <a:ext uri="{9D8B030D-6E8A-4147-A177-3AD203B41FA5}">
                      <a16:colId xmlns:a16="http://schemas.microsoft.com/office/drawing/2014/main" val="1438675496"/>
                    </a:ext>
                  </a:extLst>
                </a:gridCol>
                <a:gridCol w="1552575">
                  <a:extLst>
                    <a:ext uri="{9D8B030D-6E8A-4147-A177-3AD203B41FA5}">
                      <a16:colId xmlns:a16="http://schemas.microsoft.com/office/drawing/2014/main" val="349775248"/>
                    </a:ext>
                  </a:extLst>
                </a:gridCol>
                <a:gridCol w="1038225">
                  <a:extLst>
                    <a:ext uri="{9D8B030D-6E8A-4147-A177-3AD203B41FA5}">
                      <a16:colId xmlns:a16="http://schemas.microsoft.com/office/drawing/2014/main" val="1043213235"/>
                    </a:ext>
                  </a:extLst>
                </a:gridCol>
              </a:tblGrid>
              <a:tr h="533395">
                <a:tc>
                  <a:txBody>
                    <a:bodyPr/>
                    <a:lstStyle/>
                    <a:p>
                      <a:pPr algn="ctr"/>
                      <a:r>
                        <a:rPr lang="en-GB" sz="1600" b="1" dirty="0"/>
                        <a:t>Words</a:t>
                      </a:r>
                    </a:p>
                  </a:txBody>
                  <a:tcPr anchor="ctr"/>
                </a:tc>
                <a:tc>
                  <a:txBody>
                    <a:bodyPr/>
                    <a:lstStyle/>
                    <a:p>
                      <a:pPr algn="ctr"/>
                      <a:r>
                        <a:rPr lang="en-GB" sz="1600" b="1" dirty="0"/>
                        <a:t>Fraction</a:t>
                      </a:r>
                    </a:p>
                  </a:txBody>
                  <a:tcPr anchor="ctr"/>
                </a:tc>
                <a:tc>
                  <a:txBody>
                    <a:bodyPr/>
                    <a:lstStyle/>
                    <a:p>
                      <a:pPr algn="ctr"/>
                      <a:r>
                        <a:rPr lang="en-GB" sz="1600" b="1" dirty="0"/>
                        <a:t>Shape</a:t>
                      </a:r>
                    </a:p>
                  </a:txBody>
                  <a:tcPr anchor="ctr"/>
                </a:tc>
                <a:tc>
                  <a:txBody>
                    <a:bodyPr/>
                    <a:lstStyle/>
                    <a:p>
                      <a:pPr algn="ctr"/>
                      <a:r>
                        <a:rPr lang="en-GB" sz="1600" b="1" dirty="0"/>
                        <a:t>Number Line</a:t>
                      </a:r>
                    </a:p>
                  </a:txBody>
                  <a:tcPr anchor="ctr"/>
                </a:tc>
                <a:tc>
                  <a:txBody>
                    <a:bodyPr/>
                    <a:lstStyle/>
                    <a:p>
                      <a:pPr algn="ctr"/>
                      <a:r>
                        <a:rPr lang="en-GB" sz="1600" b="1" dirty="0"/>
                        <a:t>Quantity</a:t>
                      </a:r>
                    </a:p>
                  </a:txBody>
                  <a:tcPr anchor="ctr"/>
                </a:tc>
                <a:extLst>
                  <a:ext uri="{0D108BD9-81ED-4DB2-BD59-A6C34878D82A}">
                    <a16:rowId xmlns:a16="http://schemas.microsoft.com/office/drawing/2014/main" val="1175650888"/>
                  </a:ext>
                </a:extLst>
              </a:tr>
              <a:tr h="1650450">
                <a:tc>
                  <a:txBody>
                    <a:bodyPr/>
                    <a:lstStyle/>
                    <a:p>
                      <a:pPr algn="ctr"/>
                      <a:r>
                        <a:rPr lang="en-GB" dirty="0"/>
                        <a:t>three quarters</a:t>
                      </a:r>
                    </a:p>
                  </a:txBody>
                  <a:tcPr anchor="ctr"/>
                </a:tc>
                <a:tc>
                  <a:txBody>
                    <a:bodyPr/>
                    <a:lstStyle/>
                    <a:p>
                      <a:pPr algn="ctr"/>
                      <a:endParaRPr lang="en-GB" dirty="0"/>
                    </a:p>
                  </a:txBody>
                  <a:tcPr anchor="ctr"/>
                </a:tc>
                <a:tc>
                  <a:txBody>
                    <a:bodyPr/>
                    <a:lstStyle/>
                    <a:p>
                      <a:pPr algn="ctr"/>
                      <a:endParaRPr lang="en-GB"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2660022870"/>
                  </a:ext>
                </a:extLst>
              </a:tr>
              <a:tr h="1650450">
                <a:tc>
                  <a:txBody>
                    <a:bodyPr/>
                    <a:lstStyle/>
                    <a:p>
                      <a:pPr algn="ctr"/>
                      <a:endParaRPr lang="en-GB"/>
                    </a:p>
                  </a:txBody>
                  <a:tcPr anchor="ctr"/>
                </a:tc>
                <a:tc>
                  <a:txBody>
                    <a:bodyPr/>
                    <a:lstStyle/>
                    <a:p>
                      <a:pPr algn="ctr"/>
                      <a:endParaRPr lang="en-GB"/>
                    </a:p>
                  </a:txBody>
                  <a:tcPr anchor="ctr"/>
                </a:tc>
                <a:tc>
                  <a:txBody>
                    <a:bodyPr/>
                    <a:lstStyle/>
                    <a:p>
                      <a:pPr algn="ctr"/>
                      <a:endParaRPr lang="en-GB"/>
                    </a:p>
                  </a:txBody>
                  <a:tcPr anchor="ctr"/>
                </a:tc>
                <a:tc>
                  <a:txBody>
                    <a:bodyPr/>
                    <a:lstStyle/>
                    <a:p>
                      <a:pPr algn="ctr"/>
                      <a:endParaRPr lang="en-GB"/>
                    </a:p>
                  </a:txBody>
                  <a:tcPr anchor="ctr"/>
                </a:tc>
                <a:tc>
                  <a:txBody>
                    <a:bodyPr/>
                    <a:lstStyle/>
                    <a:p>
                      <a:pPr algn="ctr"/>
                      <a:endParaRPr lang="en-GB" dirty="0"/>
                    </a:p>
                  </a:txBody>
                  <a:tcPr anchor="ctr"/>
                </a:tc>
                <a:extLst>
                  <a:ext uri="{0D108BD9-81ED-4DB2-BD59-A6C34878D82A}">
                    <a16:rowId xmlns:a16="http://schemas.microsoft.com/office/drawing/2014/main" val="3149127132"/>
                  </a:ext>
                </a:extLst>
              </a:tr>
            </a:tbl>
          </a:graphicData>
        </a:graphic>
      </p:graphicFrame>
      <p:grpSp>
        <p:nvGrpSpPr>
          <p:cNvPr id="18" name="Group 17"/>
          <p:cNvGrpSpPr/>
          <p:nvPr/>
        </p:nvGrpSpPr>
        <p:grpSpPr>
          <a:xfrm>
            <a:off x="3177375" y="3101239"/>
            <a:ext cx="271463" cy="621337"/>
            <a:chOff x="3190875" y="2914650"/>
            <a:chExt cx="271463" cy="621337"/>
          </a:xfrm>
        </p:grpSpPr>
        <p:sp>
          <p:nvSpPr>
            <p:cNvPr id="4" name="TextBox 3"/>
            <p:cNvSpPr txBox="1"/>
            <p:nvPr/>
          </p:nvSpPr>
          <p:spPr>
            <a:xfrm>
              <a:off x="3190875" y="2914650"/>
              <a:ext cx="271463" cy="369332"/>
            </a:xfrm>
            <a:prstGeom prst="rect">
              <a:avLst/>
            </a:prstGeom>
            <a:noFill/>
          </p:spPr>
          <p:txBody>
            <a:bodyPr wrap="square" rtlCol="0">
              <a:spAutoFit/>
            </a:bodyPr>
            <a:lstStyle/>
            <a:p>
              <a:pPr algn="ctr"/>
              <a:r>
                <a:rPr lang="en-GB" dirty="0"/>
                <a:t>3</a:t>
              </a:r>
            </a:p>
          </p:txBody>
        </p:sp>
        <p:cxnSp>
          <p:nvCxnSpPr>
            <p:cNvPr id="17" name="Straight Connector 16"/>
            <p:cNvCxnSpPr/>
            <p:nvPr/>
          </p:nvCxnSpPr>
          <p:spPr>
            <a:xfrm flipH="1">
              <a:off x="3248027" y="3228975"/>
              <a:ext cx="144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190875" y="3166655"/>
              <a:ext cx="271463" cy="369332"/>
            </a:xfrm>
            <a:prstGeom prst="rect">
              <a:avLst/>
            </a:prstGeom>
            <a:noFill/>
          </p:spPr>
          <p:txBody>
            <a:bodyPr wrap="square" rtlCol="0">
              <a:spAutoFit/>
            </a:bodyPr>
            <a:lstStyle/>
            <a:p>
              <a:pPr algn="ctr"/>
              <a:r>
                <a:rPr lang="en-GB" dirty="0"/>
                <a:t>4</a:t>
              </a:r>
            </a:p>
          </p:txBody>
        </p:sp>
      </p:grpSp>
      <p:grpSp>
        <p:nvGrpSpPr>
          <p:cNvPr id="23" name="Group 22"/>
          <p:cNvGrpSpPr/>
          <p:nvPr/>
        </p:nvGrpSpPr>
        <p:grpSpPr>
          <a:xfrm>
            <a:off x="6672995" y="4582898"/>
            <a:ext cx="450534" cy="987582"/>
            <a:chOff x="6619335" y="4401923"/>
            <a:chExt cx="450534" cy="987582"/>
          </a:xfrm>
        </p:grpSpPr>
        <p:sp>
          <p:nvSpPr>
            <p:cNvPr id="22" name="Oval 21"/>
            <p:cNvSpPr/>
            <p:nvPr/>
          </p:nvSpPr>
          <p:spPr>
            <a:xfrm>
              <a:off x="6619335" y="4401923"/>
              <a:ext cx="450534" cy="456309"/>
            </a:xfrm>
            <a:prstGeom prst="ellipse">
              <a:avLst/>
            </a:prstGeom>
            <a:solidFill>
              <a:srgbClr val="4DB1E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619335" y="4933196"/>
              <a:ext cx="450534" cy="45630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25" name="Table 24"/>
          <p:cNvGraphicFramePr>
            <a:graphicFrameLocks noGrp="1"/>
          </p:cNvGraphicFramePr>
          <p:nvPr/>
        </p:nvGraphicFramePr>
        <p:xfrm>
          <a:off x="4934141" y="3362341"/>
          <a:ext cx="1282928" cy="213360"/>
        </p:xfrm>
        <a:graphic>
          <a:graphicData uri="http://schemas.openxmlformats.org/drawingml/2006/table">
            <a:tbl>
              <a:tblPr firstRow="1" bandRow="1">
                <a:tableStyleId>{5940675A-B579-460E-94D1-54222C63F5DA}</a:tableStyleId>
              </a:tblPr>
              <a:tblGrid>
                <a:gridCol w="320732">
                  <a:extLst>
                    <a:ext uri="{9D8B030D-6E8A-4147-A177-3AD203B41FA5}">
                      <a16:colId xmlns:a16="http://schemas.microsoft.com/office/drawing/2014/main" val="1778817500"/>
                    </a:ext>
                  </a:extLst>
                </a:gridCol>
                <a:gridCol w="320732">
                  <a:extLst>
                    <a:ext uri="{9D8B030D-6E8A-4147-A177-3AD203B41FA5}">
                      <a16:colId xmlns:a16="http://schemas.microsoft.com/office/drawing/2014/main" val="994995907"/>
                    </a:ext>
                  </a:extLst>
                </a:gridCol>
                <a:gridCol w="320732">
                  <a:extLst>
                    <a:ext uri="{9D8B030D-6E8A-4147-A177-3AD203B41FA5}">
                      <a16:colId xmlns:a16="http://schemas.microsoft.com/office/drawing/2014/main" val="3569813170"/>
                    </a:ext>
                  </a:extLst>
                </a:gridCol>
                <a:gridCol w="320732">
                  <a:extLst>
                    <a:ext uri="{9D8B030D-6E8A-4147-A177-3AD203B41FA5}">
                      <a16:colId xmlns:a16="http://schemas.microsoft.com/office/drawing/2014/main" val="1370290391"/>
                    </a:ext>
                  </a:extLst>
                </a:gridCol>
              </a:tblGrid>
              <a:tr h="205224">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grpSp>
        <p:nvGrpSpPr>
          <p:cNvPr id="27" name="Group 26"/>
          <p:cNvGrpSpPr/>
          <p:nvPr/>
        </p:nvGrpSpPr>
        <p:grpSpPr>
          <a:xfrm>
            <a:off x="4795640" y="3494991"/>
            <a:ext cx="1548225" cy="474360"/>
            <a:chOff x="4795640" y="3280670"/>
            <a:chExt cx="1548225" cy="474360"/>
          </a:xfrm>
        </p:grpSpPr>
        <p:grpSp>
          <p:nvGrpSpPr>
            <p:cNvPr id="30" name="Group 29"/>
            <p:cNvGrpSpPr/>
            <p:nvPr/>
          </p:nvGrpSpPr>
          <p:grpSpPr>
            <a:xfrm>
              <a:off x="5114921" y="3320790"/>
              <a:ext cx="271463" cy="434240"/>
              <a:chOff x="3190875" y="2914650"/>
              <a:chExt cx="271463" cy="434240"/>
            </a:xfrm>
          </p:grpSpPr>
          <p:sp>
            <p:nvSpPr>
              <p:cNvPr id="31" name="TextBox 30"/>
              <p:cNvSpPr txBox="1"/>
              <p:nvPr/>
            </p:nvSpPr>
            <p:spPr>
              <a:xfrm>
                <a:off x="3190875" y="2914650"/>
                <a:ext cx="271463" cy="261610"/>
              </a:xfrm>
              <a:prstGeom prst="rect">
                <a:avLst/>
              </a:prstGeom>
              <a:noFill/>
            </p:spPr>
            <p:txBody>
              <a:bodyPr wrap="square" rtlCol="0">
                <a:spAutoFit/>
              </a:bodyPr>
              <a:lstStyle/>
              <a:p>
                <a:pPr algn="ctr"/>
                <a:r>
                  <a:rPr lang="en-GB" sz="1050" b="1" dirty="0"/>
                  <a:t>1</a:t>
                </a:r>
              </a:p>
            </p:txBody>
          </p:sp>
          <p:cxnSp>
            <p:nvCxnSpPr>
              <p:cNvPr id="32" name="Straight Connector 31"/>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grpSp>
          <p:nvGrpSpPr>
            <p:cNvPr id="34" name="Group 33"/>
            <p:cNvGrpSpPr/>
            <p:nvPr/>
          </p:nvGrpSpPr>
          <p:grpSpPr>
            <a:xfrm>
              <a:off x="5439873" y="3313220"/>
              <a:ext cx="271463" cy="434240"/>
              <a:chOff x="3190875" y="2914650"/>
              <a:chExt cx="271463" cy="434240"/>
            </a:xfrm>
          </p:grpSpPr>
          <p:sp>
            <p:nvSpPr>
              <p:cNvPr id="35" name="TextBox 34"/>
              <p:cNvSpPr txBox="1"/>
              <p:nvPr/>
            </p:nvSpPr>
            <p:spPr>
              <a:xfrm>
                <a:off x="3190875" y="2914650"/>
                <a:ext cx="271463" cy="261610"/>
              </a:xfrm>
              <a:prstGeom prst="rect">
                <a:avLst/>
              </a:prstGeom>
              <a:noFill/>
            </p:spPr>
            <p:txBody>
              <a:bodyPr wrap="square" rtlCol="0">
                <a:spAutoFit/>
              </a:bodyPr>
              <a:lstStyle/>
              <a:p>
                <a:pPr algn="ctr"/>
                <a:r>
                  <a:rPr lang="en-GB" sz="1050" b="1" dirty="0"/>
                  <a:t>2</a:t>
                </a:r>
              </a:p>
            </p:txBody>
          </p:sp>
          <p:cxnSp>
            <p:nvCxnSpPr>
              <p:cNvPr id="36" name="Straight Connector 35"/>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grpSp>
          <p:nvGrpSpPr>
            <p:cNvPr id="38" name="Group 37"/>
            <p:cNvGrpSpPr/>
            <p:nvPr/>
          </p:nvGrpSpPr>
          <p:grpSpPr>
            <a:xfrm>
              <a:off x="5762057" y="3313220"/>
              <a:ext cx="271463" cy="434240"/>
              <a:chOff x="3190875" y="2914650"/>
              <a:chExt cx="271463" cy="434240"/>
            </a:xfrm>
          </p:grpSpPr>
          <p:sp>
            <p:nvSpPr>
              <p:cNvPr id="39" name="TextBox 38"/>
              <p:cNvSpPr txBox="1"/>
              <p:nvPr/>
            </p:nvSpPr>
            <p:spPr>
              <a:xfrm>
                <a:off x="3190875" y="2914650"/>
                <a:ext cx="271463" cy="261610"/>
              </a:xfrm>
              <a:prstGeom prst="rect">
                <a:avLst/>
              </a:prstGeom>
              <a:noFill/>
            </p:spPr>
            <p:txBody>
              <a:bodyPr wrap="square" rtlCol="0">
                <a:spAutoFit/>
              </a:bodyPr>
              <a:lstStyle/>
              <a:p>
                <a:pPr algn="ctr"/>
                <a:r>
                  <a:rPr lang="en-GB" sz="1050" b="1" dirty="0"/>
                  <a:t>3</a:t>
                </a:r>
              </a:p>
            </p:txBody>
          </p:sp>
          <p:cxnSp>
            <p:nvCxnSpPr>
              <p:cNvPr id="40" name="Straight Connector 39"/>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sp>
          <p:nvSpPr>
            <p:cNvPr id="42" name="TextBox 41"/>
            <p:cNvSpPr txBox="1"/>
            <p:nvPr/>
          </p:nvSpPr>
          <p:spPr>
            <a:xfrm>
              <a:off x="4795640" y="3280670"/>
              <a:ext cx="271463" cy="369332"/>
            </a:xfrm>
            <a:prstGeom prst="rect">
              <a:avLst/>
            </a:prstGeom>
            <a:noFill/>
          </p:spPr>
          <p:txBody>
            <a:bodyPr wrap="square" rtlCol="0">
              <a:spAutoFit/>
            </a:bodyPr>
            <a:lstStyle/>
            <a:p>
              <a:pPr algn="ctr"/>
              <a:r>
                <a:rPr lang="en-GB" dirty="0"/>
                <a:t>0</a:t>
              </a:r>
            </a:p>
          </p:txBody>
        </p:sp>
        <p:sp>
          <p:nvSpPr>
            <p:cNvPr id="43" name="TextBox 42"/>
            <p:cNvSpPr txBox="1"/>
            <p:nvPr/>
          </p:nvSpPr>
          <p:spPr>
            <a:xfrm>
              <a:off x="6072402" y="3287224"/>
              <a:ext cx="271463" cy="369332"/>
            </a:xfrm>
            <a:prstGeom prst="rect">
              <a:avLst/>
            </a:prstGeom>
            <a:noFill/>
          </p:spPr>
          <p:txBody>
            <a:bodyPr wrap="square" rtlCol="0">
              <a:spAutoFit/>
            </a:bodyPr>
            <a:lstStyle/>
            <a:p>
              <a:pPr algn="ctr"/>
              <a:r>
                <a:rPr lang="en-GB" dirty="0"/>
                <a:t>1</a:t>
              </a:r>
            </a:p>
          </p:txBody>
        </p:sp>
      </p:grpSp>
      <p:cxnSp>
        <p:nvCxnSpPr>
          <p:cNvPr id="29" name="Straight Arrow Connector 28"/>
          <p:cNvCxnSpPr/>
          <p:nvPr/>
        </p:nvCxnSpPr>
        <p:spPr>
          <a:xfrm>
            <a:off x="5900196" y="2904054"/>
            <a:ext cx="0" cy="381851"/>
          </a:xfrm>
          <a:prstGeom prst="straightConnector1">
            <a:avLst/>
          </a:prstGeom>
          <a:ln w="38100" cap="rnd">
            <a:solidFill>
              <a:srgbClr val="4DB1E3"/>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5" name="Table 44"/>
          <p:cNvGraphicFramePr>
            <a:graphicFrameLocks noGrp="1"/>
          </p:cNvGraphicFramePr>
          <p:nvPr/>
        </p:nvGraphicFramePr>
        <p:xfrm>
          <a:off x="4014240" y="4466032"/>
          <a:ext cx="591838" cy="1197134"/>
        </p:xfrm>
        <a:graphic>
          <a:graphicData uri="http://schemas.openxmlformats.org/drawingml/2006/table">
            <a:tbl>
              <a:tblPr firstRow="1" bandRow="1">
                <a:tableStyleId>{5940675A-B579-460E-94D1-54222C63F5DA}</a:tableStyleId>
              </a:tblPr>
              <a:tblGrid>
                <a:gridCol w="591838">
                  <a:extLst>
                    <a:ext uri="{9D8B030D-6E8A-4147-A177-3AD203B41FA5}">
                      <a16:colId xmlns:a16="http://schemas.microsoft.com/office/drawing/2014/main" val="2370058668"/>
                    </a:ext>
                  </a:extLst>
                </a:gridCol>
              </a:tblGrid>
              <a:tr h="598567">
                <a:tc>
                  <a:txBody>
                    <a:bodyPr/>
                    <a:lstStyle/>
                    <a:p>
                      <a:endParaRPr lang="en-GB" dirty="0"/>
                    </a:p>
                  </a:txBody>
                  <a:tcPr/>
                </a:tc>
                <a:extLst>
                  <a:ext uri="{0D108BD9-81ED-4DB2-BD59-A6C34878D82A}">
                    <a16:rowId xmlns:a16="http://schemas.microsoft.com/office/drawing/2014/main" val="2754204344"/>
                  </a:ext>
                </a:extLst>
              </a:tr>
              <a:tr h="598567">
                <a:tc>
                  <a:txBody>
                    <a:bodyPr/>
                    <a:lstStyle/>
                    <a:p>
                      <a:endParaRPr lang="en-GB" dirty="0"/>
                    </a:p>
                  </a:txBody>
                  <a:tcPr>
                    <a:solidFill>
                      <a:srgbClr val="4DB1E3"/>
                    </a:solidFill>
                  </a:tcPr>
                </a:tc>
                <a:extLst>
                  <a:ext uri="{0D108BD9-81ED-4DB2-BD59-A6C34878D82A}">
                    <a16:rowId xmlns:a16="http://schemas.microsoft.com/office/drawing/2014/main" val="3274794838"/>
                  </a:ext>
                </a:extLst>
              </a:tr>
            </a:tbl>
          </a:graphicData>
        </a:graphic>
      </p:graphicFrame>
      <p:graphicFrame>
        <p:nvGraphicFramePr>
          <p:cNvPr id="46" name="Table 45"/>
          <p:cNvGraphicFramePr>
            <a:graphicFrameLocks noGrp="1"/>
          </p:cNvGraphicFramePr>
          <p:nvPr/>
        </p:nvGraphicFramePr>
        <p:xfrm>
          <a:off x="3998128" y="2719934"/>
          <a:ext cx="620409" cy="1344068"/>
        </p:xfrm>
        <a:graphic>
          <a:graphicData uri="http://schemas.openxmlformats.org/drawingml/2006/table">
            <a:tbl>
              <a:tblPr firstRow="1" bandRow="1">
                <a:tableStyleId>{5940675A-B579-460E-94D1-54222C63F5DA}</a:tableStyleId>
              </a:tblPr>
              <a:tblGrid>
                <a:gridCol w="620409">
                  <a:extLst>
                    <a:ext uri="{9D8B030D-6E8A-4147-A177-3AD203B41FA5}">
                      <a16:colId xmlns:a16="http://schemas.microsoft.com/office/drawing/2014/main" val="4020422867"/>
                    </a:ext>
                  </a:extLst>
                </a:gridCol>
              </a:tblGrid>
              <a:tr h="336017">
                <a:tc>
                  <a:txBody>
                    <a:bodyPr/>
                    <a:lstStyle/>
                    <a:p>
                      <a:endParaRPr lang="en-GB" sz="800" dirty="0"/>
                    </a:p>
                  </a:txBody>
                  <a:tcPr/>
                </a:tc>
                <a:extLst>
                  <a:ext uri="{0D108BD9-81ED-4DB2-BD59-A6C34878D82A}">
                    <a16:rowId xmlns:a16="http://schemas.microsoft.com/office/drawing/2014/main" val="3025614323"/>
                  </a:ext>
                </a:extLst>
              </a:tr>
              <a:tr h="336017">
                <a:tc>
                  <a:txBody>
                    <a:bodyPr/>
                    <a:lstStyle/>
                    <a:p>
                      <a:endParaRPr lang="en-GB" sz="800" dirty="0"/>
                    </a:p>
                  </a:txBody>
                  <a:tcPr/>
                </a:tc>
                <a:extLst>
                  <a:ext uri="{0D108BD9-81ED-4DB2-BD59-A6C34878D82A}">
                    <a16:rowId xmlns:a16="http://schemas.microsoft.com/office/drawing/2014/main" val="2062975234"/>
                  </a:ext>
                </a:extLst>
              </a:tr>
              <a:tr h="336017">
                <a:tc>
                  <a:txBody>
                    <a:bodyPr/>
                    <a:lstStyle/>
                    <a:p>
                      <a:endParaRPr lang="en-GB" sz="800"/>
                    </a:p>
                  </a:txBody>
                  <a:tcPr/>
                </a:tc>
                <a:extLst>
                  <a:ext uri="{0D108BD9-81ED-4DB2-BD59-A6C34878D82A}">
                    <a16:rowId xmlns:a16="http://schemas.microsoft.com/office/drawing/2014/main" val="988825139"/>
                  </a:ext>
                </a:extLst>
              </a:tr>
              <a:tr h="336017">
                <a:tc>
                  <a:txBody>
                    <a:bodyPr/>
                    <a:lstStyle/>
                    <a:p>
                      <a:endParaRPr lang="en-GB" sz="800" dirty="0"/>
                    </a:p>
                  </a:txBody>
                  <a:tcPr/>
                </a:tc>
                <a:extLst>
                  <a:ext uri="{0D108BD9-81ED-4DB2-BD59-A6C34878D82A}">
                    <a16:rowId xmlns:a16="http://schemas.microsoft.com/office/drawing/2014/main" val="2873106884"/>
                  </a:ext>
                </a:extLst>
              </a:tr>
            </a:tbl>
          </a:graphicData>
        </a:graphic>
      </p:graphicFrame>
      <p:graphicFrame>
        <p:nvGraphicFramePr>
          <p:cNvPr id="50" name="Table 49"/>
          <p:cNvGraphicFramePr>
            <a:graphicFrameLocks noGrp="1"/>
          </p:cNvGraphicFramePr>
          <p:nvPr/>
        </p:nvGraphicFramePr>
        <p:xfrm>
          <a:off x="3998128" y="2719934"/>
          <a:ext cx="620409" cy="1344068"/>
        </p:xfrm>
        <a:graphic>
          <a:graphicData uri="http://schemas.openxmlformats.org/drawingml/2006/table">
            <a:tbl>
              <a:tblPr firstRow="1" bandRow="1">
                <a:tableStyleId>{5940675A-B579-460E-94D1-54222C63F5DA}</a:tableStyleId>
              </a:tblPr>
              <a:tblGrid>
                <a:gridCol w="620409">
                  <a:extLst>
                    <a:ext uri="{9D8B030D-6E8A-4147-A177-3AD203B41FA5}">
                      <a16:colId xmlns:a16="http://schemas.microsoft.com/office/drawing/2014/main" val="4020422867"/>
                    </a:ext>
                  </a:extLst>
                </a:gridCol>
              </a:tblGrid>
              <a:tr h="336017">
                <a:tc>
                  <a:txBody>
                    <a:bodyPr/>
                    <a:lstStyle/>
                    <a:p>
                      <a:endParaRPr lang="en-GB" sz="800" dirty="0"/>
                    </a:p>
                  </a:txBody>
                  <a:tcPr/>
                </a:tc>
                <a:extLst>
                  <a:ext uri="{0D108BD9-81ED-4DB2-BD59-A6C34878D82A}">
                    <a16:rowId xmlns:a16="http://schemas.microsoft.com/office/drawing/2014/main" val="3025614323"/>
                  </a:ext>
                </a:extLst>
              </a:tr>
              <a:tr h="336017">
                <a:tc>
                  <a:txBody>
                    <a:bodyPr/>
                    <a:lstStyle/>
                    <a:p>
                      <a:endParaRPr lang="en-GB" sz="800" dirty="0"/>
                    </a:p>
                  </a:txBody>
                  <a:tcPr>
                    <a:solidFill>
                      <a:srgbClr val="87BD31"/>
                    </a:solidFill>
                  </a:tcPr>
                </a:tc>
                <a:extLst>
                  <a:ext uri="{0D108BD9-81ED-4DB2-BD59-A6C34878D82A}">
                    <a16:rowId xmlns:a16="http://schemas.microsoft.com/office/drawing/2014/main" val="2062975234"/>
                  </a:ext>
                </a:extLst>
              </a:tr>
              <a:tr h="336017">
                <a:tc>
                  <a:txBody>
                    <a:bodyPr/>
                    <a:lstStyle/>
                    <a:p>
                      <a:endParaRPr lang="en-GB" sz="800"/>
                    </a:p>
                  </a:txBody>
                  <a:tcPr>
                    <a:solidFill>
                      <a:srgbClr val="87BD31"/>
                    </a:solidFill>
                  </a:tcPr>
                </a:tc>
                <a:extLst>
                  <a:ext uri="{0D108BD9-81ED-4DB2-BD59-A6C34878D82A}">
                    <a16:rowId xmlns:a16="http://schemas.microsoft.com/office/drawing/2014/main" val="988825139"/>
                  </a:ext>
                </a:extLst>
              </a:tr>
              <a:tr h="336017">
                <a:tc>
                  <a:txBody>
                    <a:bodyPr/>
                    <a:lstStyle/>
                    <a:p>
                      <a:endParaRPr lang="en-GB" sz="800" dirty="0"/>
                    </a:p>
                  </a:txBody>
                  <a:tcPr>
                    <a:solidFill>
                      <a:srgbClr val="87BD31"/>
                    </a:solidFill>
                  </a:tcPr>
                </a:tc>
                <a:extLst>
                  <a:ext uri="{0D108BD9-81ED-4DB2-BD59-A6C34878D82A}">
                    <a16:rowId xmlns:a16="http://schemas.microsoft.com/office/drawing/2014/main" val="2873106884"/>
                  </a:ext>
                </a:extLst>
              </a:tr>
            </a:tbl>
          </a:graphicData>
        </a:graphic>
      </p:graphicFrame>
      <p:sp>
        <p:nvSpPr>
          <p:cNvPr id="47" name="5-Point Star 46"/>
          <p:cNvSpPr/>
          <p:nvPr/>
        </p:nvSpPr>
        <p:spPr>
          <a:xfrm>
            <a:off x="6709798" y="2633786"/>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5-Point Star 51"/>
          <p:cNvSpPr/>
          <p:nvPr/>
        </p:nvSpPr>
        <p:spPr>
          <a:xfrm>
            <a:off x="6709798" y="3021231"/>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5-Point Star 52"/>
          <p:cNvSpPr/>
          <p:nvPr/>
        </p:nvSpPr>
        <p:spPr>
          <a:xfrm>
            <a:off x="6709798" y="3408676"/>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5-Point Star 53"/>
          <p:cNvSpPr/>
          <p:nvPr/>
        </p:nvSpPr>
        <p:spPr>
          <a:xfrm>
            <a:off x="6709798" y="3796120"/>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5" name="Table 54"/>
          <p:cNvGraphicFramePr>
            <a:graphicFrameLocks noGrp="1"/>
          </p:cNvGraphicFramePr>
          <p:nvPr/>
        </p:nvGraphicFramePr>
        <p:xfrm>
          <a:off x="4955628" y="4957919"/>
          <a:ext cx="1282928" cy="213360"/>
        </p:xfrm>
        <a:graphic>
          <a:graphicData uri="http://schemas.openxmlformats.org/drawingml/2006/table">
            <a:tbl>
              <a:tblPr firstRow="1" bandRow="1">
                <a:tableStyleId>{5940675A-B579-460E-94D1-54222C63F5DA}</a:tableStyleId>
              </a:tblPr>
              <a:tblGrid>
                <a:gridCol w="641464">
                  <a:extLst>
                    <a:ext uri="{9D8B030D-6E8A-4147-A177-3AD203B41FA5}">
                      <a16:colId xmlns:a16="http://schemas.microsoft.com/office/drawing/2014/main" val="1778817500"/>
                    </a:ext>
                  </a:extLst>
                </a:gridCol>
                <a:gridCol w="641464">
                  <a:extLst>
                    <a:ext uri="{9D8B030D-6E8A-4147-A177-3AD203B41FA5}">
                      <a16:colId xmlns:a16="http://schemas.microsoft.com/office/drawing/2014/main" val="3569813170"/>
                    </a:ext>
                  </a:extLst>
                </a:gridCol>
              </a:tblGrid>
              <a:tr h="205224">
                <a:tc>
                  <a:txBody>
                    <a:bodyPr/>
                    <a:lstStyle/>
                    <a:p>
                      <a:endParaRPr lang="en-GB" sz="800" dirty="0"/>
                    </a:p>
                  </a:txBody>
                  <a:tcPr>
                    <a:lnL w="12700" cap="flat" cmpd="sng" algn="ctr">
                      <a:solidFill>
                        <a:srgbClr val="87BD31"/>
                      </a:solidFill>
                      <a:prstDash val="solid"/>
                      <a:round/>
                      <a:headEnd type="none" w="med" len="med"/>
                      <a:tailEnd type="none" w="med" len="med"/>
                    </a:lnL>
                    <a:lnR w="12700" cap="flat" cmpd="sng" algn="ctr">
                      <a:solidFill>
                        <a:srgbClr val="87BD31"/>
                      </a:solidFill>
                      <a:prstDash val="solid"/>
                      <a:round/>
                      <a:headEnd type="none" w="med" len="med"/>
                      <a:tailEnd type="none" w="med" len="med"/>
                    </a:lnR>
                    <a:lnT w="12700" cap="flat" cmpd="sng" algn="ctr">
                      <a:solidFill>
                        <a:srgbClr val="87BD3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rgbClr val="87BD31"/>
                      </a:solidFill>
                      <a:prstDash val="solid"/>
                      <a:round/>
                      <a:headEnd type="none" w="med" len="med"/>
                      <a:tailEnd type="none" w="med" len="med"/>
                    </a:lnL>
                    <a:lnR w="12700" cap="flat" cmpd="sng" algn="ctr">
                      <a:solidFill>
                        <a:srgbClr val="87BD31"/>
                      </a:solidFill>
                      <a:prstDash val="solid"/>
                      <a:round/>
                      <a:headEnd type="none" w="med" len="med"/>
                      <a:tailEnd type="none" w="med" len="med"/>
                    </a:lnR>
                    <a:lnT w="12700" cap="flat" cmpd="sng" algn="ctr">
                      <a:solidFill>
                        <a:srgbClr val="87BD3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sp>
        <p:nvSpPr>
          <p:cNvPr id="48" name="TextBox 47"/>
          <p:cNvSpPr txBox="1"/>
          <p:nvPr/>
        </p:nvSpPr>
        <p:spPr>
          <a:xfrm>
            <a:off x="1868154" y="4930717"/>
            <a:ext cx="806028" cy="369332"/>
          </a:xfrm>
          <a:prstGeom prst="rect">
            <a:avLst/>
          </a:prstGeom>
          <a:noFill/>
        </p:spPr>
        <p:txBody>
          <a:bodyPr wrap="square" rtlCol="0">
            <a:spAutoFit/>
          </a:bodyPr>
          <a:lstStyle/>
          <a:p>
            <a:pPr algn="ctr"/>
            <a:r>
              <a:rPr lang="en-GB" dirty="0">
                <a:solidFill>
                  <a:srgbClr val="87BD31"/>
                </a:solidFill>
              </a:rPr>
              <a:t>half</a:t>
            </a:r>
          </a:p>
        </p:txBody>
      </p:sp>
      <p:grpSp>
        <p:nvGrpSpPr>
          <p:cNvPr id="57" name="Group 56"/>
          <p:cNvGrpSpPr/>
          <p:nvPr/>
        </p:nvGrpSpPr>
        <p:grpSpPr>
          <a:xfrm>
            <a:off x="3146649" y="4788262"/>
            <a:ext cx="271463" cy="621337"/>
            <a:chOff x="3190875" y="2914650"/>
            <a:chExt cx="271463" cy="621337"/>
          </a:xfrm>
        </p:grpSpPr>
        <p:sp>
          <p:nvSpPr>
            <p:cNvPr id="58" name="TextBox 57"/>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3</a:t>
              </a:r>
            </a:p>
          </p:txBody>
        </p:sp>
        <p:cxnSp>
          <p:nvCxnSpPr>
            <p:cNvPr id="59" name="Straight Connector 58"/>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4</a:t>
              </a:r>
            </a:p>
          </p:txBody>
        </p:sp>
      </p:grpSp>
      <p:sp>
        <p:nvSpPr>
          <p:cNvPr id="61" name="TextBox 60"/>
          <p:cNvSpPr txBox="1"/>
          <p:nvPr/>
        </p:nvSpPr>
        <p:spPr>
          <a:xfrm>
            <a:off x="6092553" y="5154770"/>
            <a:ext cx="271463" cy="369332"/>
          </a:xfrm>
          <a:prstGeom prst="rect">
            <a:avLst/>
          </a:prstGeom>
          <a:noFill/>
        </p:spPr>
        <p:txBody>
          <a:bodyPr wrap="square" rtlCol="0">
            <a:spAutoFit/>
          </a:bodyPr>
          <a:lstStyle/>
          <a:p>
            <a:pPr algn="ctr"/>
            <a:r>
              <a:rPr lang="en-GB" dirty="0">
                <a:solidFill>
                  <a:srgbClr val="87BD31"/>
                </a:solidFill>
              </a:rPr>
              <a:t>1</a:t>
            </a:r>
          </a:p>
        </p:txBody>
      </p:sp>
      <p:sp>
        <p:nvSpPr>
          <p:cNvPr id="62" name="TextBox 61"/>
          <p:cNvSpPr txBox="1"/>
          <p:nvPr/>
        </p:nvSpPr>
        <p:spPr>
          <a:xfrm>
            <a:off x="4819896" y="5132018"/>
            <a:ext cx="271463" cy="369332"/>
          </a:xfrm>
          <a:prstGeom prst="rect">
            <a:avLst/>
          </a:prstGeom>
          <a:noFill/>
        </p:spPr>
        <p:txBody>
          <a:bodyPr wrap="square" rtlCol="0">
            <a:spAutoFit/>
          </a:bodyPr>
          <a:lstStyle/>
          <a:p>
            <a:pPr algn="ctr"/>
            <a:r>
              <a:rPr lang="en-GB" dirty="0">
                <a:solidFill>
                  <a:srgbClr val="87BD31"/>
                </a:solidFill>
              </a:rPr>
              <a:t>0</a:t>
            </a:r>
          </a:p>
        </p:txBody>
      </p:sp>
      <p:grpSp>
        <p:nvGrpSpPr>
          <p:cNvPr id="49" name="Group 48"/>
          <p:cNvGrpSpPr/>
          <p:nvPr/>
        </p:nvGrpSpPr>
        <p:grpSpPr>
          <a:xfrm>
            <a:off x="5463684" y="5140846"/>
            <a:ext cx="271463" cy="434240"/>
            <a:chOff x="5463684" y="5140846"/>
            <a:chExt cx="271463" cy="434240"/>
          </a:xfrm>
        </p:grpSpPr>
        <p:sp>
          <p:nvSpPr>
            <p:cNvPr id="63" name="TextBox 62"/>
            <p:cNvSpPr txBox="1"/>
            <p:nvPr/>
          </p:nvSpPr>
          <p:spPr>
            <a:xfrm>
              <a:off x="5463684" y="5140846"/>
              <a:ext cx="271463" cy="261610"/>
            </a:xfrm>
            <a:prstGeom prst="rect">
              <a:avLst/>
            </a:prstGeom>
            <a:noFill/>
          </p:spPr>
          <p:txBody>
            <a:bodyPr wrap="square" rtlCol="0">
              <a:spAutoFit/>
            </a:bodyPr>
            <a:lstStyle/>
            <a:p>
              <a:pPr algn="ctr"/>
              <a:r>
                <a:rPr lang="en-GB" sz="1050" b="1" dirty="0">
                  <a:solidFill>
                    <a:srgbClr val="87BD31"/>
                  </a:solidFill>
                </a:rPr>
                <a:t>1</a:t>
              </a:r>
            </a:p>
          </p:txBody>
        </p:sp>
        <p:cxnSp>
          <p:nvCxnSpPr>
            <p:cNvPr id="64" name="Straight Connector 63"/>
            <p:cNvCxnSpPr/>
            <p:nvPr/>
          </p:nvCxnSpPr>
          <p:spPr>
            <a:xfrm flipH="1">
              <a:off x="5543061" y="5350396"/>
              <a:ext cx="108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5463684" y="5313476"/>
              <a:ext cx="271463" cy="261610"/>
            </a:xfrm>
            <a:prstGeom prst="rect">
              <a:avLst/>
            </a:prstGeom>
            <a:noFill/>
          </p:spPr>
          <p:txBody>
            <a:bodyPr wrap="square" rtlCol="0">
              <a:spAutoFit/>
            </a:bodyPr>
            <a:lstStyle/>
            <a:p>
              <a:pPr algn="ctr"/>
              <a:r>
                <a:rPr lang="en-GB" sz="1050" b="1" dirty="0">
                  <a:solidFill>
                    <a:srgbClr val="87BD31"/>
                  </a:solidFill>
                </a:rPr>
                <a:t>2</a:t>
              </a:r>
            </a:p>
          </p:txBody>
        </p:sp>
      </p:grpSp>
      <p:cxnSp>
        <p:nvCxnSpPr>
          <p:cNvPr id="66" name="Straight Arrow Connector 65"/>
          <p:cNvCxnSpPr/>
          <p:nvPr/>
        </p:nvCxnSpPr>
        <p:spPr>
          <a:xfrm>
            <a:off x="5595500" y="4512177"/>
            <a:ext cx="0" cy="381851"/>
          </a:xfrm>
          <a:prstGeom prst="straightConnector1">
            <a:avLst/>
          </a:prstGeom>
          <a:ln w="38100" cap="rnd">
            <a:solidFill>
              <a:srgbClr val="87BD31"/>
            </a:solidFill>
            <a:tailEnd type="triangle"/>
          </a:ln>
        </p:spPr>
        <p:style>
          <a:lnRef idx="1">
            <a:schemeClr val="accent1"/>
          </a:lnRef>
          <a:fillRef idx="0">
            <a:schemeClr val="accent1"/>
          </a:fillRef>
          <a:effectRef idx="0">
            <a:schemeClr val="accent1"/>
          </a:effectRef>
          <a:fontRef idx="minor">
            <a:schemeClr val="tx1"/>
          </a:fontRef>
        </p:style>
      </p:cxnSp>
      <p:pic>
        <p:nvPicPr>
          <p:cNvPr id="67" name="Picture 6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603211" y="1827357"/>
            <a:ext cx="6184322" cy="4390963"/>
          </a:xfrm>
          <a:prstGeom prst="rect">
            <a:avLst/>
          </a:prstGeom>
          <a:effectLst>
            <a:outerShdw blurRad="25400" dist="50800" dir="13680000" algn="ctr" rotWithShape="0">
              <a:srgbClr val="000000">
                <a:alpha val="22000"/>
              </a:srgbClr>
            </a:outerShdw>
          </a:effectLst>
        </p:spPr>
      </p:pic>
      <p:pic>
        <p:nvPicPr>
          <p:cNvPr id="10" name="Picture 9"/>
          <p:cNvPicPr>
            <a:picLocks noChangeAspect="1"/>
          </p:cNvPicPr>
          <p:nvPr/>
        </p:nvPicPr>
        <p:blipFill rotWithShape="1">
          <a:blip r:embed="rId5" cstate="screen">
            <a:extLst>
              <a:ext uri="{28A0092B-C50C-407E-A947-70E740481C1C}">
                <a14:useLocalDpi xmlns:a14="http://schemas.microsoft.com/office/drawing/2010/main"/>
              </a:ext>
            </a:extLst>
          </a:blip>
          <a:srcRect b="-3441"/>
          <a:stretch/>
        </p:blipFill>
        <p:spPr>
          <a:xfrm>
            <a:off x="7212744" y="1739511"/>
            <a:ext cx="1708500" cy="3485351"/>
          </a:xfrm>
          <a:prstGeom prst="rect">
            <a:avLst/>
          </a:prstGeom>
          <a:effectLst>
            <a:outerShdw blurRad="12700" dist="63500" dir="12240000" algn="ctr" rotWithShape="0">
              <a:srgbClr val="000000">
                <a:alpha val="15000"/>
              </a:srgbClr>
            </a:outerShdw>
          </a:effectLst>
        </p:spPr>
      </p:pic>
      <p:pic>
        <p:nvPicPr>
          <p:cNvPr id="11" name="Picture 10"/>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661239" flipH="1">
            <a:off x="7220878" y="4795071"/>
            <a:ext cx="1423603" cy="2028255"/>
          </a:xfrm>
          <a:prstGeom prst="rect">
            <a:avLst/>
          </a:prstGeom>
          <a:effectLst>
            <a:outerShdw blurRad="25400" dist="38100" dir="5040000" algn="ctr" rotWithShape="0">
              <a:srgbClr val="000000">
                <a:alpha val="29000"/>
              </a:srgbClr>
            </a:outerShdw>
          </a:effectLst>
        </p:spPr>
      </p:pic>
      <p:pic>
        <p:nvPicPr>
          <p:cNvPr id="12" name="Picture 11"/>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506436" y="1140902"/>
            <a:ext cx="637563" cy="5717098"/>
          </a:xfrm>
          <a:prstGeom prst="rect">
            <a:avLst/>
          </a:prstGeom>
        </p:spPr>
      </p:pic>
      <p:pic>
        <p:nvPicPr>
          <p:cNvPr id="2" name="Picture 1"/>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0" y="1232954"/>
            <a:ext cx="638175" cy="5625045"/>
          </a:xfrm>
          <a:prstGeom prst="rect">
            <a:avLst/>
          </a:prstGeom>
        </p:spPr>
      </p:pic>
      <p:grpSp>
        <p:nvGrpSpPr>
          <p:cNvPr id="14" name="Group 13"/>
          <p:cNvGrpSpPr/>
          <p:nvPr/>
        </p:nvGrpSpPr>
        <p:grpSpPr>
          <a:xfrm>
            <a:off x="-217788" y="1387695"/>
            <a:ext cx="5412085" cy="781056"/>
            <a:chOff x="5267322" y="4724405"/>
            <a:chExt cx="5412085" cy="781056"/>
          </a:xfrm>
        </p:grpSpPr>
        <p:sp>
          <p:nvSpPr>
            <p:cNvPr id="15" name="Pentagon 14"/>
            <p:cNvSpPr/>
            <p:nvPr/>
          </p:nvSpPr>
          <p:spPr>
            <a:xfrm>
              <a:off x="5267322" y="4724405"/>
              <a:ext cx="5412085" cy="781056"/>
            </a:xfrm>
            <a:prstGeom prst="homePlate">
              <a:avLst>
                <a:gd name="adj" fmla="val 12007"/>
              </a:avLst>
            </a:prstGeom>
            <a:solidFill>
              <a:srgbClr val="4DB1E3"/>
            </a:solidFill>
            <a:ln>
              <a:noFill/>
            </a:ln>
            <a:effectLst>
              <a:outerShdw blurRad="25400" dist="38100" dir="6480000" algn="ctr" rotWithShape="0">
                <a:srgbClr val="000000">
                  <a:alpha val="1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987518" y="4774482"/>
              <a:ext cx="4564695" cy="646331"/>
            </a:xfrm>
            <a:prstGeom prst="rect">
              <a:avLst/>
            </a:prstGeom>
          </p:spPr>
          <p:txBody>
            <a:bodyPr wrap="square">
              <a:spAutoFit/>
            </a:bodyPr>
            <a:lstStyle/>
            <a:p>
              <a:pPr lvl="0"/>
              <a:r>
                <a:rPr lang="en-GB" dirty="0">
                  <a:solidFill>
                    <a:schemeClr val="bg1"/>
                  </a:solidFill>
                </a:rPr>
                <a:t>Look at the images and decide if each one is a unit fraction or a non-unit fraction.</a:t>
              </a:r>
            </a:p>
          </p:txBody>
        </p:sp>
      </p:grpSp>
      <p:graphicFrame>
        <p:nvGraphicFramePr>
          <p:cNvPr id="9" name="Table 8"/>
          <p:cNvGraphicFramePr>
            <a:graphicFrameLocks noGrp="1"/>
          </p:cNvGraphicFramePr>
          <p:nvPr>
            <p:extLst>
              <p:ext uri="{D42A27DB-BD31-4B8C-83A1-F6EECF244321}">
                <p14:modId xmlns:p14="http://schemas.microsoft.com/office/powerpoint/2010/main" val="2369795708"/>
              </p:ext>
            </p:extLst>
          </p:nvPr>
        </p:nvGraphicFramePr>
        <p:xfrm>
          <a:off x="2180045" y="2354671"/>
          <a:ext cx="4868806" cy="3461042"/>
        </p:xfrm>
        <a:graphic>
          <a:graphicData uri="http://schemas.openxmlformats.org/drawingml/2006/table">
            <a:tbl>
              <a:tblPr firstRow="1" bandRow="1">
                <a:tableStyleId>{5940675A-B579-460E-94D1-54222C63F5DA}</a:tableStyleId>
              </a:tblPr>
              <a:tblGrid>
                <a:gridCol w="2400664">
                  <a:extLst>
                    <a:ext uri="{9D8B030D-6E8A-4147-A177-3AD203B41FA5}">
                      <a16:colId xmlns:a16="http://schemas.microsoft.com/office/drawing/2014/main" val="3714743544"/>
                    </a:ext>
                  </a:extLst>
                </a:gridCol>
                <a:gridCol w="1234071">
                  <a:extLst>
                    <a:ext uri="{9D8B030D-6E8A-4147-A177-3AD203B41FA5}">
                      <a16:colId xmlns:a16="http://schemas.microsoft.com/office/drawing/2014/main" val="3024427648"/>
                    </a:ext>
                  </a:extLst>
                </a:gridCol>
                <a:gridCol w="1234071">
                  <a:extLst>
                    <a:ext uri="{9D8B030D-6E8A-4147-A177-3AD203B41FA5}">
                      <a16:colId xmlns:a16="http://schemas.microsoft.com/office/drawing/2014/main" val="3628495088"/>
                    </a:ext>
                  </a:extLst>
                </a:gridCol>
              </a:tblGrid>
              <a:tr h="815249">
                <a:tc>
                  <a:txBody>
                    <a:bodyPr/>
                    <a:lstStyle/>
                    <a:p>
                      <a:endParaRPr lang="en-GB" dirty="0"/>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t>Unit Fraction</a:t>
                      </a:r>
                    </a:p>
                  </a:txBody>
                  <a:tcPr anchor="ctr">
                    <a:lnL w="12700" cap="flat" cmpd="sng" algn="ctr">
                      <a:solidFill>
                        <a:schemeClr val="tx1"/>
                      </a:solidFill>
                      <a:prstDash val="solid"/>
                      <a:round/>
                      <a:headEnd type="none" w="med" len="med"/>
                      <a:tailEnd type="none" w="med" len="med"/>
                    </a:lnL>
                  </a:tcPr>
                </a:tc>
                <a:tc>
                  <a:txBody>
                    <a:bodyPr/>
                    <a:lstStyle/>
                    <a:p>
                      <a:pPr algn="ctr"/>
                      <a:r>
                        <a:rPr lang="en-GB" dirty="0"/>
                        <a:t>Non-Unit Fraction</a:t>
                      </a:r>
                    </a:p>
                  </a:txBody>
                  <a:tcPr anchor="ctr"/>
                </a:tc>
                <a:extLst>
                  <a:ext uri="{0D108BD9-81ED-4DB2-BD59-A6C34878D82A}">
                    <a16:rowId xmlns:a16="http://schemas.microsoft.com/office/drawing/2014/main" val="2033721805"/>
                  </a:ext>
                </a:extLst>
              </a:tr>
              <a:tr h="881931">
                <a:tc>
                  <a:txBody>
                    <a:bodyPr/>
                    <a:lstStyle/>
                    <a:p>
                      <a:endParaRPr lang="en-GB"/>
                    </a:p>
                  </a:txBody>
                  <a:tcPr>
                    <a:lnT w="12700" cap="flat" cmpd="sng" algn="ctr">
                      <a:solidFill>
                        <a:schemeClr val="tx1"/>
                      </a:solidFill>
                      <a:prstDash val="solid"/>
                      <a:round/>
                      <a:headEnd type="none" w="med" len="med"/>
                      <a:tailEnd type="none" w="med" len="med"/>
                    </a:lnT>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233556490"/>
                  </a:ext>
                </a:extLst>
              </a:tr>
              <a:tr h="881931">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291073784"/>
                  </a:ext>
                </a:extLst>
              </a:tr>
              <a:tr h="881931">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804445231"/>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6158689"/>
              </p:ext>
            </p:extLst>
          </p:nvPr>
        </p:nvGraphicFramePr>
        <p:xfrm>
          <a:off x="2366779" y="3337188"/>
          <a:ext cx="2024800" cy="551968"/>
        </p:xfrm>
        <a:graphic>
          <a:graphicData uri="http://schemas.openxmlformats.org/drawingml/2006/table">
            <a:tbl>
              <a:tblPr firstRow="1" bandRow="1">
                <a:tableStyleId>{5940675A-B579-460E-94D1-54222C63F5DA}</a:tableStyleId>
              </a:tblPr>
              <a:tblGrid>
                <a:gridCol w="404960">
                  <a:extLst>
                    <a:ext uri="{9D8B030D-6E8A-4147-A177-3AD203B41FA5}">
                      <a16:colId xmlns:a16="http://schemas.microsoft.com/office/drawing/2014/main" val="2851582794"/>
                    </a:ext>
                  </a:extLst>
                </a:gridCol>
                <a:gridCol w="404960">
                  <a:extLst>
                    <a:ext uri="{9D8B030D-6E8A-4147-A177-3AD203B41FA5}">
                      <a16:colId xmlns:a16="http://schemas.microsoft.com/office/drawing/2014/main" val="410872975"/>
                    </a:ext>
                  </a:extLst>
                </a:gridCol>
                <a:gridCol w="404960">
                  <a:extLst>
                    <a:ext uri="{9D8B030D-6E8A-4147-A177-3AD203B41FA5}">
                      <a16:colId xmlns:a16="http://schemas.microsoft.com/office/drawing/2014/main" val="613150009"/>
                    </a:ext>
                  </a:extLst>
                </a:gridCol>
                <a:gridCol w="404960">
                  <a:extLst>
                    <a:ext uri="{9D8B030D-6E8A-4147-A177-3AD203B41FA5}">
                      <a16:colId xmlns:a16="http://schemas.microsoft.com/office/drawing/2014/main" val="3887937732"/>
                    </a:ext>
                  </a:extLst>
                </a:gridCol>
                <a:gridCol w="404960">
                  <a:extLst>
                    <a:ext uri="{9D8B030D-6E8A-4147-A177-3AD203B41FA5}">
                      <a16:colId xmlns:a16="http://schemas.microsoft.com/office/drawing/2014/main" val="3439627310"/>
                    </a:ext>
                  </a:extLst>
                </a:gridCol>
              </a:tblGrid>
              <a:tr h="275984">
                <a:tc>
                  <a:txBody>
                    <a:bodyPr/>
                    <a:lstStyle/>
                    <a:p>
                      <a:endParaRPr lang="en-GB" sz="1100" dirty="0"/>
                    </a:p>
                  </a:txBody>
                  <a:tcPr>
                    <a:solidFill>
                      <a:srgbClr val="4DB1E3"/>
                    </a:solidFill>
                  </a:tcPr>
                </a:tc>
                <a:tc>
                  <a:txBody>
                    <a:bodyPr/>
                    <a:lstStyle/>
                    <a:p>
                      <a:endParaRPr lang="en-GB" sz="1100" dirty="0"/>
                    </a:p>
                  </a:txBody>
                  <a:tcPr>
                    <a:solidFill>
                      <a:srgbClr val="4DB1E3"/>
                    </a:solidFill>
                  </a:tcPr>
                </a:tc>
                <a:tc>
                  <a:txBody>
                    <a:bodyPr/>
                    <a:lstStyle/>
                    <a:p>
                      <a:endParaRPr lang="en-GB" sz="1100"/>
                    </a:p>
                  </a:txBody>
                  <a:tcPr/>
                </a:tc>
                <a:tc>
                  <a:txBody>
                    <a:bodyPr/>
                    <a:lstStyle/>
                    <a:p>
                      <a:endParaRPr lang="en-GB" sz="1100"/>
                    </a:p>
                  </a:txBody>
                  <a:tcPr/>
                </a:tc>
                <a:tc>
                  <a:txBody>
                    <a:bodyPr/>
                    <a:lstStyle/>
                    <a:p>
                      <a:endParaRPr lang="en-GB" sz="1100"/>
                    </a:p>
                  </a:txBody>
                  <a:tcPr/>
                </a:tc>
                <a:extLst>
                  <a:ext uri="{0D108BD9-81ED-4DB2-BD59-A6C34878D82A}">
                    <a16:rowId xmlns:a16="http://schemas.microsoft.com/office/drawing/2014/main" val="2987903962"/>
                  </a:ext>
                </a:extLst>
              </a:tr>
              <a:tr h="275984">
                <a:tc>
                  <a:txBody>
                    <a:bodyPr/>
                    <a:lstStyle/>
                    <a:p>
                      <a:endParaRPr lang="en-GB" sz="1100"/>
                    </a:p>
                  </a:txBody>
                  <a:tcPr/>
                </a:tc>
                <a:tc>
                  <a:txBody>
                    <a:bodyPr/>
                    <a:lstStyle/>
                    <a:p>
                      <a:endParaRPr lang="en-GB" sz="1100"/>
                    </a:p>
                  </a:txBody>
                  <a:tcPr/>
                </a:tc>
                <a:tc>
                  <a:txBody>
                    <a:bodyPr/>
                    <a:lstStyle/>
                    <a:p>
                      <a:endParaRPr lang="en-GB" sz="1100"/>
                    </a:p>
                  </a:txBody>
                  <a:tcPr>
                    <a:solidFill>
                      <a:srgbClr val="4DB1E3"/>
                    </a:solidFill>
                  </a:tcPr>
                </a:tc>
                <a:tc>
                  <a:txBody>
                    <a:bodyPr/>
                    <a:lstStyle/>
                    <a:p>
                      <a:endParaRPr lang="en-GB" sz="1100"/>
                    </a:p>
                  </a:txBody>
                  <a:tcPr>
                    <a:solidFill>
                      <a:srgbClr val="4DB1E3"/>
                    </a:solidFill>
                  </a:tcPr>
                </a:tc>
                <a:tc>
                  <a:txBody>
                    <a:bodyPr/>
                    <a:lstStyle/>
                    <a:p>
                      <a:endParaRPr lang="en-GB" sz="1100" dirty="0"/>
                    </a:p>
                  </a:txBody>
                  <a:tcPr>
                    <a:solidFill>
                      <a:srgbClr val="4DB1E3"/>
                    </a:solidFill>
                  </a:tcPr>
                </a:tc>
                <a:extLst>
                  <a:ext uri="{0D108BD9-81ED-4DB2-BD59-A6C34878D82A}">
                    <a16:rowId xmlns:a16="http://schemas.microsoft.com/office/drawing/2014/main" val="2031097424"/>
                  </a:ext>
                </a:extLst>
              </a:tr>
            </a:tbl>
          </a:graphicData>
        </a:graphic>
      </p:graphicFrame>
      <p:grpSp>
        <p:nvGrpSpPr>
          <p:cNvPr id="76" name="Group 75"/>
          <p:cNvGrpSpPr/>
          <p:nvPr/>
        </p:nvGrpSpPr>
        <p:grpSpPr>
          <a:xfrm>
            <a:off x="2612252" y="4095020"/>
            <a:ext cx="1523275" cy="1623318"/>
            <a:chOff x="2612252" y="4095020"/>
            <a:chExt cx="1523275" cy="1623318"/>
          </a:xfrm>
        </p:grpSpPr>
        <p:grpSp>
          <p:nvGrpSpPr>
            <p:cNvPr id="28" name="Group 27"/>
            <p:cNvGrpSpPr/>
            <p:nvPr/>
          </p:nvGrpSpPr>
          <p:grpSpPr>
            <a:xfrm>
              <a:off x="2970439" y="4095020"/>
              <a:ext cx="800644" cy="791667"/>
              <a:chOff x="2974219" y="4183953"/>
              <a:chExt cx="703426" cy="695539"/>
            </a:xfrm>
          </p:grpSpPr>
          <p:sp>
            <p:nvSpPr>
              <p:cNvPr id="20" name="Hexagon 19"/>
              <p:cNvSpPr/>
              <p:nvPr/>
            </p:nvSpPr>
            <p:spPr>
              <a:xfrm>
                <a:off x="3188573" y="4183953"/>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p:cNvGrpSpPr/>
              <p:nvPr/>
            </p:nvGrpSpPr>
            <p:grpSpPr>
              <a:xfrm>
                <a:off x="3188573" y="4414722"/>
                <a:ext cx="273001" cy="464770"/>
                <a:chOff x="3188573" y="4414722"/>
                <a:chExt cx="273001" cy="464770"/>
              </a:xfrm>
            </p:grpSpPr>
            <p:sp>
              <p:nvSpPr>
                <p:cNvPr id="68" name="Hexagon 67"/>
                <p:cNvSpPr/>
                <p:nvPr/>
              </p:nvSpPr>
              <p:spPr>
                <a:xfrm>
                  <a:off x="3188573" y="4414722"/>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Hexagon 68"/>
                <p:cNvSpPr/>
                <p:nvPr/>
              </p:nvSpPr>
              <p:spPr>
                <a:xfrm>
                  <a:off x="3188573" y="4645491"/>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0" name="Group 69"/>
              <p:cNvGrpSpPr/>
              <p:nvPr/>
            </p:nvGrpSpPr>
            <p:grpSpPr>
              <a:xfrm>
                <a:off x="3404644" y="4297721"/>
                <a:ext cx="273001" cy="464770"/>
                <a:chOff x="3188573" y="4414722"/>
                <a:chExt cx="273001" cy="464770"/>
              </a:xfrm>
            </p:grpSpPr>
            <p:sp>
              <p:nvSpPr>
                <p:cNvPr id="71" name="Hexagon 70"/>
                <p:cNvSpPr/>
                <p:nvPr/>
              </p:nvSpPr>
              <p:spPr>
                <a:xfrm>
                  <a:off x="3188573" y="4414722"/>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Hexagon 71"/>
                <p:cNvSpPr/>
                <p:nvPr/>
              </p:nvSpPr>
              <p:spPr>
                <a:xfrm>
                  <a:off x="3188573" y="4645491"/>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2974219" y="4299812"/>
                <a:ext cx="273001" cy="464770"/>
                <a:chOff x="3188573" y="4414722"/>
                <a:chExt cx="273001" cy="464770"/>
              </a:xfrm>
              <a:noFill/>
            </p:grpSpPr>
            <p:sp>
              <p:nvSpPr>
                <p:cNvPr id="74" name="Hexagon 73"/>
                <p:cNvSpPr/>
                <p:nvPr/>
              </p:nvSpPr>
              <p:spPr>
                <a:xfrm>
                  <a:off x="3188573" y="4414722"/>
                  <a:ext cx="273001" cy="234001"/>
                </a:xfrm>
                <a:prstGeom prst="hexag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Hexagon 74"/>
                <p:cNvSpPr/>
                <p:nvPr/>
              </p:nvSpPr>
              <p:spPr>
                <a:xfrm>
                  <a:off x="3188573" y="4645491"/>
                  <a:ext cx="273001" cy="234001"/>
                </a:xfrm>
                <a:prstGeom prst="hexag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6" name="Group 55"/>
            <p:cNvGrpSpPr/>
            <p:nvPr/>
          </p:nvGrpSpPr>
          <p:grpSpPr>
            <a:xfrm>
              <a:off x="2612252" y="5044879"/>
              <a:ext cx="1523275" cy="673459"/>
              <a:chOff x="2612252" y="5032179"/>
              <a:chExt cx="1523275" cy="673459"/>
            </a:xfrm>
          </p:grpSpPr>
          <p:grpSp>
            <p:nvGrpSpPr>
              <p:cNvPr id="51" name="Group 50"/>
              <p:cNvGrpSpPr/>
              <p:nvPr/>
            </p:nvGrpSpPr>
            <p:grpSpPr>
              <a:xfrm>
                <a:off x="2628209" y="5032179"/>
                <a:ext cx="1507318" cy="292953"/>
                <a:chOff x="2628209" y="5032179"/>
                <a:chExt cx="1507318" cy="292953"/>
              </a:xfrm>
            </p:grpSpPr>
            <p:sp>
              <p:nvSpPr>
                <p:cNvPr id="44" name="Cloud 43"/>
                <p:cNvSpPr/>
                <p:nvPr/>
              </p:nvSpPr>
              <p:spPr>
                <a:xfrm rot="617443">
                  <a:off x="2628209"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Cloud 76"/>
                <p:cNvSpPr/>
                <p:nvPr/>
              </p:nvSpPr>
              <p:spPr>
                <a:xfrm rot="617443">
                  <a:off x="3195137"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Cloud 77"/>
                <p:cNvSpPr/>
                <p:nvPr/>
              </p:nvSpPr>
              <p:spPr>
                <a:xfrm rot="617443">
                  <a:off x="3762065"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1" name="Group 80"/>
              <p:cNvGrpSpPr/>
              <p:nvPr/>
            </p:nvGrpSpPr>
            <p:grpSpPr>
              <a:xfrm>
                <a:off x="2612252" y="5412685"/>
                <a:ext cx="1507318" cy="292953"/>
                <a:chOff x="2628209" y="5032179"/>
                <a:chExt cx="1507318" cy="292953"/>
              </a:xfrm>
            </p:grpSpPr>
            <p:sp>
              <p:nvSpPr>
                <p:cNvPr id="82" name="Cloud 81"/>
                <p:cNvSpPr/>
                <p:nvPr/>
              </p:nvSpPr>
              <p:spPr>
                <a:xfrm rot="617443">
                  <a:off x="2628209"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Cloud 82"/>
                <p:cNvSpPr/>
                <p:nvPr/>
              </p:nvSpPr>
              <p:spPr>
                <a:xfrm rot="617443">
                  <a:off x="3195137"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Cloud 83"/>
                <p:cNvSpPr/>
                <p:nvPr/>
              </p:nvSpPr>
              <p:spPr>
                <a:xfrm rot="617443">
                  <a:off x="3762065" y="5032179"/>
                  <a:ext cx="373462" cy="292953"/>
                </a:xfrm>
                <a:prstGeom prst="cloud">
                  <a:avLst/>
                </a:prstGeom>
                <a:solidFill>
                  <a:srgbClr val="4DB1E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pic>
        <p:nvPicPr>
          <p:cNvPr id="8" name="Picture 7"/>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0" y="6207974"/>
            <a:ext cx="9144000" cy="650025"/>
          </a:xfrm>
          <a:prstGeom prst="rect">
            <a:avLst/>
          </a:prstGeom>
        </p:spPr>
      </p:pic>
      <p:sp>
        <p:nvSpPr>
          <p:cNvPr id="80" name="TextBox 79"/>
          <p:cNvSpPr txBox="1"/>
          <p:nvPr/>
        </p:nvSpPr>
        <p:spPr>
          <a:xfrm>
            <a:off x="6169531" y="3342021"/>
            <a:ext cx="534687" cy="646331"/>
          </a:xfrm>
          <a:prstGeom prst="rect">
            <a:avLst/>
          </a:prstGeom>
          <a:noFill/>
        </p:spPr>
        <p:txBody>
          <a:bodyPr wrap="square" rtlCol="0">
            <a:spAutoFit/>
          </a:bodyPr>
          <a:lstStyle/>
          <a:p>
            <a:pPr algn="ctr"/>
            <a:r>
              <a:rPr lang="en-GB" sz="3600" b="1" dirty="0">
                <a:solidFill>
                  <a:srgbClr val="87BD31"/>
                </a:solidFill>
                <a:sym typeface="Wingdings" panose="05000000000000000000" pitchFamily="2" charset="2"/>
              </a:rPr>
              <a:t></a:t>
            </a:r>
            <a:endParaRPr lang="en-GB" sz="3600" b="1" dirty="0">
              <a:solidFill>
                <a:srgbClr val="87BD31"/>
              </a:solidFill>
            </a:endParaRPr>
          </a:p>
        </p:txBody>
      </p:sp>
      <p:sp>
        <p:nvSpPr>
          <p:cNvPr id="88" name="TextBox 87"/>
          <p:cNvSpPr txBox="1"/>
          <p:nvPr/>
        </p:nvSpPr>
        <p:spPr>
          <a:xfrm>
            <a:off x="6169531" y="4217054"/>
            <a:ext cx="534687" cy="646331"/>
          </a:xfrm>
          <a:prstGeom prst="rect">
            <a:avLst/>
          </a:prstGeom>
          <a:noFill/>
        </p:spPr>
        <p:txBody>
          <a:bodyPr wrap="square" rtlCol="0">
            <a:spAutoFit/>
          </a:bodyPr>
          <a:lstStyle/>
          <a:p>
            <a:pPr algn="ctr"/>
            <a:r>
              <a:rPr lang="en-GB" sz="3600" b="1" dirty="0">
                <a:solidFill>
                  <a:srgbClr val="87BD31"/>
                </a:solidFill>
                <a:sym typeface="Wingdings" panose="05000000000000000000" pitchFamily="2" charset="2"/>
              </a:rPr>
              <a:t></a:t>
            </a:r>
            <a:endParaRPr lang="en-GB" sz="3600" b="1" dirty="0">
              <a:solidFill>
                <a:srgbClr val="87BD31"/>
              </a:solidFill>
            </a:endParaRPr>
          </a:p>
        </p:txBody>
      </p:sp>
      <p:sp>
        <p:nvSpPr>
          <p:cNvPr id="89" name="TextBox 88"/>
          <p:cNvSpPr txBox="1"/>
          <p:nvPr/>
        </p:nvSpPr>
        <p:spPr>
          <a:xfrm>
            <a:off x="4911761" y="5093153"/>
            <a:ext cx="534687" cy="646331"/>
          </a:xfrm>
          <a:prstGeom prst="rect">
            <a:avLst/>
          </a:prstGeom>
          <a:noFill/>
        </p:spPr>
        <p:txBody>
          <a:bodyPr wrap="square" rtlCol="0">
            <a:spAutoFit/>
          </a:bodyPr>
          <a:lstStyle/>
          <a:p>
            <a:pPr algn="ctr"/>
            <a:r>
              <a:rPr lang="en-GB" sz="3600" b="1" dirty="0">
                <a:solidFill>
                  <a:srgbClr val="87BD31"/>
                </a:solidFill>
                <a:sym typeface="Wingdings" panose="05000000000000000000" pitchFamily="2" charset="2"/>
              </a:rPr>
              <a:t></a:t>
            </a:r>
            <a:endParaRPr lang="en-GB" sz="3600" b="1" dirty="0">
              <a:solidFill>
                <a:srgbClr val="87BD31"/>
              </a:solidFill>
            </a:endParaRPr>
          </a:p>
        </p:txBody>
      </p:sp>
    </p:spTree>
    <p:extLst>
      <p:ext uri="{BB962C8B-B14F-4D97-AF65-F5344CB8AC3E}">
        <p14:creationId xmlns:p14="http://schemas.microsoft.com/office/powerpoint/2010/main" val="2791927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750"/>
                                        <p:tgtEl>
                                          <p:spTgt spid="67"/>
                                        </p:tgtEl>
                                      </p:cBhvr>
                                    </p:animEffect>
                                    <p:anim calcmode="lin" valueType="num">
                                      <p:cBhvr>
                                        <p:cTn id="8" dur="750" fill="hold"/>
                                        <p:tgtEl>
                                          <p:spTgt spid="67"/>
                                        </p:tgtEl>
                                        <p:attrNameLst>
                                          <p:attrName>ppt_x</p:attrName>
                                        </p:attrNameLst>
                                      </p:cBhvr>
                                      <p:tavLst>
                                        <p:tav tm="0">
                                          <p:val>
                                            <p:strVal val="#ppt_x"/>
                                          </p:val>
                                        </p:tav>
                                        <p:tav tm="100000">
                                          <p:val>
                                            <p:strVal val="#ppt_x"/>
                                          </p:val>
                                        </p:tav>
                                      </p:tavLst>
                                    </p:anim>
                                    <p:anim calcmode="lin" valueType="num">
                                      <p:cBhvr>
                                        <p:cTn id="9" dur="750" fill="hold"/>
                                        <p:tgtEl>
                                          <p:spTgt spid="6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fade">
                                      <p:cBhvr>
                                        <p:cTn id="12" dur="750"/>
                                        <p:tgtEl>
                                          <p:spTgt spid="76"/>
                                        </p:tgtEl>
                                      </p:cBhvr>
                                    </p:animEffect>
                                    <p:anim calcmode="lin" valueType="num">
                                      <p:cBhvr>
                                        <p:cTn id="13" dur="750" fill="hold"/>
                                        <p:tgtEl>
                                          <p:spTgt spid="76"/>
                                        </p:tgtEl>
                                        <p:attrNameLst>
                                          <p:attrName>ppt_x</p:attrName>
                                        </p:attrNameLst>
                                      </p:cBhvr>
                                      <p:tavLst>
                                        <p:tav tm="0">
                                          <p:val>
                                            <p:strVal val="#ppt_x"/>
                                          </p:val>
                                        </p:tav>
                                        <p:tav tm="100000">
                                          <p:val>
                                            <p:strVal val="#ppt_x"/>
                                          </p:val>
                                        </p:tav>
                                      </p:tavLst>
                                    </p:anim>
                                    <p:anim calcmode="lin" valueType="num">
                                      <p:cBhvr>
                                        <p:cTn id="14" dur="750" fill="hold"/>
                                        <p:tgtEl>
                                          <p:spTgt spid="7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750"/>
                                        <p:tgtEl>
                                          <p:spTgt spid="19"/>
                                        </p:tgtEl>
                                      </p:cBhvr>
                                    </p:animEffect>
                                    <p:anim calcmode="lin" valueType="num">
                                      <p:cBhvr>
                                        <p:cTn id="18" dur="750" fill="hold"/>
                                        <p:tgtEl>
                                          <p:spTgt spid="19"/>
                                        </p:tgtEl>
                                        <p:attrNameLst>
                                          <p:attrName>ppt_x</p:attrName>
                                        </p:attrNameLst>
                                      </p:cBhvr>
                                      <p:tavLst>
                                        <p:tav tm="0">
                                          <p:val>
                                            <p:strVal val="#ppt_x"/>
                                          </p:val>
                                        </p:tav>
                                        <p:tav tm="100000">
                                          <p:val>
                                            <p:strVal val="#ppt_x"/>
                                          </p:val>
                                        </p:tav>
                                      </p:tavLst>
                                    </p:anim>
                                    <p:anim calcmode="lin" valueType="num">
                                      <p:cBhvr>
                                        <p:cTn id="19" dur="75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750"/>
                                        <p:tgtEl>
                                          <p:spTgt spid="9"/>
                                        </p:tgtEl>
                                      </p:cBhvr>
                                    </p:animEffect>
                                    <p:anim calcmode="lin" valueType="num">
                                      <p:cBhvr>
                                        <p:cTn id="23" dur="750" fill="hold"/>
                                        <p:tgtEl>
                                          <p:spTgt spid="9"/>
                                        </p:tgtEl>
                                        <p:attrNameLst>
                                          <p:attrName>ppt_x</p:attrName>
                                        </p:attrNameLst>
                                      </p:cBhvr>
                                      <p:tavLst>
                                        <p:tav tm="0">
                                          <p:val>
                                            <p:strVal val="#ppt_x"/>
                                          </p:val>
                                        </p:tav>
                                        <p:tav tm="100000">
                                          <p:val>
                                            <p:strVal val="#ppt_x"/>
                                          </p:val>
                                        </p:tav>
                                      </p:tavLst>
                                    </p:anim>
                                    <p:anim calcmode="lin" valueType="num">
                                      <p:cBhvr>
                                        <p:cTn id="24" dur="7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fade">
                                      <p:cBhvr>
                                        <p:cTn id="29" dur="500"/>
                                        <p:tgtEl>
                                          <p:spTgt spid="8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500"/>
                                        <p:tgtEl>
                                          <p:spTgt spid="8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9"/>
                                        </p:tgtEl>
                                        <p:attrNameLst>
                                          <p:attrName>style.visibility</p:attrName>
                                        </p:attrNameLst>
                                      </p:cBhvr>
                                      <p:to>
                                        <p:strVal val="visible"/>
                                      </p:to>
                                    </p:set>
                                    <p:animEffect transition="in" filter="fade">
                                      <p:cBhvr>
                                        <p:cTn id="39"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8" grpId="0"/>
      <p:bldP spid="89" grpId="0"/>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D8821FCC-5609-4D2B-94A4-DB9C8C344581}" vid="{64831898-ACBB-4AB0-BC6A-2D4D1F7CE3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1454</TotalTime>
  <Words>309</Words>
  <Application>Microsoft Office PowerPoint</Application>
  <PresentationFormat>On-screen Show (4:3)</PresentationFormat>
  <Paragraphs>75</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Calibri</vt:lpstr>
      <vt:lpstr>Tuffy</vt:lpstr>
      <vt:lpstr>Tuffy-TTF</vt: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Jane Afford</cp:lastModifiedBy>
  <cp:revision>46</cp:revision>
  <dcterms:created xsi:type="dcterms:W3CDTF">2020-01-09T10:11:49Z</dcterms:created>
  <dcterms:modified xsi:type="dcterms:W3CDTF">2020-03-26T21:19:14Z</dcterms:modified>
</cp:coreProperties>
</file>