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69" r:id="rId3"/>
    <p:sldId id="263" r:id="rId4"/>
    <p:sldId id="264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70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Roboto" panose="020B0604020202020204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  <p:embeddedFont>
      <p:font typeface="Twinkl" panose="020B0604020202020204" charset="0"/>
      <p:regular r:id="rId31"/>
      <p:bold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5183"/>
    <a:srgbClr val="0082C9"/>
    <a:srgbClr val="3399FF"/>
    <a:srgbClr val="14B4E4"/>
    <a:srgbClr val="F68A53"/>
    <a:srgbClr val="FAB78F"/>
    <a:srgbClr val="FF7E00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356" y="60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21" Type="http://schemas.openxmlformats.org/officeDocument/2006/relationships/font" Target="fonts/font5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4FDC9F4-3A66-45C5-91FE-DAB8F81651FC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4C2711C-7B57-42A0-859A-6537A07646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658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826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73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5422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4318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693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1" r:id="rId3"/>
    <p:sldLayoutId id="2147483682" r:id="rId4"/>
    <p:sldLayoutId id="2147483685" r:id="rId5"/>
    <p:sldLayoutId id="214748368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10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8.png"/><Relationship Id="rId5" Type="http://schemas.microsoft.com/office/2007/relationships/media" Target="../media/media3.WAV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2.png"/><Relationship Id="rId3" Type="http://schemas.microsoft.com/office/2007/relationships/media" Target="../media/media6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17.png"/><Relationship Id="rId5" Type="http://schemas.microsoft.com/office/2007/relationships/media" Target="../media/media7.WAV"/><Relationship Id="rId10" Type="http://schemas.openxmlformats.org/officeDocument/2006/relationships/image" Target="../media/image16.png"/><Relationship Id="rId4" Type="http://schemas.openxmlformats.org/officeDocument/2006/relationships/audio" Target="../media/media6.WAV"/><Relationship Id="rId9" Type="http://schemas.openxmlformats.org/officeDocument/2006/relationships/image" Target="../media/image15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2.png"/><Relationship Id="rId15" Type="http://schemas.openxmlformats.org/officeDocument/2006/relationships/image" Target="../media/image13.png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13.png"/><Relationship Id="rId3" Type="http://schemas.microsoft.com/office/2007/relationships/media" Target="../media/media10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11.WAV"/><Relationship Id="rId11" Type="http://schemas.openxmlformats.org/officeDocument/2006/relationships/image" Target="../media/image31.png"/><Relationship Id="rId5" Type="http://schemas.microsoft.com/office/2007/relationships/media" Target="../media/media11.WAV"/><Relationship Id="rId10" Type="http://schemas.openxmlformats.org/officeDocument/2006/relationships/image" Target="../media/image30.png"/><Relationship Id="rId4" Type="http://schemas.openxmlformats.org/officeDocument/2006/relationships/audio" Target="../media/media10.WAV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WAV"/><Relationship Id="rId13" Type="http://schemas.openxmlformats.org/officeDocument/2006/relationships/image" Target="../media/image13.png"/><Relationship Id="rId3" Type="http://schemas.microsoft.com/office/2007/relationships/media" Target="../media/media13.WAV"/><Relationship Id="rId7" Type="http://schemas.microsoft.com/office/2007/relationships/media" Target="../media/media15.WAV"/><Relationship Id="rId12" Type="http://schemas.openxmlformats.org/officeDocument/2006/relationships/image" Target="../media/image1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audio" Target="../media/media14.WAV"/><Relationship Id="rId11" Type="http://schemas.openxmlformats.org/officeDocument/2006/relationships/image" Target="../media/image32.png"/><Relationship Id="rId5" Type="http://schemas.microsoft.com/office/2007/relationships/media" Target="../media/media14.WAV"/><Relationship Id="rId10" Type="http://schemas.openxmlformats.org/officeDocument/2006/relationships/image" Target="../media/image19.png"/><Relationship Id="rId4" Type="http://schemas.openxmlformats.org/officeDocument/2006/relationships/audio" Target="../media/media13.WAV"/><Relationship Id="rId9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13" Type="http://schemas.openxmlformats.org/officeDocument/2006/relationships/image" Target="../media/image13.png"/><Relationship Id="rId3" Type="http://schemas.microsoft.com/office/2007/relationships/media" Target="../media/media17.WAV"/><Relationship Id="rId7" Type="http://schemas.microsoft.com/office/2007/relationships/media" Target="../media/media19.WAV"/><Relationship Id="rId12" Type="http://schemas.openxmlformats.org/officeDocument/2006/relationships/image" Target="../media/image12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audio" Target="../media/media18.WAV"/><Relationship Id="rId11" Type="http://schemas.openxmlformats.org/officeDocument/2006/relationships/image" Target="../media/image33.png"/><Relationship Id="rId5" Type="http://schemas.microsoft.com/office/2007/relationships/media" Target="../media/media18.WAV"/><Relationship Id="rId10" Type="http://schemas.openxmlformats.org/officeDocument/2006/relationships/image" Target="../media/image19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13" Type="http://schemas.openxmlformats.org/officeDocument/2006/relationships/image" Target="../media/image13.png"/><Relationship Id="rId3" Type="http://schemas.microsoft.com/office/2007/relationships/media" Target="../media/media21.WAV"/><Relationship Id="rId7" Type="http://schemas.microsoft.com/office/2007/relationships/media" Target="../media/media23.WAV"/><Relationship Id="rId12" Type="http://schemas.openxmlformats.org/officeDocument/2006/relationships/image" Target="../media/image12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34.png"/><Relationship Id="rId5" Type="http://schemas.microsoft.com/office/2007/relationships/media" Target="../media/media22.WAV"/><Relationship Id="rId10" Type="http://schemas.openxmlformats.org/officeDocument/2006/relationships/image" Target="../media/image19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5.WAV"/><Relationship Id="rId7" Type="http://schemas.openxmlformats.org/officeDocument/2006/relationships/image" Target="../media/image36.png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image" Target="../media/image35.png"/><Relationship Id="rId11" Type="http://schemas.openxmlformats.org/officeDocument/2006/relationships/image" Target="../media/image1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2.png"/><Relationship Id="rId4" Type="http://schemas.openxmlformats.org/officeDocument/2006/relationships/audio" Target="../media/media25.WAV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0.png"/><Relationship Id="rId5" Type="http://schemas.openxmlformats.org/officeDocument/2006/relationships/image" Target="../media/image38.e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Year 5 | That’s Tasty | I’m Thirsty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That’s Tasty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19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819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819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ask and answer questions about drink choices.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take part in a role play about drink choices.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ask the question </a:t>
            </a:r>
            <a:r>
              <a:rPr lang="en-GB" dirty="0" err="1">
                <a:latin typeface="Twinkl" pitchFamily="2" charset="0"/>
              </a:rPr>
              <a:t>Qu’est-ce</a:t>
            </a:r>
            <a:r>
              <a:rPr lang="en-GB" dirty="0">
                <a:latin typeface="Twinkl" pitchFamily="2" charset="0"/>
              </a:rPr>
              <a:t> que </a:t>
            </a:r>
            <a:r>
              <a:rPr lang="en-GB" dirty="0" err="1">
                <a:latin typeface="Twinkl" pitchFamily="2" charset="0"/>
              </a:rPr>
              <a:t>vous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désirez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boire</a:t>
            </a:r>
            <a:r>
              <a:rPr lang="en-GB" dirty="0">
                <a:latin typeface="Twinkl" pitchFamily="2" charset="0"/>
              </a:rPr>
              <a:t> ? and answer starting with Je </a:t>
            </a:r>
            <a:r>
              <a:rPr lang="en-GB" dirty="0" err="1">
                <a:latin typeface="Twinkl" pitchFamily="2" charset="0"/>
              </a:rPr>
              <a:t>voudrais</a:t>
            </a:r>
            <a:r>
              <a:rPr lang="en-GB" dirty="0">
                <a:latin typeface="Twinkl" pitchFamily="2" charset="0"/>
              </a:rPr>
              <a:t>….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55838" y="554038"/>
            <a:ext cx="6421437" cy="9525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DB5183"/>
                </a:solidFill>
              </a:rPr>
              <a:t>Les </a:t>
            </a:r>
            <a:r>
              <a:rPr lang="en-GB" dirty="0" err="1">
                <a:solidFill>
                  <a:srgbClr val="DB5183"/>
                </a:solidFill>
              </a:rPr>
              <a:t>boissons</a:t>
            </a:r>
            <a:r>
              <a:rPr lang="en-GB" dirty="0">
                <a:solidFill>
                  <a:srgbClr val="DB5183"/>
                </a:solidFill>
              </a:rPr>
              <a:t> </a:t>
            </a:r>
            <a:r>
              <a:rPr lang="en-GB" dirty="0" err="1">
                <a:solidFill>
                  <a:srgbClr val="DB5183"/>
                </a:solidFill>
              </a:rPr>
              <a:t>chaudes</a:t>
            </a:r>
            <a:br>
              <a:rPr lang="en-GB" i="1" dirty="0">
                <a:solidFill>
                  <a:srgbClr val="FF0000"/>
                </a:solidFill>
              </a:rPr>
            </a:br>
            <a:r>
              <a:rPr lang="en-GB" sz="3600" dirty="0"/>
              <a:t>Hot Drinks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1773238"/>
            <a:ext cx="12636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038" y="1852613"/>
            <a:ext cx="143668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711700" y="3817938"/>
            <a:ext cx="1706563" cy="1892300"/>
            <a:chOff x="5791201" y="4080933"/>
            <a:chExt cx="1707649" cy="1893004"/>
          </a:xfrm>
        </p:grpSpPr>
        <p:pic>
          <p:nvPicPr>
            <p:cNvPr id="9239" name="Picture 9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1201" y="4080933"/>
              <a:ext cx="935328" cy="1625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0" name="Picture 8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1291" y="5147733"/>
              <a:ext cx="1037559" cy="826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813" y="4491038"/>
            <a:ext cx="1457325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932113" y="3638550"/>
            <a:ext cx="154146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4B4E4"/>
                </a:solidFill>
              </a:rPr>
              <a:t>le </a:t>
            </a:r>
            <a:r>
              <a:rPr lang="en-GB" altLang="en-US" sz="2200" dirty="0" err="1">
                <a:solidFill>
                  <a:srgbClr val="14B4E4"/>
                </a:solidFill>
              </a:rPr>
              <a:t>thé</a:t>
            </a:r>
            <a:endParaRPr lang="en-GB" altLang="en-US" sz="2200" dirty="0">
              <a:solidFill>
                <a:srgbClr val="14B4E4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288088" y="3375025"/>
            <a:ext cx="180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4B4E4"/>
                </a:solidFill>
              </a:rPr>
              <a:t>le </a:t>
            </a:r>
            <a:r>
              <a:rPr lang="en-GB" altLang="en-US" sz="2200" dirty="0" err="1">
                <a:solidFill>
                  <a:srgbClr val="14B4E4"/>
                </a:solidFill>
              </a:rPr>
              <a:t>chocolat</a:t>
            </a:r>
            <a:r>
              <a:rPr lang="en-GB" altLang="en-US" sz="2200" dirty="0">
                <a:solidFill>
                  <a:srgbClr val="14B4E4"/>
                </a:solidFill>
              </a:rPr>
              <a:t> </a:t>
            </a:r>
            <a:r>
              <a:rPr lang="en-GB" altLang="en-US" sz="2200" dirty="0" err="1">
                <a:solidFill>
                  <a:srgbClr val="14B4E4"/>
                </a:solidFill>
              </a:rPr>
              <a:t>chaud</a:t>
            </a:r>
            <a:endParaRPr lang="en-GB" altLang="en-US" sz="2200" dirty="0">
              <a:solidFill>
                <a:srgbClr val="14B4E4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195388" y="5694363"/>
            <a:ext cx="154146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4B4E4"/>
                </a:solidFill>
              </a:rPr>
              <a:t>le café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564063" y="5710238"/>
            <a:ext cx="244913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4B4E4"/>
                </a:solidFill>
              </a:rPr>
              <a:t>le café au lait</a:t>
            </a:r>
          </a:p>
        </p:txBody>
      </p:sp>
      <p:pic>
        <p:nvPicPr>
          <p:cNvPr id="20" name="tea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450" y="37385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hot chocolate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963" y="36576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offee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57912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offee w/ milk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0" y="58134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31" name="Group 24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6" name="Rectangle 25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9238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9232" name="Play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42386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896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1671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6425" y="2520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47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15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 nodeType="clickPar">
                      <p:stCondLst>
                        <p:cond delay="0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065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432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/>
          </p:cNvSpPr>
          <p:nvPr>
            <p:ph type="title"/>
          </p:nvPr>
        </p:nvSpPr>
        <p:spPr>
          <a:xfrm>
            <a:off x="457200" y="554038"/>
            <a:ext cx="8220075" cy="95250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rgbClr val="DB5183"/>
                </a:solidFill>
              </a:rPr>
              <a:t>Les </a:t>
            </a:r>
            <a:r>
              <a:rPr lang="en-GB" dirty="0" err="1">
                <a:solidFill>
                  <a:srgbClr val="DB5183"/>
                </a:solidFill>
              </a:rPr>
              <a:t>boissons</a:t>
            </a:r>
            <a:r>
              <a:rPr lang="en-GB" dirty="0">
                <a:solidFill>
                  <a:srgbClr val="DB5183"/>
                </a:solidFill>
              </a:rPr>
              <a:t> </a:t>
            </a:r>
            <a:r>
              <a:rPr lang="en-GB" b="0" dirty="0" err="1">
                <a:solidFill>
                  <a:srgbClr val="DB5183"/>
                </a:solidFill>
              </a:rPr>
              <a:t>froides</a:t>
            </a:r>
            <a:br>
              <a:rPr lang="en-GB" i="1" dirty="0">
                <a:solidFill>
                  <a:srgbClr val="FF0000"/>
                </a:solidFill>
              </a:rPr>
            </a:br>
            <a:r>
              <a:rPr lang="en-GB" sz="3600" dirty="0"/>
              <a:t>Cold Drinks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2500313"/>
            <a:ext cx="1346200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095500"/>
            <a:ext cx="1568450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38" y="2311400"/>
            <a:ext cx="965200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25" y="3467100"/>
            <a:ext cx="608013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311400"/>
            <a:ext cx="893762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42938" y="4779963"/>
            <a:ext cx="154146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4B4E4"/>
                </a:solidFill>
              </a:rPr>
              <a:t>le coca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27325" y="4779963"/>
            <a:ext cx="176371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DB5183"/>
                </a:solidFill>
              </a:rPr>
              <a:t>la </a:t>
            </a:r>
            <a:r>
              <a:rPr lang="en-GB" altLang="en-US" sz="2200" dirty="0" err="1">
                <a:solidFill>
                  <a:srgbClr val="DB5183"/>
                </a:solidFill>
              </a:rPr>
              <a:t>limonade</a:t>
            </a:r>
            <a:endParaRPr lang="en-GB" altLang="en-US" sz="2200" dirty="0">
              <a:solidFill>
                <a:srgbClr val="DB5183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038725" y="4594225"/>
            <a:ext cx="16446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dirty="0">
                <a:solidFill>
                  <a:srgbClr val="14B4E4"/>
                </a:solidFill>
              </a:rPr>
              <a:t>le jus </a:t>
            </a:r>
            <a:r>
              <a:rPr lang="en-GB" altLang="en-US" sz="2200" dirty="0" err="1">
                <a:solidFill>
                  <a:srgbClr val="14B4E4"/>
                </a:solidFill>
              </a:rPr>
              <a:t>d’orange</a:t>
            </a:r>
            <a:endParaRPr lang="en-GB" altLang="en-US" sz="2200" dirty="0">
              <a:solidFill>
                <a:srgbClr val="14B4E4"/>
              </a:solidFill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270750" y="4779963"/>
            <a:ext cx="164306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>
                <a:solidFill>
                  <a:srgbClr val="DB5183"/>
                </a:solidFill>
              </a:rPr>
              <a:t>l’eau</a:t>
            </a:r>
          </a:p>
        </p:txBody>
      </p:sp>
      <p:pic>
        <p:nvPicPr>
          <p:cNvPr id="14" name="coke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8815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emonade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325" y="48815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range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3" y="48815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water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513" y="48815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5" y="820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5" y="156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475" y="2349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8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243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6575"/>
            <a:ext cx="8220075" cy="9874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 err="1"/>
              <a:t>Chaude</a:t>
            </a:r>
            <a:r>
              <a:rPr lang="en-GB" dirty="0"/>
              <a:t> </a:t>
            </a:r>
            <a:r>
              <a:rPr lang="en-GB" dirty="0" err="1"/>
              <a:t>ou</a:t>
            </a:r>
            <a:r>
              <a:rPr lang="en-GB" dirty="0"/>
              <a:t> </a:t>
            </a:r>
            <a:r>
              <a:rPr lang="en-GB" b="0" dirty="0" err="1"/>
              <a:t>froide</a:t>
            </a:r>
            <a:r>
              <a:rPr lang="en-GB" b="0" dirty="0"/>
              <a:t> </a:t>
            </a:r>
            <a:r>
              <a:rPr lang="en-GB" dirty="0"/>
              <a:t>? </a:t>
            </a:r>
          </a:p>
        </p:txBody>
      </p:sp>
      <p:pic>
        <p:nvPicPr>
          <p:cNvPr id="1126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498600" y="1524000"/>
            <a:ext cx="1651000" cy="576263"/>
          </a:xfrm>
          <a:prstGeom prst="rect">
            <a:avLst/>
          </a:prstGeom>
          <a:solidFill>
            <a:srgbClr val="0082C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9" name="TextBox 8"/>
          <p:cNvSpPr txBox="1">
            <a:spLocks noChangeArrowheads="1"/>
          </p:cNvSpPr>
          <p:nvPr/>
        </p:nvSpPr>
        <p:spPr bwMode="auto">
          <a:xfrm>
            <a:off x="1498600" y="1581150"/>
            <a:ext cx="165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b="1" dirty="0" err="1">
                <a:solidFill>
                  <a:schemeClr val="bg1"/>
                </a:solidFill>
              </a:rPr>
              <a:t>froide</a:t>
            </a:r>
            <a:endParaRPr lang="en-GB" altLang="en-US" sz="24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40388" y="1524000"/>
            <a:ext cx="1651000" cy="576263"/>
          </a:xfrm>
          <a:prstGeom prst="rect">
            <a:avLst/>
          </a:prstGeom>
          <a:solidFill>
            <a:srgbClr val="F68A5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1" name="TextBox 10"/>
          <p:cNvSpPr txBox="1">
            <a:spLocks noChangeArrowheads="1"/>
          </p:cNvSpPr>
          <p:nvPr/>
        </p:nvSpPr>
        <p:spPr bwMode="auto">
          <a:xfrm>
            <a:off x="5640388" y="1581150"/>
            <a:ext cx="165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chaude</a:t>
            </a:r>
          </a:p>
        </p:txBody>
      </p:sp>
      <p:pic>
        <p:nvPicPr>
          <p:cNvPr id="16" name="chaud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338" y="8699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563563" y="4500563"/>
            <a:ext cx="2568575" cy="572236"/>
            <a:chOff x="563854" y="4499786"/>
            <a:chExt cx="2567860" cy="572675"/>
          </a:xfrm>
        </p:grpSpPr>
        <p:sp>
          <p:nvSpPr>
            <p:cNvPr id="11296" name="TextBox 16"/>
            <p:cNvSpPr txBox="1">
              <a:spLocks noChangeArrowheads="1"/>
            </p:cNvSpPr>
            <p:nvPr/>
          </p:nvSpPr>
          <p:spPr bwMode="auto">
            <a:xfrm>
              <a:off x="1128662" y="4657724"/>
              <a:ext cx="2003052" cy="400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14B4E4"/>
                  </a:solidFill>
                </a:rPr>
                <a:t>le café au lait</a:t>
              </a:r>
            </a:p>
          </p:txBody>
        </p:sp>
        <p:grpSp>
          <p:nvGrpSpPr>
            <p:cNvPr id="11297" name="Group 23"/>
            <p:cNvGrpSpPr>
              <a:grpSpLocks/>
            </p:cNvGrpSpPr>
            <p:nvPr/>
          </p:nvGrpSpPr>
          <p:grpSpPr bwMode="auto">
            <a:xfrm>
              <a:off x="563854" y="4499786"/>
              <a:ext cx="643221" cy="572675"/>
              <a:chOff x="563854" y="4499786"/>
              <a:chExt cx="643221" cy="572675"/>
            </a:xfrm>
          </p:grpSpPr>
          <p:pic>
            <p:nvPicPr>
              <p:cNvPr id="11298" name="Picture 2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0643" y="4499786"/>
                <a:ext cx="316432" cy="5499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99" name="Picture 11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3854" y="4708370"/>
                <a:ext cx="456895" cy="3640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727075" y="5168900"/>
            <a:ext cx="1774825" cy="543098"/>
            <a:chOff x="727831" y="5169300"/>
            <a:chExt cx="1774281" cy="543326"/>
          </a:xfrm>
        </p:grpSpPr>
        <p:sp>
          <p:nvSpPr>
            <p:cNvPr id="11294" name="TextBox 17"/>
            <p:cNvSpPr txBox="1">
              <a:spLocks noChangeArrowheads="1"/>
            </p:cNvSpPr>
            <p:nvPr/>
          </p:nvSpPr>
          <p:spPr bwMode="auto">
            <a:xfrm>
              <a:off x="961485" y="5288903"/>
              <a:ext cx="1540627" cy="400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14B4E4"/>
                  </a:solidFill>
                </a:rPr>
                <a:t>le coca</a:t>
              </a:r>
            </a:p>
          </p:txBody>
        </p:sp>
        <p:pic>
          <p:nvPicPr>
            <p:cNvPr id="11295" name="Picture 2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831" y="5169300"/>
              <a:ext cx="434419" cy="543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Group 29"/>
          <p:cNvGrpSpPr>
            <a:grpSpLocks/>
          </p:cNvGrpSpPr>
          <p:nvPr/>
        </p:nvGrpSpPr>
        <p:grpSpPr bwMode="auto">
          <a:xfrm>
            <a:off x="700088" y="5688009"/>
            <a:ext cx="2278004" cy="614980"/>
            <a:chOff x="700140" y="5687225"/>
            <a:chExt cx="2278340" cy="616136"/>
          </a:xfrm>
        </p:grpSpPr>
        <p:sp>
          <p:nvSpPr>
            <p:cNvPr id="11292" name="TextBox 18"/>
            <p:cNvSpPr txBox="1">
              <a:spLocks noChangeArrowheads="1"/>
            </p:cNvSpPr>
            <p:nvPr/>
          </p:nvSpPr>
          <p:spPr bwMode="auto">
            <a:xfrm>
              <a:off x="1202845" y="5871296"/>
              <a:ext cx="1775635" cy="400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DB5183"/>
                  </a:solidFill>
                </a:rPr>
                <a:t>la </a:t>
              </a:r>
              <a:r>
                <a:rPr lang="en-GB" altLang="en-US" sz="2000" dirty="0" err="1">
                  <a:solidFill>
                    <a:srgbClr val="DB5183"/>
                  </a:solidFill>
                </a:rPr>
                <a:t>limonade</a:t>
              </a:r>
              <a:endParaRPr lang="en-GB" altLang="en-US" sz="2000" dirty="0">
                <a:solidFill>
                  <a:srgbClr val="DB5183"/>
                </a:solidFill>
              </a:endParaRPr>
            </a:p>
          </p:txBody>
        </p:sp>
        <p:pic>
          <p:nvPicPr>
            <p:cNvPr id="11293" name="Picture 26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140" y="5687225"/>
              <a:ext cx="489800" cy="61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3376613" y="4614863"/>
            <a:ext cx="2498725" cy="493712"/>
            <a:chOff x="3376913" y="4614615"/>
            <a:chExt cx="2498418" cy="493686"/>
          </a:xfrm>
        </p:grpSpPr>
        <p:sp>
          <p:nvSpPr>
            <p:cNvPr id="11290" name="TextBox 19"/>
            <p:cNvSpPr txBox="1">
              <a:spLocks noChangeArrowheads="1"/>
            </p:cNvSpPr>
            <p:nvPr/>
          </p:nvSpPr>
          <p:spPr bwMode="auto">
            <a:xfrm>
              <a:off x="3563239" y="4630626"/>
              <a:ext cx="2312092" cy="4000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14B4E4"/>
                  </a:solidFill>
                </a:rPr>
                <a:t>le jus d’orange</a:t>
              </a:r>
            </a:p>
          </p:txBody>
        </p:sp>
        <p:pic>
          <p:nvPicPr>
            <p:cNvPr id="11291" name="Picture 3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6913" y="4614615"/>
              <a:ext cx="331791" cy="493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8" name="Group 37"/>
          <p:cNvGrpSpPr>
            <a:grpSpLocks/>
          </p:cNvGrpSpPr>
          <p:nvPr/>
        </p:nvGrpSpPr>
        <p:grpSpPr bwMode="auto">
          <a:xfrm>
            <a:off x="3281363" y="5154613"/>
            <a:ext cx="1643062" cy="525054"/>
            <a:chOff x="3280688" y="5153842"/>
            <a:chExt cx="1643912" cy="525039"/>
          </a:xfrm>
        </p:grpSpPr>
        <p:sp>
          <p:nvSpPr>
            <p:cNvPr id="11288" name="TextBox 20"/>
            <p:cNvSpPr txBox="1">
              <a:spLocks noChangeArrowheads="1"/>
            </p:cNvSpPr>
            <p:nvPr/>
          </p:nvSpPr>
          <p:spPr bwMode="auto">
            <a:xfrm>
              <a:off x="3280688" y="5250962"/>
              <a:ext cx="1643912" cy="400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DB5183"/>
                  </a:solidFill>
                </a:rPr>
                <a:t>l’eau</a:t>
              </a:r>
            </a:p>
          </p:txBody>
        </p:sp>
        <p:pic>
          <p:nvPicPr>
            <p:cNvPr id="11289" name="Picture 3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8294" y="5153842"/>
              <a:ext cx="245353" cy="525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3314700" y="5803900"/>
            <a:ext cx="1627188" cy="558800"/>
            <a:chOff x="3314555" y="5804687"/>
            <a:chExt cx="1626979" cy="558311"/>
          </a:xfrm>
        </p:grpSpPr>
        <p:sp>
          <p:nvSpPr>
            <p:cNvPr id="11286" name="TextBox 12"/>
            <p:cNvSpPr txBox="1">
              <a:spLocks noChangeArrowheads="1"/>
            </p:cNvSpPr>
            <p:nvPr/>
          </p:nvSpPr>
          <p:spPr bwMode="auto">
            <a:xfrm>
              <a:off x="3400907" y="5871296"/>
              <a:ext cx="1540627" cy="399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14B4E4"/>
                  </a:solidFill>
                </a:rPr>
                <a:t>le thé</a:t>
              </a:r>
            </a:p>
          </p:txBody>
        </p:sp>
        <p:pic>
          <p:nvPicPr>
            <p:cNvPr id="11287" name="Picture 33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4555" y="5804687"/>
              <a:ext cx="452830" cy="558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5786438" y="4692649"/>
            <a:ext cx="1804987" cy="441995"/>
            <a:chOff x="5786187" y="4692177"/>
            <a:chExt cx="1804629" cy="441710"/>
          </a:xfrm>
        </p:grpSpPr>
        <p:sp>
          <p:nvSpPr>
            <p:cNvPr id="11284" name="TextBox 13"/>
            <p:cNvSpPr txBox="1">
              <a:spLocks noChangeArrowheads="1"/>
            </p:cNvSpPr>
            <p:nvPr/>
          </p:nvSpPr>
          <p:spPr bwMode="auto">
            <a:xfrm>
              <a:off x="6050189" y="4692177"/>
              <a:ext cx="1540627" cy="399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14B4E4"/>
                  </a:solidFill>
                </a:rPr>
                <a:t>le café</a:t>
              </a:r>
            </a:p>
          </p:txBody>
        </p:sp>
        <p:pic>
          <p:nvPicPr>
            <p:cNvPr id="11285" name="Picture 34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86187" y="4749212"/>
              <a:ext cx="528004" cy="384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5816600" y="5191121"/>
            <a:ext cx="2840038" cy="543288"/>
            <a:chOff x="5815863" y="5190922"/>
            <a:chExt cx="2841068" cy="543931"/>
          </a:xfrm>
        </p:grpSpPr>
        <p:sp>
          <p:nvSpPr>
            <p:cNvPr id="11282" name="TextBox 14"/>
            <p:cNvSpPr txBox="1">
              <a:spLocks noChangeArrowheads="1"/>
            </p:cNvSpPr>
            <p:nvPr/>
          </p:nvSpPr>
          <p:spPr bwMode="auto">
            <a:xfrm>
              <a:off x="6304570" y="5288716"/>
              <a:ext cx="2352361" cy="400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14B4E4"/>
                  </a:solidFill>
                </a:rPr>
                <a:t>le </a:t>
              </a:r>
              <a:r>
                <a:rPr lang="en-GB" altLang="en-US" sz="2000" dirty="0" err="1">
                  <a:solidFill>
                    <a:srgbClr val="14B4E4"/>
                  </a:solidFill>
                </a:rPr>
                <a:t>chocolat</a:t>
              </a:r>
              <a:r>
                <a:rPr lang="en-GB" altLang="en-US" sz="2000" dirty="0">
                  <a:solidFill>
                    <a:srgbClr val="14B4E4"/>
                  </a:solidFill>
                </a:rPr>
                <a:t> </a:t>
              </a:r>
              <a:r>
                <a:rPr lang="en-GB" altLang="en-US" sz="2000" dirty="0" err="1">
                  <a:solidFill>
                    <a:srgbClr val="14B4E4"/>
                  </a:solidFill>
                </a:rPr>
                <a:t>chaud</a:t>
              </a:r>
              <a:endParaRPr lang="en-GB" altLang="en-US" sz="2000" dirty="0">
                <a:solidFill>
                  <a:srgbClr val="14B4E4"/>
                </a:solidFill>
              </a:endParaRPr>
            </a:p>
          </p:txBody>
        </p:sp>
        <p:pic>
          <p:nvPicPr>
            <p:cNvPr id="11283" name="Picture 35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5863" y="5190922"/>
              <a:ext cx="488708" cy="543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Chaude ou froide">
            <a:hlinkClick r:id="" action="ppaction://media"/>
            <a:extLst>
              <a:ext uri="{FF2B5EF4-FFF2-40B4-BE49-F238E27FC236}">
                <a16:creationId xmlns:a16="http://schemas.microsoft.com/office/drawing/2014/main" id="{F7A96B2C-DCF0-48E1-A801-E1BFCDCD1C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76326" y="224114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50625 -0.3372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13" y="-1687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05764 -0.4319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-2159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05608 -0.4261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" y="-21319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22066 -0.1594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42" y="-7986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21979 -0.1564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0" y="-782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23003 -0.416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93" y="-2085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05347 -0.1597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4" y="-7986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05139 -0.150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-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36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46113"/>
            <a:ext cx="8220075" cy="8016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Containers</a:t>
            </a:r>
          </a:p>
        </p:txBody>
      </p:sp>
      <p:pic>
        <p:nvPicPr>
          <p:cNvPr id="12291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806700"/>
            <a:ext cx="465138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825" y="3206750"/>
            <a:ext cx="11382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263" y="2886075"/>
            <a:ext cx="55403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1212850" y="4071938"/>
            <a:ext cx="1685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DB5183"/>
                </a:solidFill>
              </a:rPr>
              <a:t>une bouteille</a:t>
            </a:r>
          </a:p>
        </p:txBody>
      </p:sp>
      <p:sp>
        <p:nvSpPr>
          <p:cNvPr id="12296" name="Rectangle 10"/>
          <p:cNvSpPr>
            <a:spLocks noChangeArrowheads="1"/>
          </p:cNvSpPr>
          <p:nvPr/>
        </p:nvSpPr>
        <p:spPr bwMode="auto">
          <a:xfrm>
            <a:off x="4060825" y="4068763"/>
            <a:ext cx="1271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DB5183"/>
                </a:solidFill>
              </a:rPr>
              <a:t>une tasse</a:t>
            </a:r>
          </a:p>
        </p:txBody>
      </p:sp>
      <p:sp>
        <p:nvSpPr>
          <p:cNvPr id="12297" name="Rectangle 11"/>
          <p:cNvSpPr>
            <a:spLocks noChangeArrowheads="1"/>
          </p:cNvSpPr>
          <p:nvPr/>
        </p:nvSpPr>
        <p:spPr bwMode="auto">
          <a:xfrm>
            <a:off x="6648450" y="4068763"/>
            <a:ext cx="1154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14B4E4"/>
                </a:solidFill>
              </a:rPr>
              <a:t>un verre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141413" y="1346200"/>
            <a:ext cx="15398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rgbClr val="14B4E4"/>
                </a:solidFill>
              </a:rPr>
              <a:t>le </a:t>
            </a:r>
            <a:r>
              <a:rPr lang="en-GB" altLang="en-US" sz="2000" dirty="0" err="1">
                <a:solidFill>
                  <a:srgbClr val="14B4E4"/>
                </a:solidFill>
              </a:rPr>
              <a:t>thé</a:t>
            </a:r>
            <a:endParaRPr lang="en-GB" altLang="en-US" sz="2000" dirty="0">
              <a:solidFill>
                <a:srgbClr val="14B4E4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748088" y="1354138"/>
            <a:ext cx="15414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14B4E4"/>
                </a:solidFill>
              </a:rPr>
              <a:t>le café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837238" y="1790700"/>
            <a:ext cx="23558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14B4E4"/>
                </a:solidFill>
              </a:rPr>
              <a:t>le chocolat chaud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996950" y="1782763"/>
            <a:ext cx="200342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rgbClr val="14B4E4"/>
                </a:solidFill>
              </a:rPr>
              <a:t>le café au lait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189038" y="2235200"/>
            <a:ext cx="15398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rgbClr val="14B4E4"/>
                </a:solidFill>
              </a:rPr>
              <a:t>le coca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748088" y="1778000"/>
            <a:ext cx="16446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limonade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475038" y="2216150"/>
            <a:ext cx="20875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14B4E4"/>
                </a:solidFill>
              </a:rPr>
              <a:t>le jus d’orange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35025" y="4540250"/>
            <a:ext cx="2255838" cy="1762125"/>
          </a:xfrm>
          <a:prstGeom prst="rect">
            <a:avLst/>
          </a:prstGeom>
          <a:noFill/>
          <a:ln w="38100">
            <a:solidFill>
              <a:srgbClr val="0082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184900" y="2217738"/>
            <a:ext cx="16446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l’eau</a:t>
            </a:r>
          </a:p>
        </p:txBody>
      </p:sp>
      <p:pic>
        <p:nvPicPr>
          <p:cNvPr id="23" name="bottle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41465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up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063" y="41576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g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41402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/>
          <p:nvPr/>
        </p:nvSpPr>
        <p:spPr>
          <a:xfrm>
            <a:off x="3368675" y="4540250"/>
            <a:ext cx="2397125" cy="1762125"/>
          </a:xfrm>
          <a:prstGeom prst="rect">
            <a:avLst/>
          </a:prstGeom>
          <a:noFill/>
          <a:ln w="38100">
            <a:solidFill>
              <a:srgbClr val="0082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6043613" y="4540250"/>
            <a:ext cx="2255837" cy="1762125"/>
          </a:xfrm>
          <a:prstGeom prst="rect">
            <a:avLst/>
          </a:prstGeom>
          <a:noFill/>
          <a:ln w="38100">
            <a:solidFill>
              <a:srgbClr val="0082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1189038" y="2235200"/>
            <a:ext cx="15398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14B4E4"/>
                </a:solidFill>
              </a:rPr>
              <a:t>le coca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3748088" y="1766888"/>
            <a:ext cx="16446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la limonade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3475038" y="2216150"/>
            <a:ext cx="20875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14B4E4"/>
                </a:solidFill>
              </a:rPr>
              <a:t>le jus d’orange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184900" y="2214563"/>
            <a:ext cx="16446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l’eau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288" y="22510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7688" y="2947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3763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00017 0.3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8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28107 0.463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2314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9062 0.589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31" y="2949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7 L 0.00555 0.6467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323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07407E-6 L -0.28559 0.407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88" y="2034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7986 0.45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93" y="2252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26493 0.402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47" y="2013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54965 0.5145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83" y="2571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57274 0.3416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28" y="1708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0.28576 0.4680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2340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0.29149 0.4569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2284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01632 0.513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2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7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22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646113"/>
            <a:ext cx="8220075" cy="8016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Containers</a:t>
            </a:r>
          </a:p>
        </p:txBody>
      </p:sp>
      <p:pic>
        <p:nvPicPr>
          <p:cNvPr id="13315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6" name="Group 13"/>
          <p:cNvGrpSpPr>
            <a:grpSpLocks/>
          </p:cNvGrpSpPr>
          <p:nvPr/>
        </p:nvGrpSpPr>
        <p:grpSpPr bwMode="auto">
          <a:xfrm>
            <a:off x="527050" y="2097088"/>
            <a:ext cx="1684338" cy="3000375"/>
            <a:chOff x="1170030" y="1476000"/>
            <a:chExt cx="1685077" cy="3001487"/>
          </a:xfrm>
        </p:grpSpPr>
        <p:pic>
          <p:nvPicPr>
            <p:cNvPr id="13349" name="Picture 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2139" y="1476000"/>
              <a:ext cx="800860" cy="1978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0" name="Rectangle 7"/>
            <p:cNvSpPr>
              <a:spLocks noChangeArrowheads="1"/>
            </p:cNvSpPr>
            <p:nvPr/>
          </p:nvSpPr>
          <p:spPr bwMode="auto">
            <a:xfrm>
              <a:off x="1170030" y="3769601"/>
              <a:ext cx="16850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 err="1">
                  <a:solidFill>
                    <a:srgbClr val="DB5183"/>
                  </a:solidFill>
                </a:rPr>
                <a:t>une</a:t>
              </a:r>
              <a:r>
                <a:rPr lang="en-GB" altLang="en-US" sz="2000" b="1" dirty="0">
                  <a:solidFill>
                    <a:srgbClr val="DB5183"/>
                  </a:solidFill>
                </a:rPr>
                <a:t> </a:t>
              </a:r>
              <a:r>
                <a:rPr lang="en-GB" altLang="en-US" sz="2000" b="1" dirty="0" err="1">
                  <a:solidFill>
                    <a:srgbClr val="DB5183"/>
                  </a:solidFill>
                </a:rPr>
                <a:t>bouteille</a:t>
              </a:r>
              <a:endParaRPr lang="en-GB" altLang="en-US" sz="2000" b="1" dirty="0">
                <a:solidFill>
                  <a:srgbClr val="DB5183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chemeClr val="tx1"/>
                  </a:solidFill>
                </a:rPr>
                <a:t>de</a:t>
              </a:r>
            </a:p>
          </p:txBody>
        </p:sp>
      </p:grpSp>
      <p:grpSp>
        <p:nvGrpSpPr>
          <p:cNvPr id="13317" name="Group 29"/>
          <p:cNvGrpSpPr>
            <a:grpSpLocks/>
          </p:cNvGrpSpPr>
          <p:nvPr/>
        </p:nvGrpSpPr>
        <p:grpSpPr bwMode="auto">
          <a:xfrm>
            <a:off x="2362200" y="1981200"/>
            <a:ext cx="1854200" cy="677863"/>
            <a:chOff x="2836333" y="1981200"/>
            <a:chExt cx="1854200" cy="677333"/>
          </a:xfrm>
        </p:grpSpPr>
        <p:sp>
          <p:nvSpPr>
            <p:cNvPr id="13347" name="Rectangle 14"/>
            <p:cNvSpPr>
              <a:spLocks noChangeArrowheads="1"/>
            </p:cNvSpPr>
            <p:nvPr/>
          </p:nvSpPr>
          <p:spPr bwMode="auto">
            <a:xfrm>
              <a:off x="2934686" y="2096516"/>
              <a:ext cx="7056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coca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36333" y="1981200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3318" name="Group 30"/>
          <p:cNvGrpSpPr>
            <a:grpSpLocks/>
          </p:cNvGrpSpPr>
          <p:nvPr/>
        </p:nvGrpSpPr>
        <p:grpSpPr bwMode="auto">
          <a:xfrm>
            <a:off x="2362200" y="3025775"/>
            <a:ext cx="1854200" cy="677863"/>
            <a:chOff x="2836333" y="3026191"/>
            <a:chExt cx="1854200" cy="677333"/>
          </a:xfrm>
        </p:grpSpPr>
        <p:sp>
          <p:nvSpPr>
            <p:cNvPr id="13345" name="Rectangle 15"/>
            <p:cNvSpPr>
              <a:spLocks noChangeArrowheads="1"/>
            </p:cNvSpPr>
            <p:nvPr/>
          </p:nvSpPr>
          <p:spPr bwMode="auto">
            <a:xfrm>
              <a:off x="2934686" y="3145341"/>
              <a:ext cx="126348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limonade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36333" y="3026191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4529138" y="1981200"/>
            <a:ext cx="4022725" cy="677863"/>
            <a:chOff x="4529667" y="1981200"/>
            <a:chExt cx="4021666" cy="677333"/>
          </a:xfrm>
        </p:grpSpPr>
        <p:sp>
          <p:nvSpPr>
            <p:cNvPr id="13343" name="Rectangle 9"/>
            <p:cNvSpPr>
              <a:spLocks noChangeArrowheads="1"/>
            </p:cNvSpPr>
            <p:nvPr/>
          </p:nvSpPr>
          <p:spPr bwMode="auto">
            <a:xfrm>
              <a:off x="5046166" y="2096516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bouteille </a:t>
              </a:r>
              <a:r>
                <a:rPr lang="en-GB" altLang="en-US" sz="2000" b="1">
                  <a:solidFill>
                    <a:schemeClr val="tx1"/>
                  </a:solidFill>
                </a:rPr>
                <a:t>de </a:t>
              </a:r>
              <a:r>
                <a:rPr lang="en-GB" altLang="en-US" sz="2000" b="1">
                  <a:solidFill>
                    <a:srgbClr val="14B4E4"/>
                  </a:solidFill>
                </a:rPr>
                <a:t>coca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29667" y="1981200"/>
              <a:ext cx="40216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4529138" y="3032125"/>
            <a:ext cx="4022725" cy="676275"/>
            <a:chOff x="4529667" y="3031498"/>
            <a:chExt cx="4021666" cy="677333"/>
          </a:xfrm>
        </p:grpSpPr>
        <p:sp>
          <p:nvSpPr>
            <p:cNvPr id="13341" name="Rectangle 10"/>
            <p:cNvSpPr>
              <a:spLocks noChangeArrowheads="1"/>
            </p:cNvSpPr>
            <p:nvPr/>
          </p:nvSpPr>
          <p:spPr bwMode="auto">
            <a:xfrm>
              <a:off x="5046166" y="3158462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bouteille </a:t>
              </a:r>
              <a:r>
                <a:rPr lang="en-GB" altLang="en-US" sz="2000" b="1">
                  <a:solidFill>
                    <a:schemeClr val="tx1"/>
                  </a:solidFill>
                </a:rPr>
                <a:t>de </a:t>
              </a:r>
              <a:r>
                <a:rPr lang="en-GB" altLang="en-US" sz="2000" b="1">
                  <a:solidFill>
                    <a:srgbClr val="DB5183"/>
                  </a:solidFill>
                </a:rPr>
                <a:t>limonade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529667" y="3031498"/>
              <a:ext cx="40216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3321" name="Group 31"/>
          <p:cNvGrpSpPr>
            <a:grpSpLocks/>
          </p:cNvGrpSpPr>
          <p:nvPr/>
        </p:nvGrpSpPr>
        <p:grpSpPr bwMode="auto">
          <a:xfrm>
            <a:off x="2362200" y="4081463"/>
            <a:ext cx="1854200" cy="677862"/>
            <a:chOff x="2836333" y="4081796"/>
            <a:chExt cx="1854200" cy="677333"/>
          </a:xfrm>
        </p:grpSpPr>
        <p:sp>
          <p:nvSpPr>
            <p:cNvPr id="13339" name="Rectangle 16"/>
            <p:cNvSpPr>
              <a:spLocks noChangeArrowheads="1"/>
            </p:cNvSpPr>
            <p:nvPr/>
          </p:nvSpPr>
          <p:spPr bwMode="auto">
            <a:xfrm>
              <a:off x="2934685" y="4220408"/>
              <a:ext cx="160973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jus d’orange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836333" y="4081796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3322" name="Group 32"/>
          <p:cNvGrpSpPr>
            <a:grpSpLocks/>
          </p:cNvGrpSpPr>
          <p:nvPr/>
        </p:nvGrpSpPr>
        <p:grpSpPr bwMode="auto">
          <a:xfrm>
            <a:off x="2362200" y="5143500"/>
            <a:ext cx="1854200" cy="677863"/>
            <a:chOff x="2836333" y="5143741"/>
            <a:chExt cx="1854200" cy="677333"/>
          </a:xfrm>
        </p:grpSpPr>
        <p:sp>
          <p:nvSpPr>
            <p:cNvPr id="13337" name="Rectangle 17"/>
            <p:cNvSpPr>
              <a:spLocks noChangeArrowheads="1"/>
            </p:cNvSpPr>
            <p:nvPr/>
          </p:nvSpPr>
          <p:spPr bwMode="auto">
            <a:xfrm>
              <a:off x="2934685" y="5282353"/>
              <a:ext cx="59984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 err="1">
                  <a:solidFill>
                    <a:srgbClr val="DB5183"/>
                  </a:solidFill>
                </a:rPr>
                <a:t>eau</a:t>
              </a:r>
              <a:endParaRPr lang="en-GB" altLang="en-US" sz="2000" b="1" dirty="0">
                <a:solidFill>
                  <a:srgbClr val="DB5183"/>
                </a:solidFill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836333" y="5143741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4529138" y="4081463"/>
            <a:ext cx="4106862" cy="677862"/>
            <a:chOff x="4529667" y="4081796"/>
            <a:chExt cx="4106333" cy="677333"/>
          </a:xfrm>
        </p:grpSpPr>
        <p:sp>
          <p:nvSpPr>
            <p:cNvPr id="13335" name="Rectangle 11"/>
            <p:cNvSpPr>
              <a:spLocks noChangeArrowheads="1"/>
            </p:cNvSpPr>
            <p:nvPr/>
          </p:nvSpPr>
          <p:spPr bwMode="auto">
            <a:xfrm>
              <a:off x="5046166" y="4220408"/>
              <a:ext cx="35898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bouteille </a:t>
              </a:r>
              <a:r>
                <a:rPr lang="en-GB" altLang="en-US" sz="2000" b="1">
                  <a:solidFill>
                    <a:schemeClr val="tx1"/>
                  </a:solidFill>
                </a:rPr>
                <a:t>de </a:t>
              </a:r>
              <a:r>
                <a:rPr lang="en-GB" altLang="en-US" sz="2000" b="1">
                  <a:solidFill>
                    <a:srgbClr val="14B4E4"/>
                  </a:solidFill>
                </a:rPr>
                <a:t>jus d’orange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529667" y="4081796"/>
              <a:ext cx="4022207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4529138" y="5143500"/>
            <a:ext cx="4022725" cy="677863"/>
            <a:chOff x="4529667" y="5143741"/>
            <a:chExt cx="4021666" cy="677333"/>
          </a:xfrm>
        </p:grpSpPr>
        <p:sp>
          <p:nvSpPr>
            <p:cNvPr id="13333" name="Rectangle 12"/>
            <p:cNvSpPr>
              <a:spLocks noChangeArrowheads="1"/>
            </p:cNvSpPr>
            <p:nvPr/>
          </p:nvSpPr>
          <p:spPr bwMode="auto">
            <a:xfrm>
              <a:off x="5046166" y="5282353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bouteille </a:t>
              </a:r>
              <a:r>
                <a:rPr lang="en-GB" altLang="en-US" sz="2000" b="1">
                  <a:solidFill>
                    <a:schemeClr val="tx1"/>
                  </a:solidFill>
                </a:rPr>
                <a:t>d’</a:t>
              </a:r>
              <a:r>
                <a:rPr lang="en-GB" altLang="en-US" sz="2000" b="1">
                  <a:solidFill>
                    <a:srgbClr val="DB5183"/>
                  </a:solidFill>
                </a:rPr>
                <a:t>eau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529667" y="5143741"/>
              <a:ext cx="40216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9" name="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475" y="21907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32416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42926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53530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275" y="1885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275" y="2720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275" y="35560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275" y="4389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3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7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307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646113"/>
            <a:ext cx="8220075" cy="8016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Containers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619125" y="4330700"/>
            <a:ext cx="1271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DB5183"/>
                </a:solidFill>
              </a:rPr>
              <a:t>une tasse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de</a:t>
            </a:r>
          </a:p>
        </p:txBody>
      </p:sp>
      <p:grpSp>
        <p:nvGrpSpPr>
          <p:cNvPr id="14341" name="Group 29"/>
          <p:cNvGrpSpPr>
            <a:grpSpLocks/>
          </p:cNvGrpSpPr>
          <p:nvPr/>
        </p:nvGrpSpPr>
        <p:grpSpPr bwMode="auto">
          <a:xfrm>
            <a:off x="2286000" y="1981200"/>
            <a:ext cx="2014538" cy="677863"/>
            <a:chOff x="2836333" y="1981200"/>
            <a:chExt cx="1854200" cy="677333"/>
          </a:xfrm>
        </p:grpSpPr>
        <p:sp>
          <p:nvSpPr>
            <p:cNvPr id="14372" name="Rectangle 14"/>
            <p:cNvSpPr>
              <a:spLocks noChangeArrowheads="1"/>
            </p:cNvSpPr>
            <p:nvPr/>
          </p:nvSpPr>
          <p:spPr bwMode="auto">
            <a:xfrm>
              <a:off x="2911313" y="2096516"/>
              <a:ext cx="55496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thé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36333" y="1981200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4342" name="Group 30"/>
          <p:cNvGrpSpPr>
            <a:grpSpLocks/>
          </p:cNvGrpSpPr>
          <p:nvPr/>
        </p:nvGrpSpPr>
        <p:grpSpPr bwMode="auto">
          <a:xfrm>
            <a:off x="2286000" y="3025775"/>
            <a:ext cx="2014538" cy="677863"/>
            <a:chOff x="2836333" y="3026191"/>
            <a:chExt cx="1854200" cy="677333"/>
          </a:xfrm>
        </p:grpSpPr>
        <p:sp>
          <p:nvSpPr>
            <p:cNvPr id="14370" name="Rectangle 15"/>
            <p:cNvSpPr>
              <a:spLocks noChangeArrowheads="1"/>
            </p:cNvSpPr>
            <p:nvPr/>
          </p:nvSpPr>
          <p:spPr bwMode="auto">
            <a:xfrm>
              <a:off x="2911313" y="3145341"/>
              <a:ext cx="150714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café au lait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36333" y="3026191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4579938" y="1981200"/>
            <a:ext cx="3971925" cy="677863"/>
            <a:chOff x="4580467" y="1981200"/>
            <a:chExt cx="3970866" cy="677333"/>
          </a:xfrm>
        </p:grpSpPr>
        <p:sp>
          <p:nvSpPr>
            <p:cNvPr id="14368" name="Rectangle 9"/>
            <p:cNvSpPr>
              <a:spLocks noChangeArrowheads="1"/>
            </p:cNvSpPr>
            <p:nvPr/>
          </p:nvSpPr>
          <p:spPr bwMode="auto">
            <a:xfrm>
              <a:off x="5046166" y="2096516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tasse </a:t>
              </a:r>
              <a:r>
                <a:rPr lang="en-GB" altLang="en-US" sz="2000" b="1">
                  <a:solidFill>
                    <a:schemeClr val="tx1"/>
                  </a:solidFill>
                </a:rPr>
                <a:t>de </a:t>
              </a:r>
              <a:r>
                <a:rPr lang="en-GB" altLang="en-US" sz="2000" b="1">
                  <a:solidFill>
                    <a:srgbClr val="14B4E4"/>
                  </a:solidFill>
                </a:rPr>
                <a:t>thé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80467" y="1981200"/>
              <a:ext cx="39708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4579938" y="3032125"/>
            <a:ext cx="3971925" cy="676275"/>
            <a:chOff x="4580467" y="3031498"/>
            <a:chExt cx="3970866" cy="677333"/>
          </a:xfrm>
        </p:grpSpPr>
        <p:sp>
          <p:nvSpPr>
            <p:cNvPr id="14366" name="Rectangle 10"/>
            <p:cNvSpPr>
              <a:spLocks noChangeArrowheads="1"/>
            </p:cNvSpPr>
            <p:nvPr/>
          </p:nvSpPr>
          <p:spPr bwMode="auto">
            <a:xfrm>
              <a:off x="5046166" y="3158462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tasse </a:t>
              </a:r>
              <a:r>
                <a:rPr lang="en-GB" altLang="en-US" sz="2000" b="1">
                  <a:solidFill>
                    <a:schemeClr val="tx1"/>
                  </a:solidFill>
                </a:rPr>
                <a:t>de </a:t>
              </a:r>
              <a:r>
                <a:rPr lang="en-GB" altLang="en-US" sz="2000" b="1">
                  <a:solidFill>
                    <a:srgbClr val="14B4E4"/>
                  </a:solidFill>
                </a:rPr>
                <a:t>café au lait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580467" y="3031498"/>
              <a:ext cx="39708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4345" name="Group 31"/>
          <p:cNvGrpSpPr>
            <a:grpSpLocks/>
          </p:cNvGrpSpPr>
          <p:nvPr/>
        </p:nvGrpSpPr>
        <p:grpSpPr bwMode="auto">
          <a:xfrm>
            <a:off x="2286000" y="4081463"/>
            <a:ext cx="2014538" cy="677862"/>
            <a:chOff x="2836333" y="4081796"/>
            <a:chExt cx="1854200" cy="677333"/>
          </a:xfrm>
        </p:grpSpPr>
        <p:sp>
          <p:nvSpPr>
            <p:cNvPr id="14364" name="Rectangle 16"/>
            <p:cNvSpPr>
              <a:spLocks noChangeArrowheads="1"/>
            </p:cNvSpPr>
            <p:nvPr/>
          </p:nvSpPr>
          <p:spPr bwMode="auto">
            <a:xfrm>
              <a:off x="2911312" y="4220408"/>
              <a:ext cx="66075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café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836333" y="4081796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4346" name="Group 32"/>
          <p:cNvGrpSpPr>
            <a:grpSpLocks/>
          </p:cNvGrpSpPr>
          <p:nvPr/>
        </p:nvGrpSpPr>
        <p:grpSpPr bwMode="auto">
          <a:xfrm>
            <a:off x="2286000" y="5143500"/>
            <a:ext cx="2014538" cy="677863"/>
            <a:chOff x="2675467" y="5143741"/>
            <a:chExt cx="2015066" cy="677333"/>
          </a:xfrm>
        </p:grpSpPr>
        <p:sp>
          <p:nvSpPr>
            <p:cNvPr id="14362" name="Rectangle 17"/>
            <p:cNvSpPr>
              <a:spLocks noChangeArrowheads="1"/>
            </p:cNvSpPr>
            <p:nvPr/>
          </p:nvSpPr>
          <p:spPr bwMode="auto">
            <a:xfrm>
              <a:off x="2756883" y="5282353"/>
              <a:ext cx="193364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chocolat chaud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675467" y="5143741"/>
              <a:ext cx="20150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4579938" y="4081463"/>
            <a:ext cx="4056062" cy="677862"/>
            <a:chOff x="4580467" y="4081796"/>
            <a:chExt cx="4055533" cy="677333"/>
          </a:xfrm>
        </p:grpSpPr>
        <p:sp>
          <p:nvSpPr>
            <p:cNvPr id="14360" name="Rectangle 11"/>
            <p:cNvSpPr>
              <a:spLocks noChangeArrowheads="1"/>
            </p:cNvSpPr>
            <p:nvPr/>
          </p:nvSpPr>
          <p:spPr bwMode="auto">
            <a:xfrm>
              <a:off x="5046166" y="4220408"/>
              <a:ext cx="35898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tasse </a:t>
              </a:r>
              <a:r>
                <a:rPr lang="en-GB" altLang="en-US" sz="2000" b="1">
                  <a:solidFill>
                    <a:schemeClr val="tx1"/>
                  </a:solidFill>
                </a:rPr>
                <a:t>de </a:t>
              </a:r>
              <a:r>
                <a:rPr lang="en-GB" altLang="en-US" sz="2000" b="1">
                  <a:solidFill>
                    <a:srgbClr val="14B4E4"/>
                  </a:solidFill>
                </a:rPr>
                <a:t>café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580467" y="4081796"/>
              <a:ext cx="3971407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4579938" y="5143500"/>
            <a:ext cx="3971925" cy="677863"/>
            <a:chOff x="4580467" y="5143741"/>
            <a:chExt cx="3970866" cy="677333"/>
          </a:xfrm>
        </p:grpSpPr>
        <p:sp>
          <p:nvSpPr>
            <p:cNvPr id="14358" name="Rectangle 12"/>
            <p:cNvSpPr>
              <a:spLocks noChangeArrowheads="1"/>
            </p:cNvSpPr>
            <p:nvPr/>
          </p:nvSpPr>
          <p:spPr bwMode="auto">
            <a:xfrm>
              <a:off x="5046166" y="5282353"/>
              <a:ext cx="350516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une tasse </a:t>
              </a:r>
              <a:r>
                <a:rPr lang="en-GB" altLang="en-US" sz="2000" b="1">
                  <a:solidFill>
                    <a:schemeClr val="tx1"/>
                  </a:solidFill>
                </a:rPr>
                <a:t>de</a:t>
              </a:r>
              <a:r>
                <a:rPr lang="en-GB" altLang="en-US" sz="2000" b="1">
                  <a:solidFill>
                    <a:srgbClr val="14B4E4"/>
                  </a:solidFill>
                </a:rPr>
                <a:t> chocolat chaud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580467" y="5143741"/>
              <a:ext cx="3970866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4349" name="Picture 3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3159125"/>
            <a:ext cx="15160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21907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32416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42926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38" y="53530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24971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3254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40116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75" y="1654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7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1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6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79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646113"/>
            <a:ext cx="8220075" cy="8016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Containers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7"/>
          <p:cNvSpPr>
            <a:spLocks noChangeArrowheads="1"/>
          </p:cNvSpPr>
          <p:nvPr/>
        </p:nvSpPr>
        <p:spPr bwMode="auto">
          <a:xfrm>
            <a:off x="731838" y="4389438"/>
            <a:ext cx="1155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14B4E4"/>
                </a:solidFill>
              </a:rPr>
              <a:t>un verre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tx1"/>
                </a:solidFill>
              </a:rPr>
              <a:t>de</a:t>
            </a:r>
          </a:p>
        </p:txBody>
      </p:sp>
      <p:grpSp>
        <p:nvGrpSpPr>
          <p:cNvPr id="15365" name="Group 29"/>
          <p:cNvGrpSpPr>
            <a:grpSpLocks/>
          </p:cNvGrpSpPr>
          <p:nvPr/>
        </p:nvGrpSpPr>
        <p:grpSpPr bwMode="auto">
          <a:xfrm>
            <a:off x="2286000" y="1981200"/>
            <a:ext cx="1854200" cy="677863"/>
            <a:chOff x="2836333" y="1981200"/>
            <a:chExt cx="1854200" cy="677333"/>
          </a:xfrm>
        </p:grpSpPr>
        <p:sp>
          <p:nvSpPr>
            <p:cNvPr id="15396" name="Rectangle 14"/>
            <p:cNvSpPr>
              <a:spLocks noChangeArrowheads="1"/>
            </p:cNvSpPr>
            <p:nvPr/>
          </p:nvSpPr>
          <p:spPr bwMode="auto">
            <a:xfrm>
              <a:off x="2934686" y="2096516"/>
              <a:ext cx="7056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coca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36333" y="1981200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5366" name="Group 30"/>
          <p:cNvGrpSpPr>
            <a:grpSpLocks/>
          </p:cNvGrpSpPr>
          <p:nvPr/>
        </p:nvGrpSpPr>
        <p:grpSpPr bwMode="auto">
          <a:xfrm>
            <a:off x="2286000" y="3025775"/>
            <a:ext cx="1854200" cy="677863"/>
            <a:chOff x="2836333" y="3026191"/>
            <a:chExt cx="1854200" cy="677333"/>
          </a:xfrm>
        </p:grpSpPr>
        <p:sp>
          <p:nvSpPr>
            <p:cNvPr id="15394" name="Rectangle 15"/>
            <p:cNvSpPr>
              <a:spLocks noChangeArrowheads="1"/>
            </p:cNvSpPr>
            <p:nvPr/>
          </p:nvSpPr>
          <p:spPr bwMode="auto">
            <a:xfrm>
              <a:off x="2934686" y="3145341"/>
              <a:ext cx="126348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limonade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36333" y="3026191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4592638" y="1981200"/>
            <a:ext cx="3959225" cy="677863"/>
            <a:chOff x="4592723" y="1981200"/>
            <a:chExt cx="3958610" cy="677333"/>
          </a:xfrm>
        </p:grpSpPr>
        <p:sp>
          <p:nvSpPr>
            <p:cNvPr id="15392" name="Rectangle 9"/>
            <p:cNvSpPr>
              <a:spLocks noChangeArrowheads="1"/>
            </p:cNvSpPr>
            <p:nvPr/>
          </p:nvSpPr>
          <p:spPr bwMode="auto">
            <a:xfrm>
              <a:off x="5046166" y="2096516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rgbClr val="14B4E4"/>
                  </a:solidFill>
                </a:rPr>
                <a:t>un </a:t>
              </a:r>
              <a:r>
                <a:rPr lang="en-GB" altLang="en-US" sz="2000" b="1" dirty="0" err="1">
                  <a:solidFill>
                    <a:srgbClr val="14B4E4"/>
                  </a:solidFill>
                </a:rPr>
                <a:t>verre</a:t>
              </a:r>
              <a:r>
                <a:rPr lang="en-GB" altLang="en-US" sz="2000" b="1" dirty="0">
                  <a:solidFill>
                    <a:srgbClr val="14B4E4"/>
                  </a:solidFill>
                </a:rPr>
                <a:t> </a:t>
              </a:r>
              <a:r>
                <a:rPr lang="en-GB" altLang="en-US" sz="2000" b="1" dirty="0">
                  <a:solidFill>
                    <a:schemeClr val="tx1"/>
                  </a:solidFill>
                </a:rPr>
                <a:t>de </a:t>
              </a:r>
              <a:r>
                <a:rPr lang="en-GB" altLang="en-US" sz="2000" b="1" dirty="0">
                  <a:solidFill>
                    <a:srgbClr val="14B4E4"/>
                  </a:solidFill>
                </a:rPr>
                <a:t>coca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92723" y="1981200"/>
              <a:ext cx="395861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4592638" y="3032125"/>
            <a:ext cx="3959225" cy="676275"/>
            <a:chOff x="4592723" y="3031498"/>
            <a:chExt cx="3958610" cy="677333"/>
          </a:xfrm>
        </p:grpSpPr>
        <p:sp>
          <p:nvSpPr>
            <p:cNvPr id="15390" name="Rectangle 10"/>
            <p:cNvSpPr>
              <a:spLocks noChangeArrowheads="1"/>
            </p:cNvSpPr>
            <p:nvPr/>
          </p:nvSpPr>
          <p:spPr bwMode="auto">
            <a:xfrm>
              <a:off x="5046166" y="3158462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rgbClr val="14B4E4"/>
                  </a:solidFill>
                </a:rPr>
                <a:t>un </a:t>
              </a:r>
              <a:r>
                <a:rPr lang="en-GB" altLang="en-US" sz="2000" b="1" dirty="0" err="1">
                  <a:solidFill>
                    <a:srgbClr val="14B4E4"/>
                  </a:solidFill>
                </a:rPr>
                <a:t>verre</a:t>
              </a:r>
              <a:r>
                <a:rPr lang="en-GB" altLang="en-US" sz="2000" b="1" dirty="0">
                  <a:solidFill>
                    <a:srgbClr val="14B4E4"/>
                  </a:solidFill>
                </a:rPr>
                <a:t> </a:t>
              </a:r>
              <a:r>
                <a:rPr lang="en-GB" altLang="en-US" sz="2000" b="1" dirty="0">
                  <a:solidFill>
                    <a:schemeClr val="tx1"/>
                  </a:solidFill>
                </a:rPr>
                <a:t>de </a:t>
              </a:r>
              <a:r>
                <a:rPr lang="en-GB" altLang="en-US" sz="2000" b="1" dirty="0" err="1">
                  <a:solidFill>
                    <a:srgbClr val="DB5183"/>
                  </a:solidFill>
                </a:rPr>
                <a:t>limonade</a:t>
              </a:r>
              <a:endParaRPr lang="en-GB" altLang="en-US" sz="2000" b="1" dirty="0">
                <a:solidFill>
                  <a:srgbClr val="DB5183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4592723" y="3031498"/>
              <a:ext cx="395861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5369" name="Group 31"/>
          <p:cNvGrpSpPr>
            <a:grpSpLocks/>
          </p:cNvGrpSpPr>
          <p:nvPr/>
        </p:nvGrpSpPr>
        <p:grpSpPr bwMode="auto">
          <a:xfrm>
            <a:off x="2286000" y="4081463"/>
            <a:ext cx="1854200" cy="677862"/>
            <a:chOff x="2836333" y="4081796"/>
            <a:chExt cx="1854200" cy="677333"/>
          </a:xfrm>
        </p:grpSpPr>
        <p:sp>
          <p:nvSpPr>
            <p:cNvPr id="15388" name="Rectangle 16"/>
            <p:cNvSpPr>
              <a:spLocks noChangeArrowheads="1"/>
            </p:cNvSpPr>
            <p:nvPr/>
          </p:nvSpPr>
          <p:spPr bwMode="auto">
            <a:xfrm>
              <a:off x="2934685" y="4220408"/>
              <a:ext cx="1609736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14B4E4"/>
                  </a:solidFill>
                </a:rPr>
                <a:t>jus d’orange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836333" y="4081796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5370" name="Group 32"/>
          <p:cNvGrpSpPr>
            <a:grpSpLocks/>
          </p:cNvGrpSpPr>
          <p:nvPr/>
        </p:nvGrpSpPr>
        <p:grpSpPr bwMode="auto">
          <a:xfrm>
            <a:off x="2286000" y="5143500"/>
            <a:ext cx="1854200" cy="677863"/>
            <a:chOff x="2836333" y="5143741"/>
            <a:chExt cx="1854200" cy="677333"/>
          </a:xfrm>
        </p:grpSpPr>
        <p:sp>
          <p:nvSpPr>
            <p:cNvPr id="15386" name="Rectangle 17"/>
            <p:cNvSpPr>
              <a:spLocks noChangeArrowheads="1"/>
            </p:cNvSpPr>
            <p:nvPr/>
          </p:nvSpPr>
          <p:spPr bwMode="auto">
            <a:xfrm>
              <a:off x="2934685" y="5282353"/>
              <a:ext cx="59984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DB5183"/>
                  </a:solidFill>
                </a:rPr>
                <a:t>eau</a:t>
              </a: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836333" y="5143741"/>
              <a:ext cx="185420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6" name="Group 35"/>
          <p:cNvGrpSpPr>
            <a:grpSpLocks/>
          </p:cNvGrpSpPr>
          <p:nvPr/>
        </p:nvGrpSpPr>
        <p:grpSpPr bwMode="auto">
          <a:xfrm>
            <a:off x="4592638" y="4081463"/>
            <a:ext cx="4043362" cy="677862"/>
            <a:chOff x="4592723" y="4081796"/>
            <a:chExt cx="4043277" cy="677333"/>
          </a:xfrm>
        </p:grpSpPr>
        <p:sp>
          <p:nvSpPr>
            <p:cNvPr id="15384" name="Rectangle 11"/>
            <p:cNvSpPr>
              <a:spLocks noChangeArrowheads="1"/>
            </p:cNvSpPr>
            <p:nvPr/>
          </p:nvSpPr>
          <p:spPr bwMode="auto">
            <a:xfrm>
              <a:off x="5046166" y="4220408"/>
              <a:ext cx="35898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rgbClr val="14B4E4"/>
                  </a:solidFill>
                </a:rPr>
                <a:t>un </a:t>
              </a:r>
              <a:r>
                <a:rPr lang="en-GB" altLang="en-US" sz="2000" b="1" dirty="0" err="1">
                  <a:solidFill>
                    <a:srgbClr val="14B4E4"/>
                  </a:solidFill>
                </a:rPr>
                <a:t>verre</a:t>
              </a:r>
              <a:r>
                <a:rPr lang="en-GB" altLang="en-US" sz="2000" b="1" dirty="0">
                  <a:solidFill>
                    <a:srgbClr val="14B4E4"/>
                  </a:solidFill>
                </a:rPr>
                <a:t> </a:t>
              </a:r>
              <a:r>
                <a:rPr lang="en-GB" altLang="en-US" sz="2000" b="1" dirty="0">
                  <a:solidFill>
                    <a:schemeClr val="tx1"/>
                  </a:solidFill>
                </a:rPr>
                <a:t>de </a:t>
              </a:r>
              <a:r>
                <a:rPr lang="en-GB" altLang="en-US" sz="2000" b="1" dirty="0">
                  <a:solidFill>
                    <a:srgbClr val="14B4E4"/>
                  </a:solidFill>
                </a:rPr>
                <a:t>jus </a:t>
              </a:r>
              <a:r>
                <a:rPr lang="en-GB" altLang="en-US" sz="2000" b="1" dirty="0" err="1">
                  <a:solidFill>
                    <a:srgbClr val="14B4E4"/>
                  </a:solidFill>
                </a:rPr>
                <a:t>d’orange</a:t>
              </a:r>
              <a:endParaRPr lang="en-GB" altLang="en-US" sz="2000" b="1" dirty="0">
                <a:solidFill>
                  <a:srgbClr val="14B4E4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592723" y="4081796"/>
              <a:ext cx="3959142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4592638" y="5143500"/>
            <a:ext cx="3959225" cy="677863"/>
            <a:chOff x="4592723" y="5143741"/>
            <a:chExt cx="3958610" cy="677333"/>
          </a:xfrm>
        </p:grpSpPr>
        <p:sp>
          <p:nvSpPr>
            <p:cNvPr id="15382" name="Rectangle 12"/>
            <p:cNvSpPr>
              <a:spLocks noChangeArrowheads="1"/>
            </p:cNvSpPr>
            <p:nvPr/>
          </p:nvSpPr>
          <p:spPr bwMode="auto">
            <a:xfrm>
              <a:off x="5046166" y="5282353"/>
              <a:ext cx="31893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b="1" dirty="0">
                  <a:solidFill>
                    <a:srgbClr val="14B4E4"/>
                  </a:solidFill>
                </a:rPr>
                <a:t>un </a:t>
              </a:r>
              <a:r>
                <a:rPr lang="en-GB" altLang="en-US" sz="2000" b="1" dirty="0" err="1">
                  <a:solidFill>
                    <a:srgbClr val="14B4E4"/>
                  </a:solidFill>
                </a:rPr>
                <a:t>verre</a:t>
              </a:r>
              <a:r>
                <a:rPr lang="en-GB" altLang="en-US" sz="2000" b="1" dirty="0">
                  <a:solidFill>
                    <a:srgbClr val="14B4E4"/>
                  </a:solidFill>
                </a:rPr>
                <a:t> </a:t>
              </a:r>
              <a:r>
                <a:rPr lang="en-GB" altLang="en-US" sz="2000" b="1" dirty="0" err="1">
                  <a:solidFill>
                    <a:schemeClr val="tx1"/>
                  </a:solidFill>
                </a:rPr>
                <a:t>d’</a:t>
              </a:r>
              <a:r>
                <a:rPr lang="en-GB" altLang="en-US" sz="2000" b="1" dirty="0" err="1">
                  <a:solidFill>
                    <a:srgbClr val="DB5183"/>
                  </a:solidFill>
                </a:rPr>
                <a:t>eau</a:t>
              </a:r>
              <a:endParaRPr lang="en-GB" altLang="en-US" sz="2000" b="1" dirty="0">
                <a:solidFill>
                  <a:srgbClr val="DB5183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592723" y="5143741"/>
              <a:ext cx="3958610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5373" name="Pictur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027238"/>
            <a:ext cx="1047750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275" y="21907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324167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429260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38" y="53530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5613" y="1547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963" y="39163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813" y="2659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813" y="4872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4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4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4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5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319463" y="1828800"/>
            <a:ext cx="2311400" cy="685800"/>
          </a:xfrm>
          <a:prstGeom prst="rect">
            <a:avLst/>
          </a:prstGeom>
          <a:solidFill>
            <a:srgbClr val="0082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79413" y="617538"/>
            <a:ext cx="7510462" cy="80168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dirty="0" err="1"/>
              <a:t>Qu’est-ce</a:t>
            </a:r>
            <a:r>
              <a:rPr lang="en-GB" dirty="0"/>
              <a:t> que </a:t>
            </a:r>
            <a:r>
              <a:rPr lang="en-GB" dirty="0" err="1"/>
              <a:t>vous</a:t>
            </a:r>
            <a:r>
              <a:rPr lang="en-GB" dirty="0"/>
              <a:t> </a:t>
            </a:r>
            <a:r>
              <a:rPr lang="en-GB" dirty="0" err="1"/>
              <a:t>désirez</a:t>
            </a:r>
            <a:r>
              <a:rPr lang="en-GB" dirty="0"/>
              <a:t> </a:t>
            </a:r>
            <a:r>
              <a:rPr lang="en-GB" dirty="0" err="1"/>
              <a:t>boire</a:t>
            </a:r>
            <a:r>
              <a:rPr lang="en-GB" dirty="0"/>
              <a:t> ?</a:t>
            </a:r>
            <a:br>
              <a:rPr lang="en-GB" i="1" dirty="0"/>
            </a:br>
            <a:r>
              <a:rPr lang="en-GB" sz="3600" dirty="0"/>
              <a:t>What Would You Like to Drink?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444875" y="1941513"/>
            <a:ext cx="2057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bg1"/>
                </a:solidFill>
              </a:rPr>
              <a:t>Je voudrais…</a:t>
            </a:r>
          </a:p>
        </p:txBody>
      </p:sp>
      <p:pic>
        <p:nvPicPr>
          <p:cNvPr id="16389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494213"/>
            <a:ext cx="84613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5526088"/>
            <a:ext cx="534988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4914900"/>
            <a:ext cx="1262062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1125538" y="2801938"/>
            <a:ext cx="6723062" cy="676275"/>
            <a:chOff x="1125846" y="2801484"/>
            <a:chExt cx="6722017" cy="677333"/>
          </a:xfrm>
        </p:grpSpPr>
        <p:sp>
          <p:nvSpPr>
            <p:cNvPr id="16406" name="TextBox 6"/>
            <p:cNvSpPr txBox="1">
              <a:spLocks noChangeArrowheads="1"/>
            </p:cNvSpPr>
            <p:nvPr/>
          </p:nvSpPr>
          <p:spPr bwMode="auto">
            <a:xfrm>
              <a:off x="1303868" y="2923196"/>
              <a:ext cx="20997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 err="1">
                  <a:solidFill>
                    <a:srgbClr val="DB5183"/>
                  </a:solidFill>
                </a:rPr>
                <a:t>une</a:t>
              </a:r>
              <a:r>
                <a:rPr lang="en-GB" altLang="en-US" sz="2000" dirty="0">
                  <a:solidFill>
                    <a:srgbClr val="DB5183"/>
                  </a:solidFill>
                </a:rPr>
                <a:t> </a:t>
              </a:r>
              <a:r>
                <a:rPr lang="en-GB" altLang="en-US" sz="2000" dirty="0" err="1">
                  <a:solidFill>
                    <a:srgbClr val="DB5183"/>
                  </a:solidFill>
                </a:rPr>
                <a:t>bouteille</a:t>
              </a:r>
              <a:r>
                <a:rPr lang="en-GB" altLang="en-US" sz="2000" dirty="0">
                  <a:solidFill>
                    <a:srgbClr val="DB5183"/>
                  </a:solidFill>
                </a:rPr>
                <a:t> </a:t>
              </a:r>
            </a:p>
          </p:txBody>
        </p:sp>
        <p:sp>
          <p:nvSpPr>
            <p:cNvPr id="16407" name="TextBox 11"/>
            <p:cNvSpPr txBox="1">
              <a:spLocks noChangeArrowheads="1"/>
            </p:cNvSpPr>
            <p:nvPr/>
          </p:nvSpPr>
          <p:spPr bwMode="auto">
            <a:xfrm>
              <a:off x="3487522" y="2918903"/>
              <a:ext cx="20997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DB5183"/>
                  </a:solidFill>
                </a:rPr>
                <a:t>une tasse </a:t>
              </a:r>
            </a:p>
          </p:txBody>
        </p:sp>
        <p:sp>
          <p:nvSpPr>
            <p:cNvPr id="16408" name="TextBox 12"/>
            <p:cNvSpPr txBox="1">
              <a:spLocks noChangeArrowheads="1"/>
            </p:cNvSpPr>
            <p:nvPr/>
          </p:nvSpPr>
          <p:spPr bwMode="auto">
            <a:xfrm>
              <a:off x="5522819" y="2918903"/>
              <a:ext cx="20997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rgbClr val="3399FF"/>
                  </a:solidFill>
                </a:rPr>
                <a:t>un verre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5846" y="2801484"/>
              <a:ext cx="6722017" cy="677333"/>
            </a:xfrm>
            <a:prstGeom prst="rect">
              <a:avLst/>
            </a:prstGeom>
            <a:noFill/>
            <a:ln w="38100">
              <a:solidFill>
                <a:srgbClr val="0082C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338263" y="3816350"/>
            <a:ext cx="5413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thé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528888" y="3816350"/>
            <a:ext cx="638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café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686175" y="3816350"/>
            <a:ext cx="1473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café au lait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5736571" y="3816350"/>
            <a:ext cx="19078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err="1">
                <a:solidFill>
                  <a:srgbClr val="3399FF"/>
                </a:solidFill>
              </a:rPr>
              <a:t>chocolat</a:t>
            </a:r>
            <a:r>
              <a:rPr lang="en-GB" altLang="en-US" sz="2000" dirty="0">
                <a:solidFill>
                  <a:srgbClr val="3399FF"/>
                </a:solidFill>
              </a:rPr>
              <a:t> </a:t>
            </a:r>
            <a:r>
              <a:rPr lang="en-GB" altLang="en-US" sz="2000" dirty="0" err="1">
                <a:solidFill>
                  <a:srgbClr val="3399FF"/>
                </a:solidFill>
              </a:rPr>
              <a:t>chaud</a:t>
            </a:r>
            <a:endParaRPr lang="en-GB" altLang="en-US" sz="2000" dirty="0">
              <a:solidFill>
                <a:srgbClr val="3399FF"/>
              </a:solidFill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584450" y="4722813"/>
            <a:ext cx="687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coca</a:t>
            </a: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3776663" y="4714875"/>
            <a:ext cx="1230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limonade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554413" y="5424488"/>
            <a:ext cx="1560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3399FF"/>
                </a:solidFill>
              </a:rPr>
              <a:t>jus d’orange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5461000" y="4714875"/>
            <a:ext cx="58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DB5183"/>
                </a:solidFill>
              </a:rPr>
              <a:t>eau</a:t>
            </a:r>
          </a:p>
        </p:txBody>
      </p:sp>
      <p:pic>
        <p:nvPicPr>
          <p:cNvPr id="16401" name="Pair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 would like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100" y="20431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11620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2209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29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16" grpId="0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646113"/>
            <a:ext cx="8220075" cy="8016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Role Play</a:t>
            </a:r>
          </a:p>
        </p:txBody>
      </p:sp>
      <p:sp>
        <p:nvSpPr>
          <p:cNvPr id="17411" name="Title 1"/>
          <p:cNvSpPr>
            <a:spLocks/>
          </p:cNvSpPr>
          <p:nvPr/>
        </p:nvSpPr>
        <p:spPr bwMode="auto">
          <a:xfrm>
            <a:off x="457200" y="1447800"/>
            <a:ext cx="8220075" cy="8016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b="1" dirty="0" err="1">
                <a:latin typeface="Twinkl SemiBold" pitchFamily="2" charset="0"/>
              </a:rPr>
              <a:t>Allez</a:t>
            </a:r>
            <a:r>
              <a:rPr lang="en-GB" altLang="en-US" sz="2800" b="1" dirty="0">
                <a:latin typeface="Twinkl SemiBold" pitchFamily="2" charset="0"/>
              </a:rPr>
              <a:t>-y !</a:t>
            </a:r>
          </a:p>
        </p:txBody>
      </p:sp>
      <p:pic>
        <p:nvPicPr>
          <p:cNvPr id="17412" name="Group Wo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49338" y="2395538"/>
            <a:ext cx="7172325" cy="3743325"/>
          </a:xfrm>
          <a:prstGeom prst="rect">
            <a:avLst/>
          </a:prstGeom>
          <a:solidFill>
            <a:srgbClr val="0082C9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1211263" y="2557463"/>
          <a:ext cx="2444750" cy="346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Acrobat Document" r:id="rId4" imgW="5667214" imgH="8019731" progId="AcroExch.Document.DC">
                  <p:embed/>
                </p:oleObj>
              </mc:Choice>
              <mc:Fallback>
                <p:oleObj name="Acrobat Document" r:id="rId4" imgW="5667214" imgH="8019731" progId="AcroExch.Document.DC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1263" y="2557463"/>
                        <a:ext cx="2444750" cy="346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5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2557463"/>
            <a:ext cx="2444750" cy="345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10"/>
          <a:stretch>
            <a:fillRect/>
          </a:stretch>
        </p:blipFill>
        <p:spPr bwMode="auto">
          <a:xfrm>
            <a:off x="3841750" y="2565400"/>
            <a:ext cx="4251325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ask and answer questions about drink choices.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take part in a role play about drink choices.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I can ask the question </a:t>
            </a:r>
            <a:r>
              <a:rPr lang="en-GB" dirty="0" err="1">
                <a:latin typeface="Twinkl" pitchFamily="2" charset="0"/>
              </a:rPr>
              <a:t>Qu’est-ce</a:t>
            </a:r>
            <a:r>
              <a:rPr lang="en-GB" dirty="0">
                <a:latin typeface="Twinkl" pitchFamily="2" charset="0"/>
              </a:rPr>
              <a:t> que </a:t>
            </a:r>
            <a:r>
              <a:rPr lang="en-GB" dirty="0" err="1">
                <a:latin typeface="Twinkl" pitchFamily="2" charset="0"/>
              </a:rPr>
              <a:t>vous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désirez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boire</a:t>
            </a:r>
            <a:r>
              <a:rPr lang="en-GB" dirty="0">
                <a:latin typeface="Twinkl" pitchFamily="2" charset="0"/>
              </a:rPr>
              <a:t> ? and answer starting with Je </a:t>
            </a:r>
            <a:r>
              <a:rPr lang="en-GB" dirty="0" err="1">
                <a:latin typeface="Twinkl" pitchFamily="2" charset="0"/>
              </a:rPr>
              <a:t>voudrais</a:t>
            </a:r>
            <a:r>
              <a:rPr lang="en-GB" dirty="0">
                <a:latin typeface="Twinkl" pitchFamily="2" charset="0"/>
              </a:rPr>
              <a:t>….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#Lesson Presentation Template French" id="{609B177D-BFFE-44CC-95C5-FD4D6D95FAF7}" vid="{BCF6E78E-DA12-489E-8F83-ECFBA01AFF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313</Words>
  <Application>Microsoft Office PowerPoint</Application>
  <PresentationFormat>On-screen Show (4:3)</PresentationFormat>
  <Paragraphs>104</Paragraphs>
  <Slides>14</Slides>
  <Notes>0</Notes>
  <HiddenSlides>0</HiddenSlides>
  <MMClips>25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Sassoon Infant Rg</vt:lpstr>
      <vt:lpstr>Roboto</vt:lpstr>
      <vt:lpstr>Arial</vt:lpstr>
      <vt:lpstr>Twinkl SemiBold</vt:lpstr>
      <vt:lpstr>Tuffy</vt:lpstr>
      <vt:lpstr>Calibri</vt:lpstr>
      <vt:lpstr>Twinkl</vt:lpstr>
      <vt:lpstr>Office Theme</vt:lpstr>
      <vt:lpstr>Acrobat Document</vt:lpstr>
      <vt:lpstr>French</vt:lpstr>
      <vt:lpstr>PowerPoint Presentation</vt:lpstr>
      <vt:lpstr>PowerPoint Presentation</vt:lpstr>
      <vt:lpstr>Les boissons chaudes Hot Drinks</vt:lpstr>
      <vt:lpstr>Les boissons froides Cold Drinks</vt:lpstr>
      <vt:lpstr>Chaude ou froide ? </vt:lpstr>
      <vt:lpstr>Containers</vt:lpstr>
      <vt:lpstr>Containers</vt:lpstr>
      <vt:lpstr>Containers</vt:lpstr>
      <vt:lpstr>Containers</vt:lpstr>
      <vt:lpstr>Qu’est-ce que vous désirez boire ? What Would You Like to Drink?</vt:lpstr>
      <vt:lpstr>Role Play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Lucy Byrne</cp:lastModifiedBy>
  <cp:revision>30</cp:revision>
  <dcterms:created xsi:type="dcterms:W3CDTF">2017-10-25T09:10:07Z</dcterms:created>
  <dcterms:modified xsi:type="dcterms:W3CDTF">2021-01-05T11:49:54Z</dcterms:modified>
</cp:coreProperties>
</file>