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DB78A697-9D75-4DE8-8C28-1296A6CF43C1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9144" y="4882896"/>
            <a:ext cx="4050792" cy="1197864"/>
          </a:xfrm>
          <a:noFill/>
        </p:spPr>
        <p:txBody>
          <a:bodyPr wrap="square" rtlCol="0">
            <a:spAutoFit/>
          </a:bodyPr>
          <a:lstStyle>
            <a:lvl1pPr>
              <a:defRPr lang="en-US" sz="5400" dirty="0"/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D967-1B7E-40AA-AAF7-BA98E0E039F7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490F-3E6A-4544-9694-22B6007FE3C6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F9620-38BC-4982-922B-C904A70C41DD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56FC6-E80E-40CB-B83C-A6FFE3EF0BA6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863F-52DC-41B2-9D00-5A4E5632AC32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5614-3909-43DC-A067-7F9842F8B81D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9323-6A73-409C-86A6-9EAF0F851121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40176-F1D3-49EC-82F4-0915A3AC4184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3075A-B3CA-4308-8288-4AA3FDE33D80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74B8D-FEEF-4ACC-AE11-BD533592BCDC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26006-7E0B-4944-9FC8-8FFECA54B11C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3413-B80B-4905-8668-7292F4C8B0D5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19662-C6A4-45F9-A235-129F0C1DEF43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BB764-976A-4040-BDCA-252C91CEE939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C935-CE77-4008-BAD9-6108F00BE393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62D5-4244-4B26-B385-E71032EABECD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50172865-FBF0-458A-BAFF-4F75173770F5}" type="datetimeFigureOut">
              <a:rPr lang="en-US" dirty="0"/>
              <a:t>11/1/2021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>
              <a:lumMod val="60000"/>
              <a:lumOff val="4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80B67-3610-4CA9-8CC1-23D69941BB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SEND At </a:t>
            </a:r>
            <a:r>
              <a:rPr lang="en-GB" dirty="0" err="1"/>
              <a:t>st.</a:t>
            </a:r>
            <a:r>
              <a:rPr lang="en-GB" dirty="0"/>
              <a:t> Philip’s </a:t>
            </a:r>
            <a:r>
              <a:rPr lang="en-GB" dirty="0" err="1"/>
              <a:t>ce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B93885-57A2-42F3-A889-2682CD5123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7048" y="4098451"/>
            <a:ext cx="1468772" cy="1327883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C39FCE5B-D2C5-4A5D-9C89-10F0505A92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Alison Klaassen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33FA0D-B815-485B-B191-89D8868328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443" y="3789300"/>
            <a:ext cx="2177443" cy="12472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DBF410A-2F38-457F-90BD-B4423C7EC6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3557" y="560569"/>
            <a:ext cx="2383397" cy="139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706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C851D-1BB3-4FB2-9F9E-5F20C9193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8241" y="265043"/>
            <a:ext cx="10075518" cy="1113183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/>
            </a:br>
            <a:r>
              <a:rPr lang="en-GB" dirty="0"/>
              <a:t>Send vision </a:t>
            </a:r>
            <a:br>
              <a:rPr lang="en-GB" dirty="0"/>
            </a:br>
            <a:br>
              <a:rPr lang="en-GB" sz="2000" dirty="0"/>
            </a:b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8EB973-0B26-462D-9936-7121C7CD654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7978" y="885860"/>
            <a:ext cx="10394707" cy="420865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US" sz="2800" b="1" dirty="0">
              <a:latin typeface="Bahnschrift SemiBold SemiConden" panose="020B0502040204020203" pitchFamily="34" charset="0"/>
            </a:endParaRPr>
          </a:p>
          <a:p>
            <a:pPr marL="0" indent="0" algn="ctr">
              <a:buNone/>
            </a:pPr>
            <a:r>
              <a:rPr lang="en-US" sz="2800" i="1" dirty="0">
                <a:latin typeface="Agency FB" panose="020B0503020202020204" pitchFamily="34" charset="0"/>
              </a:rPr>
              <a:t>At St Philip’s CE Primary School we want all our children To achieve their very best,  be confident and fulfilled and be successful on the next path.</a:t>
            </a:r>
            <a:endParaRPr lang="en-US" sz="2400" b="1" dirty="0">
              <a:latin typeface="Bahnschrift SemiBold SemiConden" panose="020B0502040204020203" pitchFamily="34" charset="0"/>
            </a:endParaRPr>
          </a:p>
          <a:p>
            <a:pPr marL="0" indent="0" algn="ctr">
              <a:buNone/>
            </a:pPr>
            <a:r>
              <a:rPr lang="en-US" sz="2400" b="1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Golden Threads – </a:t>
            </a:r>
          </a:p>
          <a:p>
            <a:pPr marL="0" indent="0" algn="ctr">
              <a:buNone/>
            </a:pPr>
            <a:r>
              <a:rPr lang="en-US" sz="2400" b="1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All children will get the support they need</a:t>
            </a:r>
          </a:p>
          <a:p>
            <a:pPr marL="0" indent="0" algn="ctr">
              <a:buNone/>
            </a:pPr>
            <a:r>
              <a:rPr lang="en-US" sz="2400" b="1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Barriers to learning will be acknowledged, addressed and removed where possible</a:t>
            </a:r>
          </a:p>
          <a:p>
            <a:pPr marL="0" indent="0" algn="ctr">
              <a:buNone/>
            </a:pPr>
            <a:r>
              <a:rPr lang="en-US" sz="2400" b="1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All children and families will be involved in the learning process</a:t>
            </a:r>
          </a:p>
          <a:p>
            <a:pPr marL="0" indent="0" algn="ctr">
              <a:buNone/>
            </a:pPr>
            <a:r>
              <a:rPr lang="en-US" sz="2400" b="1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All children will feel a sense of success</a:t>
            </a:r>
          </a:p>
          <a:p>
            <a:pPr marL="0" indent="0" algn="ctr">
              <a:buNone/>
            </a:pPr>
            <a:endParaRPr lang="en-US" sz="2400" b="1" dirty="0">
              <a:latin typeface="Bahnschrift SemiBold SemiConden" panose="020B0502040204020203" pitchFamily="34" charset="0"/>
            </a:endParaRPr>
          </a:p>
          <a:p>
            <a:pPr marL="0" indent="0" algn="ctr">
              <a:buNone/>
            </a:pPr>
            <a:endParaRPr lang="en-GB" sz="2400" dirty="0">
              <a:latin typeface="Bahnschrift SemiBold SemiConden" panose="020B050204020402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5A212F-E1EE-4C0A-91E7-C7833F619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3124" y="4317631"/>
            <a:ext cx="2040898" cy="18451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550C1F-FA7D-45C5-B116-09CB954D1F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378" y="4324303"/>
            <a:ext cx="1810641" cy="184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086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22CA6B53-F5FA-4141-B52D-152C2CC02706}"/>
              </a:ext>
            </a:extLst>
          </p:cNvPr>
          <p:cNvSpPr/>
          <p:nvPr/>
        </p:nvSpPr>
        <p:spPr>
          <a:xfrm>
            <a:off x="3390087" y="1481667"/>
            <a:ext cx="3799267" cy="171873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Confident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878B20D-0058-48E3-86E0-CD103F66AFAC}"/>
              </a:ext>
            </a:extLst>
          </p:cNvPr>
          <p:cNvSpPr/>
          <p:nvPr/>
        </p:nvSpPr>
        <p:spPr>
          <a:xfrm>
            <a:off x="4391528" y="4048514"/>
            <a:ext cx="3799267" cy="1718732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white"/>
                </a:solidFill>
                <a:latin typeface="Trebuchet MS" panose="020B0603020202020204"/>
              </a:rPr>
              <a:t>S</a:t>
            </a:r>
            <a:r>
              <a:rPr kumimoji="0" lang="en-GB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</a:rPr>
              <a:t>uccessful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AF9DEE4-E56D-4D3F-8106-F5615F18C032}"/>
              </a:ext>
            </a:extLst>
          </p:cNvPr>
          <p:cNvSpPr/>
          <p:nvPr/>
        </p:nvSpPr>
        <p:spPr>
          <a:xfrm>
            <a:off x="327659" y="3639820"/>
            <a:ext cx="3799267" cy="171873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Achieve</a:t>
            </a: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88277846-DA89-4B3A-8A16-112A08B73D07}"/>
              </a:ext>
            </a:extLst>
          </p:cNvPr>
          <p:cNvSpPr/>
          <p:nvPr/>
        </p:nvSpPr>
        <p:spPr>
          <a:xfrm rot="577452">
            <a:off x="3585149" y="2891254"/>
            <a:ext cx="2757725" cy="1344891"/>
          </a:xfrm>
          <a:prstGeom prst="triangle">
            <a:avLst>
              <a:gd name="adj" fmla="val 66579"/>
            </a:avLst>
          </a:prstGeom>
          <a:noFill/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54A021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0" name="Speech Bubble: Rectangle 9">
            <a:extLst>
              <a:ext uri="{FF2B5EF4-FFF2-40B4-BE49-F238E27FC236}">
                <a16:creationId xmlns:a16="http://schemas.microsoft.com/office/drawing/2014/main" id="{063459B9-3284-4599-B7EE-0D59BCCCE304}"/>
              </a:ext>
            </a:extLst>
          </p:cNvPr>
          <p:cNvSpPr/>
          <p:nvPr/>
        </p:nvSpPr>
        <p:spPr>
          <a:xfrm>
            <a:off x="7486561" y="156375"/>
            <a:ext cx="3300710" cy="3272625"/>
          </a:xfrm>
          <a:prstGeom prst="wedgeRectCallout">
            <a:avLst>
              <a:gd name="adj1" fmla="val -77374"/>
              <a:gd name="adj2" fmla="val -6093"/>
            </a:avLst>
          </a:prstGeom>
          <a:solidFill>
            <a:schemeClr val="accent3">
              <a:lumMod val="40000"/>
              <a:lumOff val="60000"/>
            </a:schemeClr>
          </a:solidFill>
          <a:ln w="571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sysClr val="windowText" lastClr="000000"/>
                </a:solidFill>
                <a:latin typeface="Trebuchet MS" panose="020B0603020202020204"/>
              </a:rPr>
              <a:t>All c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hildren and families will feel involved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sysClr val="windowText" lastClr="000000"/>
                </a:solidFill>
                <a:latin typeface="Trebuchet MS" panose="020B0603020202020204"/>
              </a:rPr>
              <a:t>Children will be fulfilled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EB58E1BC-B79A-4254-B9E0-E12523C7C1A0}"/>
              </a:ext>
            </a:extLst>
          </p:cNvPr>
          <p:cNvSpPr/>
          <p:nvPr/>
        </p:nvSpPr>
        <p:spPr>
          <a:xfrm>
            <a:off x="8190795" y="4179534"/>
            <a:ext cx="3673546" cy="2390793"/>
          </a:xfrm>
          <a:prstGeom prst="wedgeRectCallout">
            <a:avLst>
              <a:gd name="adj1" fmla="val -77182"/>
              <a:gd name="adj2" fmla="val 12190"/>
            </a:avLst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C42F1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All children will feel a sense of success</a:t>
            </a:r>
          </a:p>
        </p:txBody>
      </p:sp>
      <p:sp>
        <p:nvSpPr>
          <p:cNvPr id="12" name="Speech Bubble: Rectangle 11">
            <a:extLst>
              <a:ext uri="{FF2B5EF4-FFF2-40B4-BE49-F238E27FC236}">
                <a16:creationId xmlns:a16="http://schemas.microsoft.com/office/drawing/2014/main" id="{D605EEC3-04DC-485C-954B-30028F9FEA02}"/>
              </a:ext>
            </a:extLst>
          </p:cNvPr>
          <p:cNvSpPr/>
          <p:nvPr/>
        </p:nvSpPr>
        <p:spPr>
          <a:xfrm>
            <a:off x="327659" y="182879"/>
            <a:ext cx="3062428" cy="3017520"/>
          </a:xfrm>
          <a:prstGeom prst="wedgeRectCallout">
            <a:avLst>
              <a:gd name="adj1" fmla="val 35381"/>
              <a:gd name="adj2" fmla="val 72961"/>
            </a:avLst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54A021">
                    <a:lumMod val="50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All children will get the support they need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srgbClr val="54A021">
                    <a:lumMod val="50000"/>
                  </a:srgbClr>
                </a:solidFill>
                <a:latin typeface="Trebuchet MS" panose="020B0603020202020204"/>
              </a:rPr>
              <a:t>Barriers to learning will be acknowledged, addressed and removed if possible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54A021">
                  <a:lumMod val="50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64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build="p" animBg="1"/>
      <p:bldP spid="11" grpId="0" build="p" animBg="1"/>
      <p:bldP spid="12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4824C-B32E-4108-B6E9-37547A98C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0"/>
            <a:ext cx="10394707" cy="1448268"/>
          </a:xfrm>
        </p:spPr>
        <p:txBody>
          <a:bodyPr/>
          <a:lstStyle/>
          <a:p>
            <a:pPr algn="ctr"/>
            <a:r>
              <a:rPr lang="en-GB" dirty="0"/>
              <a:t>SEND non negotiables: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7A8179-F0BC-4B5F-B535-5A370C93C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9328" y="1448268"/>
            <a:ext cx="10394707" cy="3062751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>
                <a:latin typeface="Bahnschrift SemiBold SemiConden" panose="020B0502040204020203" pitchFamily="34" charset="0"/>
              </a:rPr>
              <a:t>High Quality First Provision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>
                <a:latin typeface="Bahnschrift SemiBold SemiConden" panose="020B0502040204020203" pitchFamily="34" charset="0"/>
              </a:rPr>
              <a:t>Accessibility and Equality for all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>
                <a:latin typeface="Bahnschrift SemiBold SemiConden" panose="020B0502040204020203" pitchFamily="34" charset="0"/>
              </a:rPr>
              <a:t>Remove barriers to learning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F8DC81-D3F6-4844-9284-111FB7464A4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3342" y="4065747"/>
            <a:ext cx="2153637" cy="1976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A48004-9F35-450C-AF58-53AC0236ED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3152" y="1028068"/>
            <a:ext cx="1883827" cy="17641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90A115-E433-4D13-B1DB-439DE8A3E7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0010" y="3827227"/>
            <a:ext cx="3072650" cy="22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142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BD7DD-1E71-4379-B771-C800CF944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D9D910-85E4-4AEA-A71F-61D70024188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1" y="1837765"/>
            <a:ext cx="10394707" cy="3311189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Bahnschrift SemiBold SemiConden" panose="020B0502040204020203" pitchFamily="34" charset="0"/>
              </a:rPr>
              <a:t>Assess, plan, do and review, Send review cycle</a:t>
            </a:r>
          </a:p>
          <a:p>
            <a:r>
              <a:rPr lang="en-GB" sz="2800" dirty="0">
                <a:latin typeface="Bahnschrift SemiBold SemiConden" panose="020B0502040204020203" pitchFamily="34" charset="0"/>
              </a:rPr>
              <a:t>b squared, </a:t>
            </a:r>
            <a:r>
              <a:rPr lang="en-GB" sz="2800" dirty="0" err="1">
                <a:latin typeface="Bahnschrift SemiBold SemiConden" panose="020B0502040204020203" pitchFamily="34" charset="0"/>
              </a:rPr>
              <a:t>Aet</a:t>
            </a:r>
            <a:r>
              <a:rPr lang="en-GB" sz="2800" dirty="0">
                <a:latin typeface="Bahnschrift SemiBold SemiConden" panose="020B0502040204020203" pitchFamily="34" charset="0"/>
              </a:rPr>
              <a:t> toolkit, social communication checklist</a:t>
            </a:r>
          </a:p>
          <a:p>
            <a:r>
              <a:rPr lang="en-GB" sz="2800" dirty="0">
                <a:latin typeface="Bahnschrift SemiBold SemiConden" panose="020B0502040204020203" pitchFamily="34" charset="0"/>
              </a:rPr>
              <a:t>Smart targets – link to subject and child</a:t>
            </a:r>
          </a:p>
          <a:p>
            <a:r>
              <a:rPr lang="en-GB" sz="2800" dirty="0">
                <a:latin typeface="Bahnschrift SemiBold SemiConden" panose="020B0502040204020203" pitchFamily="34" charset="0"/>
              </a:rPr>
              <a:t>Parent and child voice</a:t>
            </a:r>
          </a:p>
          <a:p>
            <a:r>
              <a:rPr lang="en-GB" sz="2800" dirty="0">
                <a:latin typeface="Bahnschrift SemiBold SemiConden" panose="020B0502040204020203" pitchFamily="34" charset="0"/>
              </a:rPr>
              <a:t>SEND nutshell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4FDC45-A190-4EF2-8E5C-15D19B191B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9344" y="3677866"/>
            <a:ext cx="2542252" cy="229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4287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346492"/>
      </a:accent1>
      <a:accent2>
        <a:srgbClr val="6DA5D4"/>
      </a:accent2>
      <a:accent3>
        <a:srgbClr val="538C79"/>
      </a:accent3>
      <a:accent4>
        <a:srgbClr val="93B75D"/>
      </a:accent4>
      <a:accent5>
        <a:srgbClr val="DEB050"/>
      </a:accent5>
      <a:accent6>
        <a:srgbClr val="BB5354"/>
      </a:accent6>
      <a:hlink>
        <a:srgbClr val="3289DD"/>
      </a:hlink>
      <a:folHlink>
        <a:srgbClr val="859EB6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E3530EC-BA5B-407C-9B36-00820F39551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128</TotalTime>
  <Words>173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Agency FB</vt:lpstr>
      <vt:lpstr>Arial</vt:lpstr>
      <vt:lpstr>Bahnschrift SemiBold SemiConden</vt:lpstr>
      <vt:lpstr>Impact</vt:lpstr>
      <vt:lpstr>Trebuchet MS</vt:lpstr>
      <vt:lpstr>Main Event</vt:lpstr>
      <vt:lpstr>SEND At st. Philip’s ce</vt:lpstr>
      <vt:lpstr> Send vision    </vt:lpstr>
      <vt:lpstr>PowerPoint Presentation</vt:lpstr>
      <vt:lpstr>SEND non negotiables:</vt:lpstr>
      <vt:lpstr>Assessment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SEND At st. Philip’s ce</dc:title>
  <dc:creator>Alison Klaassen</dc:creator>
  <cp:lastModifiedBy>Alison Klaassen</cp:lastModifiedBy>
  <cp:revision>10</cp:revision>
  <dcterms:created xsi:type="dcterms:W3CDTF">2021-10-19T14:16:31Z</dcterms:created>
  <dcterms:modified xsi:type="dcterms:W3CDTF">2021-11-01T15:27:38Z</dcterms:modified>
</cp:coreProperties>
</file>