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50" r:id="rId2"/>
    <p:sldId id="451" r:id="rId3"/>
    <p:sldId id="452" r:id="rId4"/>
    <p:sldId id="453" r:id="rId5"/>
    <p:sldId id="36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4" d="100"/>
          <a:sy n="74" d="100"/>
        </p:scale>
        <p:origin x="4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9FC6DD-2A3E-4F20-99DF-2C3528B9BDF9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6F0EB-C969-4860-80D1-273E8E39B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738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 txBox="1">
            <a:spLocks noGrp="1" noChangeArrowheads="1"/>
          </p:cNvSpPr>
          <p:nvPr/>
        </p:nvSpPr>
        <p:spPr bwMode="auto">
          <a:xfrm>
            <a:off x="3884616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143A48BE-3A02-4A80-A688-56FDB167E470}" type="slidenum">
              <a:rPr lang="en-US" altLang="en-US" sz="1200">
                <a:solidFill>
                  <a:srgbClr val="000000"/>
                </a:solidFill>
              </a:rPr>
              <a:pPr algn="r" eaLnBrk="1" hangingPunct="1"/>
              <a:t>1</a:t>
            </a:fld>
            <a:endParaRPr lang="en-US" altLang="en-US" sz="1200">
              <a:solidFill>
                <a:srgbClr val="000000"/>
              </a:solidFill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782" y="1143549"/>
            <a:ext cx="4878437" cy="3085533"/>
          </a:xfrm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592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 txBox="1">
            <a:spLocks noGrp="1" noChangeArrowheads="1"/>
          </p:cNvSpPr>
          <p:nvPr/>
        </p:nvSpPr>
        <p:spPr bwMode="auto">
          <a:xfrm>
            <a:off x="3884616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D6473875-943E-4A5A-8D2E-841A2C620021}" type="slidenum">
              <a:rPr lang="en-US" altLang="en-US" sz="1200">
                <a:solidFill>
                  <a:srgbClr val="000000"/>
                </a:solidFill>
              </a:rPr>
              <a:pPr algn="r" eaLnBrk="1" hangingPunct="1"/>
              <a:t>2</a:t>
            </a:fld>
            <a:endParaRPr lang="en-US" altLang="en-US" sz="1200">
              <a:solidFill>
                <a:srgbClr val="000000"/>
              </a:solidFill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782" y="1143549"/>
            <a:ext cx="4878437" cy="3085533"/>
          </a:xfrm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896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 txBox="1">
            <a:spLocks noGrp="1" noChangeArrowheads="1"/>
          </p:cNvSpPr>
          <p:nvPr/>
        </p:nvSpPr>
        <p:spPr bwMode="auto">
          <a:xfrm>
            <a:off x="3884616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1F134E7F-BADE-47C7-931B-0B8911F025C1}" type="slidenum">
              <a:rPr lang="en-US" altLang="en-US" sz="1200">
                <a:solidFill>
                  <a:srgbClr val="000000"/>
                </a:solidFill>
              </a:rPr>
              <a:pPr algn="r" eaLnBrk="1" hangingPunct="1"/>
              <a:t>3</a:t>
            </a:fld>
            <a:endParaRPr lang="en-US" altLang="en-US" sz="1200">
              <a:solidFill>
                <a:srgbClr val="000000"/>
              </a:solidFill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945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 txBox="1">
            <a:spLocks noGrp="1" noChangeArrowheads="1"/>
          </p:cNvSpPr>
          <p:nvPr/>
        </p:nvSpPr>
        <p:spPr bwMode="auto">
          <a:xfrm>
            <a:off x="3884616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924F37E7-9C9C-4DDB-B882-375789C23DF2}" type="slidenum">
              <a:rPr lang="en-US" altLang="en-US" sz="1200">
                <a:solidFill>
                  <a:srgbClr val="000000"/>
                </a:solidFill>
              </a:rPr>
              <a:pPr algn="r" eaLnBrk="1" hangingPunct="1"/>
              <a:t>4</a:t>
            </a:fld>
            <a:endParaRPr lang="en-US" altLang="en-US" sz="1200">
              <a:solidFill>
                <a:srgbClr val="000000"/>
              </a:solidFill>
            </a:endParaRPr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299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B733D-DBF1-42F5-8FCE-9293BF3DE4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1B0A90-A494-4058-9EB9-DD9AA90A8C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E2ECBF-A0E9-416F-9A40-CAE751DF2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4F49F-C0D9-4352-BA16-7BC9C8877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AB8796-763A-47D2-8458-ADA08FCD1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111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B12EA-CE33-4203-B192-D0A1B78A5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A4F01-6EE0-4B2A-8C15-01E8417FAB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C2A8AE-9695-412C-99F6-CD0F98D41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5B7A7-E1F5-4187-9EB1-C071F28E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CDADBF-C114-4B57-844D-2EF966D14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437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A25D4-8895-461B-AE44-DD922B06F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DAC7B1-94C7-4450-B610-D40F1FDDA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74685A-B915-4D4B-B981-8A45B69E7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CACB95-BF29-4DF6-80E9-153E830B4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5A665-29B6-4212-B21E-B6F58518F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10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53581-9EBE-4CFF-98E3-F3799663C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44530-3580-4F79-A555-01175B1156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4FFB56-FFD8-46F1-8E7E-231AFD8B8E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4A0C63-A5A6-4915-854B-413403520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EBCD1-A056-428C-949F-4EAA5FF35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DE850-C56D-47A1-8E3E-D376C47AF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68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1068-E0D2-4114-8A95-58E3FFF94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7118F5-58BA-46A2-8E3B-BD53E3245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3331D6-54EA-49D6-AB74-E190AF0F96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71BF9E-8F11-4146-9DB2-EA3AE66906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543E02-45B0-4EAB-AACA-82DB4A753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103B35-8597-4396-9B75-2378002E8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4E66A2-F289-4926-9584-7F6996AC2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FF36BB-2566-4753-8BEF-A7D09FAE6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39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3E4EE-F8DA-4442-91C2-D99C31BD9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C08BC8-23F7-4BC2-B620-AA506B887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E553D7-13C7-4D99-9FA6-3266DBFB6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2983E9-2D45-4BB9-9D71-6F06185AE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678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D6FC55-C26F-48DC-A985-8E286850E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6DE717-398A-4A77-94CB-AB40F5BAD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9A5ADB-B6B5-4C67-890A-3A5067D81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102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B0AE3-37F9-4D5B-B9F8-B59993405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3AEAB-4763-45F9-A3B0-8CF481B5FF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DA3A94-241A-4C49-B41D-F5AFD2D210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FEE7D0-9437-45CC-BA43-B58D24779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92FA18-3CB8-4062-8717-D6563C1A4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0EC828-C865-41FF-8951-CE5D5FF39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204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1DDA7-52D3-45C2-A82E-7C9E1B023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DC0F98-0FDF-4AB7-8EBF-A968F3A3E6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0CD188-B13C-4D7F-A365-7089F41056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03A5B6-9DAA-4F93-A72F-0994A3F8B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BBD61-BE15-4729-9B7F-A5F84A8D7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1EB7EF-3E5B-44A3-B2A0-10449C2C4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581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765B8-EC51-418B-9F50-27472F703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4716DA-1741-4B1F-9F65-1F6D85AA9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30087-31B4-4CFB-9AD1-0B4197B9C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4BCCC7-D892-43C3-AAA1-E1E061739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2D54B-8DFF-4DF3-9FFA-C3CCB67EE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487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6AE57-D44C-4847-B6BF-B293649013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C7D3D-D9C9-4982-8EB2-0AEAB2126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7D3E0-E1BE-4C1F-918F-687CFF8A1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4D012D-A79A-4573-A425-FB6E673D7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919043-DF58-497E-BF15-CD1051099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3516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4" y="438150"/>
            <a:ext cx="10961077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6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8789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55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651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6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165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5D9413-0F58-49AC-9C0D-FF8E3AD01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54BD08-EC6E-4469-9E5E-EC7ED52C0D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1A372-590B-46B8-8B11-0DE95ACAEF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157D-C809-41D9-B84F-B990E82B2AC5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8FAE3-40CF-4F5C-A2A9-77BB798BBC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3DC94-E1E1-4B60-94C5-ECAD4A8E57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284DD-ACA2-484F-A598-CD701A3B4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441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Line 4"/>
          <p:cNvSpPr>
            <a:spLocks noChangeShapeType="1"/>
          </p:cNvSpPr>
          <p:nvPr/>
        </p:nvSpPr>
        <p:spPr bwMode="auto">
          <a:xfrm>
            <a:off x="2667000" y="1455539"/>
            <a:ext cx="6858000" cy="0"/>
          </a:xfrm>
          <a:prstGeom prst="line">
            <a:avLst/>
          </a:prstGeom>
          <a:noFill/>
          <a:ln w="25400">
            <a:solidFill>
              <a:srgbClr val="3366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463"/>
          </a:p>
        </p:txBody>
      </p:sp>
      <p:sp>
        <p:nvSpPr>
          <p:cNvPr id="23578" name="TextBox 41"/>
          <p:cNvSpPr txBox="1">
            <a:spLocks noChangeArrowheads="1"/>
          </p:cNvSpPr>
          <p:nvPr/>
        </p:nvSpPr>
        <p:spPr bwMode="auto">
          <a:xfrm>
            <a:off x="3905255" y="2417766"/>
            <a:ext cx="4413647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900">
                <a:solidFill>
                  <a:srgbClr val="000000"/>
                </a:solidFill>
              </a:rPr>
              <a:t>What is 5.2 x 10?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369721" y="3416102"/>
            <a:ext cx="880369" cy="84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75">
                <a:solidFill>
                  <a:srgbClr val="002060"/>
                </a:solidFill>
              </a:rPr>
              <a:t>52</a:t>
            </a:r>
            <a:endParaRPr lang="en-US" altLang="en-US" sz="1463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309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Line 4"/>
          <p:cNvSpPr>
            <a:spLocks noChangeShapeType="1"/>
          </p:cNvSpPr>
          <p:nvPr/>
        </p:nvSpPr>
        <p:spPr bwMode="auto">
          <a:xfrm>
            <a:off x="2667000" y="1455539"/>
            <a:ext cx="6858000" cy="0"/>
          </a:xfrm>
          <a:prstGeom prst="line">
            <a:avLst/>
          </a:prstGeom>
          <a:noFill/>
          <a:ln w="25400">
            <a:solidFill>
              <a:srgbClr val="3366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463"/>
          </a:p>
        </p:txBody>
      </p:sp>
      <p:sp>
        <p:nvSpPr>
          <p:cNvPr id="24602" name="TextBox 41"/>
          <p:cNvSpPr txBox="1">
            <a:spLocks noChangeArrowheads="1"/>
          </p:cNvSpPr>
          <p:nvPr/>
        </p:nvSpPr>
        <p:spPr bwMode="auto">
          <a:xfrm>
            <a:off x="3611168" y="2417766"/>
            <a:ext cx="4513659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900">
                <a:solidFill>
                  <a:srgbClr val="000000"/>
                </a:solidFill>
              </a:rPr>
              <a:t>What is 47.3 ÷ 10?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231606" y="3416102"/>
            <a:ext cx="1401346" cy="84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75">
                <a:solidFill>
                  <a:srgbClr val="002060"/>
                </a:solidFill>
              </a:rPr>
              <a:t>4.73</a:t>
            </a:r>
          </a:p>
        </p:txBody>
      </p:sp>
    </p:spTree>
    <p:extLst>
      <p:ext uri="{BB962C8B-B14F-4D97-AF65-F5344CB8AC3E}">
        <p14:creationId xmlns:p14="http://schemas.microsoft.com/office/powerpoint/2010/main" val="345579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Line 4"/>
          <p:cNvSpPr>
            <a:spLocks noChangeShapeType="1"/>
          </p:cNvSpPr>
          <p:nvPr/>
        </p:nvSpPr>
        <p:spPr bwMode="auto">
          <a:xfrm>
            <a:off x="2667000" y="1455539"/>
            <a:ext cx="6858000" cy="0"/>
          </a:xfrm>
          <a:prstGeom prst="line">
            <a:avLst/>
          </a:prstGeom>
          <a:noFill/>
          <a:ln w="25400">
            <a:solidFill>
              <a:srgbClr val="3366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463"/>
          </a:p>
        </p:txBody>
      </p:sp>
      <p:sp>
        <p:nvSpPr>
          <p:cNvPr id="25626" name="TextBox 41"/>
          <p:cNvSpPr txBox="1">
            <a:spLocks noChangeArrowheads="1"/>
          </p:cNvSpPr>
          <p:nvPr/>
        </p:nvSpPr>
        <p:spPr bwMode="auto">
          <a:xfrm>
            <a:off x="1545466" y="2417765"/>
            <a:ext cx="6579362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900" dirty="0">
                <a:solidFill>
                  <a:srgbClr val="000000"/>
                </a:solidFill>
              </a:rPr>
              <a:t>What is 47.3 x 100?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69681" y="3416102"/>
            <a:ext cx="1576072" cy="84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75">
                <a:solidFill>
                  <a:srgbClr val="002060"/>
                </a:solidFill>
              </a:rPr>
              <a:t>4730</a:t>
            </a:r>
          </a:p>
        </p:txBody>
      </p:sp>
    </p:spTree>
    <p:extLst>
      <p:ext uri="{BB962C8B-B14F-4D97-AF65-F5344CB8AC3E}">
        <p14:creationId xmlns:p14="http://schemas.microsoft.com/office/powerpoint/2010/main" val="191989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Line 4"/>
          <p:cNvSpPr>
            <a:spLocks noChangeShapeType="1"/>
          </p:cNvSpPr>
          <p:nvPr/>
        </p:nvSpPr>
        <p:spPr bwMode="auto">
          <a:xfrm>
            <a:off x="2667000" y="1455539"/>
            <a:ext cx="6858000" cy="0"/>
          </a:xfrm>
          <a:prstGeom prst="line">
            <a:avLst/>
          </a:prstGeom>
          <a:noFill/>
          <a:ln w="25400">
            <a:solidFill>
              <a:srgbClr val="3366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463"/>
          </a:p>
        </p:txBody>
      </p:sp>
      <p:sp>
        <p:nvSpPr>
          <p:cNvPr id="27674" name="TextBox 41"/>
          <p:cNvSpPr txBox="1">
            <a:spLocks noChangeArrowheads="1"/>
          </p:cNvSpPr>
          <p:nvPr/>
        </p:nvSpPr>
        <p:spPr bwMode="auto">
          <a:xfrm>
            <a:off x="1815922" y="2417765"/>
            <a:ext cx="6308906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900" dirty="0">
                <a:solidFill>
                  <a:srgbClr val="000000"/>
                </a:solidFill>
              </a:rPr>
              <a:t>What is 3.56 x 1000?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69681" y="3416102"/>
            <a:ext cx="1576072" cy="84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75">
                <a:solidFill>
                  <a:srgbClr val="002060"/>
                </a:solidFill>
              </a:rPr>
              <a:t>3560</a:t>
            </a:r>
          </a:p>
        </p:txBody>
      </p:sp>
    </p:spTree>
    <p:extLst>
      <p:ext uri="{BB962C8B-B14F-4D97-AF65-F5344CB8AC3E}">
        <p14:creationId xmlns:p14="http://schemas.microsoft.com/office/powerpoint/2010/main" val="426906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Box 5"/>
          <p:cNvSpPr txBox="1">
            <a:spLocks noChangeArrowheads="1"/>
          </p:cNvSpPr>
          <p:nvPr/>
        </p:nvSpPr>
        <p:spPr bwMode="auto">
          <a:xfrm>
            <a:off x="3361593" y="860440"/>
            <a:ext cx="575016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>
                <a:latin typeface="Jarman" pitchFamily="2" charset="0"/>
              </a:rPr>
              <a:t>Order 3 of the following fractions from smallest to largest.</a:t>
            </a:r>
          </a:p>
        </p:txBody>
      </p:sp>
      <p:grpSp>
        <p:nvGrpSpPr>
          <p:cNvPr id="61443" name="Group 7"/>
          <p:cNvGrpSpPr>
            <a:grpSpLocks/>
          </p:cNvGrpSpPr>
          <p:nvPr/>
        </p:nvGrpSpPr>
        <p:grpSpPr bwMode="auto">
          <a:xfrm>
            <a:off x="4047392" y="2071713"/>
            <a:ext cx="634512" cy="706437"/>
            <a:chOff x="2265729" y="1711545"/>
            <a:chExt cx="688487" cy="707886"/>
          </a:xfrm>
        </p:grpSpPr>
        <p:sp>
          <p:nvSpPr>
            <p:cNvPr id="61465" name="TextBox 6"/>
            <p:cNvSpPr txBox="1">
              <a:spLocks noChangeArrowheads="1"/>
            </p:cNvSpPr>
            <p:nvPr/>
          </p:nvSpPr>
          <p:spPr bwMode="auto">
            <a:xfrm>
              <a:off x="2265729" y="1711545"/>
              <a:ext cx="68848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000">
                  <a:latin typeface="Jarman" pitchFamily="2" charset="0"/>
                </a:rPr>
                <a:t>2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000">
                  <a:latin typeface="Jarman" pitchFamily="2" charset="0"/>
                </a:rPr>
                <a:t>5</a:t>
              </a:r>
            </a:p>
          </p:txBody>
        </p:sp>
        <p:cxnSp>
          <p:nvCxnSpPr>
            <p:cNvPr id="9" name="Straight Connector 8"/>
            <p:cNvCxnSpPr/>
            <p:nvPr/>
          </p:nvCxnSpPr>
          <p:spPr>
            <a:xfrm flipH="1" flipV="1">
              <a:off x="2435864" y="2064693"/>
              <a:ext cx="348218" cy="159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444" name="Group 7"/>
          <p:cNvGrpSpPr>
            <a:grpSpLocks/>
          </p:cNvGrpSpPr>
          <p:nvPr/>
        </p:nvGrpSpPr>
        <p:grpSpPr bwMode="auto">
          <a:xfrm>
            <a:off x="5202116" y="2071713"/>
            <a:ext cx="634512" cy="706437"/>
            <a:chOff x="2265729" y="1711545"/>
            <a:chExt cx="688487" cy="707886"/>
          </a:xfrm>
        </p:grpSpPr>
        <p:sp>
          <p:nvSpPr>
            <p:cNvPr id="61463" name="TextBox 10"/>
            <p:cNvSpPr txBox="1">
              <a:spLocks noChangeArrowheads="1"/>
            </p:cNvSpPr>
            <p:nvPr/>
          </p:nvSpPr>
          <p:spPr bwMode="auto">
            <a:xfrm>
              <a:off x="2265729" y="1711545"/>
              <a:ext cx="68848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000">
                  <a:latin typeface="Jarman" pitchFamily="2" charset="0"/>
                </a:rPr>
                <a:t>3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000">
                  <a:latin typeface="Jarman" pitchFamily="2" charset="0"/>
                </a:rPr>
                <a:t>20</a:t>
              </a:r>
            </a:p>
          </p:txBody>
        </p:sp>
        <p:cxnSp>
          <p:nvCxnSpPr>
            <p:cNvPr id="12" name="Straight Connector 11"/>
            <p:cNvCxnSpPr/>
            <p:nvPr/>
          </p:nvCxnSpPr>
          <p:spPr>
            <a:xfrm flipH="1" flipV="1">
              <a:off x="2435864" y="2064693"/>
              <a:ext cx="348218" cy="159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445" name="Group 7"/>
          <p:cNvGrpSpPr>
            <a:grpSpLocks/>
          </p:cNvGrpSpPr>
          <p:nvPr/>
        </p:nvGrpSpPr>
        <p:grpSpPr bwMode="auto">
          <a:xfrm>
            <a:off x="6355381" y="2071713"/>
            <a:ext cx="634511" cy="706437"/>
            <a:chOff x="2265729" y="1711545"/>
            <a:chExt cx="688487" cy="707886"/>
          </a:xfrm>
        </p:grpSpPr>
        <p:sp>
          <p:nvSpPr>
            <p:cNvPr id="61461" name="TextBox 13"/>
            <p:cNvSpPr txBox="1">
              <a:spLocks noChangeArrowheads="1"/>
            </p:cNvSpPr>
            <p:nvPr/>
          </p:nvSpPr>
          <p:spPr bwMode="auto">
            <a:xfrm>
              <a:off x="2265729" y="1711545"/>
              <a:ext cx="68848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000">
                  <a:latin typeface="Jarman" pitchFamily="2" charset="0"/>
                </a:rPr>
                <a:t>3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000">
                  <a:latin typeface="Jarman" pitchFamily="2" charset="0"/>
                </a:rPr>
                <a:t>10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flipH="1" flipV="1">
              <a:off x="2435863" y="2064693"/>
              <a:ext cx="348219" cy="159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446" name="Group 7"/>
          <p:cNvGrpSpPr>
            <a:grpSpLocks/>
          </p:cNvGrpSpPr>
          <p:nvPr/>
        </p:nvGrpSpPr>
        <p:grpSpPr bwMode="auto">
          <a:xfrm>
            <a:off x="7510110" y="2071713"/>
            <a:ext cx="634511" cy="706437"/>
            <a:chOff x="2265729" y="1711545"/>
            <a:chExt cx="688487" cy="707886"/>
          </a:xfrm>
        </p:grpSpPr>
        <p:sp>
          <p:nvSpPr>
            <p:cNvPr id="61459" name="TextBox 16"/>
            <p:cNvSpPr txBox="1">
              <a:spLocks noChangeArrowheads="1"/>
            </p:cNvSpPr>
            <p:nvPr/>
          </p:nvSpPr>
          <p:spPr bwMode="auto">
            <a:xfrm>
              <a:off x="2265729" y="1711545"/>
              <a:ext cx="68848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eaLnBrk="0" fontAlgn="base" hangingPunct="0">
                <a:spcAft>
                  <a:spcPct val="0"/>
                </a:spcAft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000">
                  <a:latin typeface="Jarman" pitchFamily="2" charset="0"/>
                </a:rPr>
                <a:t>1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000">
                  <a:latin typeface="Jarman" pitchFamily="2" charset="0"/>
                </a:rPr>
                <a:t>5</a:t>
              </a:r>
            </a:p>
          </p:txBody>
        </p:sp>
        <p:cxnSp>
          <p:nvCxnSpPr>
            <p:cNvPr id="18" name="Straight Connector 17"/>
            <p:cNvCxnSpPr/>
            <p:nvPr/>
          </p:nvCxnSpPr>
          <p:spPr>
            <a:xfrm flipH="1" flipV="1">
              <a:off x="2435863" y="2064693"/>
              <a:ext cx="348219" cy="159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125060" y="3429000"/>
          <a:ext cx="3941883" cy="6746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3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39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4688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84377" marR="84377" marT="45670" marB="45670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84377" marR="84377" marT="45670" marB="45670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84377" marR="84377" marT="45670" marB="4567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1457" name="TextBox 21"/>
          <p:cNvSpPr txBox="1">
            <a:spLocks noChangeArrowheads="1"/>
          </p:cNvSpPr>
          <p:nvPr/>
        </p:nvSpPr>
        <p:spPr bwMode="auto">
          <a:xfrm>
            <a:off x="4047393" y="4206882"/>
            <a:ext cx="10316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latin typeface="Jarman" pitchFamily="2" charset="0"/>
              </a:rPr>
              <a:t>smallest</a:t>
            </a:r>
          </a:p>
        </p:txBody>
      </p:sp>
      <p:sp>
        <p:nvSpPr>
          <p:cNvPr id="61458" name="TextBox 22"/>
          <p:cNvSpPr txBox="1">
            <a:spLocks noChangeArrowheads="1"/>
          </p:cNvSpPr>
          <p:nvPr/>
        </p:nvSpPr>
        <p:spPr bwMode="auto">
          <a:xfrm>
            <a:off x="7112979" y="4206875"/>
            <a:ext cx="1031631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latin typeface="Jarman" pitchFamily="2" charset="0"/>
              </a:rPr>
              <a:t>largest </a:t>
            </a:r>
          </a:p>
        </p:txBody>
      </p:sp>
    </p:spTree>
    <p:extLst>
      <p:ext uri="{BB962C8B-B14F-4D97-AF65-F5344CB8AC3E}">
        <p14:creationId xmlns:p14="http://schemas.microsoft.com/office/powerpoint/2010/main" val="3982287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766049" y="255509"/>
            <a:ext cx="4155141" cy="626633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solidFill>
                <a:prstClr val="white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77539" y="237597"/>
            <a:ext cx="4155141" cy="626633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91544" y="648103"/>
            <a:ext cx="36004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Would you rather…</a:t>
            </a:r>
          </a:p>
          <a:p>
            <a:pPr algn="ctr"/>
            <a:endParaRPr lang="en-US" sz="40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</a:endParaRPr>
          </a:p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Be bitten by 35% of 120 </a:t>
            </a:r>
          </a:p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mosquitoes or 22% </a:t>
            </a:r>
          </a:p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of 250 mosquitoes?</a:t>
            </a:r>
          </a:p>
        </p:txBody>
      </p:sp>
      <p:sp>
        <p:nvSpPr>
          <p:cNvPr id="7" name="Rectangle 6"/>
          <p:cNvSpPr/>
          <p:nvPr/>
        </p:nvSpPr>
        <p:spPr>
          <a:xfrm>
            <a:off x="6682854" y="648114"/>
            <a:ext cx="2866030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Would you rather…</a:t>
            </a:r>
          </a:p>
          <a:p>
            <a:pPr algn="ctr"/>
            <a:endParaRPr lang="en-US" sz="36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</a:endParaRPr>
          </a:p>
          <a:p>
            <a:pPr algn="ctr"/>
            <a:r>
              <a:rPr lang="en-US" sz="3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Skip using a rope which is </a:t>
            </a:r>
          </a:p>
          <a:p>
            <a:pPr algn="ctr"/>
            <a:r>
              <a:rPr lang="en-US" sz="3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45% of 105cm long, or</a:t>
            </a:r>
          </a:p>
          <a:p>
            <a:pPr algn="ctr"/>
            <a:r>
              <a:rPr lang="en-US" sz="3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70% of 2.75m long?</a:t>
            </a:r>
          </a:p>
        </p:txBody>
      </p:sp>
    </p:spTree>
    <p:extLst>
      <p:ext uri="{BB962C8B-B14F-4D97-AF65-F5344CB8AC3E}">
        <p14:creationId xmlns:p14="http://schemas.microsoft.com/office/powerpoint/2010/main" val="3378744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CCW Cursive Writing 7" pitchFamily="66" charset="0"/>
              </a:rPr>
              <a:t>What do you remember?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6831" y="1814922"/>
          <a:ext cx="8851173" cy="28956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0391">
                  <a:extLst>
                    <a:ext uri="{9D8B030D-6E8A-4147-A177-3AD203B41FA5}">
                      <a16:colId xmlns:a16="http://schemas.microsoft.com/office/drawing/2014/main" val="1768713081"/>
                    </a:ext>
                  </a:extLst>
                </a:gridCol>
                <a:gridCol w="2950391">
                  <a:extLst>
                    <a:ext uri="{9D8B030D-6E8A-4147-A177-3AD203B41FA5}">
                      <a16:colId xmlns:a16="http://schemas.microsoft.com/office/drawing/2014/main" val="25567031"/>
                    </a:ext>
                  </a:extLst>
                </a:gridCol>
                <a:gridCol w="2950391">
                  <a:extLst>
                    <a:ext uri="{9D8B030D-6E8A-4147-A177-3AD203B41FA5}">
                      <a16:colId xmlns:a16="http://schemas.microsoft.com/office/drawing/2014/main" val="84284484"/>
                    </a:ext>
                  </a:extLst>
                </a:gridCol>
              </a:tblGrid>
              <a:tr h="579121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GB" sz="3200" b="1" dirty="0">
                          <a:latin typeface="Jarman" panose="00000400000000000000" pitchFamily="2" charset="0"/>
                        </a:rPr>
                        <a:t>1)   2.8 X 2 =  </a:t>
                      </a:r>
                    </a:p>
                  </a:txBody>
                  <a:tcPr marL="68580" marR="68580" marT="45721" marB="45721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Jarman" panose="00000400000000000000" pitchFamily="2" charset="0"/>
                        </a:rPr>
                        <a:t>1)  5.6</a:t>
                      </a:r>
                      <a:r>
                        <a:rPr lang="en-GB" sz="3200" b="1" baseline="0" dirty="0">
                          <a:latin typeface="Jarman" panose="00000400000000000000" pitchFamily="2" charset="0"/>
                        </a:rPr>
                        <a:t> X 8 =</a:t>
                      </a:r>
                      <a:endParaRPr lang="en-GB" sz="3200" b="1" dirty="0">
                        <a:latin typeface="Jarman" panose="00000400000000000000" pitchFamily="2" charset="0"/>
                      </a:endParaRPr>
                    </a:p>
                  </a:txBody>
                  <a:tcPr marL="68580" marR="68580" marT="45721" marB="4572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dirty="0">
                          <a:latin typeface="Jarman" panose="00000400000000000000" pitchFamily="2" charset="0"/>
                        </a:rPr>
                        <a:t>1) 4.4 x 3.56 =</a:t>
                      </a:r>
                    </a:p>
                  </a:txBody>
                  <a:tcPr marL="68580" marR="68580" marT="45721" marB="45721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708347"/>
                  </a:ext>
                </a:extLst>
              </a:tr>
              <a:tr h="579121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GB" sz="3200" b="1" dirty="0">
                          <a:latin typeface="Jarman" panose="00000400000000000000" pitchFamily="2" charset="0"/>
                        </a:rPr>
                        <a:t>2)   4.1</a:t>
                      </a:r>
                      <a:r>
                        <a:rPr lang="en-GB" sz="3200" b="1" baseline="0" dirty="0">
                          <a:latin typeface="Jarman" panose="00000400000000000000" pitchFamily="2" charset="0"/>
                        </a:rPr>
                        <a:t> X 0.3 =</a:t>
                      </a:r>
                      <a:endParaRPr lang="en-GB" sz="3200" b="1" dirty="0">
                        <a:latin typeface="Jarman" panose="00000400000000000000" pitchFamily="2" charset="0"/>
                      </a:endParaRPr>
                    </a:p>
                  </a:txBody>
                  <a:tcPr marL="68580" marR="68580" marT="45721" marB="45721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Jarman" panose="00000400000000000000" pitchFamily="2" charset="0"/>
                        </a:rPr>
                        <a:t>2)  6.9 X 7 =</a:t>
                      </a:r>
                    </a:p>
                  </a:txBody>
                  <a:tcPr marL="68580" marR="68580" marT="45721" marB="4572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dirty="0">
                          <a:latin typeface="Jarman" panose="00000400000000000000" pitchFamily="2" charset="0"/>
                        </a:rPr>
                        <a:t>2) 6.7 x 7.9 =</a:t>
                      </a:r>
                    </a:p>
                  </a:txBody>
                  <a:tcPr marL="68580" marR="68580" marT="45721" marB="45721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684469"/>
                  </a:ext>
                </a:extLst>
              </a:tr>
              <a:tr h="5791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3200" b="1" dirty="0">
                          <a:latin typeface="Jarman" panose="00000400000000000000" pitchFamily="2" charset="0"/>
                        </a:rPr>
                        <a:t>3)   5.7 X 5 =</a:t>
                      </a:r>
                    </a:p>
                  </a:txBody>
                  <a:tcPr marL="68580" marR="68580" marT="45721" marB="45721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Jarman" panose="00000400000000000000" pitchFamily="2" charset="0"/>
                        </a:rPr>
                        <a:t>3)  7.3 X 3.87</a:t>
                      </a:r>
                      <a:r>
                        <a:rPr lang="en-GB" sz="3200" b="1" baseline="0" dirty="0">
                          <a:latin typeface="Jarman" panose="00000400000000000000" pitchFamily="2" charset="0"/>
                        </a:rPr>
                        <a:t> =</a:t>
                      </a:r>
                      <a:endParaRPr lang="en-GB" sz="3200" b="1" dirty="0">
                        <a:latin typeface="Jarman" panose="00000400000000000000" pitchFamily="2" charset="0"/>
                      </a:endParaRPr>
                    </a:p>
                  </a:txBody>
                  <a:tcPr marL="68580" marR="68580" marT="45721" marB="4572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dirty="0">
                          <a:latin typeface="Jarman" panose="00000400000000000000" pitchFamily="2" charset="0"/>
                        </a:rPr>
                        <a:t>3)</a:t>
                      </a:r>
                      <a:r>
                        <a:rPr lang="en-GB" sz="3200" baseline="0" dirty="0">
                          <a:latin typeface="Jarman" panose="00000400000000000000" pitchFamily="2" charset="0"/>
                        </a:rPr>
                        <a:t> 5.6 x 3.2 =</a:t>
                      </a:r>
                      <a:endParaRPr lang="en-GB" sz="3200" dirty="0">
                        <a:latin typeface="Jarman" panose="00000400000000000000" pitchFamily="2" charset="0"/>
                      </a:endParaRPr>
                    </a:p>
                  </a:txBody>
                  <a:tcPr marL="68580" marR="68580" marT="45721" marB="45721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9461842"/>
                  </a:ext>
                </a:extLst>
              </a:tr>
              <a:tr h="579121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GB" sz="3200" b="1" dirty="0">
                          <a:latin typeface="Jarman" panose="00000400000000000000" pitchFamily="2" charset="0"/>
                        </a:rPr>
                        <a:t>4)   2.4 X 3.2 =</a:t>
                      </a:r>
                    </a:p>
                  </a:txBody>
                  <a:tcPr marL="68580" marR="68580" marT="45721" marB="45721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Jarman" panose="00000400000000000000" pitchFamily="2" charset="0"/>
                        </a:rPr>
                        <a:t>4)  2.7 X 8.2</a:t>
                      </a:r>
                      <a:r>
                        <a:rPr lang="en-GB" sz="3200" b="1" baseline="0" dirty="0">
                          <a:latin typeface="Jarman" panose="00000400000000000000" pitchFamily="2" charset="0"/>
                        </a:rPr>
                        <a:t> =</a:t>
                      </a:r>
                      <a:endParaRPr lang="en-GB" sz="3200" b="1" dirty="0">
                        <a:latin typeface="Jarman" panose="00000400000000000000" pitchFamily="2" charset="0"/>
                      </a:endParaRPr>
                    </a:p>
                  </a:txBody>
                  <a:tcPr marL="68580" marR="68580" marT="45721" marB="4572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dirty="0">
                          <a:latin typeface="Jarman" panose="00000400000000000000" pitchFamily="2" charset="0"/>
                        </a:rPr>
                        <a:t>4) 2.3 x 7.43 =</a:t>
                      </a:r>
                    </a:p>
                  </a:txBody>
                  <a:tcPr marL="68580" marR="68580" marT="45721" marB="45721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1198009"/>
                  </a:ext>
                </a:extLst>
              </a:tr>
              <a:tr h="5791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3200" b="1" dirty="0">
                          <a:latin typeface="Jarman" panose="00000400000000000000" pitchFamily="2" charset="0"/>
                        </a:rPr>
                        <a:t>5)   7.3 X 6 =</a:t>
                      </a:r>
                    </a:p>
                  </a:txBody>
                  <a:tcPr marL="68580" marR="68580" marT="45721" marB="45721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1" dirty="0">
                          <a:latin typeface="Jarman" panose="00000400000000000000" pitchFamily="2" charset="0"/>
                        </a:rPr>
                        <a:t>5) 4 X 8.5 =</a:t>
                      </a:r>
                    </a:p>
                  </a:txBody>
                  <a:tcPr marL="68580" marR="68580" marT="45721" marB="4572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dirty="0">
                          <a:latin typeface="Jarman" panose="00000400000000000000" pitchFamily="2" charset="0"/>
                        </a:rPr>
                        <a:t>5</a:t>
                      </a:r>
                      <a:r>
                        <a:rPr lang="en-GB" sz="3200">
                          <a:latin typeface="Jarman" panose="00000400000000000000" pitchFamily="2" charset="0"/>
                        </a:rPr>
                        <a:t>) 8.06 x 5.27 </a:t>
                      </a:r>
                      <a:r>
                        <a:rPr lang="en-GB" sz="3200" dirty="0">
                          <a:latin typeface="Jarman" panose="00000400000000000000" pitchFamily="2" charset="0"/>
                        </a:rPr>
                        <a:t>=</a:t>
                      </a:r>
                    </a:p>
                  </a:txBody>
                  <a:tcPr marL="68580" marR="68580" marT="45721" marB="45721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6669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5904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</Words>
  <Application>Microsoft Office PowerPoint</Application>
  <PresentationFormat>Widescreen</PresentationFormat>
  <Paragraphs>49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Calibri</vt:lpstr>
      <vt:lpstr>Calibri Light</vt:lpstr>
      <vt:lpstr>CCW Cursive Writing 7</vt:lpstr>
      <vt:lpstr>Jarman</vt:lpstr>
      <vt:lpstr>Sassoon Infant Rg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 you remember?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Warham</dc:creator>
  <cp:lastModifiedBy>Emma Warham</cp:lastModifiedBy>
  <cp:revision>2</cp:revision>
  <dcterms:created xsi:type="dcterms:W3CDTF">2021-12-10T16:10:29Z</dcterms:created>
  <dcterms:modified xsi:type="dcterms:W3CDTF">2021-12-15T10:54:19Z</dcterms:modified>
</cp:coreProperties>
</file>