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59" autoAdjust="0"/>
    <p:restoredTop sz="94660"/>
  </p:normalViewPr>
  <p:slideViewPr>
    <p:cSldViewPr snapToGrid="0">
      <p:cViewPr varScale="1">
        <p:scale>
          <a:sx n="65" d="100"/>
          <a:sy n="65" d="100"/>
        </p:scale>
        <p:origin x="9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15344-6BD7-47A8-9783-CE8560C0B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D2084D-F37C-4319-883D-C4EB1100D5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13E70-5705-4BFA-B2FD-32778E369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D4226-7492-4EC3-8A44-0D75BDA15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43B5E-A1D0-4D34-967A-E84E9F72C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62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F358E-A27D-4DE3-8B5E-1894BE9D8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BD567-D196-4AED-99B8-16EED2F297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90B456-8711-4545-94A8-D6F117BC1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D9499-AF18-4AB6-9661-9D20A914E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49C3A7-A275-42BD-BC6C-5DA6E4DCD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840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4C715-27DF-409A-8991-F94505B59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F72E63-DD60-47E6-BC8B-E09C6F9925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CE31C7-0F1A-47ED-B2C9-8C5A5C90C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383788-9761-445D-9638-D79E9F724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52D26-69F0-462E-9111-45FBB8AE9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44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C6737-B1E5-4F20-82F0-C1D7910CF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D3DBD-B921-4F76-B678-B238C616C1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11776C-888F-4AF9-8D16-373A3D25CC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D79A37-BDD6-4F0B-AA0B-0C406E30B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2C8EB8-6F1D-4749-9C0F-988DC80B6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57020D-8C04-49B9-8093-9D008AFE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199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3791F-8960-4FE9-A58B-72B913C37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A8834-3BB2-48B1-B98C-99EDBD45B2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5A899D-24A1-48DF-B4F1-416729F955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04AF04-18D2-44B6-8FF3-30B27A6F0C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F9D5B3-F781-4F8F-B358-9D2B3343BC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23276A-C278-445A-BFF8-F7C9690C0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D4901F-0E0C-4352-9503-78818728D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CA878D-1C54-4022-A81C-09A165ED3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342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CE81A-A9D4-403F-B06A-92FEEC797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2EB052-7DBE-4F93-985E-6C2F0B6EC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E2DDF4-82C3-40E6-8FAE-642882219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8F2F5B-B905-408F-B2DA-CDA0C2668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207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91EAAB-9D6C-4BA5-9DF9-84E8120F4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BD72D1-ABD3-4FF5-B32C-7AAFE5A35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7DFB50-0DE5-40DB-8238-78DB03669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77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2875E-C139-4937-A5D2-E2DB75935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EDA9C-EAE7-407B-8858-F0F45AA849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3AD5EE-5460-435E-BC9F-AB3AC80CC2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21ED72-08DC-49A5-828A-EBE29C8BA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F263B1-6C75-4F45-BDDD-CCD38848C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D0BF05-2B6D-4B7B-9EB6-6EA7DAEFC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933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F7998-378C-4E7B-81F1-5F285985E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6D2A68-D636-4096-B54C-886887053E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8E9809-6F1D-4695-BE9A-D4FF7C61D5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74E941-D1A8-4CF4-8AF3-5F7B82F91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C2C273-2736-4622-BA9D-55EEA544C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742407-EE6F-44CA-833C-593AAA3B9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497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147F1-7640-4C0D-AC6E-280478EA7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126404-47D0-4AE0-AEBA-6708ED1B14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3B23E8-0324-4C4D-8003-31C944419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00D045-D412-4F0E-98CB-1FD0E668C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BB3F5-13AE-498D-B4FD-5C5431006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104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A3983E-898E-4C4F-9269-F707855E71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43EBE8-1A19-4F37-9A8C-0F6AC4D794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443F2-08F6-4028-BEA4-6889925DA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08A1B0-734A-4AEA-B30D-28F9E30E6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246F24-ED00-4374-B33A-42A4879EC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820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3DAA0C-4102-4D39-9AB0-5A4D5CEB9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93AD7-2F11-478D-ADCE-2B743795E8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7642F-702F-4B32-A5C5-A3F9410975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5BFE8-BA15-4BD0-A565-EF50EC5FDF22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C8D958-1BEC-483F-BF58-D5BD397A5E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A2159F-C737-431D-A81C-BC4C116B6C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D0324-6EE6-4ADC-AE01-21B4D477F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942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B18DC12-EA84-480A-8F35-580AA2DE21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92E722BA-BAA0-442C-9201-0F7BE2FD16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4800" b="1" dirty="0"/>
              <a:t>Enquiry</a:t>
            </a:r>
          </a:p>
          <a:p>
            <a:r>
              <a:rPr lang="en-GB" sz="4800" b="1" dirty="0"/>
              <a:t>Why</a:t>
            </a:r>
          </a:p>
          <a:p>
            <a:r>
              <a:rPr lang="en-GB" sz="4800" b="1" dirty="0"/>
              <a:t>Chronology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1D8EF23-47E3-4081-B763-0D1CFF3E35BF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333500" y="219075"/>
            <a:ext cx="9525000" cy="3290888"/>
          </a:xfrm>
        </p:spPr>
      </p:pic>
    </p:spTree>
    <p:extLst>
      <p:ext uri="{BB962C8B-B14F-4D97-AF65-F5344CB8AC3E}">
        <p14:creationId xmlns:p14="http://schemas.microsoft.com/office/powerpoint/2010/main" val="743981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B4C05-06F8-432A-92AE-73ADBCA4DE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5917" y="1122363"/>
            <a:ext cx="9144000" cy="2387600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rgbClr val="FF0000"/>
                </a:solidFill>
                <a:highlight>
                  <a:srgbClr val="FFFF00"/>
                </a:highlight>
              </a:rPr>
              <a:t>Ch</a:t>
            </a:r>
            <a:r>
              <a:rPr lang="en-GB" sz="4800" b="1" dirty="0">
                <a:highlight>
                  <a:srgbClr val="FFFF00"/>
                </a:highlight>
              </a:rPr>
              <a:t>ronology</a:t>
            </a:r>
            <a:r>
              <a:rPr lang="en-GB" sz="4800" b="1" dirty="0"/>
              <a:t> </a:t>
            </a:r>
            <a:r>
              <a:rPr lang="en-GB" sz="4800" dirty="0"/>
              <a:t>– what’s the time?</a:t>
            </a:r>
            <a:br>
              <a:rPr lang="en-GB" sz="4800" dirty="0"/>
            </a:br>
            <a:r>
              <a:rPr lang="en-GB" sz="4800" b="1" dirty="0">
                <a:solidFill>
                  <a:srgbClr val="FF0000"/>
                </a:solidFill>
                <a:highlight>
                  <a:srgbClr val="FFFF00"/>
                </a:highlight>
              </a:rPr>
              <a:t>E</a:t>
            </a:r>
            <a:r>
              <a:rPr lang="en-GB" sz="4800" b="1" dirty="0">
                <a:highlight>
                  <a:srgbClr val="FFFF00"/>
                </a:highlight>
              </a:rPr>
              <a:t>nquiry</a:t>
            </a:r>
            <a:r>
              <a:rPr lang="en-GB" sz="4800" dirty="0">
                <a:highlight>
                  <a:srgbClr val="FFFF00"/>
                </a:highlight>
              </a:rPr>
              <a:t> </a:t>
            </a:r>
            <a:r>
              <a:rPr lang="en-GB" sz="4800" dirty="0"/>
              <a:t>– detective work – sources – what do we want to investigate?</a:t>
            </a:r>
            <a:br>
              <a:rPr lang="en-GB" sz="4800" dirty="0"/>
            </a:br>
            <a:r>
              <a:rPr lang="en-GB" sz="4800" b="1" dirty="0">
                <a:solidFill>
                  <a:srgbClr val="FF0000"/>
                </a:solidFill>
                <a:highlight>
                  <a:srgbClr val="FFFF00"/>
                </a:highlight>
              </a:rPr>
              <a:t>W</a:t>
            </a:r>
            <a:r>
              <a:rPr lang="en-GB" sz="4800" b="1" dirty="0">
                <a:highlight>
                  <a:srgbClr val="FFFF00"/>
                </a:highlight>
              </a:rPr>
              <a:t>hy</a:t>
            </a:r>
            <a:r>
              <a:rPr lang="en-GB" sz="4800" dirty="0">
                <a:highlight>
                  <a:srgbClr val="FFFF00"/>
                </a:highlight>
              </a:rPr>
              <a:t>? </a:t>
            </a:r>
            <a:r>
              <a:rPr lang="en-GB" sz="4800" dirty="0"/>
              <a:t>-  know why – ask why – explain why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39A2F1-5377-488D-B724-C1C6AFC539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293DEFA5-9EBC-4692-8F2E-AA790F3B5114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740155" y="3704431"/>
            <a:ext cx="9525000" cy="329088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436CAD-F198-4276-8137-AF155B56FF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41511"/>
            <a:ext cx="8915399" cy="23360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1AE504-D25B-47D0-A22F-7973763EFD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6594" y="5220622"/>
            <a:ext cx="6288561" cy="165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77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1F7AF1C-7C7E-42ED-90A1-486D063A7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9" y="221227"/>
            <a:ext cx="4249006" cy="64256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Non negotiables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1767A16-D510-4E6C-AA3D-A94830FD3C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777" y="1179871"/>
            <a:ext cx="5919585" cy="5265174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r>
              <a:rPr lang="en-US" sz="9600" b="1" dirty="0">
                <a:solidFill>
                  <a:srgbClr val="7030A0"/>
                </a:solidFill>
                <a:highlight>
                  <a:srgbClr val="FFFF00"/>
                </a:highlight>
              </a:rPr>
              <a:t>Ladders to plan </a:t>
            </a:r>
            <a:r>
              <a:rPr lang="en-US" sz="9600" dirty="0"/>
              <a:t>– Know that every lesson fits  into an area on this – check if there are any gaps</a:t>
            </a:r>
          </a:p>
          <a:p>
            <a:r>
              <a:rPr lang="en-US" sz="9600" dirty="0">
                <a:solidFill>
                  <a:srgbClr val="7030A0"/>
                </a:solidFill>
                <a:highlight>
                  <a:srgbClr val="FFFF00"/>
                </a:highlight>
              </a:rPr>
              <a:t>The </a:t>
            </a:r>
            <a:r>
              <a:rPr lang="en-US" sz="9600" b="1" dirty="0">
                <a:solidFill>
                  <a:srgbClr val="7030A0"/>
                </a:solidFill>
                <a:highlight>
                  <a:srgbClr val="FFFF00"/>
                </a:highlight>
              </a:rPr>
              <a:t>LO and Success Criteria </a:t>
            </a:r>
            <a:r>
              <a:rPr lang="en-US" sz="9600" dirty="0"/>
              <a:t>for almost all lessons – speeds marking – next steps - differentiates</a:t>
            </a:r>
          </a:p>
          <a:p>
            <a:r>
              <a:rPr lang="en-US" sz="9600" b="1" dirty="0">
                <a:solidFill>
                  <a:srgbClr val="7030A0"/>
                </a:solidFill>
                <a:highlight>
                  <a:srgbClr val="FFFF00"/>
                </a:highlight>
              </a:rPr>
              <a:t>Chronology label </a:t>
            </a:r>
            <a:r>
              <a:rPr lang="en-US" sz="9600" dirty="0"/>
              <a:t>for each unit – start and maybe even finish</a:t>
            </a:r>
          </a:p>
          <a:p>
            <a:r>
              <a:rPr lang="en-US" sz="9600" b="1" dirty="0">
                <a:solidFill>
                  <a:srgbClr val="7030A0"/>
                </a:solidFill>
                <a:highlight>
                  <a:srgbClr val="FFFF00"/>
                </a:highlight>
              </a:rPr>
              <a:t>Chronology activities </a:t>
            </a:r>
            <a:r>
              <a:rPr lang="en-US" sz="9600" dirty="0"/>
              <a:t>– active – lining up</a:t>
            </a:r>
          </a:p>
          <a:p>
            <a:r>
              <a:rPr lang="en-US" sz="9600" dirty="0"/>
              <a:t>Read the </a:t>
            </a:r>
            <a:r>
              <a:rPr lang="en-US" sz="9600" b="1" dirty="0">
                <a:solidFill>
                  <a:srgbClr val="7030A0"/>
                </a:solidFill>
                <a:highlight>
                  <a:srgbClr val="FFFF00"/>
                </a:highlight>
              </a:rPr>
              <a:t>progression document </a:t>
            </a:r>
            <a:r>
              <a:rPr lang="en-US" sz="9600" dirty="0"/>
              <a:t>I give you so you know how you are moving pupils on – though bear in mind how little sticks from one year to next!</a:t>
            </a:r>
          </a:p>
          <a:p>
            <a:r>
              <a:rPr lang="en-US" sz="9600" dirty="0"/>
              <a:t>One </a:t>
            </a:r>
            <a:r>
              <a:rPr lang="en-US" sz="9600" b="1" dirty="0">
                <a:solidFill>
                  <a:srgbClr val="7030A0"/>
                </a:solidFill>
                <a:highlight>
                  <a:srgbClr val="FFFF00"/>
                </a:highlight>
              </a:rPr>
              <a:t>significant piece of writing </a:t>
            </a:r>
            <a:r>
              <a:rPr lang="en-US" sz="9600" dirty="0"/>
              <a:t>per unit – </a:t>
            </a:r>
            <a:r>
              <a:rPr lang="en-US" sz="9600" b="1" dirty="0">
                <a:solidFill>
                  <a:srgbClr val="7030A0"/>
                </a:solidFill>
                <a:highlight>
                  <a:srgbClr val="FFFF00"/>
                </a:highlight>
              </a:rPr>
              <a:t>vocab!</a:t>
            </a:r>
            <a:r>
              <a:rPr lang="en-US" sz="9600" dirty="0">
                <a:solidFill>
                  <a:srgbClr val="7030A0"/>
                </a:solidFill>
                <a:highlight>
                  <a:srgbClr val="FFFF00"/>
                </a:highlight>
              </a:rPr>
              <a:t> </a:t>
            </a:r>
            <a:r>
              <a:rPr lang="en-US" sz="9600" b="1" dirty="0">
                <a:solidFill>
                  <a:srgbClr val="7030A0"/>
                </a:solidFill>
                <a:highlight>
                  <a:srgbClr val="FFFF00"/>
                </a:highlight>
              </a:rPr>
              <a:t>One enquiry project per year in KS2 </a:t>
            </a:r>
          </a:p>
          <a:p>
            <a:r>
              <a:rPr lang="en-US" sz="9600" b="1" dirty="0">
                <a:solidFill>
                  <a:srgbClr val="7030A0"/>
                </a:solidFill>
                <a:highlight>
                  <a:srgbClr val="FFFF00"/>
                </a:highlight>
              </a:rPr>
              <a:t>Diversity</a:t>
            </a:r>
            <a:r>
              <a:rPr lang="en-US" sz="9600" dirty="0">
                <a:solidFill>
                  <a:srgbClr val="7030A0"/>
                </a:solidFill>
              </a:rPr>
              <a:t> </a:t>
            </a:r>
            <a:r>
              <a:rPr lang="en-US" sz="9600" dirty="0"/>
              <a:t>presented and explained</a:t>
            </a:r>
          </a:p>
          <a:p>
            <a:endParaRPr lang="en-US" sz="140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86541C6-61B1-4DAA-B57A-EAF3F24F04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933310" y="1"/>
            <a:ext cx="6488456" cy="3036711"/>
          </a:xfrm>
          <a:custGeom>
            <a:avLst/>
            <a:gdLst>
              <a:gd name="connsiteX0" fmla="*/ 0 w 6488456"/>
              <a:gd name="connsiteY0" fmla="*/ 0 h 3036711"/>
              <a:gd name="connsiteX1" fmla="*/ 6488456 w 6488456"/>
              <a:gd name="connsiteY1" fmla="*/ 0 h 3036711"/>
              <a:gd name="connsiteX2" fmla="*/ 6482686 w 6488456"/>
              <a:gd name="connsiteY2" fmla="*/ 114279 h 3036711"/>
              <a:gd name="connsiteX3" fmla="*/ 3244228 w 6488456"/>
              <a:gd name="connsiteY3" fmla="*/ 3036711 h 3036711"/>
              <a:gd name="connsiteX4" fmla="*/ 5771 w 6488456"/>
              <a:gd name="connsiteY4" fmla="*/ 114279 h 3036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8456" h="3036711">
                <a:moveTo>
                  <a:pt x="0" y="0"/>
                </a:moveTo>
                <a:lnTo>
                  <a:pt x="6488456" y="0"/>
                </a:lnTo>
                <a:lnTo>
                  <a:pt x="6482686" y="114279"/>
                </a:lnTo>
                <a:cubicBezTo>
                  <a:pt x="6315984" y="1755766"/>
                  <a:pt x="4929697" y="3036711"/>
                  <a:pt x="3244228" y="3036711"/>
                </a:cubicBezTo>
                <a:cubicBezTo>
                  <a:pt x="1558760" y="3036711"/>
                  <a:pt x="172473" y="1755766"/>
                  <a:pt x="5771" y="114279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1750011-2006-46BB-AFDE-C6E4617523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93989" y="2900758"/>
            <a:ext cx="5198011" cy="3957242"/>
          </a:xfrm>
          <a:custGeom>
            <a:avLst/>
            <a:gdLst>
              <a:gd name="connsiteX0" fmla="*/ 1942747 w 5198011"/>
              <a:gd name="connsiteY0" fmla="*/ 0 h 3957242"/>
              <a:gd name="connsiteX1" fmla="*/ 5198011 w 5198011"/>
              <a:gd name="connsiteY1" fmla="*/ 3255264 h 3957242"/>
              <a:gd name="connsiteX2" fmla="*/ 5131876 w 5198011"/>
              <a:gd name="connsiteY2" fmla="*/ 3911314 h 3957242"/>
              <a:gd name="connsiteX3" fmla="*/ 5120066 w 5198011"/>
              <a:gd name="connsiteY3" fmla="*/ 3957242 h 3957242"/>
              <a:gd name="connsiteX4" fmla="*/ 0 w 5198011"/>
              <a:gd name="connsiteY4" fmla="*/ 3957242 h 3957242"/>
              <a:gd name="connsiteX5" fmla="*/ 0 w 5198011"/>
              <a:gd name="connsiteY5" fmla="*/ 647700 h 3957242"/>
              <a:gd name="connsiteX6" fmla="*/ 122698 w 5198011"/>
              <a:gd name="connsiteY6" fmla="*/ 555948 h 3957242"/>
              <a:gd name="connsiteX7" fmla="*/ 1942747 w 5198011"/>
              <a:gd name="connsiteY7" fmla="*/ 0 h 3957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98011" h="3957242">
                <a:moveTo>
                  <a:pt x="1942747" y="0"/>
                </a:moveTo>
                <a:cubicBezTo>
                  <a:pt x="3740580" y="0"/>
                  <a:pt x="5198011" y="1457431"/>
                  <a:pt x="5198011" y="3255264"/>
                </a:cubicBezTo>
                <a:cubicBezTo>
                  <a:pt x="5198011" y="3479993"/>
                  <a:pt x="5175239" y="3699404"/>
                  <a:pt x="5131876" y="3911314"/>
                </a:cubicBezTo>
                <a:lnTo>
                  <a:pt x="5120066" y="3957242"/>
                </a:lnTo>
                <a:lnTo>
                  <a:pt x="0" y="3957242"/>
                </a:lnTo>
                <a:lnTo>
                  <a:pt x="0" y="647700"/>
                </a:lnTo>
                <a:lnTo>
                  <a:pt x="122698" y="555948"/>
                </a:lnTo>
                <a:cubicBezTo>
                  <a:pt x="642241" y="204951"/>
                  <a:pt x="1268560" y="0"/>
                  <a:pt x="1942747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86A6EC7-BC91-4296-8CCE-8A7119AE25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9826" b="2"/>
          <a:stretch/>
        </p:blipFill>
        <p:spPr>
          <a:xfrm>
            <a:off x="7190587" y="3124784"/>
            <a:ext cx="5001415" cy="3733214"/>
          </a:xfrm>
          <a:custGeom>
            <a:avLst/>
            <a:gdLst/>
            <a:ahLst/>
            <a:cxnLst/>
            <a:rect l="l" t="t" r="r" b="b"/>
            <a:pathLst>
              <a:path w="5001415" h="3733214">
                <a:moveTo>
                  <a:pt x="3044952" y="0"/>
                </a:moveTo>
                <a:cubicBezTo>
                  <a:pt x="3780687" y="0"/>
                  <a:pt x="4455477" y="260939"/>
                  <a:pt x="4981824" y="695319"/>
                </a:cubicBezTo>
                <a:lnTo>
                  <a:pt x="5001415" y="713124"/>
                </a:lnTo>
                <a:lnTo>
                  <a:pt x="5001415" y="3733214"/>
                </a:lnTo>
                <a:lnTo>
                  <a:pt x="81043" y="3733214"/>
                </a:lnTo>
                <a:lnTo>
                  <a:pt x="61862" y="3658617"/>
                </a:lnTo>
                <a:cubicBezTo>
                  <a:pt x="21301" y="3460397"/>
                  <a:pt x="0" y="3255162"/>
                  <a:pt x="0" y="3044952"/>
                </a:cubicBezTo>
                <a:cubicBezTo>
                  <a:pt x="0" y="1363271"/>
                  <a:pt x="1363271" y="0"/>
                  <a:pt x="3044952" y="0"/>
                </a:cubicBezTo>
                <a:close/>
              </a:path>
            </a:pathLst>
          </a:cu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8A616F-A2BE-4AF8-96E3-36DF2AF6366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D830770-901F-4863-8B2D-509B85F16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52342">
            <a:off x="5521521" y="-310003"/>
            <a:ext cx="4795062" cy="349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5187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7C364-89AE-4854-8B5D-A5F419A28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0E203-2D65-424D-B920-8899A74E52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7030A0"/>
                </a:solidFill>
              </a:rPr>
              <a:t>On going </a:t>
            </a:r>
            <a:r>
              <a:rPr lang="en-GB" dirty="0"/>
              <a:t>– know the whole child</a:t>
            </a:r>
          </a:p>
          <a:p>
            <a:r>
              <a:rPr lang="en-GB" dirty="0"/>
              <a:t>Anything they do – if marked </a:t>
            </a:r>
            <a:r>
              <a:rPr lang="en-GB" dirty="0">
                <a:solidFill>
                  <a:srgbClr val="7030A0"/>
                </a:solidFill>
              </a:rPr>
              <a:t>using the SC </a:t>
            </a:r>
            <a:r>
              <a:rPr lang="en-GB" dirty="0"/>
              <a:t>– builds up a picture of them</a:t>
            </a:r>
          </a:p>
          <a:p>
            <a:r>
              <a:rPr lang="en-GB" dirty="0">
                <a:solidFill>
                  <a:srgbClr val="7030A0"/>
                </a:solidFill>
              </a:rPr>
              <a:t>Enable the GD to flourish </a:t>
            </a:r>
            <a:r>
              <a:rPr lang="en-GB" dirty="0"/>
              <a:t>with </a:t>
            </a:r>
            <a:r>
              <a:rPr lang="en-GB" dirty="0">
                <a:solidFill>
                  <a:srgbClr val="7030A0"/>
                </a:solidFill>
              </a:rPr>
              <a:t>written assessment </a:t>
            </a:r>
            <a:r>
              <a:rPr lang="en-GB" dirty="0"/>
              <a:t>whilst making sure those with less good writing can demonstrate knowledge and understanding BUT</a:t>
            </a:r>
          </a:p>
          <a:p>
            <a:r>
              <a:rPr lang="en-GB" dirty="0"/>
              <a:t>In Y5 and Y6 – </a:t>
            </a:r>
            <a:r>
              <a:rPr lang="en-GB" dirty="0">
                <a:solidFill>
                  <a:srgbClr val="7030A0"/>
                </a:solidFill>
              </a:rPr>
              <a:t>their written ability is crucial </a:t>
            </a:r>
            <a:r>
              <a:rPr lang="en-GB" dirty="0"/>
              <a:t>– can’t be GD in history if not able to write in a sophisticated way – don’t have to be GD English writers but should be competent – </a:t>
            </a:r>
            <a:r>
              <a:rPr lang="en-GB" dirty="0">
                <a:solidFill>
                  <a:srgbClr val="7030A0"/>
                </a:solidFill>
              </a:rPr>
              <a:t>For able SEND consider recording a spoken answer</a:t>
            </a:r>
            <a:r>
              <a:rPr lang="en-GB" dirty="0"/>
              <a:t> – developed and organised as if it were w written piece </a:t>
            </a:r>
          </a:p>
          <a:p>
            <a:endParaRPr lang="en-GB" dirty="0"/>
          </a:p>
        </p:txBody>
      </p:sp>
      <p:pic>
        <p:nvPicPr>
          <p:cNvPr id="4" name="Content Placeholder 2">
            <a:extLst>
              <a:ext uri="{FF2B5EF4-FFF2-40B4-BE49-F238E27FC236}">
                <a16:creationId xmlns:a16="http://schemas.microsoft.com/office/drawing/2014/main" id="{F8E4F63C-1598-4923-BED6-6E1E650F31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8515" y="365125"/>
            <a:ext cx="39528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946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2029</TotalTime>
  <Words>221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Chronology – what’s the time? Enquiry – detective work – sources – what do we want to investigate? Why? -  know why – ask why – explain why</vt:lpstr>
      <vt:lpstr>Non negotiables</vt:lpstr>
      <vt:lpstr>Assessment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Deborah Lund</dc:creator>
  <cp:lastModifiedBy>Deborah Lund</cp:lastModifiedBy>
  <cp:revision>15</cp:revision>
  <cp:lastPrinted>2021-10-31T22:31:26Z</cp:lastPrinted>
  <dcterms:created xsi:type="dcterms:W3CDTF">2021-10-21T09:28:51Z</dcterms:created>
  <dcterms:modified xsi:type="dcterms:W3CDTF">2021-11-01T12:44:27Z</dcterms:modified>
</cp:coreProperties>
</file>