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4" r:id="rId3"/>
    <p:sldId id="274" r:id="rId4"/>
    <p:sldId id="275" r:id="rId5"/>
    <p:sldId id="278" r:id="rId6"/>
    <p:sldId id="279" r:id="rId7"/>
    <p:sldId id="295" r:id="rId8"/>
    <p:sldId id="280" r:id="rId9"/>
    <p:sldId id="282" r:id="rId10"/>
    <p:sldId id="285" r:id="rId11"/>
    <p:sldId id="286" r:id="rId12"/>
    <p:sldId id="287" r:id="rId13"/>
    <p:sldId id="290" r:id="rId14"/>
    <p:sldId id="267"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Twinkl" panose="020B0604020202020204"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73AE"/>
    <a:srgbClr val="EC74A8"/>
    <a:srgbClr val="4DB1E3"/>
    <a:srgbClr val="2CB7BC"/>
    <a:srgbClr val="18A0DB"/>
    <a:srgbClr val="DE1E5A"/>
    <a:srgbClr val="BC0105"/>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84" d="100"/>
          <a:sy n="84" d="100"/>
        </p:scale>
        <p:origin x="84" y="450"/>
      </p:cViewPr>
      <p:guideLst>
        <p:guide orient="horz" pos="2160"/>
        <p:guide pos="2880"/>
        <p:guide pos="340"/>
        <p:guide orient="horz" pos="3952"/>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Poetry</a:t>
            </a:r>
          </a:p>
        </p:txBody>
      </p:sp>
      <p:sp>
        <p:nvSpPr>
          <p:cNvPr id="5" name="Rectangle 4"/>
          <p:cNvSpPr/>
          <p:nvPr/>
        </p:nvSpPr>
        <p:spPr>
          <a:xfrm>
            <a:off x="755650" y="1513946"/>
            <a:ext cx="7632700" cy="2215991"/>
          </a:xfrm>
          <a:prstGeom prst="rect">
            <a:avLst/>
          </a:prstGeom>
        </p:spPr>
        <p:txBody>
          <a:bodyPr wrap="square" lIns="0" tIns="0" rIns="0" bIns="0">
            <a:spAutoFit/>
          </a:bodyPr>
          <a:lstStyle/>
          <a:p>
            <a:pPr algn="just"/>
            <a:r>
              <a:rPr lang="en-GB" dirty="0"/>
              <a:t>Poetry is a form of literature and a very wide genre of writing. It is a form of imaginative writing that can be written by anybody. People choose to write poetry based on many different things. Expressing thoughts and feelings about something in a creative way is what poetry is all about. </a:t>
            </a:r>
          </a:p>
          <a:p>
            <a:pPr algn="just"/>
            <a:endParaRPr lang="en-GB" dirty="0"/>
          </a:p>
          <a:p>
            <a:pPr algn="just"/>
            <a:r>
              <a:rPr lang="en-GB" dirty="0"/>
              <a:t>The main aim of poetry is to involve and stimulate the thoughts of the reader. Poetry can connect with a reader on an emotional level too. </a:t>
            </a:r>
          </a:p>
          <a:p>
            <a:pPr algn="just"/>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7470" y="3931495"/>
            <a:ext cx="2875228" cy="3127841"/>
          </a:xfrm>
          <a:prstGeom prst="rect">
            <a:avLst/>
          </a:prstGeom>
        </p:spPr>
      </p:pic>
      <p:sp>
        <p:nvSpPr>
          <p:cNvPr id="6" name="Rectangle 5"/>
          <p:cNvSpPr/>
          <p:nvPr/>
        </p:nvSpPr>
        <p:spPr>
          <a:xfrm>
            <a:off x="658535" y="3583520"/>
            <a:ext cx="6497274" cy="1754326"/>
          </a:xfrm>
          <a:prstGeom prst="rect">
            <a:avLst/>
          </a:prstGeom>
        </p:spPr>
        <p:txBody>
          <a:bodyPr wrap="square">
            <a:spAutoFit/>
          </a:bodyPr>
          <a:lstStyle/>
          <a:p>
            <a:r>
              <a:rPr lang="en-GB" dirty="0"/>
              <a:t>Poetry has many different forms, and can be written in many different ways. They can be short or long, fun or sad, real or imagined, structured or unstructured, rhyming or not. There is a lot of freedom when writing poetry and because of this, the writer is able to express their thoughts and feelings in very unique ways. </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Poetry</a:t>
            </a:r>
          </a:p>
        </p:txBody>
      </p:sp>
      <p:sp>
        <p:nvSpPr>
          <p:cNvPr id="3" name="Rectangle 2"/>
          <p:cNvSpPr/>
          <p:nvPr/>
        </p:nvSpPr>
        <p:spPr>
          <a:xfrm>
            <a:off x="440419" y="1436384"/>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There are many different types of poem including: </a:t>
            </a:r>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3153547733"/>
              </p:ext>
            </p:extLst>
          </p:nvPr>
        </p:nvGraphicFramePr>
        <p:xfrm>
          <a:off x="1389776" y="2235900"/>
          <a:ext cx="6655268" cy="3451836"/>
        </p:xfrm>
        <a:graphic>
          <a:graphicData uri="http://schemas.openxmlformats.org/drawingml/2006/table">
            <a:tbl>
              <a:tblPr firstRow="1" bandRow="1">
                <a:tableStyleId>{2D5ABB26-0587-4C30-8999-92F81FD0307C}</a:tableStyleId>
              </a:tblPr>
              <a:tblGrid>
                <a:gridCol w="1663817">
                  <a:extLst>
                    <a:ext uri="{9D8B030D-6E8A-4147-A177-3AD203B41FA5}">
                      <a16:colId xmlns:a16="http://schemas.microsoft.com/office/drawing/2014/main" val="2187102979"/>
                    </a:ext>
                  </a:extLst>
                </a:gridCol>
                <a:gridCol w="1663817">
                  <a:extLst>
                    <a:ext uri="{9D8B030D-6E8A-4147-A177-3AD203B41FA5}">
                      <a16:colId xmlns:a16="http://schemas.microsoft.com/office/drawing/2014/main" val="3053375672"/>
                    </a:ext>
                  </a:extLst>
                </a:gridCol>
                <a:gridCol w="1663817">
                  <a:extLst>
                    <a:ext uri="{9D8B030D-6E8A-4147-A177-3AD203B41FA5}">
                      <a16:colId xmlns:a16="http://schemas.microsoft.com/office/drawing/2014/main" val="2353041499"/>
                    </a:ext>
                  </a:extLst>
                </a:gridCol>
                <a:gridCol w="1663817">
                  <a:extLst>
                    <a:ext uri="{9D8B030D-6E8A-4147-A177-3AD203B41FA5}">
                      <a16:colId xmlns:a16="http://schemas.microsoft.com/office/drawing/2014/main" val="1037608939"/>
                    </a:ext>
                  </a:extLst>
                </a:gridCol>
              </a:tblGrid>
              <a:tr h="575306">
                <a:tc>
                  <a:txBody>
                    <a:bodyPr/>
                    <a:lstStyle/>
                    <a:p>
                      <a:r>
                        <a:rPr lang="en-GB" dirty="0"/>
                        <a:t>acrostic</a:t>
                      </a:r>
                    </a:p>
                  </a:txBody>
                  <a:tcPr/>
                </a:tc>
                <a:tc>
                  <a:txBody>
                    <a:bodyPr/>
                    <a:lstStyle/>
                    <a:p>
                      <a:r>
                        <a:rPr lang="en-GB" dirty="0"/>
                        <a:t>sonnet</a:t>
                      </a:r>
                    </a:p>
                  </a:txBody>
                  <a:tcPr/>
                </a:tc>
                <a:tc>
                  <a:txBody>
                    <a:bodyPr/>
                    <a:lstStyle/>
                    <a:p>
                      <a:r>
                        <a:rPr lang="en-GB" dirty="0"/>
                        <a:t>epic</a:t>
                      </a:r>
                    </a:p>
                  </a:txBody>
                  <a:tcPr/>
                </a:tc>
                <a:tc>
                  <a:txBody>
                    <a:bodyPr/>
                    <a:lstStyle/>
                    <a:p>
                      <a:r>
                        <a:rPr lang="en-GB" dirty="0"/>
                        <a:t>blank verse</a:t>
                      </a:r>
                    </a:p>
                  </a:txBody>
                  <a:tcPr/>
                </a:tc>
                <a:extLst>
                  <a:ext uri="{0D108BD9-81ED-4DB2-BD59-A6C34878D82A}">
                    <a16:rowId xmlns:a16="http://schemas.microsoft.com/office/drawing/2014/main" val="2439074401"/>
                  </a:ext>
                </a:extLst>
              </a:tr>
              <a:tr h="575306">
                <a:tc>
                  <a:txBody>
                    <a:bodyPr/>
                    <a:lstStyle/>
                    <a:p>
                      <a:r>
                        <a:rPr lang="en-GB" dirty="0"/>
                        <a:t>simile</a:t>
                      </a:r>
                    </a:p>
                  </a:txBody>
                  <a:tcPr/>
                </a:tc>
                <a:tc>
                  <a:txBody>
                    <a:bodyPr/>
                    <a:lstStyle/>
                    <a:p>
                      <a:r>
                        <a:rPr lang="en-GB" dirty="0"/>
                        <a:t>colour</a:t>
                      </a:r>
                    </a:p>
                  </a:txBody>
                  <a:tcPr/>
                </a:tc>
                <a:tc>
                  <a:txBody>
                    <a:bodyPr/>
                    <a:lstStyle/>
                    <a:p>
                      <a:r>
                        <a:rPr lang="en-GB" dirty="0" err="1"/>
                        <a:t>tetractys</a:t>
                      </a:r>
                      <a:endParaRPr lang="en-GB" dirty="0"/>
                    </a:p>
                  </a:txBody>
                  <a:tcPr/>
                </a:tc>
                <a:tc>
                  <a:txBody>
                    <a:bodyPr/>
                    <a:lstStyle/>
                    <a:p>
                      <a:r>
                        <a:rPr lang="en-GB" dirty="0" err="1"/>
                        <a:t>pantoum</a:t>
                      </a:r>
                      <a:endParaRPr lang="en-GB" dirty="0"/>
                    </a:p>
                  </a:txBody>
                  <a:tcPr/>
                </a:tc>
                <a:extLst>
                  <a:ext uri="{0D108BD9-81ED-4DB2-BD59-A6C34878D82A}">
                    <a16:rowId xmlns:a16="http://schemas.microsoft.com/office/drawing/2014/main" val="812293207"/>
                  </a:ext>
                </a:extLst>
              </a:tr>
              <a:tr h="575306">
                <a:tc>
                  <a:txBody>
                    <a:bodyPr/>
                    <a:lstStyle/>
                    <a:p>
                      <a:r>
                        <a:rPr lang="en-GB" dirty="0"/>
                        <a:t>diamante</a:t>
                      </a:r>
                    </a:p>
                  </a:txBody>
                  <a:tcPr/>
                </a:tc>
                <a:tc>
                  <a:txBody>
                    <a:bodyPr/>
                    <a:lstStyle/>
                    <a:p>
                      <a:r>
                        <a:rPr lang="en-GB" dirty="0"/>
                        <a:t>ballad</a:t>
                      </a:r>
                    </a:p>
                  </a:txBody>
                  <a:tcPr/>
                </a:tc>
                <a:tc>
                  <a:txBody>
                    <a:bodyPr/>
                    <a:lstStyle/>
                    <a:p>
                      <a:r>
                        <a:rPr lang="en-GB" dirty="0"/>
                        <a:t>haiku</a:t>
                      </a:r>
                    </a:p>
                  </a:txBody>
                  <a:tcPr/>
                </a:tc>
                <a:tc>
                  <a:txBody>
                    <a:bodyPr/>
                    <a:lstStyle/>
                    <a:p>
                      <a:r>
                        <a:rPr lang="en-GB" dirty="0"/>
                        <a:t>echo verse</a:t>
                      </a:r>
                    </a:p>
                  </a:txBody>
                  <a:tcPr/>
                </a:tc>
                <a:extLst>
                  <a:ext uri="{0D108BD9-81ED-4DB2-BD59-A6C34878D82A}">
                    <a16:rowId xmlns:a16="http://schemas.microsoft.com/office/drawing/2014/main" val="3365768460"/>
                  </a:ext>
                </a:extLst>
              </a:tr>
              <a:tr h="575306">
                <a:tc>
                  <a:txBody>
                    <a:bodyPr/>
                    <a:lstStyle/>
                    <a:p>
                      <a:r>
                        <a:rPr lang="en-GB" dirty="0"/>
                        <a:t>limerick</a:t>
                      </a:r>
                    </a:p>
                  </a:txBody>
                  <a:tcPr/>
                </a:tc>
                <a:tc>
                  <a:txBody>
                    <a:bodyPr/>
                    <a:lstStyle/>
                    <a:p>
                      <a:r>
                        <a:rPr lang="en-GB" dirty="0" err="1"/>
                        <a:t>renga</a:t>
                      </a:r>
                      <a:endParaRPr lang="en-GB" dirty="0"/>
                    </a:p>
                  </a:txBody>
                  <a:tcPr/>
                </a:tc>
                <a:tc>
                  <a:txBody>
                    <a:bodyPr/>
                    <a:lstStyle/>
                    <a:p>
                      <a:r>
                        <a:rPr lang="en-GB" dirty="0"/>
                        <a:t>kenning</a:t>
                      </a:r>
                    </a:p>
                  </a:txBody>
                  <a:tcPr/>
                </a:tc>
                <a:tc>
                  <a:txBody>
                    <a:bodyPr/>
                    <a:lstStyle/>
                    <a:p>
                      <a:r>
                        <a:rPr lang="en-GB" dirty="0"/>
                        <a:t>riddle</a:t>
                      </a:r>
                    </a:p>
                  </a:txBody>
                  <a:tcPr/>
                </a:tc>
                <a:extLst>
                  <a:ext uri="{0D108BD9-81ED-4DB2-BD59-A6C34878D82A}">
                    <a16:rowId xmlns:a16="http://schemas.microsoft.com/office/drawing/2014/main" val="207494003"/>
                  </a:ext>
                </a:extLst>
              </a:tr>
              <a:tr h="575306">
                <a:tc>
                  <a:txBody>
                    <a:bodyPr/>
                    <a:lstStyle/>
                    <a:p>
                      <a:r>
                        <a:rPr lang="en-GB" dirty="0"/>
                        <a:t>shape</a:t>
                      </a:r>
                    </a:p>
                  </a:txBody>
                  <a:tcPr/>
                </a:tc>
                <a:tc>
                  <a:txBody>
                    <a:bodyPr/>
                    <a:lstStyle/>
                    <a:p>
                      <a:r>
                        <a:rPr lang="en-GB" dirty="0" err="1"/>
                        <a:t>cinquain</a:t>
                      </a:r>
                      <a:endParaRPr lang="en-GB" dirty="0"/>
                    </a:p>
                  </a:txBody>
                  <a:tcPr/>
                </a:tc>
                <a:tc>
                  <a:txBody>
                    <a:bodyPr/>
                    <a:lstStyle/>
                    <a:p>
                      <a:r>
                        <a:rPr lang="en-GB" dirty="0"/>
                        <a:t>ode</a:t>
                      </a:r>
                    </a:p>
                  </a:txBody>
                  <a:tcPr/>
                </a:tc>
                <a:tc>
                  <a:txBody>
                    <a:bodyPr/>
                    <a:lstStyle/>
                    <a:p>
                      <a:r>
                        <a:rPr lang="en-GB" dirty="0"/>
                        <a:t>free verse</a:t>
                      </a:r>
                    </a:p>
                  </a:txBody>
                  <a:tcPr/>
                </a:tc>
                <a:extLst>
                  <a:ext uri="{0D108BD9-81ED-4DB2-BD59-A6C34878D82A}">
                    <a16:rowId xmlns:a16="http://schemas.microsoft.com/office/drawing/2014/main" val="1239713294"/>
                  </a:ext>
                </a:extLst>
              </a:tr>
              <a:tr h="575306">
                <a:tc>
                  <a:txBody>
                    <a:bodyPr/>
                    <a:lstStyle/>
                    <a:p>
                      <a:r>
                        <a:rPr lang="en-GB" dirty="0" err="1"/>
                        <a:t>tyburn</a:t>
                      </a:r>
                      <a:endParaRPr lang="en-GB" dirty="0"/>
                    </a:p>
                  </a:txBody>
                  <a:tcPr/>
                </a:tc>
                <a:tc>
                  <a:txBody>
                    <a:bodyPr/>
                    <a:lstStyle/>
                    <a:p>
                      <a:r>
                        <a:rPr lang="en-GB" dirty="0" err="1"/>
                        <a:t>senryu</a:t>
                      </a:r>
                      <a:endParaRPr lang="en-GB" dirty="0"/>
                    </a:p>
                  </a:txBody>
                  <a:tcPr/>
                </a:tc>
                <a:tc>
                  <a:txBody>
                    <a:bodyPr/>
                    <a:lstStyle/>
                    <a:p>
                      <a:r>
                        <a:rPr lang="en-GB" dirty="0"/>
                        <a:t>lyric</a:t>
                      </a:r>
                    </a:p>
                  </a:txBody>
                  <a:tcPr/>
                </a:tc>
                <a:tc>
                  <a:txBody>
                    <a:bodyPr/>
                    <a:lstStyle/>
                    <a:p>
                      <a:r>
                        <a:rPr lang="en-GB" dirty="0" err="1"/>
                        <a:t>tanka</a:t>
                      </a:r>
                      <a:endParaRPr lang="en-GB" dirty="0"/>
                    </a:p>
                  </a:txBody>
                  <a:tcPr/>
                </a:tc>
                <a:extLst>
                  <a:ext uri="{0D108BD9-81ED-4DB2-BD59-A6C34878D82A}">
                    <a16:rowId xmlns:a16="http://schemas.microsoft.com/office/drawing/2014/main" val="11510168"/>
                  </a:ext>
                </a:extLst>
              </a:tr>
            </a:tbl>
          </a:graphicData>
        </a:graphic>
      </p:graphicFrame>
    </p:spTree>
    <p:extLst>
      <p:ext uri="{BB962C8B-B14F-4D97-AF65-F5344CB8AC3E}">
        <p14:creationId xmlns:p14="http://schemas.microsoft.com/office/powerpoint/2010/main" val="4003217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Adjective Poetry</a:t>
            </a:r>
          </a:p>
        </p:txBody>
      </p:sp>
      <p:sp>
        <p:nvSpPr>
          <p:cNvPr id="3" name="TextBox 2"/>
          <p:cNvSpPr txBox="1"/>
          <p:nvPr/>
        </p:nvSpPr>
        <p:spPr>
          <a:xfrm>
            <a:off x="755650" y="1414478"/>
            <a:ext cx="7632700" cy="1200329"/>
          </a:xfrm>
          <a:prstGeom prst="rect">
            <a:avLst/>
          </a:prstGeom>
          <a:noFill/>
        </p:spPr>
        <p:txBody>
          <a:bodyPr wrap="square" rtlCol="0">
            <a:spAutoFit/>
          </a:bodyPr>
          <a:lstStyle/>
          <a:p>
            <a:pPr algn="ctr"/>
            <a:r>
              <a:rPr lang="en-GB" dirty="0"/>
              <a:t>Adjectives are describing words. They are used in poetry to create many different effects and visual pictures to the reader. The adjectives can be used for a more in-depth description of a noun, or they can be used to add more excitement and attention within a line or verse. </a:t>
            </a:r>
          </a:p>
        </p:txBody>
      </p:sp>
      <p:sp>
        <p:nvSpPr>
          <p:cNvPr id="4" name="TextBox 3"/>
          <p:cNvSpPr txBox="1"/>
          <p:nvPr/>
        </p:nvSpPr>
        <p:spPr>
          <a:xfrm>
            <a:off x="2483141" y="3151860"/>
            <a:ext cx="4177718" cy="2954655"/>
          </a:xfrm>
          <a:prstGeom prst="rect">
            <a:avLst/>
          </a:prstGeom>
          <a:noFill/>
        </p:spPr>
        <p:txBody>
          <a:bodyPr wrap="square" rtlCol="0">
            <a:spAutoFit/>
          </a:bodyPr>
          <a:lstStyle/>
          <a:p>
            <a:pPr algn="ctr">
              <a:lnSpc>
                <a:spcPct val="150000"/>
              </a:lnSpc>
            </a:pPr>
            <a:r>
              <a:rPr lang="en-GB" sz="2400" b="1" dirty="0">
                <a:solidFill>
                  <a:srgbClr val="EC74A8"/>
                </a:solidFill>
              </a:rPr>
              <a:t>Roaring</a:t>
            </a:r>
            <a:r>
              <a:rPr lang="en-GB" sz="2400" b="1" dirty="0"/>
              <a:t> </a:t>
            </a:r>
            <a:r>
              <a:rPr lang="en-GB" sz="2400" dirty="0"/>
              <a:t>roads, </a:t>
            </a:r>
          </a:p>
          <a:p>
            <a:pPr algn="ctr">
              <a:lnSpc>
                <a:spcPct val="150000"/>
              </a:lnSpc>
            </a:pPr>
            <a:r>
              <a:rPr lang="en-GB" sz="2400" b="1" dirty="0">
                <a:solidFill>
                  <a:srgbClr val="EC74A8"/>
                </a:solidFill>
              </a:rPr>
              <a:t>Noisy</a:t>
            </a:r>
            <a:r>
              <a:rPr lang="en-GB" sz="2400" b="1" dirty="0"/>
              <a:t> </a:t>
            </a:r>
            <a:r>
              <a:rPr lang="en-GB" sz="2400" dirty="0"/>
              <a:t>cars, </a:t>
            </a:r>
          </a:p>
          <a:p>
            <a:pPr algn="ctr">
              <a:lnSpc>
                <a:spcPct val="150000"/>
              </a:lnSpc>
            </a:pPr>
            <a:r>
              <a:rPr lang="en-GB" sz="2400" b="1" dirty="0">
                <a:solidFill>
                  <a:srgbClr val="EC74A8"/>
                </a:solidFill>
              </a:rPr>
              <a:t>Beaming</a:t>
            </a:r>
            <a:r>
              <a:rPr lang="en-GB" sz="2400" b="1" dirty="0"/>
              <a:t> </a:t>
            </a:r>
            <a:r>
              <a:rPr lang="en-GB" sz="2400" dirty="0"/>
              <a:t>headlights, </a:t>
            </a:r>
          </a:p>
          <a:p>
            <a:pPr algn="ctr">
              <a:lnSpc>
                <a:spcPct val="150000"/>
              </a:lnSpc>
            </a:pPr>
            <a:r>
              <a:rPr lang="en-GB" sz="2400" b="1" dirty="0">
                <a:solidFill>
                  <a:srgbClr val="EC74A8"/>
                </a:solidFill>
              </a:rPr>
              <a:t>Tall</a:t>
            </a:r>
            <a:r>
              <a:rPr lang="en-GB" sz="2400" b="1" dirty="0"/>
              <a:t> </a:t>
            </a:r>
            <a:r>
              <a:rPr lang="en-GB" sz="2400" dirty="0"/>
              <a:t>streetlamps, </a:t>
            </a:r>
          </a:p>
          <a:p>
            <a:pPr algn="ctr">
              <a:lnSpc>
                <a:spcPct val="150000"/>
              </a:lnSpc>
            </a:pPr>
            <a:r>
              <a:rPr lang="en-GB" sz="2400" b="1" dirty="0">
                <a:solidFill>
                  <a:srgbClr val="EC74A8"/>
                </a:solidFill>
              </a:rPr>
              <a:t>Dark, cold </a:t>
            </a:r>
            <a:r>
              <a:rPr lang="en-GB" sz="2400" dirty="0"/>
              <a:t>night</a:t>
            </a:r>
            <a:r>
              <a:rPr lang="en-GB" sz="2800" dirty="0"/>
              <a:t>.</a:t>
            </a:r>
          </a:p>
        </p:txBody>
      </p:sp>
      <p:sp>
        <p:nvSpPr>
          <p:cNvPr id="5" name="Rectangle 4"/>
          <p:cNvSpPr/>
          <p:nvPr/>
        </p:nvSpPr>
        <p:spPr>
          <a:xfrm>
            <a:off x="440419" y="2656752"/>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couplets within poems: </a:t>
            </a:r>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08745" y="3429000"/>
            <a:ext cx="3080340" cy="1871776"/>
          </a:xfrm>
          <a:prstGeom prst="rect">
            <a:avLst/>
          </a:prstGeom>
        </p:spPr>
      </p:pic>
    </p:spTree>
    <p:extLst>
      <p:ext uri="{BB962C8B-B14F-4D97-AF65-F5344CB8AC3E}">
        <p14:creationId xmlns:p14="http://schemas.microsoft.com/office/powerpoint/2010/main" val="254675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42" presetClass="path" presetSubtype="0" accel="50000" decel="50000" fill="hold" nodeType="afterEffect">
                                  <p:stCondLst>
                                    <p:cond delay="0"/>
                                  </p:stCondLst>
                                  <p:childTnLst>
                                    <p:animMotion origin="layout" path="M -8.33333E-7 -2.59259E-6 L -0.34462 0.13125 " pathEditMode="relative" rAng="0" ptsTypes="AA">
                                      <p:cBhvr>
                                        <p:cTn id="14" dur="2000" fill="hold"/>
                                        <p:tgtEl>
                                          <p:spTgt spid="8"/>
                                        </p:tgtEl>
                                        <p:attrNameLst>
                                          <p:attrName>ppt_x</p:attrName>
                                          <p:attrName>ppt_y</p:attrName>
                                        </p:attrNameLst>
                                      </p:cBhvr>
                                      <p:rCtr x="-17240" y="655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Couplet Poetry </a:t>
            </a:r>
          </a:p>
        </p:txBody>
      </p:sp>
      <p:sp>
        <p:nvSpPr>
          <p:cNvPr id="3" name="TextBox 2"/>
          <p:cNvSpPr txBox="1"/>
          <p:nvPr/>
        </p:nvSpPr>
        <p:spPr>
          <a:xfrm>
            <a:off x="755650" y="1414478"/>
            <a:ext cx="7632700" cy="923330"/>
          </a:xfrm>
          <a:prstGeom prst="rect">
            <a:avLst/>
          </a:prstGeom>
          <a:noFill/>
        </p:spPr>
        <p:txBody>
          <a:bodyPr wrap="square" rtlCol="0">
            <a:spAutoFit/>
          </a:bodyPr>
          <a:lstStyle/>
          <a:p>
            <a:pPr algn="ctr"/>
            <a:r>
              <a:rPr lang="en-GB" dirty="0"/>
              <a:t>A couplet is a pair of lines. These two lines typically rhyme together. They are also the same length due to same number of syllables present. </a:t>
            </a:r>
          </a:p>
          <a:p>
            <a:pPr algn="ctr"/>
            <a:r>
              <a:rPr lang="en-GB" b="1" dirty="0"/>
              <a:t>Couplets are used in poetry in order to create a rhyming flow. </a:t>
            </a:r>
            <a:endParaRPr lang="en-GB" dirty="0"/>
          </a:p>
        </p:txBody>
      </p:sp>
      <p:sp>
        <p:nvSpPr>
          <p:cNvPr id="4" name="TextBox 3"/>
          <p:cNvSpPr txBox="1"/>
          <p:nvPr/>
        </p:nvSpPr>
        <p:spPr>
          <a:xfrm>
            <a:off x="611188" y="3212984"/>
            <a:ext cx="7921623" cy="2308324"/>
          </a:xfrm>
          <a:prstGeom prst="rect">
            <a:avLst/>
          </a:prstGeom>
          <a:noFill/>
        </p:spPr>
        <p:txBody>
          <a:bodyPr wrap="square" rtlCol="0">
            <a:spAutoFit/>
          </a:bodyPr>
          <a:lstStyle/>
          <a:p>
            <a:pPr algn="ctr"/>
            <a:r>
              <a:rPr lang="en-GB" b="1" dirty="0"/>
              <a:t>It’s hard to see the butterfly, </a:t>
            </a:r>
            <a:endParaRPr lang="en-GB" dirty="0"/>
          </a:p>
          <a:p>
            <a:pPr algn="ctr"/>
            <a:r>
              <a:rPr lang="en-GB" b="1" dirty="0"/>
              <a:t>As it flies across the night sky. </a:t>
            </a:r>
          </a:p>
          <a:p>
            <a:pPr algn="ctr"/>
            <a:endParaRPr lang="en-GB" dirty="0"/>
          </a:p>
          <a:p>
            <a:pPr algn="ctr"/>
            <a:r>
              <a:rPr lang="en-GB" b="1" dirty="0"/>
              <a:t>I made the biscuits one by one, </a:t>
            </a:r>
            <a:endParaRPr lang="en-GB" dirty="0"/>
          </a:p>
          <a:p>
            <a:pPr algn="ctr"/>
            <a:r>
              <a:rPr lang="en-GB" b="1" dirty="0"/>
              <a:t>I’m waiting for the bell, they’re done.</a:t>
            </a:r>
          </a:p>
          <a:p>
            <a:pPr algn="ctr"/>
            <a:r>
              <a:rPr lang="en-GB" b="1" dirty="0"/>
              <a:t> </a:t>
            </a:r>
            <a:endParaRPr lang="en-GB" dirty="0"/>
          </a:p>
          <a:p>
            <a:pPr algn="ctr"/>
            <a:r>
              <a:rPr lang="en-GB" b="1" dirty="0"/>
              <a:t>Lightning, thunder all around, </a:t>
            </a:r>
            <a:endParaRPr lang="en-GB" dirty="0"/>
          </a:p>
          <a:p>
            <a:pPr algn="ctr"/>
            <a:r>
              <a:rPr lang="en-GB" b="1" dirty="0"/>
              <a:t>So much rains falls to the ground.</a:t>
            </a:r>
            <a:endParaRPr lang="en-GB" sz="2800" dirty="0"/>
          </a:p>
        </p:txBody>
      </p:sp>
      <p:sp>
        <p:nvSpPr>
          <p:cNvPr id="5" name="Rectangle 4"/>
          <p:cNvSpPr/>
          <p:nvPr/>
        </p:nvSpPr>
        <p:spPr>
          <a:xfrm>
            <a:off x="440419" y="2527842"/>
            <a:ext cx="825363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couplets within poems: </a:t>
            </a:r>
          </a:p>
        </p:txBody>
      </p:sp>
    </p:spTree>
    <p:extLst>
      <p:ext uri="{BB962C8B-B14F-4D97-AF65-F5344CB8AC3E}">
        <p14:creationId xmlns:p14="http://schemas.microsoft.com/office/powerpoint/2010/main" val="3104045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20730" y="3429000"/>
            <a:ext cx="1902539" cy="2690562"/>
          </a:xfrm>
          <a:prstGeom prst="rect">
            <a:avLst/>
          </a:prstGeom>
        </p:spPr>
      </p:pic>
      <p:sp>
        <p:nvSpPr>
          <p:cNvPr id="2" name="Title 1"/>
          <p:cNvSpPr>
            <a:spLocks noGrp="1"/>
          </p:cNvSpPr>
          <p:nvPr>
            <p:ph type="title"/>
          </p:nvPr>
        </p:nvSpPr>
        <p:spPr/>
        <p:txBody>
          <a:bodyPr/>
          <a:lstStyle/>
          <a:p>
            <a:r>
              <a:rPr lang="en-GB" dirty="0"/>
              <a:t>Using Onomatopoeia </a:t>
            </a:r>
          </a:p>
        </p:txBody>
      </p:sp>
      <p:sp>
        <p:nvSpPr>
          <p:cNvPr id="3" name="TextBox 2"/>
          <p:cNvSpPr txBox="1"/>
          <p:nvPr/>
        </p:nvSpPr>
        <p:spPr>
          <a:xfrm>
            <a:off x="755650" y="1414478"/>
            <a:ext cx="7632700" cy="1200329"/>
          </a:xfrm>
          <a:prstGeom prst="rect">
            <a:avLst/>
          </a:prstGeom>
          <a:noFill/>
        </p:spPr>
        <p:txBody>
          <a:bodyPr wrap="square" rtlCol="0">
            <a:spAutoFit/>
          </a:bodyPr>
          <a:lstStyle/>
          <a:p>
            <a:pPr algn="ctr"/>
            <a:r>
              <a:rPr lang="en-GB" dirty="0"/>
              <a:t>Onomatopoeia is when a word imitates its natural sound, </a:t>
            </a:r>
            <a:br>
              <a:rPr lang="en-GB" dirty="0"/>
            </a:br>
            <a:r>
              <a:rPr lang="en-GB" dirty="0"/>
              <a:t>or suggests the sound a certain object makes. </a:t>
            </a:r>
          </a:p>
          <a:p>
            <a:pPr algn="ctr"/>
            <a:r>
              <a:rPr lang="en-GB" dirty="0"/>
              <a:t>It is used in poetry to create a sound effect to make </a:t>
            </a:r>
            <a:br>
              <a:rPr lang="en-GB" dirty="0"/>
            </a:br>
            <a:r>
              <a:rPr lang="en-GB" dirty="0"/>
              <a:t>the description more expressive and interesting. </a:t>
            </a:r>
          </a:p>
        </p:txBody>
      </p:sp>
      <p:sp>
        <p:nvSpPr>
          <p:cNvPr id="4" name="TextBox 3"/>
          <p:cNvSpPr txBox="1"/>
          <p:nvPr/>
        </p:nvSpPr>
        <p:spPr>
          <a:xfrm>
            <a:off x="2356099" y="3610725"/>
            <a:ext cx="1251168" cy="2169825"/>
          </a:xfrm>
          <a:prstGeom prst="rect">
            <a:avLst/>
          </a:prstGeom>
          <a:noFill/>
        </p:spPr>
        <p:txBody>
          <a:bodyPr wrap="square" rtlCol="0">
            <a:spAutoFit/>
          </a:bodyPr>
          <a:lstStyle/>
          <a:p>
            <a:pPr algn="ctr">
              <a:lnSpc>
                <a:spcPct val="150000"/>
              </a:lnSpc>
            </a:pPr>
            <a:r>
              <a:rPr lang="en-GB" b="1" dirty="0"/>
              <a:t>bang </a:t>
            </a:r>
            <a:endParaRPr lang="en-GB" dirty="0"/>
          </a:p>
          <a:p>
            <a:pPr algn="ctr">
              <a:lnSpc>
                <a:spcPct val="150000"/>
              </a:lnSpc>
            </a:pPr>
            <a:r>
              <a:rPr lang="en-GB" b="1" dirty="0"/>
              <a:t>crash </a:t>
            </a:r>
            <a:endParaRPr lang="en-GB" dirty="0"/>
          </a:p>
          <a:p>
            <a:pPr algn="ctr">
              <a:lnSpc>
                <a:spcPct val="150000"/>
              </a:lnSpc>
            </a:pPr>
            <a:r>
              <a:rPr lang="en-GB" b="1" dirty="0"/>
              <a:t>pop </a:t>
            </a:r>
            <a:endParaRPr lang="en-GB" dirty="0"/>
          </a:p>
          <a:p>
            <a:pPr algn="ctr">
              <a:lnSpc>
                <a:spcPct val="150000"/>
              </a:lnSpc>
            </a:pPr>
            <a:r>
              <a:rPr lang="en-GB" b="1" dirty="0"/>
              <a:t>smash </a:t>
            </a:r>
            <a:endParaRPr lang="en-GB" dirty="0"/>
          </a:p>
          <a:p>
            <a:pPr algn="ctr">
              <a:lnSpc>
                <a:spcPct val="150000"/>
              </a:lnSpc>
            </a:pPr>
            <a:r>
              <a:rPr lang="en-GB" b="1" dirty="0"/>
              <a:t>drip </a:t>
            </a:r>
            <a:endParaRPr lang="en-GB" dirty="0"/>
          </a:p>
        </p:txBody>
      </p:sp>
      <p:sp>
        <p:nvSpPr>
          <p:cNvPr id="5" name="Rectangle 4"/>
          <p:cNvSpPr/>
          <p:nvPr/>
        </p:nvSpPr>
        <p:spPr>
          <a:xfrm>
            <a:off x="440419" y="2865212"/>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onomatopoeia: </a:t>
            </a:r>
          </a:p>
        </p:txBody>
      </p:sp>
      <p:sp>
        <p:nvSpPr>
          <p:cNvPr id="6" name="TextBox 5"/>
          <p:cNvSpPr txBox="1"/>
          <p:nvPr/>
        </p:nvSpPr>
        <p:spPr>
          <a:xfrm>
            <a:off x="5510360" y="3610725"/>
            <a:ext cx="1251168" cy="2123658"/>
          </a:xfrm>
          <a:prstGeom prst="rect">
            <a:avLst/>
          </a:prstGeom>
          <a:noFill/>
        </p:spPr>
        <p:txBody>
          <a:bodyPr wrap="square" rtlCol="0">
            <a:spAutoFit/>
          </a:bodyPr>
          <a:lstStyle/>
          <a:p>
            <a:pPr algn="ctr">
              <a:lnSpc>
                <a:spcPct val="150000"/>
              </a:lnSpc>
            </a:pPr>
            <a:r>
              <a:rPr lang="en-GB" b="1" dirty="0"/>
              <a:t>buzz </a:t>
            </a:r>
            <a:endParaRPr lang="en-GB" dirty="0"/>
          </a:p>
          <a:p>
            <a:pPr algn="ctr">
              <a:lnSpc>
                <a:spcPct val="150000"/>
              </a:lnSpc>
            </a:pPr>
            <a:r>
              <a:rPr lang="en-GB" b="1" dirty="0"/>
              <a:t>tick </a:t>
            </a:r>
            <a:r>
              <a:rPr lang="en-GB" b="1" dirty="0" err="1"/>
              <a:t>tock</a:t>
            </a:r>
            <a:r>
              <a:rPr lang="en-GB" b="1" dirty="0"/>
              <a:t> </a:t>
            </a:r>
            <a:endParaRPr lang="en-GB" dirty="0"/>
          </a:p>
          <a:p>
            <a:pPr algn="ctr">
              <a:lnSpc>
                <a:spcPct val="150000"/>
              </a:lnSpc>
            </a:pPr>
            <a:r>
              <a:rPr lang="en-GB" b="1" dirty="0"/>
              <a:t>whoosh </a:t>
            </a:r>
            <a:endParaRPr lang="en-GB" dirty="0"/>
          </a:p>
          <a:p>
            <a:pPr algn="ctr">
              <a:lnSpc>
                <a:spcPct val="150000"/>
              </a:lnSpc>
            </a:pPr>
            <a:r>
              <a:rPr lang="en-GB" b="1" dirty="0"/>
              <a:t>wham </a:t>
            </a:r>
            <a:endParaRPr lang="en-GB" dirty="0"/>
          </a:p>
          <a:p>
            <a:pPr algn="ctr">
              <a:lnSpc>
                <a:spcPct val="150000"/>
              </a:lnSpc>
            </a:pPr>
            <a:r>
              <a:rPr lang="en-GB" b="1" dirty="0"/>
              <a:t>pow</a:t>
            </a:r>
            <a:endParaRPr lang="en-GB" sz="2800" dirty="0"/>
          </a:p>
        </p:txBody>
      </p:sp>
    </p:spTree>
    <p:extLst>
      <p:ext uri="{BB962C8B-B14F-4D97-AF65-F5344CB8AC3E}">
        <p14:creationId xmlns:p14="http://schemas.microsoft.com/office/powerpoint/2010/main" val="3019767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Repetition </a:t>
            </a:r>
          </a:p>
        </p:txBody>
      </p:sp>
      <p:sp>
        <p:nvSpPr>
          <p:cNvPr id="3" name="TextBox 2"/>
          <p:cNvSpPr txBox="1"/>
          <p:nvPr/>
        </p:nvSpPr>
        <p:spPr>
          <a:xfrm>
            <a:off x="755650" y="1325643"/>
            <a:ext cx="7632700" cy="1754326"/>
          </a:xfrm>
          <a:prstGeom prst="rect">
            <a:avLst/>
          </a:prstGeom>
          <a:noFill/>
        </p:spPr>
        <p:txBody>
          <a:bodyPr wrap="square" rtlCol="0">
            <a:spAutoFit/>
          </a:bodyPr>
          <a:lstStyle/>
          <a:p>
            <a:pPr algn="ctr"/>
            <a:r>
              <a:rPr lang="en-GB" dirty="0"/>
              <a:t>Repetition is when a certain word, sentence or </a:t>
            </a:r>
            <a:br>
              <a:rPr lang="en-GB" dirty="0"/>
            </a:br>
            <a:r>
              <a:rPr lang="en-GB" dirty="0"/>
              <a:t>phase is written more than once in a poem. </a:t>
            </a:r>
          </a:p>
          <a:p>
            <a:pPr algn="ctr"/>
            <a:r>
              <a:rPr lang="en-GB" dirty="0"/>
              <a:t> Repetition is used in poetry to help make the poem more </a:t>
            </a:r>
            <a:br>
              <a:rPr lang="en-GB" dirty="0"/>
            </a:br>
            <a:r>
              <a:rPr lang="en-GB" dirty="0"/>
              <a:t>interesting, and to help create patterns. Depending on the word </a:t>
            </a:r>
            <a:br>
              <a:rPr lang="en-GB" dirty="0"/>
            </a:br>
            <a:r>
              <a:rPr lang="en-GB" dirty="0"/>
              <a:t>or phrase that is repeated, repetition allows for more emphasis to be placed on certain themes, ideas or objects.</a:t>
            </a:r>
          </a:p>
        </p:txBody>
      </p:sp>
      <p:sp>
        <p:nvSpPr>
          <p:cNvPr id="4" name="TextBox 3"/>
          <p:cNvSpPr txBox="1"/>
          <p:nvPr/>
        </p:nvSpPr>
        <p:spPr>
          <a:xfrm>
            <a:off x="575469" y="3651058"/>
            <a:ext cx="7993062" cy="2308324"/>
          </a:xfrm>
          <a:prstGeom prst="rect">
            <a:avLst/>
          </a:prstGeom>
          <a:noFill/>
        </p:spPr>
        <p:txBody>
          <a:bodyPr wrap="square" rtlCol="0">
            <a:spAutoFit/>
          </a:bodyPr>
          <a:lstStyle/>
          <a:p>
            <a:pPr algn="ctr"/>
            <a:r>
              <a:rPr lang="en-GB" b="1" dirty="0"/>
              <a:t>Using a refrain in a poem. This is where a verse or phrase is repeated during different stages of a song or poem.</a:t>
            </a:r>
          </a:p>
          <a:p>
            <a:pPr algn="ctr"/>
            <a:r>
              <a:rPr lang="en-GB" b="1" dirty="0"/>
              <a:t> </a:t>
            </a:r>
            <a:endParaRPr lang="en-GB" dirty="0"/>
          </a:p>
          <a:p>
            <a:pPr algn="ctr"/>
            <a:r>
              <a:rPr lang="en-GB" b="1" dirty="0"/>
              <a:t>Using a chorus in a poem. This is where a verse or phrase is repeated following each verse within a song or poem. </a:t>
            </a:r>
          </a:p>
          <a:p>
            <a:pPr algn="ctr"/>
            <a:endParaRPr lang="en-GB" dirty="0"/>
          </a:p>
          <a:p>
            <a:pPr algn="ctr"/>
            <a:r>
              <a:rPr lang="en-GB" b="1" dirty="0"/>
              <a:t>In an echo poem, the last word of each line can be repeated as a response in the next line.</a:t>
            </a:r>
            <a:endParaRPr lang="en-GB" sz="2800" dirty="0"/>
          </a:p>
        </p:txBody>
      </p:sp>
      <p:sp>
        <p:nvSpPr>
          <p:cNvPr id="5" name="Rectangle 4"/>
          <p:cNvSpPr/>
          <p:nvPr/>
        </p:nvSpPr>
        <p:spPr>
          <a:xfrm>
            <a:off x="440419" y="3092792"/>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where repetition can be used in poetry: </a:t>
            </a:r>
            <a:endParaRPr lang="en-GB" dirty="0"/>
          </a:p>
        </p:txBody>
      </p:sp>
    </p:spTree>
    <p:extLst>
      <p:ext uri="{BB962C8B-B14F-4D97-AF65-F5344CB8AC3E}">
        <p14:creationId xmlns:p14="http://schemas.microsoft.com/office/powerpoint/2010/main" val="1415054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Syllables </a:t>
            </a:r>
          </a:p>
        </p:txBody>
      </p:sp>
      <p:sp>
        <p:nvSpPr>
          <p:cNvPr id="3" name="TextBox 2"/>
          <p:cNvSpPr txBox="1"/>
          <p:nvPr/>
        </p:nvSpPr>
        <p:spPr>
          <a:xfrm>
            <a:off x="755650" y="1364145"/>
            <a:ext cx="7632700" cy="646331"/>
          </a:xfrm>
          <a:prstGeom prst="rect">
            <a:avLst/>
          </a:prstGeom>
          <a:noFill/>
        </p:spPr>
        <p:txBody>
          <a:bodyPr wrap="square" rtlCol="0">
            <a:spAutoFit/>
          </a:bodyPr>
          <a:lstStyle/>
          <a:p>
            <a:pPr algn="ctr"/>
            <a:r>
              <a:rPr lang="en-GB" dirty="0"/>
              <a:t>A syllable is a unit of written or spoken words. </a:t>
            </a:r>
            <a:br>
              <a:rPr lang="en-GB" dirty="0"/>
            </a:br>
            <a:r>
              <a:rPr lang="en-GB" dirty="0"/>
              <a:t>Syllables are broken up sounds that are used to create words. </a:t>
            </a:r>
          </a:p>
        </p:txBody>
      </p:sp>
      <p:sp>
        <p:nvSpPr>
          <p:cNvPr id="4" name="TextBox 3"/>
          <p:cNvSpPr txBox="1"/>
          <p:nvPr/>
        </p:nvSpPr>
        <p:spPr>
          <a:xfrm>
            <a:off x="662730" y="4233720"/>
            <a:ext cx="7905801" cy="1754326"/>
          </a:xfrm>
          <a:prstGeom prst="rect">
            <a:avLst/>
          </a:prstGeom>
          <a:noFill/>
        </p:spPr>
        <p:txBody>
          <a:bodyPr wrap="square" rtlCol="0">
            <a:spAutoFit/>
          </a:bodyPr>
          <a:lstStyle/>
          <a:p>
            <a:pPr algn="ctr">
              <a:lnSpc>
                <a:spcPct val="150000"/>
              </a:lnSpc>
            </a:pPr>
            <a:r>
              <a:rPr lang="en-GB" b="1" dirty="0"/>
              <a:t>Cat, (1) </a:t>
            </a:r>
            <a:endParaRPr lang="en-GB" dirty="0"/>
          </a:p>
          <a:p>
            <a:pPr algn="ctr">
              <a:lnSpc>
                <a:spcPct val="150000"/>
              </a:lnSpc>
            </a:pPr>
            <a:r>
              <a:rPr lang="en-GB" b="1" dirty="0"/>
              <a:t>Fluffy, (2) </a:t>
            </a:r>
            <a:endParaRPr lang="en-GB" dirty="0"/>
          </a:p>
          <a:p>
            <a:pPr algn="ctr">
              <a:lnSpc>
                <a:spcPct val="150000"/>
              </a:lnSpc>
            </a:pPr>
            <a:r>
              <a:rPr lang="en-GB" b="1" dirty="0"/>
              <a:t>Catches mice, (3) </a:t>
            </a:r>
            <a:endParaRPr lang="en-GB" dirty="0"/>
          </a:p>
          <a:p>
            <a:pPr algn="ctr">
              <a:lnSpc>
                <a:spcPct val="150000"/>
              </a:lnSpc>
            </a:pPr>
            <a:r>
              <a:rPr lang="en-GB" b="1" dirty="0"/>
              <a:t>My faithful pet. (4)</a:t>
            </a:r>
            <a:endParaRPr lang="en-GB" sz="2800" dirty="0"/>
          </a:p>
        </p:txBody>
      </p:sp>
      <p:sp>
        <p:nvSpPr>
          <p:cNvPr id="5" name="Rectangle 4"/>
          <p:cNvSpPr/>
          <p:nvPr/>
        </p:nvSpPr>
        <p:spPr>
          <a:xfrm>
            <a:off x="440419" y="3668967"/>
            <a:ext cx="8253631" cy="495108"/>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Look at the syllable pattern in this poem: </a:t>
            </a:r>
            <a:endParaRPr lang="en-GB" dirty="0"/>
          </a:p>
        </p:txBody>
      </p:sp>
      <p:sp>
        <p:nvSpPr>
          <p:cNvPr id="6" name="TextBox 5"/>
          <p:cNvSpPr txBox="1"/>
          <p:nvPr/>
        </p:nvSpPr>
        <p:spPr>
          <a:xfrm>
            <a:off x="755650" y="2161222"/>
            <a:ext cx="7632700" cy="646331"/>
          </a:xfrm>
          <a:prstGeom prst="rect">
            <a:avLst/>
          </a:prstGeom>
          <a:noFill/>
        </p:spPr>
        <p:txBody>
          <a:bodyPr wrap="square" rtlCol="0">
            <a:spAutoFit/>
          </a:bodyPr>
          <a:lstStyle/>
          <a:p>
            <a:pPr algn="ctr"/>
            <a:r>
              <a:rPr lang="en-GB" b="1" dirty="0"/>
              <a:t>One syllable = monosyllabic </a:t>
            </a:r>
            <a:endParaRPr lang="en-GB" dirty="0"/>
          </a:p>
          <a:p>
            <a:pPr algn="ctr"/>
            <a:r>
              <a:rPr lang="en-GB" b="1" dirty="0"/>
              <a:t>More than one syllable = polysyllabic </a:t>
            </a:r>
            <a:endParaRPr lang="en-GB" dirty="0"/>
          </a:p>
        </p:txBody>
      </p:sp>
      <p:sp>
        <p:nvSpPr>
          <p:cNvPr id="7" name="TextBox 6"/>
          <p:cNvSpPr txBox="1"/>
          <p:nvPr/>
        </p:nvSpPr>
        <p:spPr>
          <a:xfrm>
            <a:off x="755650" y="3002974"/>
            <a:ext cx="7632700" cy="369332"/>
          </a:xfrm>
          <a:prstGeom prst="rect">
            <a:avLst/>
          </a:prstGeom>
          <a:noFill/>
        </p:spPr>
        <p:txBody>
          <a:bodyPr wrap="square" rtlCol="0">
            <a:spAutoFit/>
          </a:bodyPr>
          <a:lstStyle/>
          <a:p>
            <a:pPr algn="ctr"/>
            <a:r>
              <a:rPr lang="en-GB" dirty="0"/>
              <a:t>Syllables are used in poetry to create rhythm.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1007" y="5275915"/>
            <a:ext cx="3984771" cy="997885"/>
          </a:xfrm>
          <a:prstGeom prst="rect">
            <a:avLst/>
          </a:prstGeom>
        </p:spPr>
      </p:pic>
    </p:spTree>
    <p:extLst>
      <p:ext uri="{BB962C8B-B14F-4D97-AF65-F5344CB8AC3E}">
        <p14:creationId xmlns:p14="http://schemas.microsoft.com/office/powerpoint/2010/main" val="3075916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42" presetClass="path" presetSubtype="0" accel="50000" decel="50000" fill="hold" nodeType="afterEffect">
                                  <p:stCondLst>
                                    <p:cond delay="0"/>
                                  </p:stCondLst>
                                  <p:childTnLst>
                                    <p:animMotion origin="layout" path="M 1.66667E-6 1.85185E-6 L 0.71805 0.00717 " pathEditMode="relative" rAng="0" ptsTypes="AA">
                                      <p:cBhvr>
                                        <p:cTn id="18" dur="2000" fill="hold"/>
                                        <p:tgtEl>
                                          <p:spTgt spid="8"/>
                                        </p:tgtEl>
                                        <p:attrNameLst>
                                          <p:attrName>ppt_x</p:attrName>
                                          <p:attrName>ppt_y</p:attrName>
                                        </p:attrNameLst>
                                      </p:cBhvr>
                                      <p:rCtr x="35903" y="34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Alliteration</a:t>
            </a:r>
          </a:p>
        </p:txBody>
      </p:sp>
      <p:sp>
        <p:nvSpPr>
          <p:cNvPr id="3" name="TextBox 2"/>
          <p:cNvSpPr txBox="1"/>
          <p:nvPr/>
        </p:nvSpPr>
        <p:spPr>
          <a:xfrm>
            <a:off x="755650" y="1364145"/>
            <a:ext cx="7632700" cy="646331"/>
          </a:xfrm>
          <a:prstGeom prst="rect">
            <a:avLst/>
          </a:prstGeom>
          <a:noFill/>
        </p:spPr>
        <p:txBody>
          <a:bodyPr wrap="square" rtlCol="0">
            <a:spAutoFit/>
          </a:bodyPr>
          <a:lstStyle/>
          <a:p>
            <a:pPr algn="ctr"/>
            <a:r>
              <a:rPr lang="en-GB" b="1" dirty="0"/>
              <a:t>Alliteration is when the sound or letter at the beginning of each or most of the words in a sentence is the same. </a:t>
            </a:r>
            <a:endParaRPr lang="en-GB" dirty="0"/>
          </a:p>
        </p:txBody>
      </p:sp>
      <p:sp>
        <p:nvSpPr>
          <p:cNvPr id="4" name="TextBox 3"/>
          <p:cNvSpPr txBox="1"/>
          <p:nvPr/>
        </p:nvSpPr>
        <p:spPr>
          <a:xfrm>
            <a:off x="575469" y="3812587"/>
            <a:ext cx="7993062" cy="1338828"/>
          </a:xfrm>
          <a:prstGeom prst="rect">
            <a:avLst/>
          </a:prstGeom>
          <a:noFill/>
        </p:spPr>
        <p:txBody>
          <a:bodyPr wrap="square" rtlCol="0">
            <a:spAutoFit/>
          </a:bodyPr>
          <a:lstStyle/>
          <a:p>
            <a:pPr algn="ctr">
              <a:lnSpc>
                <a:spcPct val="150000"/>
              </a:lnSpc>
            </a:pPr>
            <a:r>
              <a:rPr lang="en-GB" b="1" dirty="0">
                <a:solidFill>
                  <a:srgbClr val="EC74A8"/>
                </a:solidFill>
              </a:rPr>
              <a:t>S</a:t>
            </a:r>
            <a:r>
              <a:rPr lang="en-GB" b="1" dirty="0"/>
              <a:t>ally </a:t>
            </a:r>
            <a:r>
              <a:rPr lang="en-GB" b="1" dirty="0">
                <a:solidFill>
                  <a:srgbClr val="EC74A8"/>
                </a:solidFill>
              </a:rPr>
              <a:t>s</a:t>
            </a:r>
            <a:r>
              <a:rPr lang="en-GB" b="1" dirty="0"/>
              <a:t>ells </a:t>
            </a:r>
            <a:r>
              <a:rPr lang="en-GB" b="1" dirty="0">
                <a:solidFill>
                  <a:srgbClr val="EC74A8"/>
                </a:solidFill>
              </a:rPr>
              <a:t>s</a:t>
            </a:r>
            <a:r>
              <a:rPr lang="en-GB" b="1" dirty="0"/>
              <a:t>ea </a:t>
            </a:r>
            <a:r>
              <a:rPr lang="en-GB" b="1" dirty="0">
                <a:solidFill>
                  <a:srgbClr val="EC74A8"/>
                </a:solidFill>
              </a:rPr>
              <a:t>s</a:t>
            </a:r>
            <a:r>
              <a:rPr lang="en-GB" b="1" dirty="0"/>
              <a:t>hells by the </a:t>
            </a:r>
            <a:r>
              <a:rPr lang="en-GB" b="1" dirty="0">
                <a:solidFill>
                  <a:srgbClr val="EC74A8"/>
                </a:solidFill>
              </a:rPr>
              <a:t>s</a:t>
            </a:r>
            <a:r>
              <a:rPr lang="en-GB" b="1" dirty="0"/>
              <a:t>ea </a:t>
            </a:r>
            <a:r>
              <a:rPr lang="en-GB" b="1" dirty="0">
                <a:solidFill>
                  <a:srgbClr val="EC74A8"/>
                </a:solidFill>
              </a:rPr>
              <a:t>s</a:t>
            </a:r>
            <a:r>
              <a:rPr lang="en-GB" b="1" dirty="0"/>
              <a:t>hore. </a:t>
            </a:r>
            <a:endParaRPr lang="en-GB" dirty="0"/>
          </a:p>
          <a:p>
            <a:pPr algn="ctr">
              <a:lnSpc>
                <a:spcPct val="150000"/>
              </a:lnSpc>
            </a:pPr>
            <a:r>
              <a:rPr lang="en-GB" b="1" dirty="0">
                <a:solidFill>
                  <a:srgbClr val="EC74A8"/>
                </a:solidFill>
              </a:rPr>
              <a:t>A</a:t>
            </a:r>
            <a:r>
              <a:rPr lang="en-GB" b="1" dirty="0"/>
              <a:t>ll </a:t>
            </a:r>
            <a:r>
              <a:rPr lang="en-GB" b="1" dirty="0">
                <a:solidFill>
                  <a:srgbClr val="EC74A8"/>
                </a:solidFill>
              </a:rPr>
              <a:t>a</a:t>
            </a:r>
            <a:r>
              <a:rPr lang="en-GB" b="1" dirty="0"/>
              <a:t>uthors </a:t>
            </a:r>
            <a:r>
              <a:rPr lang="en-GB" b="1" dirty="0">
                <a:solidFill>
                  <a:srgbClr val="EC74A8"/>
                </a:solidFill>
              </a:rPr>
              <a:t>a</a:t>
            </a:r>
            <a:r>
              <a:rPr lang="en-GB" b="1" dirty="0"/>
              <a:t>llow </a:t>
            </a:r>
            <a:r>
              <a:rPr lang="en-GB" b="1" dirty="0">
                <a:solidFill>
                  <a:srgbClr val="EC74A8"/>
                </a:solidFill>
              </a:rPr>
              <a:t>a</a:t>
            </a:r>
            <a:r>
              <a:rPr lang="en-GB" b="1" dirty="0"/>
              <a:t>uthority </a:t>
            </a:r>
            <a:r>
              <a:rPr lang="en-GB" b="1" dirty="0">
                <a:solidFill>
                  <a:srgbClr val="EC74A8"/>
                </a:solidFill>
              </a:rPr>
              <a:t>a</a:t>
            </a:r>
            <a:r>
              <a:rPr lang="en-GB" b="1" dirty="0"/>
              <a:t>fter midnight. </a:t>
            </a:r>
            <a:endParaRPr lang="en-GB" dirty="0"/>
          </a:p>
          <a:p>
            <a:pPr algn="ctr">
              <a:lnSpc>
                <a:spcPct val="150000"/>
              </a:lnSpc>
            </a:pPr>
            <a:r>
              <a:rPr lang="en-GB" b="1" dirty="0">
                <a:solidFill>
                  <a:srgbClr val="EC74A8"/>
                </a:solidFill>
              </a:rPr>
              <a:t>T</a:t>
            </a:r>
            <a:r>
              <a:rPr lang="en-GB" b="1" dirty="0"/>
              <a:t>heresa </a:t>
            </a:r>
            <a:r>
              <a:rPr lang="en-GB" b="1" dirty="0">
                <a:solidFill>
                  <a:srgbClr val="EC74A8"/>
                </a:solidFill>
              </a:rPr>
              <a:t>t</a:t>
            </a:r>
            <a:r>
              <a:rPr lang="en-GB" b="1" dirty="0"/>
              <a:t>ripped and </a:t>
            </a:r>
            <a:r>
              <a:rPr lang="en-GB" b="1" dirty="0">
                <a:solidFill>
                  <a:srgbClr val="EC74A8"/>
                </a:solidFill>
              </a:rPr>
              <a:t>t</a:t>
            </a:r>
            <a:r>
              <a:rPr lang="en-GB" b="1" dirty="0"/>
              <a:t>umbled </a:t>
            </a:r>
            <a:r>
              <a:rPr lang="en-GB" b="1" dirty="0">
                <a:solidFill>
                  <a:srgbClr val="EC74A8"/>
                </a:solidFill>
              </a:rPr>
              <a:t>t</a:t>
            </a:r>
            <a:r>
              <a:rPr lang="en-GB" b="1" dirty="0"/>
              <a:t>remendously over the </a:t>
            </a:r>
            <a:r>
              <a:rPr lang="en-GB" b="1" dirty="0">
                <a:solidFill>
                  <a:srgbClr val="EC74A8"/>
                </a:solidFill>
              </a:rPr>
              <a:t>t</a:t>
            </a:r>
            <a:r>
              <a:rPr lang="en-GB" b="1" dirty="0"/>
              <a:t>ree. </a:t>
            </a:r>
            <a:endParaRPr lang="en-GB" sz="2800" dirty="0"/>
          </a:p>
        </p:txBody>
      </p:sp>
      <p:sp>
        <p:nvSpPr>
          <p:cNvPr id="5" name="Rectangle 4"/>
          <p:cNvSpPr/>
          <p:nvPr/>
        </p:nvSpPr>
        <p:spPr>
          <a:xfrm>
            <a:off x="440419" y="3205667"/>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alliteration: </a:t>
            </a:r>
            <a:endParaRPr lang="en-GB" dirty="0"/>
          </a:p>
        </p:txBody>
      </p:sp>
      <p:sp>
        <p:nvSpPr>
          <p:cNvPr id="7" name="TextBox 6"/>
          <p:cNvSpPr txBox="1"/>
          <p:nvPr/>
        </p:nvSpPr>
        <p:spPr>
          <a:xfrm>
            <a:off x="755650" y="2122288"/>
            <a:ext cx="7632700" cy="923330"/>
          </a:xfrm>
          <a:prstGeom prst="rect">
            <a:avLst/>
          </a:prstGeom>
          <a:noFill/>
        </p:spPr>
        <p:txBody>
          <a:bodyPr wrap="square" rtlCol="0">
            <a:spAutoFit/>
          </a:bodyPr>
          <a:lstStyle/>
          <a:p>
            <a:pPr algn="ctr"/>
            <a:r>
              <a:rPr lang="en-GB" dirty="0"/>
              <a:t>Alliteration is used in poetry to create many different effects. </a:t>
            </a:r>
            <a:br>
              <a:rPr lang="en-GB" dirty="0"/>
            </a:br>
            <a:r>
              <a:rPr lang="en-GB" dirty="0"/>
              <a:t>It can be used to create a greater and more interesting description </a:t>
            </a:r>
            <a:br>
              <a:rPr lang="en-GB" dirty="0"/>
            </a:br>
            <a:r>
              <a:rPr lang="en-GB" dirty="0"/>
              <a:t>of different themes, people and objects.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355355">
            <a:off x="1898401" y="5321152"/>
            <a:ext cx="818574" cy="730305"/>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14669">
            <a:off x="5166672" y="5351953"/>
            <a:ext cx="838415" cy="690799"/>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756463">
            <a:off x="3444002" y="5259974"/>
            <a:ext cx="671732" cy="858393"/>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624225">
            <a:off x="6554869" y="5515968"/>
            <a:ext cx="1115306" cy="519111"/>
          </a:xfrm>
          <a:prstGeom prst="rect">
            <a:avLst/>
          </a:prstGeom>
        </p:spPr>
      </p:pic>
    </p:spTree>
    <p:extLst>
      <p:ext uri="{BB962C8B-B14F-4D97-AF65-F5344CB8AC3E}">
        <p14:creationId xmlns:p14="http://schemas.microsoft.com/office/powerpoint/2010/main" val="2089734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par>
                          <p:cTn id="25" fill="hold">
                            <p:stCondLst>
                              <p:cond delay="1500"/>
                            </p:stCondLst>
                            <p:childTnLst>
                              <p:par>
                                <p:cTn id="26" presetID="32" presetClass="emph" presetSubtype="0" fill="hold" nodeType="afterEffect">
                                  <p:stCondLst>
                                    <p:cond delay="0"/>
                                  </p:stCondLst>
                                  <p:childTnLst>
                                    <p:animRot by="120000">
                                      <p:cBhvr>
                                        <p:cTn id="27" dur="100" fill="hold">
                                          <p:stCondLst>
                                            <p:cond delay="0"/>
                                          </p:stCondLst>
                                        </p:cTn>
                                        <p:tgtEl>
                                          <p:spTgt spid="6"/>
                                        </p:tgtEl>
                                        <p:attrNameLst>
                                          <p:attrName>r</p:attrName>
                                        </p:attrNameLst>
                                      </p:cBhvr>
                                    </p:animRot>
                                    <p:animRot by="-240000">
                                      <p:cBhvr>
                                        <p:cTn id="28" dur="200" fill="hold">
                                          <p:stCondLst>
                                            <p:cond delay="200"/>
                                          </p:stCondLst>
                                        </p:cTn>
                                        <p:tgtEl>
                                          <p:spTgt spid="6"/>
                                        </p:tgtEl>
                                        <p:attrNameLst>
                                          <p:attrName>r</p:attrName>
                                        </p:attrNameLst>
                                      </p:cBhvr>
                                    </p:animRot>
                                    <p:animRot by="240000">
                                      <p:cBhvr>
                                        <p:cTn id="29" dur="200" fill="hold">
                                          <p:stCondLst>
                                            <p:cond delay="400"/>
                                          </p:stCondLst>
                                        </p:cTn>
                                        <p:tgtEl>
                                          <p:spTgt spid="6"/>
                                        </p:tgtEl>
                                        <p:attrNameLst>
                                          <p:attrName>r</p:attrName>
                                        </p:attrNameLst>
                                      </p:cBhvr>
                                    </p:animRot>
                                    <p:animRot by="-240000">
                                      <p:cBhvr>
                                        <p:cTn id="30" dur="200" fill="hold">
                                          <p:stCondLst>
                                            <p:cond delay="600"/>
                                          </p:stCondLst>
                                        </p:cTn>
                                        <p:tgtEl>
                                          <p:spTgt spid="6"/>
                                        </p:tgtEl>
                                        <p:attrNameLst>
                                          <p:attrName>r</p:attrName>
                                        </p:attrNameLst>
                                      </p:cBhvr>
                                    </p:animRot>
                                    <p:animRot by="120000">
                                      <p:cBhvr>
                                        <p:cTn id="31" dur="200" fill="hold">
                                          <p:stCondLst>
                                            <p:cond delay="800"/>
                                          </p:stCondLst>
                                        </p:cTn>
                                        <p:tgtEl>
                                          <p:spTgt spid="6"/>
                                        </p:tgtEl>
                                        <p:attrNameLst>
                                          <p:attrName>r</p:attrName>
                                        </p:attrNameLst>
                                      </p:cBhvr>
                                    </p:animRot>
                                  </p:childTnLst>
                                </p:cTn>
                              </p:par>
                              <p:par>
                                <p:cTn id="32" presetID="32" presetClass="emph" presetSubtype="0" fill="hold" nodeType="withEffect">
                                  <p:stCondLst>
                                    <p:cond delay="0"/>
                                  </p:stCondLst>
                                  <p:childTnLst>
                                    <p:animRot by="120000">
                                      <p:cBhvr>
                                        <p:cTn id="33" dur="100" fill="hold">
                                          <p:stCondLst>
                                            <p:cond delay="0"/>
                                          </p:stCondLst>
                                        </p:cTn>
                                        <p:tgtEl>
                                          <p:spTgt spid="9"/>
                                        </p:tgtEl>
                                        <p:attrNameLst>
                                          <p:attrName>r</p:attrName>
                                        </p:attrNameLst>
                                      </p:cBhvr>
                                    </p:animRot>
                                    <p:animRot by="-240000">
                                      <p:cBhvr>
                                        <p:cTn id="34" dur="200" fill="hold">
                                          <p:stCondLst>
                                            <p:cond delay="200"/>
                                          </p:stCondLst>
                                        </p:cTn>
                                        <p:tgtEl>
                                          <p:spTgt spid="9"/>
                                        </p:tgtEl>
                                        <p:attrNameLst>
                                          <p:attrName>r</p:attrName>
                                        </p:attrNameLst>
                                      </p:cBhvr>
                                    </p:animRot>
                                    <p:animRot by="240000">
                                      <p:cBhvr>
                                        <p:cTn id="35" dur="200" fill="hold">
                                          <p:stCondLst>
                                            <p:cond delay="400"/>
                                          </p:stCondLst>
                                        </p:cTn>
                                        <p:tgtEl>
                                          <p:spTgt spid="9"/>
                                        </p:tgtEl>
                                        <p:attrNameLst>
                                          <p:attrName>r</p:attrName>
                                        </p:attrNameLst>
                                      </p:cBhvr>
                                    </p:animRot>
                                    <p:animRot by="-240000">
                                      <p:cBhvr>
                                        <p:cTn id="36" dur="200" fill="hold">
                                          <p:stCondLst>
                                            <p:cond delay="600"/>
                                          </p:stCondLst>
                                        </p:cTn>
                                        <p:tgtEl>
                                          <p:spTgt spid="9"/>
                                        </p:tgtEl>
                                        <p:attrNameLst>
                                          <p:attrName>r</p:attrName>
                                        </p:attrNameLst>
                                      </p:cBhvr>
                                    </p:animRot>
                                    <p:animRot by="120000">
                                      <p:cBhvr>
                                        <p:cTn id="37" dur="200" fill="hold">
                                          <p:stCondLst>
                                            <p:cond delay="800"/>
                                          </p:stCondLst>
                                        </p:cTn>
                                        <p:tgtEl>
                                          <p:spTgt spid="9"/>
                                        </p:tgtEl>
                                        <p:attrNameLst>
                                          <p:attrName>r</p:attrName>
                                        </p:attrNameLst>
                                      </p:cBhvr>
                                    </p:animRot>
                                  </p:childTnLst>
                                </p:cTn>
                              </p:par>
                              <p:par>
                                <p:cTn id="38" presetID="32" presetClass="emph" presetSubtype="0" fill="hold" nodeType="withEffect">
                                  <p:stCondLst>
                                    <p:cond delay="0"/>
                                  </p:stCondLst>
                                  <p:childTnLst>
                                    <p:animRot by="120000">
                                      <p:cBhvr>
                                        <p:cTn id="39" dur="100" fill="hold">
                                          <p:stCondLst>
                                            <p:cond delay="0"/>
                                          </p:stCondLst>
                                        </p:cTn>
                                        <p:tgtEl>
                                          <p:spTgt spid="8"/>
                                        </p:tgtEl>
                                        <p:attrNameLst>
                                          <p:attrName>r</p:attrName>
                                        </p:attrNameLst>
                                      </p:cBhvr>
                                    </p:animRot>
                                    <p:animRot by="-240000">
                                      <p:cBhvr>
                                        <p:cTn id="40" dur="200" fill="hold">
                                          <p:stCondLst>
                                            <p:cond delay="200"/>
                                          </p:stCondLst>
                                        </p:cTn>
                                        <p:tgtEl>
                                          <p:spTgt spid="8"/>
                                        </p:tgtEl>
                                        <p:attrNameLst>
                                          <p:attrName>r</p:attrName>
                                        </p:attrNameLst>
                                      </p:cBhvr>
                                    </p:animRot>
                                    <p:animRot by="240000">
                                      <p:cBhvr>
                                        <p:cTn id="41" dur="200" fill="hold">
                                          <p:stCondLst>
                                            <p:cond delay="400"/>
                                          </p:stCondLst>
                                        </p:cTn>
                                        <p:tgtEl>
                                          <p:spTgt spid="8"/>
                                        </p:tgtEl>
                                        <p:attrNameLst>
                                          <p:attrName>r</p:attrName>
                                        </p:attrNameLst>
                                      </p:cBhvr>
                                    </p:animRot>
                                    <p:animRot by="-240000">
                                      <p:cBhvr>
                                        <p:cTn id="42" dur="200" fill="hold">
                                          <p:stCondLst>
                                            <p:cond delay="600"/>
                                          </p:stCondLst>
                                        </p:cTn>
                                        <p:tgtEl>
                                          <p:spTgt spid="8"/>
                                        </p:tgtEl>
                                        <p:attrNameLst>
                                          <p:attrName>r</p:attrName>
                                        </p:attrNameLst>
                                      </p:cBhvr>
                                    </p:animRot>
                                    <p:animRot by="120000">
                                      <p:cBhvr>
                                        <p:cTn id="43" dur="200" fill="hold">
                                          <p:stCondLst>
                                            <p:cond delay="800"/>
                                          </p:stCondLst>
                                        </p:cTn>
                                        <p:tgtEl>
                                          <p:spTgt spid="8"/>
                                        </p:tgtEl>
                                        <p:attrNameLst>
                                          <p:attrName>r</p:attrName>
                                        </p:attrNameLst>
                                      </p:cBhvr>
                                    </p:animRot>
                                  </p:childTnLst>
                                </p:cTn>
                              </p:par>
                              <p:par>
                                <p:cTn id="44" presetID="32" presetClass="emph" presetSubtype="0" fill="hold" nodeType="withEffect">
                                  <p:stCondLst>
                                    <p:cond delay="0"/>
                                  </p:stCondLst>
                                  <p:childTnLst>
                                    <p:animRot by="120000">
                                      <p:cBhvr>
                                        <p:cTn id="45" dur="100" fill="hold">
                                          <p:stCondLst>
                                            <p:cond delay="0"/>
                                          </p:stCondLst>
                                        </p:cTn>
                                        <p:tgtEl>
                                          <p:spTgt spid="10"/>
                                        </p:tgtEl>
                                        <p:attrNameLst>
                                          <p:attrName>r</p:attrName>
                                        </p:attrNameLst>
                                      </p:cBhvr>
                                    </p:animRot>
                                    <p:animRot by="-240000">
                                      <p:cBhvr>
                                        <p:cTn id="46" dur="200" fill="hold">
                                          <p:stCondLst>
                                            <p:cond delay="200"/>
                                          </p:stCondLst>
                                        </p:cTn>
                                        <p:tgtEl>
                                          <p:spTgt spid="10"/>
                                        </p:tgtEl>
                                        <p:attrNameLst>
                                          <p:attrName>r</p:attrName>
                                        </p:attrNameLst>
                                      </p:cBhvr>
                                    </p:animRot>
                                    <p:animRot by="240000">
                                      <p:cBhvr>
                                        <p:cTn id="47" dur="200" fill="hold">
                                          <p:stCondLst>
                                            <p:cond delay="400"/>
                                          </p:stCondLst>
                                        </p:cTn>
                                        <p:tgtEl>
                                          <p:spTgt spid="10"/>
                                        </p:tgtEl>
                                        <p:attrNameLst>
                                          <p:attrName>r</p:attrName>
                                        </p:attrNameLst>
                                      </p:cBhvr>
                                    </p:animRot>
                                    <p:animRot by="-240000">
                                      <p:cBhvr>
                                        <p:cTn id="48" dur="200" fill="hold">
                                          <p:stCondLst>
                                            <p:cond delay="600"/>
                                          </p:stCondLst>
                                        </p:cTn>
                                        <p:tgtEl>
                                          <p:spTgt spid="10"/>
                                        </p:tgtEl>
                                        <p:attrNameLst>
                                          <p:attrName>r</p:attrName>
                                        </p:attrNameLst>
                                      </p:cBhvr>
                                    </p:animRot>
                                    <p:animRot by="120000">
                                      <p:cBhvr>
                                        <p:cTn id="49"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34892" y="5831300"/>
            <a:ext cx="3313651" cy="1265024"/>
          </a:xfrm>
          <a:prstGeom prst="rect">
            <a:avLst/>
          </a:prstGeom>
        </p:spPr>
      </p:pic>
      <p:sp>
        <p:nvSpPr>
          <p:cNvPr id="2" name="Title 1"/>
          <p:cNvSpPr>
            <a:spLocks noGrp="1"/>
          </p:cNvSpPr>
          <p:nvPr>
            <p:ph type="title"/>
          </p:nvPr>
        </p:nvSpPr>
        <p:spPr/>
        <p:txBody>
          <a:bodyPr/>
          <a:lstStyle/>
          <a:p>
            <a:r>
              <a:rPr lang="en-GB" dirty="0"/>
              <a:t>Rhyme  </a:t>
            </a:r>
          </a:p>
        </p:txBody>
      </p:sp>
      <p:sp>
        <p:nvSpPr>
          <p:cNvPr id="4" name="TextBox 3"/>
          <p:cNvSpPr txBox="1"/>
          <p:nvPr/>
        </p:nvSpPr>
        <p:spPr>
          <a:xfrm>
            <a:off x="575469" y="3394411"/>
            <a:ext cx="7993062" cy="2862322"/>
          </a:xfrm>
          <a:prstGeom prst="rect">
            <a:avLst/>
          </a:prstGeom>
          <a:noFill/>
        </p:spPr>
        <p:txBody>
          <a:bodyPr wrap="square" rtlCol="0">
            <a:spAutoFit/>
          </a:bodyPr>
          <a:lstStyle/>
          <a:p>
            <a:pPr algn="ctr"/>
            <a:r>
              <a:rPr lang="en-GB" b="1" dirty="0"/>
              <a:t>Fright and night </a:t>
            </a:r>
            <a:endParaRPr lang="en-GB" dirty="0"/>
          </a:p>
          <a:p>
            <a:pPr algn="ctr"/>
            <a:r>
              <a:rPr lang="en-GB" b="1" dirty="0"/>
              <a:t>Would hood </a:t>
            </a:r>
            <a:endParaRPr lang="en-GB" dirty="0"/>
          </a:p>
          <a:p>
            <a:pPr algn="ctr"/>
            <a:r>
              <a:rPr lang="en-GB" b="1" dirty="0"/>
              <a:t>Should could </a:t>
            </a:r>
            <a:endParaRPr lang="en-GB" dirty="0"/>
          </a:p>
          <a:p>
            <a:pPr algn="ctr"/>
            <a:r>
              <a:rPr lang="en-GB" b="1" dirty="0"/>
              <a:t>Hail and pale </a:t>
            </a:r>
            <a:endParaRPr lang="en-GB" dirty="0"/>
          </a:p>
          <a:p>
            <a:pPr algn="ctr"/>
            <a:r>
              <a:rPr lang="en-GB" b="1" dirty="0"/>
              <a:t>Male and stale </a:t>
            </a:r>
            <a:endParaRPr lang="en-GB" dirty="0"/>
          </a:p>
          <a:p>
            <a:pPr algn="ctr"/>
            <a:r>
              <a:rPr lang="en-GB" b="1" dirty="0"/>
              <a:t>Air and fare </a:t>
            </a:r>
            <a:endParaRPr lang="en-GB" dirty="0"/>
          </a:p>
          <a:p>
            <a:pPr algn="ctr"/>
            <a:r>
              <a:rPr lang="en-GB" b="1" dirty="0"/>
              <a:t>Two and do </a:t>
            </a:r>
            <a:endParaRPr lang="en-GB" dirty="0"/>
          </a:p>
          <a:p>
            <a:pPr algn="ctr"/>
            <a:r>
              <a:rPr lang="en-GB" b="1" dirty="0"/>
              <a:t>Day and sway </a:t>
            </a:r>
            <a:endParaRPr lang="en-GB" dirty="0"/>
          </a:p>
          <a:p>
            <a:pPr algn="ctr"/>
            <a:r>
              <a:rPr lang="en-GB" b="1" dirty="0"/>
              <a:t>Pause and claws </a:t>
            </a:r>
            <a:endParaRPr lang="en-GB" dirty="0"/>
          </a:p>
          <a:p>
            <a:pPr algn="ctr"/>
            <a:r>
              <a:rPr lang="en-GB" b="1" dirty="0"/>
              <a:t>Bears and stairs</a:t>
            </a:r>
            <a:endParaRPr lang="en-GB" sz="2800" dirty="0"/>
          </a:p>
        </p:txBody>
      </p:sp>
      <p:sp>
        <p:nvSpPr>
          <p:cNvPr id="5" name="Rectangle 4"/>
          <p:cNvSpPr/>
          <p:nvPr/>
        </p:nvSpPr>
        <p:spPr>
          <a:xfrm>
            <a:off x="440419" y="2844606"/>
            <a:ext cx="8253631" cy="495108"/>
          </a:xfrm>
          <a:prstGeom prst="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rhyme: </a:t>
            </a:r>
          </a:p>
        </p:txBody>
      </p:sp>
      <p:sp>
        <p:nvSpPr>
          <p:cNvPr id="7" name="TextBox 6"/>
          <p:cNvSpPr txBox="1"/>
          <p:nvPr/>
        </p:nvSpPr>
        <p:spPr>
          <a:xfrm>
            <a:off x="755650" y="1333722"/>
            <a:ext cx="7632700" cy="1477328"/>
          </a:xfrm>
          <a:prstGeom prst="rect">
            <a:avLst/>
          </a:prstGeom>
          <a:noFill/>
        </p:spPr>
        <p:txBody>
          <a:bodyPr wrap="square" rtlCol="0">
            <a:spAutoFit/>
          </a:bodyPr>
          <a:lstStyle/>
          <a:p>
            <a:pPr algn="ctr"/>
            <a:r>
              <a:rPr lang="en-GB" dirty="0"/>
              <a:t>Rhyme occurs when two words sound the same when spoken out loud. These words usually have the same ending sounds, </a:t>
            </a:r>
            <a:br>
              <a:rPr lang="en-GB" dirty="0"/>
            </a:br>
            <a:r>
              <a:rPr lang="en-GB" dirty="0"/>
              <a:t>however they don’t need to be spelt the same. </a:t>
            </a:r>
          </a:p>
          <a:p>
            <a:pPr algn="ctr"/>
            <a:r>
              <a:rPr lang="en-GB" dirty="0"/>
              <a:t>Rhyme is used in poetry to create something interesting to read. </a:t>
            </a:r>
            <a:br>
              <a:rPr lang="en-GB" dirty="0"/>
            </a:br>
            <a:r>
              <a:rPr lang="en-GB" dirty="0"/>
              <a:t>It is used to create a pattern within a poem. </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2638" y="4018747"/>
            <a:ext cx="1714634" cy="2424828"/>
          </a:xfrm>
          <a:prstGeom prst="rect">
            <a:avLst/>
          </a:prstGeom>
        </p:spPr>
      </p:pic>
    </p:spTree>
    <p:extLst>
      <p:ext uri="{BB962C8B-B14F-4D97-AF65-F5344CB8AC3E}">
        <p14:creationId xmlns:p14="http://schemas.microsoft.com/office/powerpoint/2010/main" val="1443572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Simile </a:t>
            </a:r>
          </a:p>
        </p:txBody>
      </p:sp>
      <p:sp>
        <p:nvSpPr>
          <p:cNvPr id="4" name="TextBox 3"/>
          <p:cNvSpPr txBox="1"/>
          <p:nvPr/>
        </p:nvSpPr>
        <p:spPr>
          <a:xfrm>
            <a:off x="700988" y="3556957"/>
            <a:ext cx="7687362" cy="2308324"/>
          </a:xfrm>
          <a:prstGeom prst="rect">
            <a:avLst/>
          </a:prstGeom>
          <a:noFill/>
        </p:spPr>
        <p:txBody>
          <a:bodyPr wrap="square" rtlCol="0">
            <a:spAutoFit/>
          </a:bodyPr>
          <a:lstStyle/>
          <a:p>
            <a:r>
              <a:rPr lang="en-GB" b="1" dirty="0">
                <a:solidFill>
                  <a:srgbClr val="EC74A8"/>
                </a:solidFill>
              </a:rPr>
              <a:t>As busy as a bee </a:t>
            </a:r>
            <a:r>
              <a:rPr lang="en-GB" dirty="0"/>
              <a:t>– This is comparing someone’s level of energy to the speed of a bee. </a:t>
            </a:r>
          </a:p>
          <a:p>
            <a:r>
              <a:rPr lang="en-GB" b="1" dirty="0">
                <a:solidFill>
                  <a:srgbClr val="EC74A8"/>
                </a:solidFill>
              </a:rPr>
              <a:t>As snug as a bug in a rug </a:t>
            </a:r>
            <a:r>
              <a:rPr lang="en-GB" dirty="0"/>
              <a:t>– This is comparing someone who is very cosy to how comfortable a bug would be in a rug. </a:t>
            </a:r>
          </a:p>
          <a:p>
            <a:r>
              <a:rPr lang="en-GB" b="1" dirty="0">
                <a:solidFill>
                  <a:srgbClr val="EC74A8"/>
                </a:solidFill>
              </a:rPr>
              <a:t>Runs like a cheetah </a:t>
            </a:r>
            <a:r>
              <a:rPr lang="en-GB" dirty="0"/>
              <a:t>– This is comparing the speed that someone can run to the speed of a cheetah which is quite fast. </a:t>
            </a:r>
          </a:p>
          <a:p>
            <a:r>
              <a:rPr lang="en-GB" b="1" dirty="0">
                <a:solidFill>
                  <a:srgbClr val="EC74A8"/>
                </a:solidFill>
              </a:rPr>
              <a:t>As white as a ghost </a:t>
            </a:r>
            <a:r>
              <a:rPr lang="en-GB" dirty="0"/>
              <a:t>– This is comparing a person’s skin colour to a ghost, usually because they are frightened, sick or scared of something.</a:t>
            </a:r>
            <a:endParaRPr lang="en-GB" sz="2800" dirty="0"/>
          </a:p>
        </p:txBody>
      </p:sp>
      <p:sp>
        <p:nvSpPr>
          <p:cNvPr id="5" name="Rectangle 4"/>
          <p:cNvSpPr/>
          <p:nvPr/>
        </p:nvSpPr>
        <p:spPr>
          <a:xfrm>
            <a:off x="440419" y="2844606"/>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simile: </a:t>
            </a:r>
          </a:p>
        </p:txBody>
      </p:sp>
      <p:sp>
        <p:nvSpPr>
          <p:cNvPr id="7" name="TextBox 6"/>
          <p:cNvSpPr txBox="1"/>
          <p:nvPr/>
        </p:nvSpPr>
        <p:spPr>
          <a:xfrm>
            <a:off x="755650" y="1333722"/>
            <a:ext cx="7632700" cy="1477328"/>
          </a:xfrm>
          <a:prstGeom prst="rect">
            <a:avLst/>
          </a:prstGeom>
          <a:noFill/>
        </p:spPr>
        <p:txBody>
          <a:bodyPr wrap="square" rtlCol="0">
            <a:spAutoFit/>
          </a:bodyPr>
          <a:lstStyle/>
          <a:p>
            <a:pPr algn="ctr"/>
            <a:r>
              <a:rPr lang="en-GB" dirty="0"/>
              <a:t>A simile is a figure of speech. It is when one thing </a:t>
            </a:r>
            <a:br>
              <a:rPr lang="en-GB" dirty="0"/>
            </a:br>
            <a:r>
              <a:rPr lang="en-GB" dirty="0"/>
              <a:t>is compared to another using the words ‘like’ or ‘as’. </a:t>
            </a:r>
            <a:br>
              <a:rPr lang="en-GB" dirty="0"/>
            </a:br>
            <a:r>
              <a:rPr lang="en-GB" dirty="0"/>
              <a:t>Similes can be as descriptive as the writer chooses. </a:t>
            </a:r>
          </a:p>
          <a:p>
            <a:pPr algn="ctr"/>
            <a:r>
              <a:rPr lang="en-GB" dirty="0"/>
              <a:t>Similes are used in poetry to give the reader a more descriptive and </a:t>
            </a:r>
            <a:br>
              <a:rPr lang="en-GB" dirty="0"/>
            </a:br>
            <a:r>
              <a:rPr lang="en-GB" dirty="0"/>
              <a:t>in-depth understanding about a particular object or person.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5453" y="1734492"/>
            <a:ext cx="854673" cy="675788"/>
          </a:xfrm>
          <a:prstGeom prst="rect">
            <a:avLst/>
          </a:prstGeom>
        </p:spPr>
      </p:pic>
    </p:spTree>
    <p:extLst>
      <p:ext uri="{BB962C8B-B14F-4D97-AF65-F5344CB8AC3E}">
        <p14:creationId xmlns:p14="http://schemas.microsoft.com/office/powerpoint/2010/main" val="38202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0" presetClass="path" presetSubtype="0" accel="50000" decel="50000" fill="hold" nodeType="afterEffect">
                                  <p:stCondLst>
                                    <p:cond delay="0"/>
                                  </p:stCondLst>
                                  <p:childTnLst>
                                    <p:animMotion origin="layout" path="M -4.44444E-6 -3.33333E-6 L -4.44444E-6 0.00023 C 0.0066 0.00023 0.01303 -0.00069 0.01945 0.00139 C 0.02049 0.00162 0.0198 0.00486 0.02032 0.00602 C 0.02118 0.00811 0.0224 0.00996 0.02379 0.01065 C 0.02657 0.0125 0.03264 0.01389 0.03264 0.01436 C 0.03351 0.01551 0.03438 0.0169 0.03507 0.01875 C 0.03559 0.02014 0.03525 0.02246 0.03594 0.02338 C 0.03733 0.0257 0.04184 0.02755 0.04393 0.02801 C 0.04462 0.02986 0.04566 0.03125 0.04653 0.03311 C 0.04792 0.03635 0.04914 0.04121 0.05174 0.04236 C 0.054 0.04375 0.05625 0.04375 0.05851 0.04398 C 0.05886 0.0463 0.05903 0.04838 0.05938 0.05047 C 0.06094 0.05579 0.06355 0.0588 0.06563 0.06297 C 0.06615 0.06412 0.07014 0.07408 0.07171 0.0757 C 0.07275 0.07686 0.07414 0.07662 0.07518 0.07709 C 0.07674 0.07824 0.07813 0.0794 0.07969 0.08033 C 0.08073 0.08241 0.0823 0.08426 0.08299 0.08681 C 0.08369 0.08866 0.08369 0.09098 0.08403 0.09306 C 0.08473 0.09699 0.08646 0.10648 0.08837 0.10741 C 0.09375 0.10973 0.09063 0.10857 0.09809 0.11065 C 0.10434 0.12593 0.09827 0.10949 0.10139 0.12153 C 0.10191 0.12315 0.10226 0.12593 0.1033 0.12616 C 0.1066 0.12801 0.11025 0.12732 0.11372 0.12801 C 0.1158 0.14236 0.11285 0.12986 0.12605 0.13588 C 0.12726 0.13635 0.12778 0.13912 0.12865 0.14051 C 0.129 0.14329 0.1283 0.14699 0.12952 0.14838 C 0.13195 0.15139 0.13542 0.15 0.13837 0.15162 L 0.14098 0.15324 C 0.14184 0.15463 0.14289 0.15602 0.14358 0.15787 C 0.14445 0.15996 0.14445 0.1625 0.14532 0.16436 C 0.14566 0.16482 0.15139 0.16736 0.15139 0.1676 C 0.15244 0.16898 0.15296 0.17084 0.15417 0.17223 C 0.15608 0.17454 0.15903 0.17385 0.16112 0.17385 L 0.16285 0.17385 " pathEditMode="relative" rAng="0" ptsTypes="AAAAAAAAAAAAAAAAAAAAAAAAAAAAAAAAAAA">
                                      <p:cBhvr>
                                        <p:cTn id="14" dur="2000" fill="hold"/>
                                        <p:tgtEl>
                                          <p:spTgt spid="3"/>
                                        </p:tgtEl>
                                        <p:attrNameLst>
                                          <p:attrName>ppt_x</p:attrName>
                                          <p:attrName>ppt_y</p:attrName>
                                        </p:attrNameLst>
                                      </p:cBhvr>
                                      <p:rCtr x="8142" y="86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Synonym  </a:t>
            </a:r>
          </a:p>
        </p:txBody>
      </p:sp>
      <p:sp>
        <p:nvSpPr>
          <p:cNvPr id="4" name="TextBox 3"/>
          <p:cNvSpPr txBox="1"/>
          <p:nvPr/>
        </p:nvSpPr>
        <p:spPr>
          <a:xfrm>
            <a:off x="728319" y="3339602"/>
            <a:ext cx="7687362" cy="1754326"/>
          </a:xfrm>
          <a:prstGeom prst="rect">
            <a:avLst/>
          </a:prstGeom>
          <a:noFill/>
        </p:spPr>
        <p:txBody>
          <a:bodyPr wrap="square" rtlCol="0">
            <a:spAutoFit/>
          </a:bodyPr>
          <a:lstStyle/>
          <a:p>
            <a:pPr algn="ctr">
              <a:lnSpc>
                <a:spcPct val="150000"/>
              </a:lnSpc>
            </a:pPr>
            <a:r>
              <a:rPr lang="en-GB" b="1" dirty="0">
                <a:solidFill>
                  <a:srgbClr val="A673AE"/>
                </a:solidFill>
              </a:rPr>
              <a:t>Beautiful</a:t>
            </a:r>
            <a:r>
              <a:rPr lang="en-GB" b="1" dirty="0"/>
              <a:t> </a:t>
            </a:r>
            <a:r>
              <a:rPr lang="en-GB" dirty="0"/>
              <a:t>– attractive, pretty, gorgeous, stunning </a:t>
            </a:r>
          </a:p>
          <a:p>
            <a:pPr algn="ctr">
              <a:lnSpc>
                <a:spcPct val="150000"/>
              </a:lnSpc>
            </a:pPr>
            <a:r>
              <a:rPr lang="en-GB" b="1" dirty="0">
                <a:solidFill>
                  <a:srgbClr val="A673AE"/>
                </a:solidFill>
              </a:rPr>
              <a:t>Funny</a:t>
            </a:r>
            <a:r>
              <a:rPr lang="en-GB" b="1" dirty="0"/>
              <a:t> </a:t>
            </a:r>
            <a:r>
              <a:rPr lang="en-GB" dirty="0"/>
              <a:t>– hysterical, humorous, amusing, entertaining </a:t>
            </a:r>
          </a:p>
          <a:p>
            <a:pPr algn="ctr">
              <a:lnSpc>
                <a:spcPct val="150000"/>
              </a:lnSpc>
            </a:pPr>
            <a:r>
              <a:rPr lang="en-GB" b="1" dirty="0">
                <a:solidFill>
                  <a:srgbClr val="A673AE"/>
                </a:solidFill>
              </a:rPr>
              <a:t>Student</a:t>
            </a:r>
            <a:r>
              <a:rPr lang="en-GB" b="1" dirty="0"/>
              <a:t> </a:t>
            </a:r>
            <a:r>
              <a:rPr lang="en-GB" dirty="0"/>
              <a:t>– pupil, scholar, schoolboy, schoolgirl </a:t>
            </a:r>
          </a:p>
          <a:p>
            <a:pPr algn="ctr">
              <a:lnSpc>
                <a:spcPct val="150000"/>
              </a:lnSpc>
            </a:pPr>
            <a:r>
              <a:rPr lang="en-GB" b="1" dirty="0">
                <a:solidFill>
                  <a:srgbClr val="A673AE"/>
                </a:solidFill>
              </a:rPr>
              <a:t>Lazy</a:t>
            </a:r>
            <a:r>
              <a:rPr lang="en-GB" b="1" dirty="0"/>
              <a:t> </a:t>
            </a:r>
            <a:r>
              <a:rPr lang="en-GB" dirty="0"/>
              <a:t>– idle, sluggish, indolent, slothful</a:t>
            </a:r>
            <a:endParaRPr lang="en-GB" sz="2800" dirty="0"/>
          </a:p>
        </p:txBody>
      </p:sp>
      <p:sp>
        <p:nvSpPr>
          <p:cNvPr id="5" name="Rectangle 4"/>
          <p:cNvSpPr/>
          <p:nvPr/>
        </p:nvSpPr>
        <p:spPr>
          <a:xfrm>
            <a:off x="440419" y="2769105"/>
            <a:ext cx="8253631" cy="495108"/>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synonyms: </a:t>
            </a:r>
          </a:p>
        </p:txBody>
      </p:sp>
      <p:sp>
        <p:nvSpPr>
          <p:cNvPr id="7" name="TextBox 6"/>
          <p:cNvSpPr txBox="1"/>
          <p:nvPr/>
        </p:nvSpPr>
        <p:spPr>
          <a:xfrm>
            <a:off x="755650" y="1333722"/>
            <a:ext cx="7632700" cy="1200329"/>
          </a:xfrm>
          <a:prstGeom prst="rect">
            <a:avLst/>
          </a:prstGeom>
          <a:noFill/>
        </p:spPr>
        <p:txBody>
          <a:bodyPr wrap="square" rtlCol="0">
            <a:spAutoFit/>
          </a:bodyPr>
          <a:lstStyle/>
          <a:p>
            <a:pPr algn="ctr"/>
            <a:r>
              <a:rPr lang="en-GB" dirty="0"/>
              <a:t>A synonym is a word that has the same, or similar, meaning </a:t>
            </a:r>
            <a:br>
              <a:rPr lang="en-GB" dirty="0"/>
            </a:br>
            <a:r>
              <a:rPr lang="en-GB" dirty="0"/>
              <a:t>as another word. Synonyms can be found in a thesaurus. </a:t>
            </a:r>
          </a:p>
          <a:p>
            <a:pPr algn="ctr"/>
            <a:r>
              <a:rPr lang="en-GB" dirty="0"/>
              <a:t>Synonyms are used in poetry to be more graphic </a:t>
            </a:r>
            <a:br>
              <a:rPr lang="en-GB" dirty="0"/>
            </a:br>
            <a:r>
              <a:rPr lang="en-GB" dirty="0"/>
              <a:t>and to give a broader description.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929" y="4216765"/>
            <a:ext cx="2462881" cy="2907626"/>
          </a:xfrm>
          <a:prstGeom prst="rect">
            <a:avLst/>
          </a:prstGeom>
        </p:spPr>
      </p:pic>
    </p:spTree>
    <p:extLst>
      <p:ext uri="{BB962C8B-B14F-4D97-AF65-F5344CB8AC3E}">
        <p14:creationId xmlns:p14="http://schemas.microsoft.com/office/powerpoint/2010/main" val="2650652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Metaphor </a:t>
            </a:r>
          </a:p>
        </p:txBody>
      </p:sp>
      <p:sp>
        <p:nvSpPr>
          <p:cNvPr id="4" name="TextBox 3"/>
          <p:cNvSpPr txBox="1"/>
          <p:nvPr/>
        </p:nvSpPr>
        <p:spPr>
          <a:xfrm>
            <a:off x="700988" y="3192032"/>
            <a:ext cx="7687362" cy="2539157"/>
          </a:xfrm>
          <a:prstGeom prst="rect">
            <a:avLst/>
          </a:prstGeom>
          <a:noFill/>
        </p:spPr>
        <p:txBody>
          <a:bodyPr wrap="square" rtlCol="0">
            <a:spAutoFit/>
          </a:bodyPr>
          <a:lstStyle/>
          <a:p>
            <a:pPr algn="ctr">
              <a:lnSpc>
                <a:spcPct val="150000"/>
              </a:lnSpc>
            </a:pPr>
            <a:r>
              <a:rPr lang="en-GB" b="1" dirty="0"/>
              <a:t>Her eyes were glistening jewels. </a:t>
            </a:r>
            <a:endParaRPr lang="en-GB" dirty="0"/>
          </a:p>
          <a:p>
            <a:pPr algn="ctr">
              <a:lnSpc>
                <a:spcPct val="150000"/>
              </a:lnSpc>
            </a:pPr>
            <a:r>
              <a:rPr lang="en-GB" b="1" dirty="0"/>
              <a:t>She is the sunshine which brightens up our day. </a:t>
            </a:r>
            <a:endParaRPr lang="en-GB" dirty="0"/>
          </a:p>
          <a:p>
            <a:pPr algn="ctr">
              <a:lnSpc>
                <a:spcPct val="150000"/>
              </a:lnSpc>
            </a:pPr>
            <a:r>
              <a:rPr lang="en-GB" b="1" dirty="0"/>
              <a:t>The kids at school are all brains. </a:t>
            </a:r>
            <a:endParaRPr lang="en-GB" dirty="0"/>
          </a:p>
          <a:p>
            <a:pPr algn="ctr">
              <a:lnSpc>
                <a:spcPct val="150000"/>
              </a:lnSpc>
            </a:pPr>
            <a:r>
              <a:rPr lang="en-GB" b="1" dirty="0"/>
              <a:t>In Andrew’s eyes, Rebecca is the sun. </a:t>
            </a:r>
            <a:endParaRPr lang="en-GB" dirty="0"/>
          </a:p>
          <a:p>
            <a:pPr algn="ctr">
              <a:lnSpc>
                <a:spcPct val="150000"/>
              </a:lnSpc>
            </a:pPr>
            <a:r>
              <a:rPr lang="en-GB" b="1" dirty="0"/>
              <a:t>He is my knight in shining armour. </a:t>
            </a:r>
            <a:endParaRPr lang="en-GB" dirty="0"/>
          </a:p>
          <a:p>
            <a:pPr algn="ctr">
              <a:lnSpc>
                <a:spcPct val="150000"/>
              </a:lnSpc>
            </a:pPr>
            <a:r>
              <a:rPr lang="en-GB" b="1" dirty="0"/>
              <a:t>The world is a stage.</a:t>
            </a:r>
            <a:endParaRPr lang="en-GB" sz="2800" dirty="0"/>
          </a:p>
        </p:txBody>
      </p:sp>
      <p:sp>
        <p:nvSpPr>
          <p:cNvPr id="5" name="Rectangle 4"/>
          <p:cNvSpPr/>
          <p:nvPr/>
        </p:nvSpPr>
        <p:spPr>
          <a:xfrm>
            <a:off x="440419" y="2625948"/>
            <a:ext cx="8253631" cy="495108"/>
          </a:xfrm>
          <a:prstGeom prst="rect">
            <a:avLst/>
          </a:prstGeom>
          <a:solidFill>
            <a:srgbClr val="EC74A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Some examples of metaphor: </a:t>
            </a:r>
          </a:p>
        </p:txBody>
      </p:sp>
      <p:sp>
        <p:nvSpPr>
          <p:cNvPr id="7" name="TextBox 6"/>
          <p:cNvSpPr txBox="1"/>
          <p:nvPr/>
        </p:nvSpPr>
        <p:spPr>
          <a:xfrm>
            <a:off x="704995" y="1346416"/>
            <a:ext cx="7734009" cy="1200329"/>
          </a:xfrm>
          <a:prstGeom prst="rect">
            <a:avLst/>
          </a:prstGeom>
          <a:noFill/>
        </p:spPr>
        <p:txBody>
          <a:bodyPr wrap="square" rtlCol="0">
            <a:spAutoFit/>
          </a:bodyPr>
          <a:lstStyle/>
          <a:p>
            <a:pPr algn="ctr"/>
            <a:r>
              <a:rPr lang="en-GB" dirty="0"/>
              <a:t>A metaphor is a figure of speech which describes a place,</a:t>
            </a:r>
            <a:br>
              <a:rPr lang="en-GB" dirty="0"/>
            </a:br>
            <a:r>
              <a:rPr lang="en-GB" dirty="0"/>
              <a:t> object or subject as something unlikely and uncommon. </a:t>
            </a:r>
          </a:p>
          <a:p>
            <a:pPr algn="ctr"/>
            <a:r>
              <a:rPr lang="en-GB" dirty="0"/>
              <a:t>Metaphors are used in poetry to create an image of </a:t>
            </a:r>
            <a:br>
              <a:rPr lang="en-GB" dirty="0"/>
            </a:br>
            <a:r>
              <a:rPr lang="en-GB" dirty="0"/>
              <a:t>judgement and comparison in the mind of the reader.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0988" y="4510066"/>
            <a:ext cx="2730799" cy="2584197"/>
          </a:xfrm>
          <a:prstGeom prst="rect">
            <a:avLst/>
          </a:prstGeom>
        </p:spPr>
      </p:pic>
    </p:spTree>
    <p:extLst>
      <p:ext uri="{BB962C8B-B14F-4D97-AF65-F5344CB8AC3E}">
        <p14:creationId xmlns:p14="http://schemas.microsoft.com/office/powerpoint/2010/main" val="3586385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167</TotalTime>
  <Words>1187</Words>
  <Application>Microsoft Office PowerPoint</Application>
  <PresentationFormat>On-screen Show (4:3)</PresentationFormat>
  <Paragraphs>131</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Twinkl</vt:lpstr>
      <vt:lpstr>Arial</vt:lpstr>
      <vt:lpstr>Calibri</vt:lpstr>
      <vt:lpstr>Office Theme</vt:lpstr>
      <vt:lpstr>PowerPoint Presentation</vt:lpstr>
      <vt:lpstr>Poetry</vt:lpstr>
      <vt:lpstr>Poetry</vt:lpstr>
      <vt:lpstr>Adjective Poetry</vt:lpstr>
      <vt:lpstr>Couplet Poetry </vt:lpstr>
      <vt:lpstr>Using Onomatopoeia </vt:lpstr>
      <vt:lpstr>Using Repetition </vt:lpstr>
      <vt:lpstr>Using Syllables </vt:lpstr>
      <vt:lpstr>Alliteration</vt:lpstr>
      <vt:lpstr>Rhyme  </vt:lpstr>
      <vt:lpstr>Simile </vt:lpstr>
      <vt:lpstr>Synonym  </vt:lpstr>
      <vt:lpstr>Metaphor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Maddison Wells</dc:creator>
  <cp:lastModifiedBy>Lucy Byrne</cp:lastModifiedBy>
  <cp:revision>26</cp:revision>
  <dcterms:created xsi:type="dcterms:W3CDTF">2019-06-13T06:07:58Z</dcterms:created>
  <dcterms:modified xsi:type="dcterms:W3CDTF">2020-06-11T15:12:53Z</dcterms:modified>
</cp:coreProperties>
</file>