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2"/>
  </p:notesMasterIdLst>
  <p:sldIdLst>
    <p:sldId id="256" r:id="rId2"/>
    <p:sldId id="298" r:id="rId3"/>
    <p:sldId id="299" r:id="rId4"/>
    <p:sldId id="300" r:id="rId5"/>
    <p:sldId id="269" r:id="rId6"/>
    <p:sldId id="270" r:id="rId7"/>
    <p:sldId id="257" r:id="rId8"/>
    <p:sldId id="315" r:id="rId9"/>
    <p:sldId id="295" r:id="rId10"/>
    <p:sldId id="268" r:id="rId11"/>
    <p:sldId id="266" r:id="rId12"/>
    <p:sldId id="258" r:id="rId13"/>
    <p:sldId id="271" r:id="rId14"/>
    <p:sldId id="263" r:id="rId15"/>
    <p:sldId id="308" r:id="rId16"/>
    <p:sldId id="262" r:id="rId17"/>
    <p:sldId id="305" r:id="rId18"/>
    <p:sldId id="288" r:id="rId19"/>
    <p:sldId id="309" r:id="rId20"/>
    <p:sldId id="259" r:id="rId21"/>
    <p:sldId id="272" r:id="rId22"/>
    <p:sldId id="289" r:id="rId23"/>
    <p:sldId id="311" r:id="rId24"/>
    <p:sldId id="314" r:id="rId25"/>
    <p:sldId id="302" r:id="rId26"/>
    <p:sldId id="275" r:id="rId27"/>
    <p:sldId id="304" r:id="rId28"/>
    <p:sldId id="267" r:id="rId29"/>
    <p:sldId id="316" r:id="rId30"/>
    <p:sldId id="26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37" autoAdjust="0"/>
  </p:normalViewPr>
  <p:slideViewPr>
    <p:cSldViewPr>
      <p:cViewPr>
        <p:scale>
          <a:sx n="64" d="100"/>
          <a:sy n="64" d="100"/>
        </p:scale>
        <p:origin x="1566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80773-5547-480B-B280-D5653E7BC868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F3FCFFCC-536A-441C-BD21-D18701E06397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800" dirty="0"/>
            <a:t>SEN Support</a:t>
          </a:r>
        </a:p>
        <a:p>
          <a:r>
            <a:rPr lang="en-US" sz="2800" dirty="0"/>
            <a:t>Targeted Support</a:t>
          </a:r>
        </a:p>
      </dgm:t>
    </dgm:pt>
    <dgm:pt modelId="{70F235CF-FF4B-403D-9F29-4C8C20F7C402}" type="parTrans" cxnId="{93D73412-D540-47DC-B475-EFCB88B4E6B4}">
      <dgm:prSet/>
      <dgm:spPr/>
      <dgm:t>
        <a:bodyPr/>
        <a:lstStyle/>
        <a:p>
          <a:endParaRPr lang="en-US"/>
        </a:p>
      </dgm:t>
    </dgm:pt>
    <dgm:pt modelId="{A9570E8D-3424-4AA2-924E-A89C90CD3A4A}" type="sibTrans" cxnId="{93D73412-D540-47DC-B475-EFCB88B4E6B4}">
      <dgm:prSet/>
      <dgm:spPr/>
      <dgm:t>
        <a:bodyPr/>
        <a:lstStyle/>
        <a:p>
          <a:endParaRPr lang="en-US"/>
        </a:p>
      </dgm:t>
    </dgm:pt>
    <dgm:pt modelId="{ED87D5A7-D68B-4CAA-B5C7-235BCE074444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800" dirty="0"/>
            <a:t>Enhanced Quality First, </a:t>
          </a:r>
        </a:p>
      </dgm:t>
    </dgm:pt>
    <dgm:pt modelId="{30BDDEDC-4640-43A4-9B28-8E5C0559CADA}" type="parTrans" cxnId="{6E4A686B-0A25-4B41-9A90-526557D7D807}">
      <dgm:prSet/>
      <dgm:spPr/>
      <dgm:t>
        <a:bodyPr/>
        <a:lstStyle/>
        <a:p>
          <a:endParaRPr lang="en-US"/>
        </a:p>
      </dgm:t>
    </dgm:pt>
    <dgm:pt modelId="{AEA029E0-2A3E-48D5-B9D7-4C8D2746EEAA}" type="sibTrans" cxnId="{6E4A686B-0A25-4B41-9A90-526557D7D807}">
      <dgm:prSet/>
      <dgm:spPr/>
      <dgm:t>
        <a:bodyPr/>
        <a:lstStyle/>
        <a:p>
          <a:endParaRPr lang="en-US"/>
        </a:p>
      </dgm:t>
    </dgm:pt>
    <dgm:pt modelId="{C26BBB30-F785-4500-83E0-909E47F2B75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dirty="0"/>
            <a:t>Quality First – Universal Offer for all</a:t>
          </a:r>
        </a:p>
      </dgm:t>
    </dgm:pt>
    <dgm:pt modelId="{62B30D4E-D046-4D81-93A1-2CB556609789}" type="parTrans" cxnId="{48A81D2B-9610-4687-9B19-644976832745}">
      <dgm:prSet/>
      <dgm:spPr/>
      <dgm:t>
        <a:bodyPr/>
        <a:lstStyle/>
        <a:p>
          <a:endParaRPr lang="en-US"/>
        </a:p>
      </dgm:t>
    </dgm:pt>
    <dgm:pt modelId="{B17D7417-62E5-42EB-A716-3599A8A8B8CE}" type="sibTrans" cxnId="{48A81D2B-9610-4687-9B19-644976832745}">
      <dgm:prSet/>
      <dgm:spPr/>
      <dgm:t>
        <a:bodyPr/>
        <a:lstStyle/>
        <a:p>
          <a:endParaRPr lang="en-US"/>
        </a:p>
      </dgm:t>
    </dgm:pt>
    <dgm:pt modelId="{AA845E50-5151-48D4-AE5A-DF7713462DE6}">
      <dgm:prSet custT="1"/>
      <dgm:spPr>
        <a:solidFill>
          <a:srgbClr val="92D050"/>
        </a:solidFill>
      </dgm:spPr>
      <dgm:t>
        <a:bodyPr/>
        <a:lstStyle/>
        <a:p>
          <a:r>
            <a:rPr lang="en-US" sz="2000" dirty="0"/>
            <a:t>High Needs Funding</a:t>
          </a:r>
        </a:p>
      </dgm:t>
    </dgm:pt>
    <dgm:pt modelId="{1BB140D6-C72A-4D19-8BB8-92A8222F9E9D}" type="parTrans" cxnId="{F3EE64E5-542B-4AE4-8F1A-FE2ED6BE55B4}">
      <dgm:prSet/>
      <dgm:spPr/>
      <dgm:t>
        <a:bodyPr/>
        <a:lstStyle/>
        <a:p>
          <a:endParaRPr lang="en-US"/>
        </a:p>
      </dgm:t>
    </dgm:pt>
    <dgm:pt modelId="{7C0CF175-A7A2-4462-A597-ECA56F448C87}" type="sibTrans" cxnId="{F3EE64E5-542B-4AE4-8F1A-FE2ED6BE55B4}">
      <dgm:prSet/>
      <dgm:spPr/>
      <dgm:t>
        <a:bodyPr/>
        <a:lstStyle/>
        <a:p>
          <a:endParaRPr lang="en-US"/>
        </a:p>
      </dgm:t>
    </dgm:pt>
    <dgm:pt modelId="{CD30C95B-DF67-403C-A0D4-41006DEBB419}">
      <dgm:prSet custT="1"/>
      <dgm:spPr/>
      <dgm:t>
        <a:bodyPr/>
        <a:lstStyle/>
        <a:p>
          <a:endParaRPr lang="en-US" sz="2800" dirty="0"/>
        </a:p>
        <a:p>
          <a:r>
            <a:rPr lang="en-US" sz="1600" b="1" dirty="0"/>
            <a:t>EHCP’s</a:t>
          </a:r>
        </a:p>
        <a:p>
          <a:r>
            <a:rPr lang="en-US" sz="1600" b="1" dirty="0"/>
            <a:t>Specialist</a:t>
          </a:r>
        </a:p>
      </dgm:t>
    </dgm:pt>
    <dgm:pt modelId="{D860BF6E-F5FD-45B7-A530-9A816505D9BE}" type="parTrans" cxnId="{223BC15A-5052-48A7-BDED-DCCA4F2F1FD6}">
      <dgm:prSet/>
      <dgm:spPr/>
      <dgm:t>
        <a:bodyPr/>
        <a:lstStyle/>
        <a:p>
          <a:endParaRPr lang="en-US"/>
        </a:p>
      </dgm:t>
    </dgm:pt>
    <dgm:pt modelId="{2B398BC2-207F-457B-99D8-F92FF8EBAA29}" type="sibTrans" cxnId="{223BC15A-5052-48A7-BDED-DCCA4F2F1FD6}">
      <dgm:prSet/>
      <dgm:spPr/>
      <dgm:t>
        <a:bodyPr/>
        <a:lstStyle/>
        <a:p>
          <a:endParaRPr lang="en-US"/>
        </a:p>
      </dgm:t>
    </dgm:pt>
    <dgm:pt modelId="{6DCAE61A-0380-44BB-924E-6F303F9422AE}" type="pres">
      <dgm:prSet presAssocID="{B1A80773-5547-480B-B280-D5653E7BC868}" presName="Name0" presStyleCnt="0">
        <dgm:presLayoutVars>
          <dgm:dir/>
          <dgm:animLvl val="lvl"/>
          <dgm:resizeHandles val="exact"/>
        </dgm:presLayoutVars>
      </dgm:prSet>
      <dgm:spPr/>
    </dgm:pt>
    <dgm:pt modelId="{21D63B44-EBA8-49B1-8499-A4B5EBE1CA8F}" type="pres">
      <dgm:prSet presAssocID="{CD30C95B-DF67-403C-A0D4-41006DEBB419}" presName="Name8" presStyleCnt="0"/>
      <dgm:spPr/>
    </dgm:pt>
    <dgm:pt modelId="{20682B21-C6FB-4207-A777-8BB02F46DF56}" type="pres">
      <dgm:prSet presAssocID="{CD30C95B-DF67-403C-A0D4-41006DEBB419}" presName="level" presStyleLbl="node1" presStyleIdx="0" presStyleCnt="5" custScaleY="117081" custLinFactNeighborX="0" custLinFactNeighborY="-1617">
        <dgm:presLayoutVars>
          <dgm:chMax val="1"/>
          <dgm:bulletEnabled val="1"/>
        </dgm:presLayoutVars>
      </dgm:prSet>
      <dgm:spPr/>
    </dgm:pt>
    <dgm:pt modelId="{4D0EC1C1-692F-4E0C-845E-A492963C64A1}" type="pres">
      <dgm:prSet presAssocID="{CD30C95B-DF67-403C-A0D4-41006DEBB41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A4C7FC7-73CB-4206-9F00-C15A2A2F71EE}" type="pres">
      <dgm:prSet presAssocID="{AA845E50-5151-48D4-AE5A-DF7713462DE6}" presName="Name8" presStyleCnt="0"/>
      <dgm:spPr/>
    </dgm:pt>
    <dgm:pt modelId="{2BA592B7-5AEA-4B41-AAFF-99CC2F351E7B}" type="pres">
      <dgm:prSet presAssocID="{AA845E50-5151-48D4-AE5A-DF7713462DE6}" presName="level" presStyleLbl="node1" presStyleIdx="1" presStyleCnt="5" custLinFactNeighborX="-870" custLinFactNeighborY="1740">
        <dgm:presLayoutVars>
          <dgm:chMax val="1"/>
          <dgm:bulletEnabled val="1"/>
        </dgm:presLayoutVars>
      </dgm:prSet>
      <dgm:spPr/>
    </dgm:pt>
    <dgm:pt modelId="{76EC1544-D41D-4E8F-AF04-9EEB48BB40A6}" type="pres">
      <dgm:prSet presAssocID="{AA845E50-5151-48D4-AE5A-DF7713462DE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4D89FEF-FB78-4B86-A9C9-B2B4F4FA9BD9}" type="pres">
      <dgm:prSet presAssocID="{F3FCFFCC-536A-441C-BD21-D18701E06397}" presName="Name8" presStyleCnt="0"/>
      <dgm:spPr/>
    </dgm:pt>
    <dgm:pt modelId="{757098AE-F6B3-4A87-A5DC-13722A00D83E}" type="pres">
      <dgm:prSet presAssocID="{F3FCFFCC-536A-441C-BD21-D18701E06397}" presName="level" presStyleLbl="node1" presStyleIdx="2" presStyleCnt="5">
        <dgm:presLayoutVars>
          <dgm:chMax val="1"/>
          <dgm:bulletEnabled val="1"/>
        </dgm:presLayoutVars>
      </dgm:prSet>
      <dgm:spPr/>
    </dgm:pt>
    <dgm:pt modelId="{DE9B0034-A602-4ABA-BEC9-4716EED4805A}" type="pres">
      <dgm:prSet presAssocID="{F3FCFFCC-536A-441C-BD21-D18701E0639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92F67BB-9A49-4DB2-8F9D-D6CF2CEFD5E6}" type="pres">
      <dgm:prSet presAssocID="{ED87D5A7-D68B-4CAA-B5C7-235BCE074444}" presName="Name8" presStyleCnt="0"/>
      <dgm:spPr/>
    </dgm:pt>
    <dgm:pt modelId="{D74C3C4E-93EE-469B-821E-6315587D3C3C}" type="pres">
      <dgm:prSet presAssocID="{ED87D5A7-D68B-4CAA-B5C7-235BCE074444}" presName="level" presStyleLbl="node1" presStyleIdx="3" presStyleCnt="5">
        <dgm:presLayoutVars>
          <dgm:chMax val="1"/>
          <dgm:bulletEnabled val="1"/>
        </dgm:presLayoutVars>
      </dgm:prSet>
      <dgm:spPr/>
    </dgm:pt>
    <dgm:pt modelId="{0A17BFD5-EF15-40D8-AEB5-17F0E814FF73}" type="pres">
      <dgm:prSet presAssocID="{ED87D5A7-D68B-4CAA-B5C7-235BCE07444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4D54154-6044-4DA6-B14B-35A0A7A403D2}" type="pres">
      <dgm:prSet presAssocID="{C26BBB30-F785-4500-83E0-909E47F2B750}" presName="Name8" presStyleCnt="0"/>
      <dgm:spPr/>
    </dgm:pt>
    <dgm:pt modelId="{DE5806A3-17B2-4A4C-BF40-3EDA4692F54F}" type="pres">
      <dgm:prSet presAssocID="{C26BBB30-F785-4500-83E0-909E47F2B750}" presName="level" presStyleLbl="node1" presStyleIdx="4" presStyleCnt="5">
        <dgm:presLayoutVars>
          <dgm:chMax val="1"/>
          <dgm:bulletEnabled val="1"/>
        </dgm:presLayoutVars>
      </dgm:prSet>
      <dgm:spPr/>
    </dgm:pt>
    <dgm:pt modelId="{17D9C4AD-A056-4ABF-8DD0-502D11A9597C}" type="pres">
      <dgm:prSet presAssocID="{C26BBB30-F785-4500-83E0-909E47F2B750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93D73412-D540-47DC-B475-EFCB88B4E6B4}" srcId="{B1A80773-5547-480B-B280-D5653E7BC868}" destId="{F3FCFFCC-536A-441C-BD21-D18701E06397}" srcOrd="2" destOrd="0" parTransId="{70F235CF-FF4B-403D-9F29-4C8C20F7C402}" sibTransId="{A9570E8D-3424-4AA2-924E-A89C90CD3A4A}"/>
    <dgm:cxn modelId="{E1277E28-18F6-40AC-A17C-6B99B9BB26EC}" type="presOf" srcId="{AA845E50-5151-48D4-AE5A-DF7713462DE6}" destId="{2BA592B7-5AEA-4B41-AAFF-99CC2F351E7B}" srcOrd="0" destOrd="0" presId="urn:microsoft.com/office/officeart/2005/8/layout/pyramid1"/>
    <dgm:cxn modelId="{4EA0772A-846C-4289-99BE-08B4FA26BE76}" type="presOf" srcId="{F3FCFFCC-536A-441C-BD21-D18701E06397}" destId="{757098AE-F6B3-4A87-A5DC-13722A00D83E}" srcOrd="0" destOrd="0" presId="urn:microsoft.com/office/officeart/2005/8/layout/pyramid1"/>
    <dgm:cxn modelId="{48A81D2B-9610-4687-9B19-644976832745}" srcId="{B1A80773-5547-480B-B280-D5653E7BC868}" destId="{C26BBB30-F785-4500-83E0-909E47F2B750}" srcOrd="4" destOrd="0" parTransId="{62B30D4E-D046-4D81-93A1-2CB556609789}" sibTransId="{B17D7417-62E5-42EB-A716-3599A8A8B8CE}"/>
    <dgm:cxn modelId="{6B05925E-759F-4091-98F4-54AE6AD37755}" type="presOf" srcId="{CD30C95B-DF67-403C-A0D4-41006DEBB419}" destId="{20682B21-C6FB-4207-A777-8BB02F46DF56}" srcOrd="0" destOrd="0" presId="urn:microsoft.com/office/officeart/2005/8/layout/pyramid1"/>
    <dgm:cxn modelId="{2E8ABD4A-8B1A-45F7-8DFB-459C6DCBCCB8}" type="presOf" srcId="{C26BBB30-F785-4500-83E0-909E47F2B750}" destId="{17D9C4AD-A056-4ABF-8DD0-502D11A9597C}" srcOrd="1" destOrd="0" presId="urn:microsoft.com/office/officeart/2005/8/layout/pyramid1"/>
    <dgm:cxn modelId="{6E4A686B-0A25-4B41-9A90-526557D7D807}" srcId="{B1A80773-5547-480B-B280-D5653E7BC868}" destId="{ED87D5A7-D68B-4CAA-B5C7-235BCE074444}" srcOrd="3" destOrd="0" parTransId="{30BDDEDC-4640-43A4-9B28-8E5C0559CADA}" sibTransId="{AEA029E0-2A3E-48D5-B9D7-4C8D2746EEAA}"/>
    <dgm:cxn modelId="{223BC15A-5052-48A7-BDED-DCCA4F2F1FD6}" srcId="{B1A80773-5547-480B-B280-D5653E7BC868}" destId="{CD30C95B-DF67-403C-A0D4-41006DEBB419}" srcOrd="0" destOrd="0" parTransId="{D860BF6E-F5FD-45B7-A530-9A816505D9BE}" sibTransId="{2B398BC2-207F-457B-99D8-F92FF8EBAA29}"/>
    <dgm:cxn modelId="{F750E3BE-09D7-4254-B7FC-3090BD2B4B2B}" type="presOf" srcId="{AA845E50-5151-48D4-AE5A-DF7713462DE6}" destId="{76EC1544-D41D-4E8F-AF04-9EEB48BB40A6}" srcOrd="1" destOrd="0" presId="urn:microsoft.com/office/officeart/2005/8/layout/pyramid1"/>
    <dgm:cxn modelId="{0404C0C4-E80F-4099-BE5B-67412BA9B188}" type="presOf" srcId="{C26BBB30-F785-4500-83E0-909E47F2B750}" destId="{DE5806A3-17B2-4A4C-BF40-3EDA4692F54F}" srcOrd="0" destOrd="0" presId="urn:microsoft.com/office/officeart/2005/8/layout/pyramid1"/>
    <dgm:cxn modelId="{36BF47D0-6346-4F52-A3C3-52C14F600066}" type="presOf" srcId="{B1A80773-5547-480B-B280-D5653E7BC868}" destId="{6DCAE61A-0380-44BB-924E-6F303F9422AE}" srcOrd="0" destOrd="0" presId="urn:microsoft.com/office/officeart/2005/8/layout/pyramid1"/>
    <dgm:cxn modelId="{8D162AD3-DE48-4750-B148-B480BDF8EAEB}" type="presOf" srcId="{F3FCFFCC-536A-441C-BD21-D18701E06397}" destId="{DE9B0034-A602-4ABA-BEC9-4716EED4805A}" srcOrd="1" destOrd="0" presId="urn:microsoft.com/office/officeart/2005/8/layout/pyramid1"/>
    <dgm:cxn modelId="{3C6B54D5-2C6B-457D-AA89-24254655AD67}" type="presOf" srcId="{ED87D5A7-D68B-4CAA-B5C7-235BCE074444}" destId="{0A17BFD5-EF15-40D8-AEB5-17F0E814FF73}" srcOrd="1" destOrd="0" presId="urn:microsoft.com/office/officeart/2005/8/layout/pyramid1"/>
    <dgm:cxn modelId="{A47ACEDA-5420-4946-A33E-AA29D859C2D9}" type="presOf" srcId="{CD30C95B-DF67-403C-A0D4-41006DEBB419}" destId="{4D0EC1C1-692F-4E0C-845E-A492963C64A1}" srcOrd="1" destOrd="0" presId="urn:microsoft.com/office/officeart/2005/8/layout/pyramid1"/>
    <dgm:cxn modelId="{17A21BE3-25E6-4745-94EE-B01E5A90F2FA}" type="presOf" srcId="{ED87D5A7-D68B-4CAA-B5C7-235BCE074444}" destId="{D74C3C4E-93EE-469B-821E-6315587D3C3C}" srcOrd="0" destOrd="0" presId="urn:microsoft.com/office/officeart/2005/8/layout/pyramid1"/>
    <dgm:cxn modelId="{F3EE64E5-542B-4AE4-8F1A-FE2ED6BE55B4}" srcId="{B1A80773-5547-480B-B280-D5653E7BC868}" destId="{AA845E50-5151-48D4-AE5A-DF7713462DE6}" srcOrd="1" destOrd="0" parTransId="{1BB140D6-C72A-4D19-8BB8-92A8222F9E9D}" sibTransId="{7C0CF175-A7A2-4462-A597-ECA56F448C87}"/>
    <dgm:cxn modelId="{B845A8F5-07A4-4D09-9D85-CFA21AD71A60}" type="presParOf" srcId="{6DCAE61A-0380-44BB-924E-6F303F9422AE}" destId="{21D63B44-EBA8-49B1-8499-A4B5EBE1CA8F}" srcOrd="0" destOrd="0" presId="urn:microsoft.com/office/officeart/2005/8/layout/pyramid1"/>
    <dgm:cxn modelId="{BAE97573-094C-429F-B777-8700D7A3EC6A}" type="presParOf" srcId="{21D63B44-EBA8-49B1-8499-A4B5EBE1CA8F}" destId="{20682B21-C6FB-4207-A777-8BB02F46DF56}" srcOrd="0" destOrd="0" presId="urn:microsoft.com/office/officeart/2005/8/layout/pyramid1"/>
    <dgm:cxn modelId="{FB82C999-5329-4D52-8C99-9699BBC6221F}" type="presParOf" srcId="{21D63B44-EBA8-49B1-8499-A4B5EBE1CA8F}" destId="{4D0EC1C1-692F-4E0C-845E-A492963C64A1}" srcOrd="1" destOrd="0" presId="urn:microsoft.com/office/officeart/2005/8/layout/pyramid1"/>
    <dgm:cxn modelId="{D583FA80-DC9B-46D4-B999-8456E9419DCA}" type="presParOf" srcId="{6DCAE61A-0380-44BB-924E-6F303F9422AE}" destId="{FA4C7FC7-73CB-4206-9F00-C15A2A2F71EE}" srcOrd="1" destOrd="0" presId="urn:microsoft.com/office/officeart/2005/8/layout/pyramid1"/>
    <dgm:cxn modelId="{E487CA32-C5F3-4C34-97F0-5F9C7D13401B}" type="presParOf" srcId="{FA4C7FC7-73CB-4206-9F00-C15A2A2F71EE}" destId="{2BA592B7-5AEA-4B41-AAFF-99CC2F351E7B}" srcOrd="0" destOrd="0" presId="urn:microsoft.com/office/officeart/2005/8/layout/pyramid1"/>
    <dgm:cxn modelId="{C96EC044-71DA-4A0D-A61A-721CF9E48FE1}" type="presParOf" srcId="{FA4C7FC7-73CB-4206-9F00-C15A2A2F71EE}" destId="{76EC1544-D41D-4E8F-AF04-9EEB48BB40A6}" srcOrd="1" destOrd="0" presId="urn:microsoft.com/office/officeart/2005/8/layout/pyramid1"/>
    <dgm:cxn modelId="{34060769-A92B-4317-A967-55B1FA35FA77}" type="presParOf" srcId="{6DCAE61A-0380-44BB-924E-6F303F9422AE}" destId="{74D89FEF-FB78-4B86-A9C9-B2B4F4FA9BD9}" srcOrd="2" destOrd="0" presId="urn:microsoft.com/office/officeart/2005/8/layout/pyramid1"/>
    <dgm:cxn modelId="{6A70D8EA-2F3D-4BDF-9765-052EA1831E6A}" type="presParOf" srcId="{74D89FEF-FB78-4B86-A9C9-B2B4F4FA9BD9}" destId="{757098AE-F6B3-4A87-A5DC-13722A00D83E}" srcOrd="0" destOrd="0" presId="urn:microsoft.com/office/officeart/2005/8/layout/pyramid1"/>
    <dgm:cxn modelId="{E384707D-892E-479F-B9E7-A7E40E70B340}" type="presParOf" srcId="{74D89FEF-FB78-4B86-A9C9-B2B4F4FA9BD9}" destId="{DE9B0034-A602-4ABA-BEC9-4716EED4805A}" srcOrd="1" destOrd="0" presId="urn:microsoft.com/office/officeart/2005/8/layout/pyramid1"/>
    <dgm:cxn modelId="{8C941938-7C77-4178-96FF-D23A55EC90C2}" type="presParOf" srcId="{6DCAE61A-0380-44BB-924E-6F303F9422AE}" destId="{092F67BB-9A49-4DB2-8F9D-D6CF2CEFD5E6}" srcOrd="3" destOrd="0" presId="urn:microsoft.com/office/officeart/2005/8/layout/pyramid1"/>
    <dgm:cxn modelId="{FE9566A0-D5FA-444C-BDCF-9EE51A68D771}" type="presParOf" srcId="{092F67BB-9A49-4DB2-8F9D-D6CF2CEFD5E6}" destId="{D74C3C4E-93EE-469B-821E-6315587D3C3C}" srcOrd="0" destOrd="0" presId="urn:microsoft.com/office/officeart/2005/8/layout/pyramid1"/>
    <dgm:cxn modelId="{3C6B0B79-FAB8-4677-A36D-FA5BA8FE09BE}" type="presParOf" srcId="{092F67BB-9A49-4DB2-8F9D-D6CF2CEFD5E6}" destId="{0A17BFD5-EF15-40D8-AEB5-17F0E814FF73}" srcOrd="1" destOrd="0" presId="urn:microsoft.com/office/officeart/2005/8/layout/pyramid1"/>
    <dgm:cxn modelId="{E9D76195-97CE-4C2C-988F-F36D89B8664F}" type="presParOf" srcId="{6DCAE61A-0380-44BB-924E-6F303F9422AE}" destId="{74D54154-6044-4DA6-B14B-35A0A7A403D2}" srcOrd="4" destOrd="0" presId="urn:microsoft.com/office/officeart/2005/8/layout/pyramid1"/>
    <dgm:cxn modelId="{D85B149D-29E0-4853-9E22-726B4795FC4C}" type="presParOf" srcId="{74D54154-6044-4DA6-B14B-35A0A7A403D2}" destId="{DE5806A3-17B2-4A4C-BF40-3EDA4692F54F}" srcOrd="0" destOrd="0" presId="urn:microsoft.com/office/officeart/2005/8/layout/pyramid1"/>
    <dgm:cxn modelId="{77ADB9EF-1C1F-48A2-A5EA-D9BC6CE39672}" type="presParOf" srcId="{74D54154-6044-4DA6-B14B-35A0A7A403D2}" destId="{17D9C4AD-A056-4ABF-8DD0-502D11A9597C}" srcOrd="1" destOrd="0" presId="urn:microsoft.com/office/officeart/2005/8/layout/pyramid1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82B21-C6FB-4207-A777-8BB02F46DF56}">
      <dsp:nvSpPr>
        <dsp:cNvPr id="0" name=""/>
        <dsp:cNvSpPr/>
      </dsp:nvSpPr>
      <dsp:spPr>
        <a:xfrm>
          <a:off x="3112783" y="0"/>
          <a:ext cx="1822238" cy="940232"/>
        </a:xfrm>
        <a:prstGeom prst="trapezoid">
          <a:avLst>
            <a:gd name="adj" fmla="val 9690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EHCP’s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Specialist</a:t>
          </a:r>
        </a:p>
      </dsp:txBody>
      <dsp:txXfrm>
        <a:off x="3112783" y="0"/>
        <a:ext cx="1822238" cy="940232"/>
      </dsp:txXfrm>
    </dsp:sp>
    <dsp:sp modelId="{2BA592B7-5AEA-4B41-AAFF-99CC2F351E7B}">
      <dsp:nvSpPr>
        <dsp:cNvPr id="0" name=""/>
        <dsp:cNvSpPr/>
      </dsp:nvSpPr>
      <dsp:spPr>
        <a:xfrm>
          <a:off x="2305193" y="954205"/>
          <a:ext cx="3378630" cy="803061"/>
        </a:xfrm>
        <a:prstGeom prst="trapezoid">
          <a:avLst>
            <a:gd name="adj" fmla="val 96904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High Needs Funding</a:t>
          </a:r>
        </a:p>
      </dsp:txBody>
      <dsp:txXfrm>
        <a:off x="2896453" y="954205"/>
        <a:ext cx="2196109" cy="803061"/>
      </dsp:txXfrm>
    </dsp:sp>
    <dsp:sp modelId="{757098AE-F6B3-4A87-A5DC-13722A00D83E}">
      <dsp:nvSpPr>
        <dsp:cNvPr id="0" name=""/>
        <dsp:cNvSpPr/>
      </dsp:nvSpPr>
      <dsp:spPr>
        <a:xfrm>
          <a:off x="1556391" y="1743293"/>
          <a:ext cx="4935021" cy="803061"/>
        </a:xfrm>
        <a:prstGeom prst="trapezoid">
          <a:avLst>
            <a:gd name="adj" fmla="val 96904"/>
          </a:avLst>
        </a:prstGeom>
        <a:solidFill>
          <a:srgbClr val="00B0F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SEN Support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Targeted Support</a:t>
          </a:r>
        </a:p>
      </dsp:txBody>
      <dsp:txXfrm>
        <a:off x="2420020" y="1743293"/>
        <a:ext cx="3207764" cy="803061"/>
      </dsp:txXfrm>
    </dsp:sp>
    <dsp:sp modelId="{D74C3C4E-93EE-469B-821E-6315587D3C3C}">
      <dsp:nvSpPr>
        <dsp:cNvPr id="0" name=""/>
        <dsp:cNvSpPr/>
      </dsp:nvSpPr>
      <dsp:spPr>
        <a:xfrm>
          <a:off x="778195" y="2546355"/>
          <a:ext cx="6491413" cy="803061"/>
        </a:xfrm>
        <a:prstGeom prst="trapezoid">
          <a:avLst>
            <a:gd name="adj" fmla="val 96904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Enhanced Quality First, </a:t>
          </a:r>
        </a:p>
      </dsp:txBody>
      <dsp:txXfrm>
        <a:off x="1914193" y="2546355"/>
        <a:ext cx="4219418" cy="803061"/>
      </dsp:txXfrm>
    </dsp:sp>
    <dsp:sp modelId="{DE5806A3-17B2-4A4C-BF40-3EDA4692F54F}">
      <dsp:nvSpPr>
        <dsp:cNvPr id="0" name=""/>
        <dsp:cNvSpPr/>
      </dsp:nvSpPr>
      <dsp:spPr>
        <a:xfrm>
          <a:off x="0" y="3349416"/>
          <a:ext cx="8047805" cy="803061"/>
        </a:xfrm>
        <a:prstGeom prst="trapezoid">
          <a:avLst>
            <a:gd name="adj" fmla="val 96904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Quality First – Universal Offer for all</a:t>
          </a:r>
        </a:p>
      </dsp:txBody>
      <dsp:txXfrm>
        <a:off x="1408365" y="3349416"/>
        <a:ext cx="5231073" cy="803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ADA61936-C2A2-43EB-A04B-018264E69A2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E950768D-41DF-473D-A6C0-0392E8E7B1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5623397-01B3-46AF-8AFF-AA8D0DE38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2DFFA7-49A8-48C9-9917-C072BD300039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24C63F37-613C-4BE6-90B3-973A5551C66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0C7AD5B7-8B52-40EB-8A05-3FC06398F2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556BFEC-3906-4CA6-B6B0-89B7F07FC0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0DCB17D-61C7-461B-87BA-2CE3C396FB36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31372B61-F8AA-49BD-97E3-1D6E86148A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9184995A-7B64-4E53-96FB-4CE1543446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3BC88D53-E580-4591-8E69-C43BFBE5F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DFACE6C-0FA5-4EFD-83C7-3E62D91997FB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729C100-6D97-41A9-9CDC-C3D186D541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EDC39D-9DF9-4B6C-8B75-1F7B8E2FF2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4EE0EE-B0DC-4262-97D5-AE6999B41C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34223-4DB7-4ED9-8541-1293F0EEBB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7274672"/>
      </p:ext>
    </p:extLst>
  </p:cSld>
  <p:clrMapOvr>
    <a:masterClrMapping/>
  </p:clrMapOvr>
  <p:transition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A1D10E-F061-4E07-B154-DD929C61D0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07CBFD-588E-4730-B508-786F6F0796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D73CA5-87EC-4666-A712-2E18FE433D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E0050-E009-43B0-B3DA-D9A8263D331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2692467"/>
      </p:ext>
    </p:extLst>
  </p:cSld>
  <p:clrMapOvr>
    <a:masterClrMapping/>
  </p:clrMapOvr>
  <p:transition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schoolgateway.co.uk/help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sps.sefton.school" TargetMode="External"/><Relationship Id="rId2" Type="http://schemas.openxmlformats.org/officeDocument/2006/relationships/hyperlink" Target="https://www.stphilipssouthpor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oopere@sps.sefton.schoo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Welcome to year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23842F-CFDB-42B2-934F-81E6F51E4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1" t="29001" b="13250"/>
          <a:stretch/>
        </p:blipFill>
        <p:spPr>
          <a:xfrm>
            <a:off x="1403648" y="2204864"/>
            <a:ext cx="6525344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 St Philips 2018">
            <a:extLst>
              <a:ext uri="{FF2B5EF4-FFF2-40B4-BE49-F238E27FC236}">
                <a16:creationId xmlns:a16="http://schemas.microsoft.com/office/drawing/2014/main" id="{1A25CACF-CDA3-40AD-B12C-BADAA5B99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147" y="1844824"/>
            <a:ext cx="4211705" cy="381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60648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</p:spTree>
    <p:extLst>
      <p:ext uri="{BB962C8B-B14F-4D97-AF65-F5344CB8AC3E}">
        <p14:creationId xmlns:p14="http://schemas.microsoft.com/office/powerpoint/2010/main" val="740585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59050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E1B078-8259-4F16-8EAA-E2A8CDDAD726}"/>
              </a:ext>
            </a:extLst>
          </p:cNvPr>
          <p:cNvSpPr/>
          <p:nvPr/>
        </p:nvSpPr>
        <p:spPr>
          <a:xfrm>
            <a:off x="395536" y="234888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Koinonia</a:t>
            </a:r>
          </a:p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Courage, Wisdom, Friendship, Forgiveness and Trust</a:t>
            </a:r>
            <a:endParaRPr lang="en-GB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66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666" y="560095"/>
            <a:ext cx="8341685" cy="3793003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Our Christian Vision… </a:t>
            </a:r>
            <a:endParaRPr lang="en-GB" sz="3200" dirty="0">
              <a:solidFill>
                <a:srgbClr val="FF0000"/>
              </a:solidFill>
            </a:endParaRP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Happiness, love and security abound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Everyone is special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 achievement is celebrated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Relationships and teamwork matter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A beacon of light in the community</a:t>
            </a:r>
          </a:p>
          <a:p>
            <a:pPr algn="ctr"/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6666" y="4353098"/>
            <a:ext cx="6299550" cy="1477328"/>
          </a:xfrm>
          <a:prstGeom prst="rect">
            <a:avLst/>
          </a:prstGeom>
          <a:solidFill>
            <a:srgbClr val="FFFF00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b="1" dirty="0"/>
              <a:t>Christ in Everything we Do!</a:t>
            </a:r>
          </a:p>
          <a:p>
            <a:pPr algn="ctr"/>
            <a:endParaRPr lang="en-GB" sz="36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364088" y="-19655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6B3DAD-7807-4A83-8B59-47CE44F73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834" y="255345"/>
            <a:ext cx="1455231" cy="131814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566B5C-4A80-44B5-8AB7-767F0E445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119" y="4221088"/>
            <a:ext cx="2215946" cy="221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7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404664"/>
            <a:ext cx="3960439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Year 1 staff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6" y="1916832"/>
            <a:ext cx="727280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Mrs Bond</a:t>
            </a:r>
          </a:p>
          <a:p>
            <a:r>
              <a:rPr lang="en-GB" sz="4400" dirty="0"/>
              <a:t>Mrs </a:t>
            </a:r>
            <a:r>
              <a:rPr lang="en-GB" sz="4400" dirty="0" err="1"/>
              <a:t>Wareing</a:t>
            </a:r>
            <a:endParaRPr lang="en-GB" sz="4400" dirty="0"/>
          </a:p>
          <a:p>
            <a:endParaRPr lang="en-GB" sz="4400" dirty="0"/>
          </a:p>
          <a:p>
            <a:r>
              <a:rPr lang="en-GB" sz="3200" dirty="0"/>
              <a:t>Plus</a:t>
            </a:r>
          </a:p>
          <a:p>
            <a:r>
              <a:rPr lang="en-GB" sz="3200" dirty="0"/>
              <a:t>Mrs Klaassen teaches Year 1 on a Thursday morning and Tuesday afternoon. </a:t>
            </a:r>
          </a:p>
        </p:txBody>
      </p:sp>
    </p:spTree>
    <p:extLst>
      <p:ext uri="{BB962C8B-B14F-4D97-AF65-F5344CB8AC3E}">
        <p14:creationId xmlns:p14="http://schemas.microsoft.com/office/powerpoint/2010/main" val="3384569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48215" cy="114300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Routines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1052736"/>
            <a:ext cx="8928992" cy="4456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Start time     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8.45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Finish at 3.15pm.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GB" sz="2400" dirty="0">
                <a:solidFill>
                  <a:srgbClr val="FF0000"/>
                </a:solidFill>
                <a:latin typeface="+mj-lt"/>
              </a:rPr>
              <a:t>Please do not allow children on the adventure playground before and after the school day. 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If your child is absent from school please send a letter to the class teacher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+mj-lt"/>
              </a:rPr>
              <a:t>It’s really important to be on time (whenever possible) as morning activities start as soon as we arrive at school. </a:t>
            </a:r>
          </a:p>
        </p:txBody>
      </p:sp>
    </p:spTree>
    <p:extLst>
      <p:ext uri="{BB962C8B-B14F-4D97-AF65-F5344CB8AC3E}">
        <p14:creationId xmlns:p14="http://schemas.microsoft.com/office/powerpoint/2010/main" val="1700806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Housekeeping!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24743"/>
            <a:ext cx="8728564" cy="5733257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3000" u="sng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 name all uniform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– </a:t>
            </a:r>
          </a:p>
          <a:p>
            <a:pPr marL="45720" indent="0">
              <a:buNone/>
            </a:pP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Boys’ winter uniform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Girls’ winter uniform</a:t>
            </a: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Grey trousers                          Navy skirt or pinafore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White shirt                              White blouse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Navy long sleeved jumper        Navy long sleeved cardigan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School tie                                School tie</a:t>
            </a:r>
            <a:endParaRPr lang="en-GB" sz="3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C13239-9DC8-4D03-8A4F-EF8BC0E2DFDE}"/>
              </a:ext>
            </a:extLst>
          </p:cNvPr>
          <p:cNvSpPr/>
          <p:nvPr/>
        </p:nvSpPr>
        <p:spPr>
          <a:xfrm>
            <a:off x="395536" y="582067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Please make sure your child has a                  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water bottle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each day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Wednesdays and Thursdays are PE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days. Please make sure PE kits are worn to school on those days.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remove earrings on PE days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PE kit – blue shorts and white t-shirt (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</a:rPr>
              <a:t>eg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on website) Children are allowed to wear navy blue tracksuit bottoms and hoodies for outside PE during the winter.  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We are struggling for space to store bags. Please could the children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bring school book bags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which are flat so fit into trays easily.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10AB45-6DC5-4A4D-9713-50F705234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20" y="494314"/>
            <a:ext cx="853514" cy="93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44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A8617-419B-42E5-A77B-82F4BCECA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Cashless school payments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D2943-C7AC-458B-A708-54636180E45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15616" y="748472"/>
            <a:ext cx="6400800" cy="3474720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https://schoolgateway.co.uk/help/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45720" indent="0">
              <a:buNone/>
            </a:pPr>
            <a:r>
              <a:rPr lang="en-GB" sz="3600" dirty="0"/>
              <a:t>As much as possible we are a cashless school now!</a:t>
            </a:r>
          </a:p>
        </p:txBody>
      </p:sp>
    </p:spTree>
    <p:extLst>
      <p:ext uri="{BB962C8B-B14F-4D97-AF65-F5344CB8AC3E}">
        <p14:creationId xmlns:p14="http://schemas.microsoft.com/office/powerpoint/2010/main" val="423824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589240"/>
            <a:ext cx="5000343" cy="1143000"/>
          </a:xfrm>
        </p:spPr>
        <p:txBody>
          <a:bodyPr/>
          <a:lstStyle/>
          <a:p>
            <a:r>
              <a:rPr lang="en-GB" dirty="0"/>
              <a:t>Class Timetable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736F9D-416A-480A-9325-BFC63F86C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29168"/>
            <a:ext cx="7632848" cy="514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77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Medical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994846"/>
            <a:ext cx="7920880" cy="460851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Any medication updates – please let us know of any changes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Please check your child’s inhaler is still in date. 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We have been advised that children should use a spacer when taking their inhaler -  if possible please send one into school.</a:t>
            </a:r>
          </a:p>
          <a:p>
            <a:pPr marL="45720" indent="0">
              <a:buNone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If your child needs any prescribed medication, a medical form needs to be filled in at the office before we are able to administer it.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C:\Users\Home\AppData\Local\Microsoft\Windows\Temporary Internet Files\Content.IE5\QUNOSLT8\Blue_asthma_inhaler_graph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3739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883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25760"/>
            <a:ext cx="6768751" cy="998984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110136"/>
            <a:ext cx="8352928" cy="5343200"/>
          </a:xfrm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Homework will be given out on a Friday to be returned by </a:t>
            </a:r>
            <a:r>
              <a:rPr lang="en-GB" sz="36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Wednesday.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I would be really grateful if you could return homework on time so we have chance to mark it before Friday – Thank you.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Spellings will be tested each Friday.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Weekly spelling will be put on the website. 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Once the children are settled into spelling tests each week, we will start 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sending number bonds to learn at home as part of weekly homework – these will also be tested on a Friday.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Please try to read with your child every day.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 would be grateful if you could write in your children’s reading record books every time you read at home.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let us know if any homework is too difficult so we can give a little extra help at school. </a:t>
            </a: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1052736"/>
            <a:ext cx="8424936" cy="518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Your children will continue reading through the colour bands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try and read at home every night.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In school the children will be involved in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Shared reading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1:1 reading with an adult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Reading across the curriculum.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Story time at the end of the day. </a:t>
            </a: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6465EA2-5B5D-4870-B631-C8A60F0CC4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95736" y="116632"/>
            <a:ext cx="651251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Phonics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31B9E89B-DF63-4BED-947A-62705C2D94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528" y="1556792"/>
            <a:ext cx="8229600" cy="47815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Work in phase groups.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20 minutes daily.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Session involves re-visiting phonemes, learning new phonemes, blending sounds together and applying their knowledge in reading and writing.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‘Real’ and ‘Alien’ words.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 Children will receive spellings based on what they have been doing in phonics.  They will have a test every Friday.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Phonics check will take place in June </a:t>
            </a:r>
            <a:endParaRPr lang="en-GB" altLang="en-US" sz="2800" dirty="0"/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  <p:transition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3DFEDBE-5A60-48C2-AB23-BE5AB03581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Writing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4842018-8AA0-4E5D-82C6-4482E7C8B2C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Shared and Guided writing tasks.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Independent tasks.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We will be starting to learn pre-cursive font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Lots of speaking and listening activities to help their writing.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800" dirty="0"/>
          </a:p>
        </p:txBody>
      </p:sp>
      <p:pic>
        <p:nvPicPr>
          <p:cNvPr id="17412" name="Picture 8" descr="2009_0304school0022">
            <a:extLst>
              <a:ext uri="{FF2B5EF4-FFF2-40B4-BE49-F238E27FC236}">
                <a16:creationId xmlns:a16="http://schemas.microsoft.com/office/drawing/2014/main" id="{6CA11C1D-F09E-4A90-8814-CB428733F2D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4164013"/>
            <a:ext cx="2916238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85DF97D-DB3F-48D6-B785-B8C680F860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95244" y="260648"/>
            <a:ext cx="651251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Maths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07F9EBB7-719E-477F-856D-B6ABFC4D225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29816" y="832148"/>
            <a:ext cx="7884368" cy="497311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Practical activities.</a:t>
            </a:r>
          </a:p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Recording in Maths books.</a:t>
            </a:r>
          </a:p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Use of different practical resources </a:t>
            </a:r>
            <a:r>
              <a:rPr lang="en-GB" altLang="en-US" sz="3200" dirty="0" err="1">
                <a:solidFill>
                  <a:schemeClr val="accent1"/>
                </a:solidFill>
              </a:rPr>
              <a:t>eg.</a:t>
            </a:r>
            <a:r>
              <a:rPr lang="en-GB" altLang="en-US" sz="3200" dirty="0">
                <a:solidFill>
                  <a:schemeClr val="accent1"/>
                </a:solidFill>
              </a:rPr>
              <a:t> Numicon, counters, cubes, base ten</a:t>
            </a:r>
          </a:p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 10/15 minutes per day developing number fluency using </a:t>
            </a:r>
            <a:r>
              <a:rPr lang="en-GB" altLang="en-US" sz="3200" dirty="0" err="1">
                <a:solidFill>
                  <a:schemeClr val="accent1"/>
                </a:solidFill>
              </a:rPr>
              <a:t>rekenreks</a:t>
            </a:r>
            <a:r>
              <a:rPr lang="en-GB" altLang="en-US" sz="3200" dirty="0">
                <a:solidFill>
                  <a:schemeClr val="accent1"/>
                </a:solidFill>
              </a:rPr>
              <a:t>.</a:t>
            </a:r>
          </a:p>
          <a:p>
            <a:pPr marL="45720" indent="0" eaLnBrk="1" hangingPunct="1">
              <a:buNone/>
            </a:pPr>
            <a:endParaRPr lang="en-GB" altLang="en-US" sz="3200" dirty="0"/>
          </a:p>
          <a:p>
            <a:pPr eaLnBrk="1" hangingPunct="1"/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AB891-B4C7-4038-BA0E-BB42CE7225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244" y="4300314"/>
            <a:ext cx="3038475" cy="1504950"/>
          </a:xfrm>
          <a:prstGeom prst="rect">
            <a:avLst/>
          </a:prstGeom>
        </p:spPr>
      </p:pic>
    </p:spTree>
  </p:cSld>
  <p:clrMapOvr>
    <a:masterClrMapping/>
  </p:clrMapOvr>
  <p:transition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Badges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 badges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 work towards out bronze, silver and gold spelling badges         throughout the year.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This term we are working towards our bronze badges.</a:t>
            </a:r>
          </a:p>
        </p:txBody>
      </p:sp>
    </p:spTree>
    <p:extLst>
      <p:ext uri="{BB962C8B-B14F-4D97-AF65-F5344CB8AC3E}">
        <p14:creationId xmlns:p14="http://schemas.microsoft.com/office/powerpoint/2010/main" val="1013727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School website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412776"/>
            <a:ext cx="828092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We will be using and updating our school website and class page frequently over the year. Please keep up to date of any announcements.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https://www.stphilipssouthport.com/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Contact details are on the homepage so if you are needing to get in contact with school-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admin@sps.sefton.school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</a:rPr>
              <a:t>bondd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@sps.sefton.school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000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549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2595B-2412-405E-824A-C4A18ABD9A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496336" cy="134974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ST PHILIP’S CE PRIMARY SUPPORT TRIANGLE</a:t>
            </a:r>
            <a:br>
              <a:rPr lang="en-GB" sz="2400" dirty="0"/>
            </a:br>
            <a:r>
              <a:rPr lang="en-GB" sz="2400" dirty="0"/>
              <a:t>SENDCO - Mrs Klaassen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C419E7-5AA7-43A5-9240-3AEC799971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2ECF61-C652-4103-80D5-908630FB0F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0568318"/>
              </p:ext>
            </p:extLst>
          </p:nvPr>
        </p:nvGraphicFramePr>
        <p:xfrm>
          <a:off x="467544" y="2228850"/>
          <a:ext cx="8047805" cy="4152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69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Curriculum map and autumn newsletter is on the website.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Website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Please keep checking the website dates and news.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We will try to keep the website updated with lots of photos of your children at work and play.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Trips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find information about after school clubs on the website.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90B1C5-ED79-4678-BFAC-9ABAC8EA7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67"/>
            <a:ext cx="9144000" cy="647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Assessment takes place at the end of each half term.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We track progress using Target Tracker.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The children work to meet all the objectives on the curriculum ladders (you can find these on the website)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Your children are in Year 1 so we are in Band 1</a:t>
            </a:r>
          </a:p>
          <a:p>
            <a:pPr marL="45720" indent="0">
              <a:buNone/>
            </a:pP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   Each band has been split into six sections</a:t>
            </a:r>
          </a:p>
          <a:p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Beginning and Beginning Plus   ( B and B+)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Working Within and Working within Plus – Up to 70% of the statements are confidently achieved   (W and W+)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Secure and Secure Plus (S and S+)</a:t>
            </a:r>
          </a:p>
          <a:p>
            <a:pPr marL="45720" indent="0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  We aim for most children to make 6 bands of progress each year 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If you’d like more information, there is a full explanation of the assessment process on the website.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3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9080500" cy="491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C2C2AE-C301-47CF-BD28-96E4BE6A4D07}"/>
              </a:ext>
            </a:extLst>
          </p:cNvPr>
          <p:cNvSpPr txBox="1"/>
          <p:nvPr/>
        </p:nvSpPr>
        <p:spPr>
          <a:xfrm>
            <a:off x="1475656" y="5293973"/>
            <a:ext cx="6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Please check your filters </a:t>
            </a:r>
          </a:p>
        </p:txBody>
      </p:sp>
    </p:spTree>
    <p:extLst>
      <p:ext uri="{BB962C8B-B14F-4D97-AF65-F5344CB8AC3E}">
        <p14:creationId xmlns:p14="http://schemas.microsoft.com/office/powerpoint/2010/main" val="37230791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2DA8CC-05E4-42F9-9DFC-E226EEB92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40" r="14060"/>
          <a:stretch/>
        </p:blipFill>
        <p:spPr>
          <a:xfrm>
            <a:off x="287524" y="-459432"/>
            <a:ext cx="8568952" cy="691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414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556D65-1378-4EA4-9DC4-D17D13464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998730"/>
            <a:ext cx="3552225" cy="28417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003DD8-AB21-4D77-9630-D72CAC26C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842" y="1484784"/>
            <a:ext cx="3417210" cy="27337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63CA2E-4E1B-4E2E-9352-F0C1F4EFA060}"/>
              </a:ext>
            </a:extLst>
          </p:cNvPr>
          <p:cNvSpPr txBox="1"/>
          <p:nvPr/>
        </p:nvSpPr>
        <p:spPr>
          <a:xfrm>
            <a:off x="1547664" y="4509120"/>
            <a:ext cx="615668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prstClr val="black"/>
                </a:solidFill>
                <a:latin typeface="Trebuchet MS"/>
              </a:rPr>
              <a:t>User friendly guides on all areas of ICT, gaming, social media and top tips for online safety. </a:t>
            </a:r>
          </a:p>
          <a:p>
            <a:endParaRPr lang="en-GB" sz="1350" dirty="0">
              <a:solidFill>
                <a:prstClr val="black"/>
              </a:solidFill>
              <a:latin typeface="Trebuchet MS"/>
            </a:endParaRPr>
          </a:p>
          <a:p>
            <a:r>
              <a:rPr lang="en-GB" sz="1350" dirty="0">
                <a:solidFill>
                  <a:prstClr val="black"/>
                </a:solidFill>
                <a:latin typeface="Trebuchet MS"/>
              </a:rPr>
              <a:t>To sign up please download the app, choose parent as your role and make use of the advice and support offered plus the online training support. </a:t>
            </a:r>
          </a:p>
        </p:txBody>
      </p:sp>
    </p:spTree>
    <p:extLst>
      <p:ext uri="{BB962C8B-B14F-4D97-AF65-F5344CB8AC3E}">
        <p14:creationId xmlns:p14="http://schemas.microsoft.com/office/powerpoint/2010/main" val="15006306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ood to be green chart">
            <a:extLst>
              <a:ext uri="{FF2B5EF4-FFF2-40B4-BE49-F238E27FC236}">
                <a16:creationId xmlns:a16="http://schemas.microsoft.com/office/drawing/2014/main" id="{503E046C-3A2F-4DE0-8686-A29688BF7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9" y="1322241"/>
            <a:ext cx="3097435" cy="216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ood to be green chart">
            <a:extLst>
              <a:ext uri="{FF2B5EF4-FFF2-40B4-BE49-F238E27FC236}">
                <a16:creationId xmlns:a16="http://schemas.microsoft.com/office/drawing/2014/main" id="{9E3E57AA-ED7C-4530-90BF-FBC2028E4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213" y="1116780"/>
            <a:ext cx="198647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ojos">
            <a:extLst>
              <a:ext uri="{FF2B5EF4-FFF2-40B4-BE49-F238E27FC236}">
                <a16:creationId xmlns:a16="http://schemas.microsoft.com/office/drawing/2014/main" id="{A1DDCE61-4A8E-4AC8-BD5C-F42AF18B6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0" y="3669602"/>
            <a:ext cx="510602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E9A6B3C-78E0-4878-A755-C1C7500A958F}"/>
              </a:ext>
            </a:extLst>
          </p:cNvPr>
          <p:cNvSpPr txBox="1">
            <a:spLocks/>
          </p:cNvSpPr>
          <p:nvPr/>
        </p:nvSpPr>
        <p:spPr>
          <a:xfrm>
            <a:off x="457200" y="332656"/>
            <a:ext cx="8229600" cy="706090"/>
          </a:xfrm>
          <a:prstGeom prst="rect">
            <a:avLst/>
          </a:prstGeom>
          <a:ln w="57150">
            <a:solidFill>
              <a:schemeClr val="bg1"/>
            </a:solidFill>
          </a:ln>
        </p:spPr>
        <p:txBody>
          <a:bodyPr>
            <a:normAutofit fontScale="90000" lnSpcReduction="10000"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GB" dirty="0"/>
              <a:t>Behaviour!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46641E-2832-469A-BB89-AAFE52B459B3}"/>
              </a:ext>
            </a:extLst>
          </p:cNvPr>
          <p:cNvSpPr/>
          <p:nvPr/>
        </p:nvSpPr>
        <p:spPr>
          <a:xfrm rot="10800000" flipV="1">
            <a:off x="5474686" y="1127932"/>
            <a:ext cx="3537816" cy="5575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Behaviour flow chart is on the web site 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Children are awarded dojos for following the class rules – there is a reward at the end of the week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If children are not following the class rules a verbal warning is given before a card is issued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579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65BCC-9D5F-DB43-AC8B-4F60F0D4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332656"/>
            <a:ext cx="6512511" cy="1143000"/>
          </a:xfrm>
        </p:spPr>
        <p:txBody>
          <a:bodyPr/>
          <a:lstStyle/>
          <a:p>
            <a:r>
              <a:rPr lang="en-US" dirty="0"/>
              <a:t>St Philip’s Standards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092603-46A1-B54C-8D43-7002D9390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8064" y="2095376"/>
            <a:ext cx="3595964" cy="26955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D0BB43A-7E61-FB46-91DA-99F567C0AC45}"/>
              </a:ext>
            </a:extLst>
          </p:cNvPr>
          <p:cNvSpPr/>
          <p:nvPr/>
        </p:nvSpPr>
        <p:spPr>
          <a:xfrm>
            <a:off x="938758" y="2037121"/>
            <a:ext cx="591924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ready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Respectful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Responsible</a:t>
            </a:r>
          </a:p>
          <a:p>
            <a:endParaRPr lang="en-US" sz="3300" dirty="0"/>
          </a:p>
          <a:p>
            <a:r>
              <a:rPr lang="en-US" sz="3300" dirty="0"/>
              <a:t>Fantastic Walking</a:t>
            </a:r>
          </a:p>
        </p:txBody>
      </p:sp>
    </p:spTree>
    <p:extLst>
      <p:ext uri="{BB962C8B-B14F-4D97-AF65-F5344CB8AC3E}">
        <p14:creationId xmlns:p14="http://schemas.microsoft.com/office/powerpoint/2010/main" val="3792560374"/>
      </p:ext>
    </p:extLst>
  </p:cSld>
  <p:clrMapOvr>
    <a:masterClrMapping/>
  </p:clrMapOvr>
  <p:transition>
    <p:blinds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Website and Twitter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33F91D-F850-4AD1-A7DA-6D81D0E26DC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59632" y="1916832"/>
            <a:ext cx="6400800" cy="266429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Please remember the website holds lots of information and photos of your children.</a:t>
            </a:r>
          </a:p>
          <a:p>
            <a:r>
              <a:rPr lang="en-GB" dirty="0"/>
              <a:t>Also twitter gives instant updates of what is going on in school.</a:t>
            </a:r>
          </a:p>
          <a:p>
            <a:endParaRPr lang="en-GB" dirty="0"/>
          </a:p>
          <a:p>
            <a:endParaRPr lang="en-GB" dirty="0"/>
          </a:p>
          <a:p>
            <a:pPr marL="4572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536620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7" pitchFamily="66" charset="0"/>
              </a:rPr>
              <a:t>Parent’s evening:</a:t>
            </a:r>
          </a:p>
        </p:txBody>
      </p:sp>
      <p:pic>
        <p:nvPicPr>
          <p:cNvPr id="3074" name="Picture 2" descr="Image result for parents eve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516" y="2523671"/>
            <a:ext cx="4064968" cy="406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6F5624A-21BC-4D18-B8D0-BC37D3F156ED}"/>
              </a:ext>
            </a:extLst>
          </p:cNvPr>
          <p:cNvSpPr/>
          <p:nvPr/>
        </p:nvSpPr>
        <p:spPr>
          <a:xfrm>
            <a:off x="1885795" y="1501994"/>
            <a:ext cx="5718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 be confirmed…</a:t>
            </a:r>
          </a:p>
        </p:txBody>
      </p:sp>
    </p:spTree>
    <p:extLst>
      <p:ext uri="{BB962C8B-B14F-4D97-AF65-F5344CB8AC3E}">
        <p14:creationId xmlns:p14="http://schemas.microsoft.com/office/powerpoint/2010/main" val="3937109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80527-AFD9-4BA2-B348-B0ACF1F81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8E4AD-27F7-44E1-AC3A-0999F0CD46D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/>
              <a:t>Volunteers are very welcome!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A99D41-6158-4A9F-B899-F93014C5C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15610"/>
            <a:ext cx="9144000" cy="377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086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4249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Lovely to meet you all and thank you for coming. 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Please don’t hesitate to  ask if there is anything you’re unsure about. 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3473</TotalTime>
  <Words>1184</Words>
  <Application>Microsoft Office PowerPoint</Application>
  <PresentationFormat>On-screen Show (4:3)</PresentationFormat>
  <Paragraphs>181</Paragraphs>
  <Slides>30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Calibri</vt:lpstr>
      <vt:lpstr>CCW Cursive Writing 7</vt:lpstr>
      <vt:lpstr>Comic Sans MS</vt:lpstr>
      <vt:lpstr>Georgia</vt:lpstr>
      <vt:lpstr>montserratregular</vt:lpstr>
      <vt:lpstr>Trebuchet MS</vt:lpstr>
      <vt:lpstr>Wingdings</vt:lpstr>
      <vt:lpstr>Slipstream</vt:lpstr>
      <vt:lpstr>Welcome to year 1</vt:lpstr>
      <vt:lpstr>PowerPoint Presentation</vt:lpstr>
      <vt:lpstr>PowerPoint Presentation</vt:lpstr>
      <vt:lpstr>PowerPoint Presentation</vt:lpstr>
      <vt:lpstr>Year 1 staff</vt:lpstr>
      <vt:lpstr>Routines</vt:lpstr>
      <vt:lpstr>Housekeeping!</vt:lpstr>
      <vt:lpstr>PowerPoint Presentation</vt:lpstr>
      <vt:lpstr>Cashless school payments </vt:lpstr>
      <vt:lpstr>Class Timetable</vt:lpstr>
      <vt:lpstr>Medical</vt:lpstr>
      <vt:lpstr>Homework</vt:lpstr>
      <vt:lpstr>Reading</vt:lpstr>
      <vt:lpstr>Phonics</vt:lpstr>
      <vt:lpstr>Writing</vt:lpstr>
      <vt:lpstr>Maths</vt:lpstr>
      <vt:lpstr>Badges</vt:lpstr>
      <vt:lpstr>School website</vt:lpstr>
      <vt:lpstr>ST PHILIP’S CE PRIMARY SUPPORT TRIANGLE SENDCO - Mrs Klaassen</vt:lpstr>
      <vt:lpstr>Curriculum</vt:lpstr>
      <vt:lpstr>Assessment</vt:lpstr>
      <vt:lpstr>PowerPoint Presentation</vt:lpstr>
      <vt:lpstr>PowerPoint Presentation</vt:lpstr>
      <vt:lpstr>PowerPoint Presentation</vt:lpstr>
      <vt:lpstr>PowerPoint Presentation</vt:lpstr>
      <vt:lpstr>St Philip’s Standards</vt:lpstr>
      <vt:lpstr>Website and Twitter</vt:lpstr>
      <vt:lpstr>Parent’s evening: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Diane Bond</cp:lastModifiedBy>
  <cp:revision>93</cp:revision>
  <dcterms:created xsi:type="dcterms:W3CDTF">2014-09-15T15:29:28Z</dcterms:created>
  <dcterms:modified xsi:type="dcterms:W3CDTF">2022-09-22T10:44:37Z</dcterms:modified>
</cp:coreProperties>
</file>