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8" r:id="rId5"/>
    <p:sldId id="259" r:id="rId6"/>
    <p:sldId id="261" r:id="rId7"/>
    <p:sldId id="262" r:id="rId8"/>
    <p:sldId id="263" r:id="rId9"/>
    <p:sldId id="264" r:id="rId10"/>
    <p:sldId id="26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5425C-8D28-448F-9E4E-3041A525EC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D827296-BB2F-4B4C-B662-33C1B7A71A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EB973-9258-4F8A-8750-DA45E3736894}"/>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5" name="Footer Placeholder 4">
            <a:extLst>
              <a:ext uri="{FF2B5EF4-FFF2-40B4-BE49-F238E27FC236}">
                <a16:creationId xmlns:a16="http://schemas.microsoft.com/office/drawing/2014/main" id="{ADCC059F-C016-436C-9A68-9A575F4A4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EAD340-DF4B-437A-9FDF-910E23985B12}"/>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1610470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39F64-B833-49CC-8124-7836B4AFF9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96B0D8-54FB-478C-8B6B-1EBA204A28F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C5F7F2-5155-4C42-9502-3304A7509402}"/>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5" name="Footer Placeholder 4">
            <a:extLst>
              <a:ext uri="{FF2B5EF4-FFF2-40B4-BE49-F238E27FC236}">
                <a16:creationId xmlns:a16="http://schemas.microsoft.com/office/drawing/2014/main" id="{36DBC09A-0891-48E9-8272-AC45FDECA1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18D887-772B-4D09-A9E3-77C1ADCF4EC9}"/>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2880911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10A62-08D7-4A68-AC4E-7832D5E09F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7C96C35-5B06-498E-85EC-DF66105A66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20B612-AB37-4BAC-AEE6-848BEF00CF5D}"/>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5" name="Footer Placeholder 4">
            <a:extLst>
              <a:ext uri="{FF2B5EF4-FFF2-40B4-BE49-F238E27FC236}">
                <a16:creationId xmlns:a16="http://schemas.microsoft.com/office/drawing/2014/main" id="{05C9CF9D-19AB-44DA-8750-37D2B4CD9B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A550C9-9BC0-44AB-8226-3FCACE6998B4}"/>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2493193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DBD6-F44A-43F3-B73F-C233CC8F48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B6BF6A-D69D-41A0-8EB0-0B6825410B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D9C6567-DE00-45F8-A322-8482C5AC7AB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FFC366E-E11F-42E8-8BC3-061EC14D8923}"/>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6" name="Footer Placeholder 5">
            <a:extLst>
              <a:ext uri="{FF2B5EF4-FFF2-40B4-BE49-F238E27FC236}">
                <a16:creationId xmlns:a16="http://schemas.microsoft.com/office/drawing/2014/main" id="{ADB1B477-E681-4CE4-A561-DB343467CB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E6707-BB3A-473C-ACF6-C3672EABFB3B}"/>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873225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335FE-B16A-4089-AB62-FF061B990B6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0E2885-ABD7-41B6-87ED-1DE15138AA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6AB45DB-8527-48B0-8CF8-1BA61AFA97E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7EAD1B-2EBA-4765-AB0D-D52658CEF1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59320B-1DA7-4307-9B18-AD7E0E37675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71080F3-351B-43FD-BD18-BFCF89C61C0D}"/>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8" name="Footer Placeholder 7">
            <a:extLst>
              <a:ext uri="{FF2B5EF4-FFF2-40B4-BE49-F238E27FC236}">
                <a16:creationId xmlns:a16="http://schemas.microsoft.com/office/drawing/2014/main" id="{37DF5490-BFCA-45EF-B0EC-F2E6D7E659F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D779249-07EE-4845-92FD-E867D8A9E123}"/>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2965339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5A1B5-79BC-48F1-8685-661459B1031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8C45782-7503-4189-BCA6-6F82608C31A1}"/>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4" name="Footer Placeholder 3">
            <a:extLst>
              <a:ext uri="{FF2B5EF4-FFF2-40B4-BE49-F238E27FC236}">
                <a16:creationId xmlns:a16="http://schemas.microsoft.com/office/drawing/2014/main" id="{8A02A099-3C53-491E-A280-4A3EB59D79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6A9B342-1353-44CE-A9C8-A96E21B4B996}"/>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1604269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B67DA1-32CF-44BC-BF74-265540A90253}"/>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3" name="Footer Placeholder 2">
            <a:extLst>
              <a:ext uri="{FF2B5EF4-FFF2-40B4-BE49-F238E27FC236}">
                <a16:creationId xmlns:a16="http://schemas.microsoft.com/office/drawing/2014/main" id="{700D0EC5-70EB-44D5-B429-6828997950C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D2BD907-D9AD-4C5B-B0E1-1F3E07B41CC8}"/>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447844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A9488-BBE9-472F-BF15-339B1BB005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4E945A-8459-479F-82FA-392C398927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0890646-FBE1-47C6-9BF8-EB9EAC55C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5A92A-B428-4A01-B820-1A70DC45DDA1}"/>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6" name="Footer Placeholder 5">
            <a:extLst>
              <a:ext uri="{FF2B5EF4-FFF2-40B4-BE49-F238E27FC236}">
                <a16:creationId xmlns:a16="http://schemas.microsoft.com/office/drawing/2014/main" id="{96642F96-7BD8-4821-910A-EFE929485F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B3A734-4437-40EA-A76A-6CC87C1F0232}"/>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2611222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44820-D2E6-452F-80E3-946BEEC06A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DFB5181-590F-4D58-8D7B-6052D785E4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CD1909C-20E9-4BC3-BBE6-D8A4C2A853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008E9B-F5C9-4110-8B8E-3ED1E3D226F9}"/>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6" name="Footer Placeholder 5">
            <a:extLst>
              <a:ext uri="{FF2B5EF4-FFF2-40B4-BE49-F238E27FC236}">
                <a16:creationId xmlns:a16="http://schemas.microsoft.com/office/drawing/2014/main" id="{2A878F0E-8FC8-4E55-9E1A-73DD201F98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244BAE-072E-4316-BC2E-55FC2996FFD9}"/>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2703281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D4690-C4C2-4ABE-890D-52CCD55982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BEF5E5-2746-4AF1-9405-7220BF4DF70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CC1814-7995-4123-A5FD-89D8A77BCA07}"/>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5" name="Footer Placeholder 4">
            <a:extLst>
              <a:ext uri="{FF2B5EF4-FFF2-40B4-BE49-F238E27FC236}">
                <a16:creationId xmlns:a16="http://schemas.microsoft.com/office/drawing/2014/main" id="{EB31AD74-BA17-48C7-B48A-C81C96269E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432820-D944-4DE6-B31C-055D73F7C16D}"/>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2608398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3286DD-76C2-47AB-8F02-94AA74A78D6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48EF36-D7C7-4F45-B7B3-5FCCE7F370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A34C73-E02D-4671-BE80-BD4C020AEC18}"/>
              </a:ext>
            </a:extLst>
          </p:cNvPr>
          <p:cNvSpPr>
            <a:spLocks noGrp="1"/>
          </p:cNvSpPr>
          <p:nvPr>
            <p:ph type="dt" sz="half" idx="10"/>
          </p:nvPr>
        </p:nvSpPr>
        <p:spPr/>
        <p:txBody>
          <a:bodyPr/>
          <a:lstStyle/>
          <a:p>
            <a:fld id="{5C5D6BB1-165C-4515-A953-0CDB89007AB5}" type="datetimeFigureOut">
              <a:rPr lang="en-GB" smtClean="0"/>
              <a:t>31/03/2020</a:t>
            </a:fld>
            <a:endParaRPr lang="en-GB"/>
          </a:p>
        </p:txBody>
      </p:sp>
      <p:sp>
        <p:nvSpPr>
          <p:cNvPr id="5" name="Footer Placeholder 4">
            <a:extLst>
              <a:ext uri="{FF2B5EF4-FFF2-40B4-BE49-F238E27FC236}">
                <a16:creationId xmlns:a16="http://schemas.microsoft.com/office/drawing/2014/main" id="{277A5B9B-499A-4C76-89A1-E3CB458D3B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86A973-6E50-4DE8-BA96-9DC7410766DC}"/>
              </a:ext>
            </a:extLst>
          </p:cNvPr>
          <p:cNvSpPr>
            <a:spLocks noGrp="1"/>
          </p:cNvSpPr>
          <p:nvPr>
            <p:ph type="sldNum" sz="quarter" idx="12"/>
          </p:nvPr>
        </p:nvSpPr>
        <p:spPr/>
        <p:txBody>
          <a:bodyPr/>
          <a:lstStyle/>
          <a:p>
            <a:fld id="{510FEC52-AFDE-4360-B3BF-C91940656432}" type="slidenum">
              <a:rPr lang="en-GB" smtClean="0"/>
              <a:t>‹#›</a:t>
            </a:fld>
            <a:endParaRPr lang="en-GB"/>
          </a:p>
        </p:txBody>
      </p:sp>
    </p:spTree>
    <p:extLst>
      <p:ext uri="{BB962C8B-B14F-4D97-AF65-F5344CB8AC3E}">
        <p14:creationId xmlns:p14="http://schemas.microsoft.com/office/powerpoint/2010/main" val="2028674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F589C9-8952-43EB-83B3-658403EC35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77C1DE-A486-4436-BE2F-1BEBD89349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B9C868-4F6F-4FA6-815B-8283947892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5D6BB1-165C-4515-A953-0CDB89007AB5}" type="datetimeFigureOut">
              <a:rPr lang="en-GB" smtClean="0"/>
              <a:t>31/03/2020</a:t>
            </a:fld>
            <a:endParaRPr lang="en-GB"/>
          </a:p>
        </p:txBody>
      </p:sp>
      <p:sp>
        <p:nvSpPr>
          <p:cNvPr id="5" name="Footer Placeholder 4">
            <a:extLst>
              <a:ext uri="{FF2B5EF4-FFF2-40B4-BE49-F238E27FC236}">
                <a16:creationId xmlns:a16="http://schemas.microsoft.com/office/drawing/2014/main" id="{36803F0C-3585-453B-8856-DEE93A2A89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E2DE5BA-1482-4A29-86E5-2E1C59516C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FEC52-AFDE-4360-B3BF-C91940656432}" type="slidenum">
              <a:rPr lang="en-GB" smtClean="0"/>
              <a:t>‹#›</a:t>
            </a:fld>
            <a:endParaRPr lang="en-GB"/>
          </a:p>
        </p:txBody>
      </p:sp>
    </p:spTree>
    <p:extLst>
      <p:ext uri="{BB962C8B-B14F-4D97-AF65-F5344CB8AC3E}">
        <p14:creationId xmlns:p14="http://schemas.microsoft.com/office/powerpoint/2010/main" val="12906347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8.xml"/><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EFB0B-3ABB-4C49-A83E-E5770BB24E16}"/>
              </a:ext>
            </a:extLst>
          </p:cNvPr>
          <p:cNvSpPr>
            <a:spLocks noGrp="1"/>
          </p:cNvSpPr>
          <p:nvPr>
            <p:ph type="ctrTitle"/>
          </p:nvPr>
        </p:nvSpPr>
        <p:spPr>
          <a:xfrm>
            <a:off x="1524000" y="398121"/>
            <a:ext cx="9144000" cy="1456080"/>
          </a:xfrm>
        </p:spPr>
        <p:txBody>
          <a:bodyPr/>
          <a:lstStyle/>
          <a:p>
            <a:r>
              <a:rPr lang="en-GB" dirty="0">
                <a:latin typeface="XCCW Joined 7a" panose="03050602040000000000" pitchFamily="66" charset="0"/>
              </a:rPr>
              <a:t>Roger Dean</a:t>
            </a:r>
          </a:p>
        </p:txBody>
      </p:sp>
      <p:sp>
        <p:nvSpPr>
          <p:cNvPr id="3" name="Subtitle 2">
            <a:extLst>
              <a:ext uri="{FF2B5EF4-FFF2-40B4-BE49-F238E27FC236}">
                <a16:creationId xmlns:a16="http://schemas.microsoft.com/office/drawing/2014/main" id="{47E8B8CC-3D0D-45B2-9642-5BAC89E64921}"/>
              </a:ext>
            </a:extLst>
          </p:cNvPr>
          <p:cNvSpPr>
            <a:spLocks noGrp="1"/>
          </p:cNvSpPr>
          <p:nvPr>
            <p:ph type="subTitle" idx="1"/>
          </p:nvPr>
        </p:nvSpPr>
        <p:spPr>
          <a:xfrm>
            <a:off x="1524000" y="4804117"/>
            <a:ext cx="9144000" cy="1655762"/>
          </a:xfrm>
        </p:spPr>
        <p:txBody>
          <a:bodyPr/>
          <a:lstStyle/>
          <a:p>
            <a:endParaRPr lang="en-GB" dirty="0">
              <a:latin typeface="XCCW Joined 7a" panose="03050602040000000000" pitchFamily="66" charset="0"/>
            </a:endParaRPr>
          </a:p>
          <a:p>
            <a:r>
              <a:rPr lang="en-GB" dirty="0">
                <a:latin typeface="XCCW Joined 7a" panose="03050602040000000000" pitchFamily="66" charset="0"/>
              </a:rPr>
              <a:t>British artist 1944 – present day</a:t>
            </a:r>
          </a:p>
        </p:txBody>
      </p:sp>
      <p:pic>
        <p:nvPicPr>
          <p:cNvPr id="4" name="Picture 3">
            <a:extLst>
              <a:ext uri="{FF2B5EF4-FFF2-40B4-BE49-F238E27FC236}">
                <a16:creationId xmlns:a16="http://schemas.microsoft.com/office/drawing/2014/main" id="{AC90B96B-32EA-410F-ADA3-40C449F9BEE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922542" y="1854201"/>
            <a:ext cx="4346916" cy="2949916"/>
          </a:xfrm>
          <a:prstGeom prst="rect">
            <a:avLst/>
          </a:prstGeom>
          <a:noFill/>
          <a:ln>
            <a:noFill/>
          </a:ln>
        </p:spPr>
      </p:pic>
    </p:spTree>
    <p:extLst>
      <p:ext uri="{BB962C8B-B14F-4D97-AF65-F5344CB8AC3E}">
        <p14:creationId xmlns:p14="http://schemas.microsoft.com/office/powerpoint/2010/main" val="654345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21D5C-3106-48F8-B8EC-2327F5C605F8}"/>
              </a:ext>
            </a:extLst>
          </p:cNvPr>
          <p:cNvSpPr>
            <a:spLocks noGrp="1"/>
          </p:cNvSpPr>
          <p:nvPr>
            <p:ph type="title"/>
          </p:nvPr>
        </p:nvSpPr>
        <p:spPr/>
        <p:txBody>
          <a:bodyPr/>
          <a:lstStyle/>
          <a:p>
            <a:r>
              <a:rPr lang="en-GB" dirty="0"/>
              <a:t>Learning objectives:</a:t>
            </a:r>
          </a:p>
        </p:txBody>
      </p:sp>
      <p:sp>
        <p:nvSpPr>
          <p:cNvPr id="3" name="Content Placeholder 2">
            <a:extLst>
              <a:ext uri="{FF2B5EF4-FFF2-40B4-BE49-F238E27FC236}">
                <a16:creationId xmlns:a16="http://schemas.microsoft.com/office/drawing/2014/main" id="{8A61E890-1B9F-4E94-BD3D-F617D9DBAE93}"/>
              </a:ext>
            </a:extLst>
          </p:cNvPr>
          <p:cNvSpPr>
            <a:spLocks noGrp="1"/>
          </p:cNvSpPr>
          <p:nvPr>
            <p:ph idx="1"/>
          </p:nvPr>
        </p:nvSpPr>
        <p:spPr/>
        <p:txBody>
          <a:bodyPr/>
          <a:lstStyle/>
          <a:p>
            <a:r>
              <a:rPr lang="en-GB" dirty="0"/>
              <a:t>To learn about the artist Roger Dean.</a:t>
            </a:r>
          </a:p>
          <a:p>
            <a:r>
              <a:rPr lang="en-GB" dirty="0"/>
              <a:t>To be able to talk about some of his work.</a:t>
            </a:r>
          </a:p>
          <a:p>
            <a:r>
              <a:rPr lang="en-GB" dirty="0"/>
              <a:t>To create your own fantasy world composition.</a:t>
            </a:r>
          </a:p>
          <a:p>
            <a:pPr marL="0" indent="0">
              <a:buNone/>
            </a:pPr>
            <a:endParaRPr lang="en-GB" dirty="0"/>
          </a:p>
        </p:txBody>
      </p:sp>
      <p:pic>
        <p:nvPicPr>
          <p:cNvPr id="7" name="Picture 6" descr="See the source image">
            <a:extLst>
              <a:ext uri="{FF2B5EF4-FFF2-40B4-BE49-F238E27FC236}">
                <a16:creationId xmlns:a16="http://schemas.microsoft.com/office/drawing/2014/main" id="{4D650D18-D002-45B9-B7E6-7D387C6FEB3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420386" y="3288029"/>
            <a:ext cx="5283933" cy="3337853"/>
          </a:xfrm>
          <a:prstGeom prst="rect">
            <a:avLst/>
          </a:prstGeom>
          <a:noFill/>
          <a:ln>
            <a:noFill/>
          </a:ln>
        </p:spPr>
      </p:pic>
    </p:spTree>
    <p:extLst>
      <p:ext uri="{BB962C8B-B14F-4D97-AF65-F5344CB8AC3E}">
        <p14:creationId xmlns:p14="http://schemas.microsoft.com/office/powerpoint/2010/main" val="3120518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97DACB9-359A-4C68-B563-9FFA60E86957}"/>
              </a:ext>
            </a:extLst>
          </p:cNvPr>
          <p:cNvSpPr>
            <a:spLocks noGrp="1"/>
          </p:cNvSpPr>
          <p:nvPr>
            <p:ph type="body" sz="half" idx="2"/>
          </p:nvPr>
        </p:nvSpPr>
        <p:spPr>
          <a:xfrm>
            <a:off x="727246" y="987425"/>
            <a:ext cx="3932237" cy="4873624"/>
          </a:xfrm>
        </p:spPr>
        <p:txBody>
          <a:bodyPr>
            <a:normAutofit lnSpcReduction="10000"/>
          </a:bodyPr>
          <a:lstStyle/>
          <a:p>
            <a:r>
              <a:rPr lang="en-GB" sz="2400" dirty="0">
                <a:latin typeface="XCCW Joined 7a" panose="03050602040000000000" pitchFamily="66" charset="0"/>
              </a:rPr>
              <a:t>William Roger Dean, known as Roger Dean, is an English artist, designer, and publisher. He is best known for his work on posters and album covers for musicians, which he began painting in the late 1960s. The artists for whom he did the most art are English rock bands Yes and Asia.</a:t>
            </a:r>
          </a:p>
          <a:p>
            <a:endParaRPr lang="en-GB" dirty="0"/>
          </a:p>
        </p:txBody>
      </p:sp>
      <p:pic>
        <p:nvPicPr>
          <p:cNvPr id="1026" name="Picture 2" descr="See the source image">
            <a:extLst>
              <a:ext uri="{FF2B5EF4-FFF2-40B4-BE49-F238E27FC236}">
                <a16:creationId xmlns:a16="http://schemas.microsoft.com/office/drawing/2014/main" id="{D63BA53B-8B8F-4182-A08D-6EC828F6ABFE}"/>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9992" b="9992"/>
          <a:stretch>
            <a:fillRect/>
          </a:stretch>
        </p:blipFill>
        <p:spPr bwMode="auto">
          <a:xfrm>
            <a:off x="4713415" y="647114"/>
            <a:ext cx="7072960" cy="5584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1999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1B32F-3C41-4B56-B910-8188B62F5EAC}"/>
              </a:ext>
            </a:extLst>
          </p:cNvPr>
          <p:cNvSpPr>
            <a:spLocks noGrp="1"/>
          </p:cNvSpPr>
          <p:nvPr>
            <p:ph type="title"/>
          </p:nvPr>
        </p:nvSpPr>
        <p:spPr/>
        <p:txBody>
          <a:bodyPr/>
          <a:lstStyle/>
          <a:p>
            <a:r>
              <a:rPr lang="en-GB" dirty="0">
                <a:solidFill>
                  <a:schemeClr val="bg1"/>
                </a:solidFill>
              </a:rPr>
              <a:t>The Album cover for ‘Yes’ designed by Roger Dean</a:t>
            </a:r>
          </a:p>
        </p:txBody>
      </p:sp>
      <p:sp>
        <p:nvSpPr>
          <p:cNvPr id="3" name="Picture Placeholder 2">
            <a:extLst>
              <a:ext uri="{FF2B5EF4-FFF2-40B4-BE49-F238E27FC236}">
                <a16:creationId xmlns:a16="http://schemas.microsoft.com/office/drawing/2014/main" id="{6750D311-8AFF-449A-AB34-DA6A4348D4D3}"/>
              </a:ext>
            </a:extLst>
          </p:cNvPr>
          <p:cNvSpPr>
            <a:spLocks noGrp="1"/>
          </p:cNvSpPr>
          <p:nvPr>
            <p:ph type="pic" idx="1"/>
          </p:nvPr>
        </p:nvSpPr>
        <p:spPr/>
      </p:sp>
      <p:sp>
        <p:nvSpPr>
          <p:cNvPr id="4" name="Text Placeholder 3">
            <a:extLst>
              <a:ext uri="{FF2B5EF4-FFF2-40B4-BE49-F238E27FC236}">
                <a16:creationId xmlns:a16="http://schemas.microsoft.com/office/drawing/2014/main" id="{F2A2B2A8-1464-4E11-8719-7F1BED0BF9F3}"/>
              </a:ext>
            </a:extLst>
          </p:cNvPr>
          <p:cNvSpPr>
            <a:spLocks noGrp="1"/>
          </p:cNvSpPr>
          <p:nvPr>
            <p:ph type="body" sz="half" idx="2"/>
          </p:nvPr>
        </p:nvSpPr>
        <p:spPr/>
        <p:txBody>
          <a:bodyPr>
            <a:normAutofit lnSpcReduction="10000"/>
          </a:bodyPr>
          <a:lstStyle/>
          <a:p>
            <a:r>
              <a:rPr lang="en-GB" sz="3200" dirty="0">
                <a:latin typeface="XCCW Joined 7a" panose="03050602040000000000" pitchFamily="66" charset="0"/>
              </a:rPr>
              <a:t>The covers often feature exotic fantasy landscapes. His work has sold more than 150 million copies worldwide.</a:t>
            </a:r>
          </a:p>
          <a:p>
            <a:endParaRPr lang="en-GB" dirty="0"/>
          </a:p>
        </p:txBody>
      </p:sp>
      <p:pic>
        <p:nvPicPr>
          <p:cNvPr id="5" name="Picture 4" descr="See the source image">
            <a:extLst>
              <a:ext uri="{FF2B5EF4-FFF2-40B4-BE49-F238E27FC236}">
                <a16:creationId xmlns:a16="http://schemas.microsoft.com/office/drawing/2014/main" id="{CCEAC5F3-C8CD-453B-B23F-E27502E4BEE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183188" y="529882"/>
            <a:ext cx="6479345" cy="5798235"/>
          </a:xfrm>
          <a:prstGeom prst="rect">
            <a:avLst/>
          </a:prstGeom>
          <a:noFill/>
          <a:ln>
            <a:noFill/>
          </a:ln>
        </p:spPr>
      </p:pic>
    </p:spTree>
    <p:extLst>
      <p:ext uri="{BB962C8B-B14F-4D97-AF65-F5344CB8AC3E}">
        <p14:creationId xmlns:p14="http://schemas.microsoft.com/office/powerpoint/2010/main" val="1509641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73A702AD-32D5-47F2-B494-EF5BDCF601AC}"/>
              </a:ext>
            </a:extLst>
          </p:cNvPr>
          <p:cNvSpPr>
            <a:spLocks noGrp="1"/>
          </p:cNvSpPr>
          <p:nvPr>
            <p:ph type="body" sz="half" idx="2"/>
          </p:nvPr>
        </p:nvSpPr>
        <p:spPr>
          <a:xfrm>
            <a:off x="839788" y="703385"/>
            <a:ext cx="3932237" cy="4909624"/>
          </a:xfrm>
        </p:spPr>
        <p:txBody>
          <a:bodyPr>
            <a:normAutofit/>
          </a:bodyPr>
          <a:lstStyle/>
          <a:p>
            <a:r>
              <a:rPr lang="en-GB" sz="2000" dirty="0">
                <a:latin typeface="XCCW Joined 7a" panose="03050602040000000000" pitchFamily="66" charset="0"/>
              </a:rPr>
              <a:t>In 1961 he went to the Canterbury College of Art</a:t>
            </a:r>
          </a:p>
          <a:p>
            <a:r>
              <a:rPr lang="en-GB" sz="2000" dirty="0">
                <a:latin typeface="XCCW Joined 7a" panose="03050602040000000000" pitchFamily="66" charset="0"/>
              </a:rPr>
              <a:t> </a:t>
            </a:r>
            <a:br>
              <a:rPr lang="en-GB" sz="2000" dirty="0">
                <a:latin typeface="XCCW Joined 7a" panose="03050602040000000000" pitchFamily="66" charset="0"/>
              </a:rPr>
            </a:br>
            <a:r>
              <a:rPr lang="en-GB" sz="2000" dirty="0">
                <a:latin typeface="XCCW Joined 7a" panose="03050602040000000000" pitchFamily="66" charset="0"/>
              </a:rPr>
              <a:t>Whilst there, one of his tutors recommended that Dean study at the Royal Collage of Art, London. </a:t>
            </a:r>
          </a:p>
          <a:p>
            <a:r>
              <a:rPr lang="en-GB" sz="2000" dirty="0">
                <a:latin typeface="XCCW Joined 7a" panose="03050602040000000000" pitchFamily="66" charset="0"/>
              </a:rPr>
              <a:t>He enrolled at the college in 1965 to study furniture design. Dean graduated from the college in 1968 with a masters first class honours degree.</a:t>
            </a:r>
          </a:p>
          <a:p>
            <a:endParaRPr lang="en-GB" dirty="0"/>
          </a:p>
        </p:txBody>
      </p:sp>
      <p:pic>
        <p:nvPicPr>
          <p:cNvPr id="12" name="Content Placeholder 11" descr="See the source image">
            <a:extLst>
              <a:ext uri="{FF2B5EF4-FFF2-40B4-BE49-F238E27FC236}">
                <a16:creationId xmlns:a16="http://schemas.microsoft.com/office/drawing/2014/main" id="{4DE7B782-3F27-4ED5-8C9C-AF47381BB4FF}"/>
              </a:ext>
            </a:extLst>
          </p:cNvPr>
          <p:cNvPicPr>
            <a:picLocks noGrp="1"/>
          </p:cNvPicPr>
          <p:nvPr>
            <p:ph idx="1"/>
          </p:nvPr>
        </p:nvPicPr>
        <p:blipFill rotWithShape="1">
          <a:blip r:embed="rId2" cstate="print">
            <a:extLst>
              <a:ext uri="{28A0092B-C50C-407E-A947-70E740481C1C}">
                <a14:useLocalDpi xmlns:a14="http://schemas.microsoft.com/office/drawing/2010/main" val="0"/>
              </a:ext>
            </a:extLst>
          </a:blip>
          <a:srcRect b="10550"/>
          <a:stretch/>
        </p:blipFill>
        <p:spPr bwMode="auto">
          <a:xfrm>
            <a:off x="7174524" y="1487921"/>
            <a:ext cx="5017476" cy="2765824"/>
          </a:xfrm>
          <a:prstGeom prst="rect">
            <a:avLst/>
          </a:prstGeom>
          <a:noFill/>
          <a:ln>
            <a:noFill/>
          </a:ln>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id="{0FA07640-AE0F-45C9-A6BE-0155F76BF72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9477" y="174111"/>
            <a:ext cx="3644900" cy="2430145"/>
          </a:xfrm>
          <a:prstGeom prst="rect">
            <a:avLst/>
          </a:prstGeom>
          <a:noFill/>
          <a:ln>
            <a:noFill/>
          </a:ln>
        </p:spPr>
      </p:pic>
      <p:pic>
        <p:nvPicPr>
          <p:cNvPr id="14" name="Picture 13" descr="See the source image">
            <a:extLst>
              <a:ext uri="{FF2B5EF4-FFF2-40B4-BE49-F238E27FC236}">
                <a16:creationId xmlns:a16="http://schemas.microsoft.com/office/drawing/2014/main" id="{3D661088-6AAE-4775-A72C-217613361DF1}"/>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72026" y="4092177"/>
            <a:ext cx="3962352" cy="2765824"/>
          </a:xfrm>
          <a:prstGeom prst="rect">
            <a:avLst/>
          </a:prstGeom>
          <a:noFill/>
          <a:ln>
            <a:noFill/>
          </a:ln>
        </p:spPr>
      </p:pic>
    </p:spTree>
    <p:extLst>
      <p:ext uri="{BB962C8B-B14F-4D97-AF65-F5344CB8AC3E}">
        <p14:creationId xmlns:p14="http://schemas.microsoft.com/office/powerpoint/2010/main" val="743115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71C77BAD-E468-4DBA-82D8-A31BFB171E21}"/>
              </a:ext>
            </a:extLst>
          </p:cNvPr>
          <p:cNvSpPr>
            <a:spLocks noGrp="1"/>
          </p:cNvSpPr>
          <p:nvPr>
            <p:ph type="body" sz="half" idx="2"/>
          </p:nvPr>
        </p:nvSpPr>
        <p:spPr>
          <a:xfrm>
            <a:off x="839788" y="520505"/>
            <a:ext cx="4294920" cy="5348483"/>
          </a:xfrm>
        </p:spPr>
        <p:txBody>
          <a:bodyPr>
            <a:noAutofit/>
          </a:bodyPr>
          <a:lstStyle/>
          <a:p>
            <a:r>
              <a:rPr lang="en-GB" sz="2800" dirty="0">
                <a:latin typeface="XCCW Joined 7a" panose="03050602040000000000" pitchFamily="66" charset="0"/>
              </a:rPr>
              <a:t>Dean designed the logo to the independent label ‘Fly Records’.</a:t>
            </a:r>
          </a:p>
          <a:p>
            <a:r>
              <a:rPr lang="en-GB" sz="2800" dirty="0">
                <a:latin typeface="XCCW Joined 7a" panose="03050602040000000000" pitchFamily="66" charset="0"/>
              </a:rPr>
              <a:t>The label's staffers were enthusiastic about his work and this gave Dean the confidence to pursue more handwriting, logo, and graphic work</a:t>
            </a:r>
          </a:p>
        </p:txBody>
      </p:sp>
      <p:pic>
        <p:nvPicPr>
          <p:cNvPr id="4098" name="Picture 2" descr="See the source image">
            <a:extLst>
              <a:ext uri="{FF2B5EF4-FFF2-40B4-BE49-F238E27FC236}">
                <a16:creationId xmlns:a16="http://schemas.microsoft.com/office/drawing/2014/main" id="{E9E624DC-BDB0-4740-8312-4011EF3784E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32475" y="987425"/>
            <a:ext cx="4873625" cy="4873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0555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9E6B7-4183-4F63-A837-3F65C7ECF153}"/>
              </a:ext>
            </a:extLst>
          </p:cNvPr>
          <p:cNvSpPr>
            <a:spLocks noGrp="1"/>
          </p:cNvSpPr>
          <p:nvPr>
            <p:ph type="title"/>
          </p:nvPr>
        </p:nvSpPr>
        <p:spPr>
          <a:xfrm>
            <a:off x="727246" y="364930"/>
            <a:ext cx="3932237" cy="622495"/>
          </a:xfrm>
        </p:spPr>
        <p:txBody>
          <a:bodyPr/>
          <a:lstStyle/>
          <a:p>
            <a:r>
              <a:rPr lang="en-GB" dirty="0" err="1">
                <a:solidFill>
                  <a:schemeClr val="bg1"/>
                </a:solidFill>
              </a:rPr>
              <a:t>Osibisa</a:t>
            </a:r>
            <a:r>
              <a:rPr lang="en-GB" dirty="0">
                <a:solidFill>
                  <a:schemeClr val="bg1"/>
                </a:solidFill>
              </a:rPr>
              <a:t> 1971</a:t>
            </a:r>
          </a:p>
        </p:txBody>
      </p:sp>
      <p:sp>
        <p:nvSpPr>
          <p:cNvPr id="4" name="Text Placeholder 3">
            <a:extLst>
              <a:ext uri="{FF2B5EF4-FFF2-40B4-BE49-F238E27FC236}">
                <a16:creationId xmlns:a16="http://schemas.microsoft.com/office/drawing/2014/main" id="{3F241FD4-64E7-4F60-B698-C2FE05FF41C6}"/>
              </a:ext>
            </a:extLst>
          </p:cNvPr>
          <p:cNvSpPr>
            <a:spLocks noGrp="1"/>
          </p:cNvSpPr>
          <p:nvPr>
            <p:ph type="body" sz="half" idx="2"/>
          </p:nvPr>
        </p:nvSpPr>
        <p:spPr>
          <a:xfrm>
            <a:off x="450166" y="1139483"/>
            <a:ext cx="5120640" cy="5353587"/>
          </a:xfrm>
        </p:spPr>
        <p:txBody>
          <a:bodyPr>
            <a:noAutofit/>
          </a:bodyPr>
          <a:lstStyle/>
          <a:p>
            <a:r>
              <a:rPr lang="en-GB" sz="2000" dirty="0">
                <a:latin typeface="XCCW Joined 7a" panose="03050602040000000000" pitchFamily="66" charset="0"/>
              </a:rPr>
              <a:t>By 1971, Dean's desire to produce artwork for rock bands had grown though he continued to pursue architecture and headed a small exhibition of his work in Florence.</a:t>
            </a:r>
          </a:p>
          <a:p>
            <a:r>
              <a:rPr lang="en-GB" sz="2000" dirty="0">
                <a:latin typeface="XCCW Joined 7a" panose="03050602040000000000" pitchFamily="66" charset="0"/>
              </a:rPr>
              <a:t>Following discussions with A&amp;R man David Howells, Dean agreed to work on the cover ‘</a:t>
            </a:r>
            <a:r>
              <a:rPr lang="en-GB" sz="2000" dirty="0" err="1">
                <a:latin typeface="XCCW Joined 7a" panose="03050602040000000000" pitchFamily="66" charset="0"/>
              </a:rPr>
              <a:t>Osibisa</a:t>
            </a:r>
            <a:r>
              <a:rPr lang="en-GB" sz="2000" dirty="0">
                <a:latin typeface="XCCW Joined 7a" panose="03050602040000000000" pitchFamily="66" charset="0"/>
              </a:rPr>
              <a:t>’ for the band </a:t>
            </a:r>
            <a:r>
              <a:rPr lang="en-GB" sz="2000" dirty="0" err="1">
                <a:latin typeface="XCCW Joined 7a" panose="03050602040000000000" pitchFamily="66" charset="0"/>
              </a:rPr>
              <a:t>Osibisa</a:t>
            </a:r>
            <a:r>
              <a:rPr lang="en-GB" sz="2000" dirty="0">
                <a:latin typeface="XCCW Joined 7a" panose="03050602040000000000" pitchFamily="66" charset="0"/>
              </a:rPr>
              <a:t>. The design is a result of a brief that Dean described as "credible African </a:t>
            </a:r>
            <a:r>
              <a:rPr lang="en-GB" sz="2000" dirty="0" err="1">
                <a:latin typeface="XCCW Joined 7a" panose="03050602040000000000" pitchFamily="66" charset="0"/>
              </a:rPr>
              <a:t>fairytale</a:t>
            </a:r>
            <a:r>
              <a:rPr lang="en-GB" sz="2000" dirty="0">
                <a:latin typeface="XCCW Joined 7a" panose="03050602040000000000" pitchFamily="66" charset="0"/>
              </a:rPr>
              <a:t> imagery" and features "flying elephants and not architecture", which became an early representation of the style he later achieved fame with.</a:t>
            </a:r>
          </a:p>
        </p:txBody>
      </p:sp>
      <p:pic>
        <p:nvPicPr>
          <p:cNvPr id="5122" name="Picture 2" descr="See the source image">
            <a:extLst>
              <a:ext uri="{FF2B5EF4-FFF2-40B4-BE49-F238E27FC236}">
                <a16:creationId xmlns:a16="http://schemas.microsoft.com/office/drawing/2014/main" id="{7209DDDE-C011-417D-BDDC-267E5CDC50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6834" y="364930"/>
            <a:ext cx="5715000" cy="5629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712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EFD6949-E3E8-4DB8-A717-AAEBA4F90B5D}"/>
              </a:ext>
            </a:extLst>
          </p:cNvPr>
          <p:cNvSpPr>
            <a:spLocks noGrp="1"/>
          </p:cNvSpPr>
          <p:nvPr>
            <p:ph type="body" sz="half" idx="2"/>
          </p:nvPr>
        </p:nvSpPr>
        <p:spPr>
          <a:xfrm>
            <a:off x="347418" y="467751"/>
            <a:ext cx="4463733" cy="3386797"/>
          </a:xfrm>
        </p:spPr>
        <p:txBody>
          <a:bodyPr>
            <a:normAutofit fontScale="92500" lnSpcReduction="20000"/>
          </a:bodyPr>
          <a:lstStyle/>
          <a:p>
            <a:r>
              <a:rPr lang="en-GB" sz="2400" dirty="0">
                <a:solidFill>
                  <a:schemeClr val="bg1"/>
                </a:solidFill>
                <a:latin typeface="XCCW Joined 7a" panose="03050602040000000000" pitchFamily="66" charset="0"/>
              </a:rPr>
              <a:t>In mid-1971, during his search for work affiliated with rock bands, Dean sent a portfolio to numerous executives including Carson,  Manager of Atlantic Records.</a:t>
            </a:r>
          </a:p>
          <a:p>
            <a:r>
              <a:rPr lang="en-GB" sz="2400" dirty="0">
                <a:solidFill>
                  <a:schemeClr val="bg1"/>
                </a:solidFill>
                <a:latin typeface="XCCW Joined 7a" panose="03050602040000000000" pitchFamily="66" charset="0"/>
              </a:rPr>
              <a:t>Carson hired Dean to design the cover of Yes's fourth album, ‘Fragile’ 1971.</a:t>
            </a:r>
          </a:p>
          <a:p>
            <a:endParaRPr lang="en-GB" sz="2000" dirty="0">
              <a:solidFill>
                <a:schemeClr val="bg1"/>
              </a:solidFill>
              <a:latin typeface="XCCW Joined 7a" panose="03050602040000000000" pitchFamily="66" charset="0"/>
            </a:endParaRPr>
          </a:p>
        </p:txBody>
      </p:sp>
      <p:pic>
        <p:nvPicPr>
          <p:cNvPr id="6146" name="Picture 2" descr="See the source image">
            <a:extLst>
              <a:ext uri="{FF2B5EF4-FFF2-40B4-BE49-F238E27FC236}">
                <a16:creationId xmlns:a16="http://schemas.microsoft.com/office/drawing/2014/main" id="{98C522B9-B7EB-43A1-A156-EE239CEC078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10498" y="360925"/>
            <a:ext cx="5181745" cy="5181745"/>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3">
            <a:extLst>
              <a:ext uri="{FF2B5EF4-FFF2-40B4-BE49-F238E27FC236}">
                <a16:creationId xmlns:a16="http://schemas.microsoft.com/office/drawing/2014/main" id="{C853FDE3-41BD-44E8-82DB-E991750FD753}"/>
              </a:ext>
            </a:extLst>
          </p:cNvPr>
          <p:cNvSpPr txBox="1">
            <a:spLocks/>
          </p:cNvSpPr>
          <p:nvPr/>
        </p:nvSpPr>
        <p:spPr>
          <a:xfrm>
            <a:off x="654561" y="3967089"/>
            <a:ext cx="4463733" cy="2423160"/>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200" dirty="0">
                <a:latin typeface="XCCW Joined 7a" panose="03050602040000000000" pitchFamily="66" charset="0"/>
              </a:rPr>
              <a:t>From this point forward, Dean became famous for his artwork and album covers.</a:t>
            </a:r>
          </a:p>
          <a:p>
            <a:r>
              <a:rPr lang="en-GB" sz="2200" dirty="0">
                <a:latin typeface="XCCW Joined 7a" panose="03050602040000000000" pitchFamily="66" charset="0"/>
              </a:rPr>
              <a:t>He continued to work with Yes and Asia but also other bands, popular at the time.</a:t>
            </a:r>
          </a:p>
          <a:p>
            <a:endParaRPr lang="en-GB" sz="2000" dirty="0">
              <a:solidFill>
                <a:schemeClr val="bg1"/>
              </a:solidFill>
              <a:latin typeface="XCCW Joined 7a" panose="03050602040000000000" pitchFamily="66" charset="0"/>
            </a:endParaRPr>
          </a:p>
        </p:txBody>
      </p:sp>
    </p:spTree>
    <p:extLst>
      <p:ext uri="{BB962C8B-B14F-4D97-AF65-F5344CB8AC3E}">
        <p14:creationId xmlns:p14="http://schemas.microsoft.com/office/powerpoint/2010/main" val="1132627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F8D229D-A4F7-429A-B3DD-D26FBBFA34CE}"/>
              </a:ext>
            </a:extLst>
          </p:cNvPr>
          <p:cNvSpPr>
            <a:spLocks noGrp="1"/>
          </p:cNvSpPr>
          <p:nvPr>
            <p:ph type="body" sz="half" idx="2"/>
          </p:nvPr>
        </p:nvSpPr>
        <p:spPr>
          <a:xfrm>
            <a:off x="309489" y="678765"/>
            <a:ext cx="4905434" cy="6011253"/>
          </a:xfrm>
        </p:spPr>
        <p:txBody>
          <a:bodyPr>
            <a:normAutofit fontScale="92500" lnSpcReduction="10000"/>
          </a:bodyPr>
          <a:lstStyle/>
          <a:p>
            <a:r>
              <a:rPr lang="en-GB" sz="2400" dirty="0">
                <a:latin typeface="XCCW Joined 7a" panose="03050602040000000000" pitchFamily="66" charset="0"/>
              </a:rPr>
              <a:t>Known primarily for the dreamy, other-worldly scenes he has created for Yes, Asia, Budgie, Uriah </a:t>
            </a:r>
            <a:r>
              <a:rPr lang="en-GB" sz="2400" dirty="0" err="1">
                <a:latin typeface="XCCW Joined 7a" panose="03050602040000000000" pitchFamily="66" charset="0"/>
              </a:rPr>
              <a:t>Heep</a:t>
            </a:r>
            <a:r>
              <a:rPr lang="en-GB" sz="2400" dirty="0">
                <a:latin typeface="XCCW Joined 7a" panose="03050602040000000000" pitchFamily="66" charset="0"/>
              </a:rPr>
              <a:t>, Gentle Giant and other bands, Dean has described himself primarily as a landscape painter.</a:t>
            </a:r>
          </a:p>
          <a:p>
            <a:endParaRPr lang="en-GB" sz="2400" dirty="0">
              <a:latin typeface="XCCW Joined 7a" panose="03050602040000000000" pitchFamily="66" charset="0"/>
            </a:endParaRPr>
          </a:p>
          <a:p>
            <a:endParaRPr lang="en-GB" sz="2400" dirty="0">
              <a:latin typeface="XCCW Joined 7a" panose="03050602040000000000" pitchFamily="66" charset="0"/>
            </a:endParaRPr>
          </a:p>
          <a:p>
            <a:endParaRPr lang="en-GB" sz="2400" dirty="0">
              <a:latin typeface="XCCW Joined 7a" panose="03050602040000000000" pitchFamily="66" charset="0"/>
            </a:endParaRPr>
          </a:p>
          <a:p>
            <a:endParaRPr lang="en-GB" sz="2400" dirty="0">
              <a:latin typeface="XCCW Joined 7a" panose="03050602040000000000" pitchFamily="66" charset="0"/>
            </a:endParaRPr>
          </a:p>
          <a:p>
            <a:endParaRPr lang="en-GB" sz="2400" dirty="0">
              <a:latin typeface="XCCW Joined 7a" panose="03050602040000000000" pitchFamily="66" charset="0"/>
            </a:endParaRPr>
          </a:p>
          <a:p>
            <a:r>
              <a:rPr lang="en-GB" sz="2400" dirty="0">
                <a:latin typeface="XCCW Joined 7a" panose="03050602040000000000" pitchFamily="66" charset="0"/>
              </a:rPr>
              <a:t>In addition to his cover paintings, Dean is respected for his calligraphic work, designing logos and titles to go with his paintings.</a:t>
            </a:r>
          </a:p>
          <a:p>
            <a:endParaRPr lang="en-GB" dirty="0"/>
          </a:p>
          <a:p>
            <a:endParaRPr lang="en-GB" dirty="0"/>
          </a:p>
        </p:txBody>
      </p:sp>
      <p:pic>
        <p:nvPicPr>
          <p:cNvPr id="6" name="Picture 5" descr="See the source image">
            <a:extLst>
              <a:ext uri="{FF2B5EF4-FFF2-40B4-BE49-F238E27FC236}">
                <a16:creationId xmlns:a16="http://schemas.microsoft.com/office/drawing/2014/main" id="{25803178-6B44-43BA-8650-CBB60428E0E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291673" y="2870493"/>
            <a:ext cx="3790950" cy="3819525"/>
          </a:xfrm>
          <a:prstGeom prst="rect">
            <a:avLst/>
          </a:prstGeom>
          <a:noFill/>
          <a:ln>
            <a:noFill/>
          </a:ln>
        </p:spPr>
      </p:pic>
      <p:pic>
        <p:nvPicPr>
          <p:cNvPr id="5" name="Content Placeholder 4" descr="See the source image">
            <a:extLst>
              <a:ext uri="{FF2B5EF4-FFF2-40B4-BE49-F238E27FC236}">
                <a16:creationId xmlns:a16="http://schemas.microsoft.com/office/drawing/2014/main" id="{37700AE1-7912-468C-851C-94A2F4C66EBE}"/>
              </a:ext>
            </a:extLst>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463243" y="221567"/>
            <a:ext cx="3760027" cy="3379762"/>
          </a:xfrm>
          <a:prstGeom prst="rect">
            <a:avLst/>
          </a:prstGeom>
          <a:noFill/>
          <a:ln>
            <a:noFill/>
          </a:ln>
        </p:spPr>
      </p:pic>
      <p:pic>
        <p:nvPicPr>
          <p:cNvPr id="7170" name="Picture 2" descr="Image result for Roger Dean Yes Logo">
            <a:extLst>
              <a:ext uri="{FF2B5EF4-FFF2-40B4-BE49-F238E27FC236}">
                <a16:creationId xmlns:a16="http://schemas.microsoft.com/office/drawing/2014/main" id="{2BC0D2B2-B876-48ED-937E-3582D497A4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3913" y="2946668"/>
            <a:ext cx="2590800" cy="15906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See the source image">
            <a:extLst>
              <a:ext uri="{FF2B5EF4-FFF2-40B4-BE49-F238E27FC236}">
                <a16:creationId xmlns:a16="http://schemas.microsoft.com/office/drawing/2014/main" id="{C0C6A438-C24B-487A-A295-17AE7134B587}"/>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5324548" y="3832518"/>
            <a:ext cx="2857500" cy="2857500"/>
          </a:xfrm>
          <a:prstGeom prst="rect">
            <a:avLst/>
          </a:prstGeom>
          <a:noFill/>
          <a:ln>
            <a:noFill/>
          </a:ln>
        </p:spPr>
      </p:pic>
    </p:spTree>
    <p:extLst>
      <p:ext uri="{BB962C8B-B14F-4D97-AF65-F5344CB8AC3E}">
        <p14:creationId xmlns:p14="http://schemas.microsoft.com/office/powerpoint/2010/main" val="2618237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7D347-BDB5-4874-A8CF-7725EEA4B1B0}"/>
              </a:ext>
            </a:extLst>
          </p:cNvPr>
          <p:cNvSpPr>
            <a:spLocks noGrp="1"/>
          </p:cNvSpPr>
          <p:nvPr>
            <p:ph type="title"/>
          </p:nvPr>
        </p:nvSpPr>
        <p:spPr>
          <a:xfrm>
            <a:off x="846614" y="1118381"/>
            <a:ext cx="10498772" cy="2971800"/>
          </a:xfrm>
        </p:spPr>
        <p:txBody>
          <a:bodyPr>
            <a:normAutofit/>
          </a:bodyPr>
          <a:lstStyle/>
          <a:p>
            <a:r>
              <a:rPr lang="en-GB" sz="4000" dirty="0">
                <a:latin typeface="XCCW Joined 7a" panose="03050602040000000000" pitchFamily="66" charset="0"/>
              </a:rPr>
              <a:t>Don’t forget to look at the second part - ‘Floating Islands’</a:t>
            </a:r>
          </a:p>
        </p:txBody>
      </p:sp>
    </p:spTree>
    <p:extLst>
      <p:ext uri="{BB962C8B-B14F-4D97-AF65-F5344CB8AC3E}">
        <p14:creationId xmlns:p14="http://schemas.microsoft.com/office/powerpoint/2010/main" val="21701953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474</Words>
  <Application>Microsoft Office PowerPoint</Application>
  <PresentationFormat>Widescreen</PresentationFormat>
  <Paragraphs>30</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XCCW Joined 7a</vt:lpstr>
      <vt:lpstr>Office Theme</vt:lpstr>
      <vt:lpstr>Roger Dean</vt:lpstr>
      <vt:lpstr>Learning objectives:</vt:lpstr>
      <vt:lpstr>PowerPoint Presentation</vt:lpstr>
      <vt:lpstr>The Album cover for ‘Yes’ designed by Roger Dean</vt:lpstr>
      <vt:lpstr>PowerPoint Presentation</vt:lpstr>
      <vt:lpstr>PowerPoint Presentation</vt:lpstr>
      <vt:lpstr>Osibisa 1971</vt:lpstr>
      <vt:lpstr>PowerPoint Presentation</vt:lpstr>
      <vt:lpstr>PowerPoint Presentation</vt:lpstr>
      <vt:lpstr>Don’t forget to look at the second part - ‘Floating Islands’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Roger Dean</dc:title>
  <dc:creator>Jane Afford</dc:creator>
  <cp:lastModifiedBy>Jane Afford</cp:lastModifiedBy>
  <cp:revision>10</cp:revision>
  <dcterms:created xsi:type="dcterms:W3CDTF">2020-03-31T15:10:10Z</dcterms:created>
  <dcterms:modified xsi:type="dcterms:W3CDTF">2020-03-31T16:35:10Z</dcterms:modified>
</cp:coreProperties>
</file>