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9" r:id="rId2"/>
    <p:sldMasterId id="2147483701" r:id="rId3"/>
    <p:sldMasterId id="2147483720" r:id="rId4"/>
  </p:sldMasterIdLst>
  <p:notesMasterIdLst>
    <p:notesMasterId r:id="rId42"/>
  </p:notesMasterIdLst>
  <p:sldIdLst>
    <p:sldId id="256" r:id="rId5"/>
    <p:sldId id="636" r:id="rId6"/>
    <p:sldId id="640" r:id="rId7"/>
    <p:sldId id="264" r:id="rId8"/>
    <p:sldId id="641" r:id="rId9"/>
    <p:sldId id="642" r:id="rId10"/>
    <p:sldId id="277" r:id="rId11"/>
    <p:sldId id="643" r:id="rId12"/>
    <p:sldId id="644" r:id="rId13"/>
    <p:sldId id="645" r:id="rId14"/>
    <p:sldId id="274" r:id="rId15"/>
    <p:sldId id="275" r:id="rId16"/>
    <p:sldId id="276" r:id="rId17"/>
    <p:sldId id="278" r:id="rId18"/>
    <p:sldId id="279" r:id="rId19"/>
    <p:sldId id="386" r:id="rId20"/>
    <p:sldId id="621" r:id="rId21"/>
    <p:sldId id="281" r:id="rId22"/>
    <p:sldId id="388" r:id="rId23"/>
    <p:sldId id="624" r:id="rId24"/>
    <p:sldId id="616" r:id="rId25"/>
    <p:sldId id="625" r:id="rId26"/>
    <p:sldId id="260" r:id="rId27"/>
    <p:sldId id="261" r:id="rId28"/>
    <p:sldId id="271" r:id="rId29"/>
    <p:sldId id="270" r:id="rId30"/>
    <p:sldId id="627" r:id="rId31"/>
    <p:sldId id="631" r:id="rId32"/>
    <p:sldId id="630" r:id="rId33"/>
    <p:sldId id="632" r:id="rId34"/>
    <p:sldId id="634" r:id="rId35"/>
    <p:sldId id="635" r:id="rId36"/>
    <p:sldId id="633" r:id="rId37"/>
    <p:sldId id="628" r:id="rId38"/>
    <p:sldId id="623" r:id="rId39"/>
    <p:sldId id="629" r:id="rId40"/>
    <p:sldId id="27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43" autoAdjust="0"/>
    <p:restoredTop sz="94660"/>
  </p:normalViewPr>
  <p:slideViewPr>
    <p:cSldViewPr snapToGrid="0">
      <p:cViewPr varScale="1">
        <p:scale>
          <a:sx n="91" d="100"/>
          <a:sy n="91" d="100"/>
        </p:scale>
        <p:origin x="546" y="9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73.wmf"/><Relationship Id="rId2" Type="http://schemas.openxmlformats.org/officeDocument/2006/relationships/image" Target="../media/image72.wmf"/><Relationship Id="rId1" Type="http://schemas.openxmlformats.org/officeDocument/2006/relationships/image" Target="../media/image7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C2C94B-310A-492B-8595-F36D55F0A7C1}" type="datetimeFigureOut">
              <a:rPr lang="en-GB" smtClean="0"/>
              <a:t>13/04/2021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B4E85E-BFF0-4DEC-9897-D9038130F1A5}" type="slidenum">
              <a:rPr lang="en-GB" smtClean="0"/>
              <a:t>‹#›</a:t>
            </a:fld>
            <a:endParaRPr lang="en-GB"/>
          </a:p>
        </p:txBody>
      </p:sp>
    </p:spTree>
    <p:extLst>
      <p:ext uri="{BB962C8B-B14F-4D97-AF65-F5344CB8AC3E}">
        <p14:creationId xmlns:p14="http://schemas.microsoft.com/office/powerpoint/2010/main" val="4017446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C3850-FB78-460F-913B-0F9E18CBC84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E713F83-6E89-4C8B-AA1A-906FDC2EA7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8365AC2-348B-40E1-B652-B8247D794948}"/>
              </a:ext>
            </a:extLst>
          </p:cNvPr>
          <p:cNvSpPr>
            <a:spLocks noGrp="1"/>
          </p:cNvSpPr>
          <p:nvPr>
            <p:ph type="dt" sz="half" idx="10"/>
          </p:nvPr>
        </p:nvSpPr>
        <p:spPr/>
        <p:txBody>
          <a:bodyPr/>
          <a:lstStyle/>
          <a:p>
            <a:fld id="{71392C0A-C4D9-4601-93BA-89CBBB070D71}" type="datetimeFigureOut">
              <a:rPr lang="en-GB" smtClean="0"/>
              <a:t>13/04/2021</a:t>
            </a:fld>
            <a:endParaRPr lang="en-GB"/>
          </a:p>
        </p:txBody>
      </p:sp>
      <p:sp>
        <p:nvSpPr>
          <p:cNvPr id="5" name="Footer Placeholder 4">
            <a:extLst>
              <a:ext uri="{FF2B5EF4-FFF2-40B4-BE49-F238E27FC236}">
                <a16:creationId xmlns:a16="http://schemas.microsoft.com/office/drawing/2014/main" id="{F55BEA27-40F7-4A1C-B9CC-4845DFD9D3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05FCB7-E5C9-4631-A404-7114434A344A}"/>
              </a:ext>
            </a:extLst>
          </p:cNvPr>
          <p:cNvSpPr>
            <a:spLocks noGrp="1"/>
          </p:cNvSpPr>
          <p:nvPr>
            <p:ph type="sldNum" sz="quarter" idx="12"/>
          </p:nvPr>
        </p:nvSpPr>
        <p:spPr/>
        <p:txBody>
          <a:bodyPr/>
          <a:lstStyle/>
          <a:p>
            <a:fld id="{03857C9C-EB74-4A43-A7DE-47C589D12EC8}" type="slidenum">
              <a:rPr lang="en-GB" smtClean="0"/>
              <a:t>‹#›</a:t>
            </a:fld>
            <a:endParaRPr lang="en-GB"/>
          </a:p>
        </p:txBody>
      </p:sp>
    </p:spTree>
    <p:extLst>
      <p:ext uri="{BB962C8B-B14F-4D97-AF65-F5344CB8AC3E}">
        <p14:creationId xmlns:p14="http://schemas.microsoft.com/office/powerpoint/2010/main" val="19942443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A7227-E582-431F-ABE0-F15560F842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83D1D4C-BB04-440D-8B72-7CFDA0A659C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89A020-5F03-4D8E-B992-9304FC93E92F}"/>
              </a:ext>
            </a:extLst>
          </p:cNvPr>
          <p:cNvSpPr>
            <a:spLocks noGrp="1"/>
          </p:cNvSpPr>
          <p:nvPr>
            <p:ph type="dt" sz="half" idx="10"/>
          </p:nvPr>
        </p:nvSpPr>
        <p:spPr/>
        <p:txBody>
          <a:bodyPr/>
          <a:lstStyle/>
          <a:p>
            <a:fld id="{71392C0A-C4D9-4601-93BA-89CBBB070D71}" type="datetimeFigureOut">
              <a:rPr lang="en-GB" smtClean="0"/>
              <a:t>13/04/2021</a:t>
            </a:fld>
            <a:endParaRPr lang="en-GB"/>
          </a:p>
        </p:txBody>
      </p:sp>
      <p:sp>
        <p:nvSpPr>
          <p:cNvPr id="5" name="Footer Placeholder 4">
            <a:extLst>
              <a:ext uri="{FF2B5EF4-FFF2-40B4-BE49-F238E27FC236}">
                <a16:creationId xmlns:a16="http://schemas.microsoft.com/office/drawing/2014/main" id="{494B287E-AA38-44C4-8960-9A3F2DEDDB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AF30A8-1176-4DE5-9BA8-CD2D87B2B453}"/>
              </a:ext>
            </a:extLst>
          </p:cNvPr>
          <p:cNvSpPr>
            <a:spLocks noGrp="1"/>
          </p:cNvSpPr>
          <p:nvPr>
            <p:ph type="sldNum" sz="quarter" idx="12"/>
          </p:nvPr>
        </p:nvSpPr>
        <p:spPr/>
        <p:txBody>
          <a:bodyPr/>
          <a:lstStyle/>
          <a:p>
            <a:fld id="{03857C9C-EB74-4A43-A7DE-47C589D12EC8}" type="slidenum">
              <a:rPr lang="en-GB" smtClean="0"/>
              <a:t>‹#›</a:t>
            </a:fld>
            <a:endParaRPr lang="en-GB"/>
          </a:p>
        </p:txBody>
      </p:sp>
    </p:spTree>
    <p:extLst>
      <p:ext uri="{BB962C8B-B14F-4D97-AF65-F5344CB8AC3E}">
        <p14:creationId xmlns:p14="http://schemas.microsoft.com/office/powerpoint/2010/main" val="4162533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7BE45-061A-417A-BE07-E3081B4452B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EC60985-0893-407F-A30E-D15BA47BAB7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9E8C08F-36B9-42BA-9F1A-DDB46AB2F2DF}"/>
              </a:ext>
            </a:extLst>
          </p:cNvPr>
          <p:cNvSpPr>
            <a:spLocks noGrp="1"/>
          </p:cNvSpPr>
          <p:nvPr>
            <p:ph type="dt" sz="half" idx="10"/>
          </p:nvPr>
        </p:nvSpPr>
        <p:spPr/>
        <p:txBody>
          <a:bodyPr/>
          <a:lstStyle/>
          <a:p>
            <a:fld id="{71392C0A-C4D9-4601-93BA-89CBBB070D71}" type="datetimeFigureOut">
              <a:rPr lang="en-GB" smtClean="0"/>
              <a:t>13/04/2021</a:t>
            </a:fld>
            <a:endParaRPr lang="en-GB"/>
          </a:p>
        </p:txBody>
      </p:sp>
      <p:sp>
        <p:nvSpPr>
          <p:cNvPr id="5" name="Footer Placeholder 4">
            <a:extLst>
              <a:ext uri="{FF2B5EF4-FFF2-40B4-BE49-F238E27FC236}">
                <a16:creationId xmlns:a16="http://schemas.microsoft.com/office/drawing/2014/main" id="{041E5636-421B-447C-BBD9-77AD572D28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DE98C6-8E12-4034-838C-ABD296F9ADB5}"/>
              </a:ext>
            </a:extLst>
          </p:cNvPr>
          <p:cNvSpPr>
            <a:spLocks noGrp="1"/>
          </p:cNvSpPr>
          <p:nvPr>
            <p:ph type="sldNum" sz="quarter" idx="12"/>
          </p:nvPr>
        </p:nvSpPr>
        <p:spPr/>
        <p:txBody>
          <a:bodyPr/>
          <a:lstStyle/>
          <a:p>
            <a:fld id="{03857C9C-EB74-4A43-A7DE-47C589D12EC8}" type="slidenum">
              <a:rPr lang="en-GB" smtClean="0"/>
              <a:t>‹#›</a:t>
            </a:fld>
            <a:endParaRPr lang="en-GB"/>
          </a:p>
        </p:txBody>
      </p:sp>
    </p:spTree>
    <p:extLst>
      <p:ext uri="{BB962C8B-B14F-4D97-AF65-F5344CB8AC3E}">
        <p14:creationId xmlns:p14="http://schemas.microsoft.com/office/powerpoint/2010/main" val="3868773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FEAE0-517B-41F4-BB13-1BD20D97AE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703529-DA2A-495F-B887-1EB43493A3E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A28760C-B1EF-4A96-8390-9F2D0B9BCEC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762BBE-BF6B-4575-A11F-4C8C2B04D8F8}"/>
              </a:ext>
            </a:extLst>
          </p:cNvPr>
          <p:cNvSpPr>
            <a:spLocks noGrp="1"/>
          </p:cNvSpPr>
          <p:nvPr>
            <p:ph type="dt" sz="half" idx="10"/>
          </p:nvPr>
        </p:nvSpPr>
        <p:spPr/>
        <p:txBody>
          <a:bodyPr/>
          <a:lstStyle/>
          <a:p>
            <a:fld id="{71392C0A-C4D9-4601-93BA-89CBBB070D71}" type="datetimeFigureOut">
              <a:rPr lang="en-GB" smtClean="0"/>
              <a:t>13/04/2021</a:t>
            </a:fld>
            <a:endParaRPr lang="en-GB"/>
          </a:p>
        </p:txBody>
      </p:sp>
      <p:sp>
        <p:nvSpPr>
          <p:cNvPr id="6" name="Footer Placeholder 5">
            <a:extLst>
              <a:ext uri="{FF2B5EF4-FFF2-40B4-BE49-F238E27FC236}">
                <a16:creationId xmlns:a16="http://schemas.microsoft.com/office/drawing/2014/main" id="{DCF2C179-FEED-4987-825B-78DBC99463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31B5C6-F9CA-4711-B07D-B10D63E1D61E}"/>
              </a:ext>
            </a:extLst>
          </p:cNvPr>
          <p:cNvSpPr>
            <a:spLocks noGrp="1"/>
          </p:cNvSpPr>
          <p:nvPr>
            <p:ph type="sldNum" sz="quarter" idx="12"/>
          </p:nvPr>
        </p:nvSpPr>
        <p:spPr/>
        <p:txBody>
          <a:bodyPr/>
          <a:lstStyle/>
          <a:p>
            <a:fld id="{03857C9C-EB74-4A43-A7DE-47C589D12EC8}" type="slidenum">
              <a:rPr lang="en-GB" smtClean="0"/>
              <a:t>‹#›</a:t>
            </a:fld>
            <a:endParaRPr lang="en-GB"/>
          </a:p>
        </p:txBody>
      </p:sp>
    </p:spTree>
    <p:extLst>
      <p:ext uri="{BB962C8B-B14F-4D97-AF65-F5344CB8AC3E}">
        <p14:creationId xmlns:p14="http://schemas.microsoft.com/office/powerpoint/2010/main" val="2807442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BFC9A-7EDA-4920-8103-1B49E01AB43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113994-DE79-4FED-821C-56284DD7EF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F72D532-F1F9-4A2E-AA7B-88D24D8996F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E8541C7-024E-4ADD-A943-2DC5D0D19F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57C7903-0A6C-4F46-A414-BECEE168E1C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4006A1-A3B7-434C-B91B-6CF12A19FA82}"/>
              </a:ext>
            </a:extLst>
          </p:cNvPr>
          <p:cNvSpPr>
            <a:spLocks noGrp="1"/>
          </p:cNvSpPr>
          <p:nvPr>
            <p:ph type="dt" sz="half" idx="10"/>
          </p:nvPr>
        </p:nvSpPr>
        <p:spPr/>
        <p:txBody>
          <a:bodyPr/>
          <a:lstStyle/>
          <a:p>
            <a:fld id="{71392C0A-C4D9-4601-93BA-89CBBB070D71}" type="datetimeFigureOut">
              <a:rPr lang="en-GB" smtClean="0"/>
              <a:t>13/04/2021</a:t>
            </a:fld>
            <a:endParaRPr lang="en-GB"/>
          </a:p>
        </p:txBody>
      </p:sp>
      <p:sp>
        <p:nvSpPr>
          <p:cNvPr id="8" name="Footer Placeholder 7">
            <a:extLst>
              <a:ext uri="{FF2B5EF4-FFF2-40B4-BE49-F238E27FC236}">
                <a16:creationId xmlns:a16="http://schemas.microsoft.com/office/drawing/2014/main" id="{E2A6FA89-6444-46EC-AC68-044730022CB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BE96883-4974-4B07-89BC-0EF1ECAE1B90}"/>
              </a:ext>
            </a:extLst>
          </p:cNvPr>
          <p:cNvSpPr>
            <a:spLocks noGrp="1"/>
          </p:cNvSpPr>
          <p:nvPr>
            <p:ph type="sldNum" sz="quarter" idx="12"/>
          </p:nvPr>
        </p:nvSpPr>
        <p:spPr/>
        <p:txBody>
          <a:bodyPr/>
          <a:lstStyle/>
          <a:p>
            <a:fld id="{03857C9C-EB74-4A43-A7DE-47C589D12EC8}" type="slidenum">
              <a:rPr lang="en-GB" smtClean="0"/>
              <a:t>‹#›</a:t>
            </a:fld>
            <a:endParaRPr lang="en-GB"/>
          </a:p>
        </p:txBody>
      </p:sp>
    </p:spTree>
    <p:extLst>
      <p:ext uri="{BB962C8B-B14F-4D97-AF65-F5344CB8AC3E}">
        <p14:creationId xmlns:p14="http://schemas.microsoft.com/office/powerpoint/2010/main" val="1731578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42C44-D54D-4024-83AD-E842BE0EAE7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BAADB54-766E-408B-9585-74A880B217AD}"/>
              </a:ext>
            </a:extLst>
          </p:cNvPr>
          <p:cNvSpPr>
            <a:spLocks noGrp="1"/>
          </p:cNvSpPr>
          <p:nvPr>
            <p:ph type="dt" sz="half" idx="10"/>
          </p:nvPr>
        </p:nvSpPr>
        <p:spPr/>
        <p:txBody>
          <a:bodyPr/>
          <a:lstStyle/>
          <a:p>
            <a:fld id="{71392C0A-C4D9-4601-93BA-89CBBB070D71}" type="datetimeFigureOut">
              <a:rPr lang="en-GB" smtClean="0"/>
              <a:t>13/04/2021</a:t>
            </a:fld>
            <a:endParaRPr lang="en-GB"/>
          </a:p>
        </p:txBody>
      </p:sp>
      <p:sp>
        <p:nvSpPr>
          <p:cNvPr id="4" name="Footer Placeholder 3">
            <a:extLst>
              <a:ext uri="{FF2B5EF4-FFF2-40B4-BE49-F238E27FC236}">
                <a16:creationId xmlns:a16="http://schemas.microsoft.com/office/drawing/2014/main" id="{AB944806-634E-4D19-A605-B6FC645DFB7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6AD870C-6544-4AD8-A126-0B362DE5ED2F}"/>
              </a:ext>
            </a:extLst>
          </p:cNvPr>
          <p:cNvSpPr>
            <a:spLocks noGrp="1"/>
          </p:cNvSpPr>
          <p:nvPr>
            <p:ph type="sldNum" sz="quarter" idx="12"/>
          </p:nvPr>
        </p:nvSpPr>
        <p:spPr/>
        <p:txBody>
          <a:bodyPr/>
          <a:lstStyle/>
          <a:p>
            <a:fld id="{03857C9C-EB74-4A43-A7DE-47C589D12EC8}" type="slidenum">
              <a:rPr lang="en-GB" smtClean="0"/>
              <a:t>‹#›</a:t>
            </a:fld>
            <a:endParaRPr lang="en-GB"/>
          </a:p>
        </p:txBody>
      </p:sp>
    </p:spTree>
    <p:extLst>
      <p:ext uri="{BB962C8B-B14F-4D97-AF65-F5344CB8AC3E}">
        <p14:creationId xmlns:p14="http://schemas.microsoft.com/office/powerpoint/2010/main" val="281059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9448CD3-CABF-4006-9DBE-A5F49F19EB4E}"/>
              </a:ext>
            </a:extLst>
          </p:cNvPr>
          <p:cNvSpPr>
            <a:spLocks noGrp="1"/>
          </p:cNvSpPr>
          <p:nvPr>
            <p:ph type="dt" sz="half" idx="10"/>
          </p:nvPr>
        </p:nvSpPr>
        <p:spPr/>
        <p:txBody>
          <a:bodyPr/>
          <a:lstStyle/>
          <a:p>
            <a:fld id="{71392C0A-C4D9-4601-93BA-89CBBB070D71}" type="datetimeFigureOut">
              <a:rPr lang="en-GB" smtClean="0"/>
              <a:t>13/04/2021</a:t>
            </a:fld>
            <a:endParaRPr lang="en-GB"/>
          </a:p>
        </p:txBody>
      </p:sp>
      <p:sp>
        <p:nvSpPr>
          <p:cNvPr id="3" name="Footer Placeholder 2">
            <a:extLst>
              <a:ext uri="{FF2B5EF4-FFF2-40B4-BE49-F238E27FC236}">
                <a16:creationId xmlns:a16="http://schemas.microsoft.com/office/drawing/2014/main" id="{90CE1057-33A6-4886-B0CB-0E621D63410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423AD8D-F61D-415D-9DE7-8C82B1343998}"/>
              </a:ext>
            </a:extLst>
          </p:cNvPr>
          <p:cNvSpPr>
            <a:spLocks noGrp="1"/>
          </p:cNvSpPr>
          <p:nvPr>
            <p:ph type="sldNum" sz="quarter" idx="12"/>
          </p:nvPr>
        </p:nvSpPr>
        <p:spPr/>
        <p:txBody>
          <a:bodyPr/>
          <a:lstStyle/>
          <a:p>
            <a:fld id="{03857C9C-EB74-4A43-A7DE-47C589D12EC8}" type="slidenum">
              <a:rPr lang="en-GB" smtClean="0"/>
              <a:t>‹#›</a:t>
            </a:fld>
            <a:endParaRPr lang="en-GB"/>
          </a:p>
        </p:txBody>
      </p:sp>
    </p:spTree>
    <p:extLst>
      <p:ext uri="{BB962C8B-B14F-4D97-AF65-F5344CB8AC3E}">
        <p14:creationId xmlns:p14="http://schemas.microsoft.com/office/powerpoint/2010/main" val="10423042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A310F-0B6A-4FB4-9772-9D878169CA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18BD04-AAB4-49A7-B9CF-B88C590F6F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242F6D5-7E4C-47A9-B81B-19BD6059E1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5BF7886-110D-4E81-AF09-6A78A581AA39}"/>
              </a:ext>
            </a:extLst>
          </p:cNvPr>
          <p:cNvSpPr>
            <a:spLocks noGrp="1"/>
          </p:cNvSpPr>
          <p:nvPr>
            <p:ph type="dt" sz="half" idx="10"/>
          </p:nvPr>
        </p:nvSpPr>
        <p:spPr/>
        <p:txBody>
          <a:bodyPr/>
          <a:lstStyle/>
          <a:p>
            <a:fld id="{71392C0A-C4D9-4601-93BA-89CBBB070D71}" type="datetimeFigureOut">
              <a:rPr lang="en-GB" smtClean="0"/>
              <a:t>13/04/2021</a:t>
            </a:fld>
            <a:endParaRPr lang="en-GB"/>
          </a:p>
        </p:txBody>
      </p:sp>
      <p:sp>
        <p:nvSpPr>
          <p:cNvPr id="6" name="Footer Placeholder 5">
            <a:extLst>
              <a:ext uri="{FF2B5EF4-FFF2-40B4-BE49-F238E27FC236}">
                <a16:creationId xmlns:a16="http://schemas.microsoft.com/office/drawing/2014/main" id="{B11674D4-E75B-441B-BD70-A1D7592DD1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7FCD442-B37E-4780-98BD-5E9657FE78FD}"/>
              </a:ext>
            </a:extLst>
          </p:cNvPr>
          <p:cNvSpPr>
            <a:spLocks noGrp="1"/>
          </p:cNvSpPr>
          <p:nvPr>
            <p:ph type="sldNum" sz="quarter" idx="12"/>
          </p:nvPr>
        </p:nvSpPr>
        <p:spPr/>
        <p:txBody>
          <a:bodyPr/>
          <a:lstStyle/>
          <a:p>
            <a:fld id="{03857C9C-EB74-4A43-A7DE-47C589D12EC8}" type="slidenum">
              <a:rPr lang="en-GB" smtClean="0"/>
              <a:t>‹#›</a:t>
            </a:fld>
            <a:endParaRPr lang="en-GB"/>
          </a:p>
        </p:txBody>
      </p:sp>
    </p:spTree>
    <p:extLst>
      <p:ext uri="{BB962C8B-B14F-4D97-AF65-F5344CB8AC3E}">
        <p14:creationId xmlns:p14="http://schemas.microsoft.com/office/powerpoint/2010/main" val="18239225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C19A0-45D5-411F-83FC-F8B3F9FA7F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3182CE0-9261-4155-9DC3-9A236C6AED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92BB3D3-6F48-4A7E-8B65-890A88D022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B3CEBCD-EF27-4610-8CDA-EFE05DC853BB}"/>
              </a:ext>
            </a:extLst>
          </p:cNvPr>
          <p:cNvSpPr>
            <a:spLocks noGrp="1"/>
          </p:cNvSpPr>
          <p:nvPr>
            <p:ph type="dt" sz="half" idx="10"/>
          </p:nvPr>
        </p:nvSpPr>
        <p:spPr/>
        <p:txBody>
          <a:bodyPr/>
          <a:lstStyle/>
          <a:p>
            <a:fld id="{71392C0A-C4D9-4601-93BA-89CBBB070D71}" type="datetimeFigureOut">
              <a:rPr lang="en-GB" smtClean="0"/>
              <a:t>13/04/2021</a:t>
            </a:fld>
            <a:endParaRPr lang="en-GB"/>
          </a:p>
        </p:txBody>
      </p:sp>
      <p:sp>
        <p:nvSpPr>
          <p:cNvPr id="6" name="Footer Placeholder 5">
            <a:extLst>
              <a:ext uri="{FF2B5EF4-FFF2-40B4-BE49-F238E27FC236}">
                <a16:creationId xmlns:a16="http://schemas.microsoft.com/office/drawing/2014/main" id="{27182762-01AF-48C0-81D9-1856D2D8A2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1AC6FE-E3DD-40B1-91E1-4DC10333126D}"/>
              </a:ext>
            </a:extLst>
          </p:cNvPr>
          <p:cNvSpPr>
            <a:spLocks noGrp="1"/>
          </p:cNvSpPr>
          <p:nvPr>
            <p:ph type="sldNum" sz="quarter" idx="12"/>
          </p:nvPr>
        </p:nvSpPr>
        <p:spPr/>
        <p:txBody>
          <a:bodyPr/>
          <a:lstStyle/>
          <a:p>
            <a:fld id="{03857C9C-EB74-4A43-A7DE-47C589D12EC8}" type="slidenum">
              <a:rPr lang="en-GB" smtClean="0"/>
              <a:t>‹#›</a:t>
            </a:fld>
            <a:endParaRPr lang="en-GB"/>
          </a:p>
        </p:txBody>
      </p:sp>
    </p:spTree>
    <p:extLst>
      <p:ext uri="{BB962C8B-B14F-4D97-AF65-F5344CB8AC3E}">
        <p14:creationId xmlns:p14="http://schemas.microsoft.com/office/powerpoint/2010/main" val="3954970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4F291-439B-4BAE-A5E6-2351DC608AC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CAE4A4C-00FD-4498-A11F-5FFBEC572D6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1BE06E-8578-463B-8467-F3E00BA2EBC4}"/>
              </a:ext>
            </a:extLst>
          </p:cNvPr>
          <p:cNvSpPr>
            <a:spLocks noGrp="1"/>
          </p:cNvSpPr>
          <p:nvPr>
            <p:ph type="dt" sz="half" idx="10"/>
          </p:nvPr>
        </p:nvSpPr>
        <p:spPr/>
        <p:txBody>
          <a:bodyPr/>
          <a:lstStyle/>
          <a:p>
            <a:fld id="{71392C0A-C4D9-4601-93BA-89CBBB070D71}" type="datetimeFigureOut">
              <a:rPr lang="en-GB" smtClean="0"/>
              <a:t>13/04/2021</a:t>
            </a:fld>
            <a:endParaRPr lang="en-GB"/>
          </a:p>
        </p:txBody>
      </p:sp>
      <p:sp>
        <p:nvSpPr>
          <p:cNvPr id="5" name="Footer Placeholder 4">
            <a:extLst>
              <a:ext uri="{FF2B5EF4-FFF2-40B4-BE49-F238E27FC236}">
                <a16:creationId xmlns:a16="http://schemas.microsoft.com/office/drawing/2014/main" id="{7F7593FE-105D-4BF9-9F6F-99A2006D33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D807FE-4271-45D5-B4E7-944CCAA996A1}"/>
              </a:ext>
            </a:extLst>
          </p:cNvPr>
          <p:cNvSpPr>
            <a:spLocks noGrp="1"/>
          </p:cNvSpPr>
          <p:nvPr>
            <p:ph type="sldNum" sz="quarter" idx="12"/>
          </p:nvPr>
        </p:nvSpPr>
        <p:spPr/>
        <p:txBody>
          <a:bodyPr/>
          <a:lstStyle/>
          <a:p>
            <a:fld id="{03857C9C-EB74-4A43-A7DE-47C589D12EC8}" type="slidenum">
              <a:rPr lang="en-GB" smtClean="0"/>
              <a:t>‹#›</a:t>
            </a:fld>
            <a:endParaRPr lang="en-GB"/>
          </a:p>
        </p:txBody>
      </p:sp>
    </p:spTree>
    <p:extLst>
      <p:ext uri="{BB962C8B-B14F-4D97-AF65-F5344CB8AC3E}">
        <p14:creationId xmlns:p14="http://schemas.microsoft.com/office/powerpoint/2010/main" val="1573542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A83630-266A-4BBA-9455-FD680F3F738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23E0DD-0AA2-4603-BF1E-FB2813CF67B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89DFF2-A842-4B2A-8A5A-BC4CD7206EF9}"/>
              </a:ext>
            </a:extLst>
          </p:cNvPr>
          <p:cNvSpPr>
            <a:spLocks noGrp="1"/>
          </p:cNvSpPr>
          <p:nvPr>
            <p:ph type="dt" sz="half" idx="10"/>
          </p:nvPr>
        </p:nvSpPr>
        <p:spPr/>
        <p:txBody>
          <a:bodyPr/>
          <a:lstStyle/>
          <a:p>
            <a:fld id="{71392C0A-C4D9-4601-93BA-89CBBB070D71}" type="datetimeFigureOut">
              <a:rPr lang="en-GB" smtClean="0"/>
              <a:t>13/04/2021</a:t>
            </a:fld>
            <a:endParaRPr lang="en-GB"/>
          </a:p>
        </p:txBody>
      </p:sp>
      <p:sp>
        <p:nvSpPr>
          <p:cNvPr id="5" name="Footer Placeholder 4">
            <a:extLst>
              <a:ext uri="{FF2B5EF4-FFF2-40B4-BE49-F238E27FC236}">
                <a16:creationId xmlns:a16="http://schemas.microsoft.com/office/drawing/2014/main" id="{2126692C-610C-4D9B-9F34-044EA2B227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72B24F-E177-4B95-8F36-7B19EB7F779C}"/>
              </a:ext>
            </a:extLst>
          </p:cNvPr>
          <p:cNvSpPr>
            <a:spLocks noGrp="1"/>
          </p:cNvSpPr>
          <p:nvPr>
            <p:ph type="sldNum" sz="quarter" idx="12"/>
          </p:nvPr>
        </p:nvSpPr>
        <p:spPr/>
        <p:txBody>
          <a:bodyPr/>
          <a:lstStyle/>
          <a:p>
            <a:fld id="{03857C9C-EB74-4A43-A7DE-47C589D12EC8}" type="slidenum">
              <a:rPr lang="en-GB" smtClean="0"/>
              <a:t>‹#›</a:t>
            </a:fld>
            <a:endParaRPr lang="en-GB"/>
          </a:p>
        </p:txBody>
      </p:sp>
    </p:spTree>
    <p:extLst>
      <p:ext uri="{BB962C8B-B14F-4D97-AF65-F5344CB8AC3E}">
        <p14:creationId xmlns:p14="http://schemas.microsoft.com/office/powerpoint/2010/main" val="7889520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0D9F805-090E-4376-8B45-DE2706874516}"/>
              </a:ext>
            </a:extLst>
          </p:cNvPr>
          <p:cNvSpPr>
            <a:spLocks noGrp="1"/>
          </p:cNvSpPr>
          <p:nvPr>
            <p:ph type="dt" sz="half" idx="10"/>
          </p:nvPr>
        </p:nvSpPr>
        <p:spPr/>
        <p:txBody>
          <a:bodyPr/>
          <a:lstStyle>
            <a:lvl1pPr>
              <a:defRPr/>
            </a:lvl1pPr>
          </a:lstStyle>
          <a:p>
            <a:pPr>
              <a:defRPr/>
            </a:pPr>
            <a:fld id="{2E885EE6-7802-400D-B798-971D9ECF351C}" type="datetimeFigureOut">
              <a:rPr lang="en-GB"/>
              <a:pPr>
                <a:defRPr/>
              </a:pPr>
              <a:t>13/04/2021</a:t>
            </a:fld>
            <a:endParaRPr lang="en-GB"/>
          </a:p>
        </p:txBody>
      </p:sp>
      <p:sp>
        <p:nvSpPr>
          <p:cNvPr id="5" name="Footer Placeholder 4">
            <a:extLst>
              <a:ext uri="{FF2B5EF4-FFF2-40B4-BE49-F238E27FC236}">
                <a16:creationId xmlns:a16="http://schemas.microsoft.com/office/drawing/2014/main" id="{43A902E5-35F5-48A7-882F-1A3130045A8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9620EDB-0D9A-4FE0-A98F-538BBED5061D}"/>
              </a:ext>
            </a:extLst>
          </p:cNvPr>
          <p:cNvSpPr>
            <a:spLocks noGrp="1"/>
          </p:cNvSpPr>
          <p:nvPr>
            <p:ph type="sldNum" sz="quarter" idx="12"/>
          </p:nvPr>
        </p:nvSpPr>
        <p:spPr/>
        <p:txBody>
          <a:bodyPr/>
          <a:lstStyle>
            <a:lvl1pPr>
              <a:defRPr/>
            </a:lvl1pPr>
          </a:lstStyle>
          <a:p>
            <a:pPr>
              <a:defRPr/>
            </a:pPr>
            <a:fld id="{B59B0017-B0E6-4E2A-BBBD-243A059475A0}" type="slidenum">
              <a:rPr lang="en-GB"/>
              <a:pPr>
                <a:defRPr/>
              </a:pPr>
              <a:t>‹#›</a:t>
            </a:fld>
            <a:endParaRPr lang="en-GB"/>
          </a:p>
        </p:txBody>
      </p:sp>
    </p:spTree>
    <p:extLst>
      <p:ext uri="{BB962C8B-B14F-4D97-AF65-F5344CB8AC3E}">
        <p14:creationId xmlns:p14="http://schemas.microsoft.com/office/powerpoint/2010/main" val="8590356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7A15D0-5AC6-45D9-A576-4B2BBC4BCA78}"/>
              </a:ext>
            </a:extLst>
          </p:cNvPr>
          <p:cNvSpPr>
            <a:spLocks noGrp="1"/>
          </p:cNvSpPr>
          <p:nvPr>
            <p:ph type="dt" sz="half" idx="10"/>
          </p:nvPr>
        </p:nvSpPr>
        <p:spPr/>
        <p:txBody>
          <a:bodyPr/>
          <a:lstStyle>
            <a:lvl1pPr>
              <a:defRPr/>
            </a:lvl1pPr>
          </a:lstStyle>
          <a:p>
            <a:pPr>
              <a:defRPr/>
            </a:pPr>
            <a:fld id="{36399A39-7047-4AAB-B351-1E29ED6E563C}" type="datetimeFigureOut">
              <a:rPr lang="en-GB"/>
              <a:pPr>
                <a:defRPr/>
              </a:pPr>
              <a:t>13/04/2021</a:t>
            </a:fld>
            <a:endParaRPr lang="en-GB"/>
          </a:p>
        </p:txBody>
      </p:sp>
      <p:sp>
        <p:nvSpPr>
          <p:cNvPr id="5" name="Footer Placeholder 4">
            <a:extLst>
              <a:ext uri="{FF2B5EF4-FFF2-40B4-BE49-F238E27FC236}">
                <a16:creationId xmlns:a16="http://schemas.microsoft.com/office/drawing/2014/main" id="{35986682-4F7D-49E3-A7EC-AFDABAC6AF7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A366AB3-071C-4BC5-8C39-FBBB85232A95}"/>
              </a:ext>
            </a:extLst>
          </p:cNvPr>
          <p:cNvSpPr>
            <a:spLocks noGrp="1"/>
          </p:cNvSpPr>
          <p:nvPr>
            <p:ph type="sldNum" sz="quarter" idx="12"/>
          </p:nvPr>
        </p:nvSpPr>
        <p:spPr/>
        <p:txBody>
          <a:bodyPr/>
          <a:lstStyle>
            <a:lvl1pPr>
              <a:defRPr/>
            </a:lvl1pPr>
          </a:lstStyle>
          <a:p>
            <a:pPr>
              <a:defRPr/>
            </a:pPr>
            <a:fld id="{4B3D95B5-F2CA-4035-8742-3E645CDB694F}" type="slidenum">
              <a:rPr lang="en-GB"/>
              <a:pPr>
                <a:defRPr/>
              </a:pPr>
              <a:t>‹#›</a:t>
            </a:fld>
            <a:endParaRPr lang="en-GB"/>
          </a:p>
        </p:txBody>
      </p:sp>
    </p:spTree>
    <p:extLst>
      <p:ext uri="{BB962C8B-B14F-4D97-AF65-F5344CB8AC3E}">
        <p14:creationId xmlns:p14="http://schemas.microsoft.com/office/powerpoint/2010/main" val="11407351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68CD1D6-C8E6-4B88-8784-C01A0B75BED6}"/>
              </a:ext>
            </a:extLst>
          </p:cNvPr>
          <p:cNvSpPr>
            <a:spLocks noGrp="1"/>
          </p:cNvSpPr>
          <p:nvPr>
            <p:ph type="dt" sz="half" idx="10"/>
          </p:nvPr>
        </p:nvSpPr>
        <p:spPr/>
        <p:txBody>
          <a:bodyPr/>
          <a:lstStyle>
            <a:lvl1pPr>
              <a:defRPr/>
            </a:lvl1pPr>
          </a:lstStyle>
          <a:p>
            <a:pPr>
              <a:defRPr/>
            </a:pPr>
            <a:fld id="{B47B1F6F-DE5C-431B-9204-C10A6FFCCE28}" type="datetimeFigureOut">
              <a:rPr lang="en-GB"/>
              <a:pPr>
                <a:defRPr/>
              </a:pPr>
              <a:t>13/04/2021</a:t>
            </a:fld>
            <a:endParaRPr lang="en-GB"/>
          </a:p>
        </p:txBody>
      </p:sp>
      <p:sp>
        <p:nvSpPr>
          <p:cNvPr id="5" name="Footer Placeholder 4">
            <a:extLst>
              <a:ext uri="{FF2B5EF4-FFF2-40B4-BE49-F238E27FC236}">
                <a16:creationId xmlns:a16="http://schemas.microsoft.com/office/drawing/2014/main" id="{9B812E3F-EFDD-4C9E-BA82-F04CBD7B777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6600003-79A0-476E-B988-552652560E4F}"/>
              </a:ext>
            </a:extLst>
          </p:cNvPr>
          <p:cNvSpPr>
            <a:spLocks noGrp="1"/>
          </p:cNvSpPr>
          <p:nvPr>
            <p:ph type="sldNum" sz="quarter" idx="12"/>
          </p:nvPr>
        </p:nvSpPr>
        <p:spPr/>
        <p:txBody>
          <a:bodyPr/>
          <a:lstStyle>
            <a:lvl1pPr>
              <a:defRPr/>
            </a:lvl1pPr>
          </a:lstStyle>
          <a:p>
            <a:pPr>
              <a:defRPr/>
            </a:pPr>
            <a:fld id="{0739B2C2-3D49-4411-BD91-4DCD0EFBC0E4}" type="slidenum">
              <a:rPr lang="en-GB"/>
              <a:pPr>
                <a:defRPr/>
              </a:pPr>
              <a:t>‹#›</a:t>
            </a:fld>
            <a:endParaRPr lang="en-GB"/>
          </a:p>
        </p:txBody>
      </p:sp>
    </p:spTree>
    <p:extLst>
      <p:ext uri="{BB962C8B-B14F-4D97-AF65-F5344CB8AC3E}">
        <p14:creationId xmlns:p14="http://schemas.microsoft.com/office/powerpoint/2010/main" val="26447901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B33758DA-0FB3-4EEE-A7DE-5D9AF0A744F1}"/>
              </a:ext>
            </a:extLst>
          </p:cNvPr>
          <p:cNvSpPr>
            <a:spLocks noGrp="1"/>
          </p:cNvSpPr>
          <p:nvPr>
            <p:ph type="dt" sz="half" idx="10"/>
          </p:nvPr>
        </p:nvSpPr>
        <p:spPr/>
        <p:txBody>
          <a:bodyPr/>
          <a:lstStyle>
            <a:lvl1pPr>
              <a:defRPr/>
            </a:lvl1pPr>
          </a:lstStyle>
          <a:p>
            <a:pPr>
              <a:defRPr/>
            </a:pPr>
            <a:fld id="{4FE222E6-BEF5-418A-8B26-C3A137661B15}" type="datetimeFigureOut">
              <a:rPr lang="en-GB"/>
              <a:pPr>
                <a:defRPr/>
              </a:pPr>
              <a:t>13/04/2021</a:t>
            </a:fld>
            <a:endParaRPr lang="en-GB"/>
          </a:p>
        </p:txBody>
      </p:sp>
      <p:sp>
        <p:nvSpPr>
          <p:cNvPr id="6" name="Footer Placeholder 4">
            <a:extLst>
              <a:ext uri="{FF2B5EF4-FFF2-40B4-BE49-F238E27FC236}">
                <a16:creationId xmlns:a16="http://schemas.microsoft.com/office/drawing/2014/main" id="{BF23CC96-CA43-4B48-B3C9-B57AEB9373B7}"/>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EA8EEAA-83DD-491F-89AC-130D9D3959AB}"/>
              </a:ext>
            </a:extLst>
          </p:cNvPr>
          <p:cNvSpPr>
            <a:spLocks noGrp="1"/>
          </p:cNvSpPr>
          <p:nvPr>
            <p:ph type="sldNum" sz="quarter" idx="12"/>
          </p:nvPr>
        </p:nvSpPr>
        <p:spPr/>
        <p:txBody>
          <a:bodyPr/>
          <a:lstStyle>
            <a:lvl1pPr>
              <a:defRPr/>
            </a:lvl1pPr>
          </a:lstStyle>
          <a:p>
            <a:pPr>
              <a:defRPr/>
            </a:pPr>
            <a:fld id="{47CFA83E-8F18-4BC6-B353-0D9ED55769B3}" type="slidenum">
              <a:rPr lang="en-GB"/>
              <a:pPr>
                <a:defRPr/>
              </a:pPr>
              <a:t>‹#›</a:t>
            </a:fld>
            <a:endParaRPr lang="en-GB"/>
          </a:p>
        </p:txBody>
      </p:sp>
    </p:spTree>
    <p:extLst>
      <p:ext uri="{BB962C8B-B14F-4D97-AF65-F5344CB8AC3E}">
        <p14:creationId xmlns:p14="http://schemas.microsoft.com/office/powerpoint/2010/main" val="16223337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475A71E5-1A2D-49A6-9A2F-6350BC014CB1}"/>
              </a:ext>
            </a:extLst>
          </p:cNvPr>
          <p:cNvSpPr>
            <a:spLocks noGrp="1"/>
          </p:cNvSpPr>
          <p:nvPr>
            <p:ph type="dt" sz="half" idx="10"/>
          </p:nvPr>
        </p:nvSpPr>
        <p:spPr/>
        <p:txBody>
          <a:bodyPr/>
          <a:lstStyle>
            <a:lvl1pPr>
              <a:defRPr/>
            </a:lvl1pPr>
          </a:lstStyle>
          <a:p>
            <a:pPr>
              <a:defRPr/>
            </a:pPr>
            <a:fld id="{D1F8DBC9-1519-4321-96BE-7F658A1997BE}" type="datetimeFigureOut">
              <a:rPr lang="en-GB"/>
              <a:pPr>
                <a:defRPr/>
              </a:pPr>
              <a:t>13/04/2021</a:t>
            </a:fld>
            <a:endParaRPr lang="en-GB"/>
          </a:p>
        </p:txBody>
      </p:sp>
      <p:sp>
        <p:nvSpPr>
          <p:cNvPr id="8" name="Footer Placeholder 4">
            <a:extLst>
              <a:ext uri="{FF2B5EF4-FFF2-40B4-BE49-F238E27FC236}">
                <a16:creationId xmlns:a16="http://schemas.microsoft.com/office/drawing/2014/main" id="{D0F6971F-7403-4171-9170-E5822E498E5C}"/>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4960FAA3-DD11-4D17-8B41-70F83997AF50}"/>
              </a:ext>
            </a:extLst>
          </p:cNvPr>
          <p:cNvSpPr>
            <a:spLocks noGrp="1"/>
          </p:cNvSpPr>
          <p:nvPr>
            <p:ph type="sldNum" sz="quarter" idx="12"/>
          </p:nvPr>
        </p:nvSpPr>
        <p:spPr/>
        <p:txBody>
          <a:bodyPr/>
          <a:lstStyle>
            <a:lvl1pPr>
              <a:defRPr/>
            </a:lvl1pPr>
          </a:lstStyle>
          <a:p>
            <a:pPr>
              <a:defRPr/>
            </a:pPr>
            <a:fld id="{13D8FB6C-EA2F-4C81-9537-882299F835AF}" type="slidenum">
              <a:rPr lang="en-GB"/>
              <a:pPr>
                <a:defRPr/>
              </a:pPr>
              <a:t>‹#›</a:t>
            </a:fld>
            <a:endParaRPr lang="en-GB"/>
          </a:p>
        </p:txBody>
      </p:sp>
    </p:spTree>
    <p:extLst>
      <p:ext uri="{BB962C8B-B14F-4D97-AF65-F5344CB8AC3E}">
        <p14:creationId xmlns:p14="http://schemas.microsoft.com/office/powerpoint/2010/main" val="36142257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C28CE692-7AD4-459B-A6FB-BBCBA8EE03FC}"/>
              </a:ext>
            </a:extLst>
          </p:cNvPr>
          <p:cNvSpPr>
            <a:spLocks noGrp="1"/>
          </p:cNvSpPr>
          <p:nvPr>
            <p:ph type="dt" sz="half" idx="10"/>
          </p:nvPr>
        </p:nvSpPr>
        <p:spPr/>
        <p:txBody>
          <a:bodyPr/>
          <a:lstStyle>
            <a:lvl1pPr>
              <a:defRPr/>
            </a:lvl1pPr>
          </a:lstStyle>
          <a:p>
            <a:pPr>
              <a:defRPr/>
            </a:pPr>
            <a:fld id="{30999FBC-8324-4231-A60E-F0F7E6086325}" type="datetimeFigureOut">
              <a:rPr lang="en-GB"/>
              <a:pPr>
                <a:defRPr/>
              </a:pPr>
              <a:t>13/04/2021</a:t>
            </a:fld>
            <a:endParaRPr lang="en-GB"/>
          </a:p>
        </p:txBody>
      </p:sp>
      <p:sp>
        <p:nvSpPr>
          <p:cNvPr id="4" name="Footer Placeholder 4">
            <a:extLst>
              <a:ext uri="{FF2B5EF4-FFF2-40B4-BE49-F238E27FC236}">
                <a16:creationId xmlns:a16="http://schemas.microsoft.com/office/drawing/2014/main" id="{141ABF06-21F7-4E60-AA18-C267DAB1BFB8}"/>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6E1D2349-A468-461E-94D9-ED225C726DCE}"/>
              </a:ext>
            </a:extLst>
          </p:cNvPr>
          <p:cNvSpPr>
            <a:spLocks noGrp="1"/>
          </p:cNvSpPr>
          <p:nvPr>
            <p:ph type="sldNum" sz="quarter" idx="12"/>
          </p:nvPr>
        </p:nvSpPr>
        <p:spPr/>
        <p:txBody>
          <a:bodyPr/>
          <a:lstStyle>
            <a:lvl1pPr>
              <a:defRPr/>
            </a:lvl1pPr>
          </a:lstStyle>
          <a:p>
            <a:pPr>
              <a:defRPr/>
            </a:pPr>
            <a:fld id="{550E687E-50D5-41DD-A7CB-FEE9956209A9}" type="slidenum">
              <a:rPr lang="en-GB"/>
              <a:pPr>
                <a:defRPr/>
              </a:pPr>
              <a:t>‹#›</a:t>
            </a:fld>
            <a:endParaRPr lang="en-GB"/>
          </a:p>
        </p:txBody>
      </p:sp>
    </p:spTree>
    <p:extLst>
      <p:ext uri="{BB962C8B-B14F-4D97-AF65-F5344CB8AC3E}">
        <p14:creationId xmlns:p14="http://schemas.microsoft.com/office/powerpoint/2010/main" val="23549139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3FBF5A7-7D6B-4AB0-B620-87A1E7FFCC66}"/>
              </a:ext>
            </a:extLst>
          </p:cNvPr>
          <p:cNvSpPr>
            <a:spLocks noGrp="1"/>
          </p:cNvSpPr>
          <p:nvPr>
            <p:ph type="dt" sz="half" idx="10"/>
          </p:nvPr>
        </p:nvSpPr>
        <p:spPr/>
        <p:txBody>
          <a:bodyPr/>
          <a:lstStyle>
            <a:lvl1pPr>
              <a:defRPr/>
            </a:lvl1pPr>
          </a:lstStyle>
          <a:p>
            <a:pPr>
              <a:defRPr/>
            </a:pPr>
            <a:fld id="{2B3C9A20-8624-4826-9A6A-E9BAD7AB8C69}" type="datetimeFigureOut">
              <a:rPr lang="en-GB"/>
              <a:pPr>
                <a:defRPr/>
              </a:pPr>
              <a:t>13/04/2021</a:t>
            </a:fld>
            <a:endParaRPr lang="en-GB"/>
          </a:p>
        </p:txBody>
      </p:sp>
      <p:sp>
        <p:nvSpPr>
          <p:cNvPr id="3" name="Footer Placeholder 4">
            <a:extLst>
              <a:ext uri="{FF2B5EF4-FFF2-40B4-BE49-F238E27FC236}">
                <a16:creationId xmlns:a16="http://schemas.microsoft.com/office/drawing/2014/main" id="{665FF534-82EA-437C-A7DE-E1E9224289A3}"/>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319CE039-1568-4606-963C-BCB0BB892C8B}"/>
              </a:ext>
            </a:extLst>
          </p:cNvPr>
          <p:cNvSpPr>
            <a:spLocks noGrp="1"/>
          </p:cNvSpPr>
          <p:nvPr>
            <p:ph type="sldNum" sz="quarter" idx="12"/>
          </p:nvPr>
        </p:nvSpPr>
        <p:spPr/>
        <p:txBody>
          <a:bodyPr/>
          <a:lstStyle>
            <a:lvl1pPr>
              <a:defRPr/>
            </a:lvl1pPr>
          </a:lstStyle>
          <a:p>
            <a:pPr>
              <a:defRPr/>
            </a:pPr>
            <a:fld id="{1BB3EC22-F78D-439C-B44C-48969A4BB4E0}" type="slidenum">
              <a:rPr lang="en-GB"/>
              <a:pPr>
                <a:defRPr/>
              </a:pPr>
              <a:t>‹#›</a:t>
            </a:fld>
            <a:endParaRPr lang="en-GB"/>
          </a:p>
        </p:txBody>
      </p:sp>
    </p:spTree>
    <p:extLst>
      <p:ext uri="{BB962C8B-B14F-4D97-AF65-F5344CB8AC3E}">
        <p14:creationId xmlns:p14="http://schemas.microsoft.com/office/powerpoint/2010/main" val="24559608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559FDF41-B615-40EF-8B97-882D85812213}"/>
              </a:ext>
            </a:extLst>
          </p:cNvPr>
          <p:cNvSpPr>
            <a:spLocks noGrp="1"/>
          </p:cNvSpPr>
          <p:nvPr>
            <p:ph type="dt" sz="half" idx="10"/>
          </p:nvPr>
        </p:nvSpPr>
        <p:spPr/>
        <p:txBody>
          <a:bodyPr/>
          <a:lstStyle>
            <a:lvl1pPr>
              <a:defRPr/>
            </a:lvl1pPr>
          </a:lstStyle>
          <a:p>
            <a:pPr>
              <a:defRPr/>
            </a:pPr>
            <a:fld id="{78D7673F-C2EA-4815-BDA1-E313B13C3966}" type="datetimeFigureOut">
              <a:rPr lang="en-GB"/>
              <a:pPr>
                <a:defRPr/>
              </a:pPr>
              <a:t>13/04/2021</a:t>
            </a:fld>
            <a:endParaRPr lang="en-GB"/>
          </a:p>
        </p:txBody>
      </p:sp>
      <p:sp>
        <p:nvSpPr>
          <p:cNvPr id="6" name="Footer Placeholder 4">
            <a:extLst>
              <a:ext uri="{FF2B5EF4-FFF2-40B4-BE49-F238E27FC236}">
                <a16:creationId xmlns:a16="http://schemas.microsoft.com/office/drawing/2014/main" id="{4097059B-7358-400D-933E-6A3246A853C9}"/>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2707DED-6E93-4213-B987-3C148CD39942}"/>
              </a:ext>
            </a:extLst>
          </p:cNvPr>
          <p:cNvSpPr>
            <a:spLocks noGrp="1"/>
          </p:cNvSpPr>
          <p:nvPr>
            <p:ph type="sldNum" sz="quarter" idx="12"/>
          </p:nvPr>
        </p:nvSpPr>
        <p:spPr/>
        <p:txBody>
          <a:bodyPr/>
          <a:lstStyle>
            <a:lvl1pPr>
              <a:defRPr/>
            </a:lvl1pPr>
          </a:lstStyle>
          <a:p>
            <a:pPr>
              <a:defRPr/>
            </a:pPr>
            <a:fld id="{3A4CC702-3CB9-4461-A7F4-8C6422DCBE6E}" type="slidenum">
              <a:rPr lang="en-GB"/>
              <a:pPr>
                <a:defRPr/>
              </a:pPr>
              <a:t>‹#›</a:t>
            </a:fld>
            <a:endParaRPr lang="en-GB"/>
          </a:p>
        </p:txBody>
      </p:sp>
    </p:spTree>
    <p:extLst>
      <p:ext uri="{BB962C8B-B14F-4D97-AF65-F5344CB8AC3E}">
        <p14:creationId xmlns:p14="http://schemas.microsoft.com/office/powerpoint/2010/main" val="39542179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9B26814-8DAB-4854-9E6A-2C96B7A0A4F1}"/>
              </a:ext>
            </a:extLst>
          </p:cNvPr>
          <p:cNvSpPr>
            <a:spLocks noGrp="1"/>
          </p:cNvSpPr>
          <p:nvPr>
            <p:ph type="dt" sz="half" idx="10"/>
          </p:nvPr>
        </p:nvSpPr>
        <p:spPr/>
        <p:txBody>
          <a:bodyPr/>
          <a:lstStyle>
            <a:lvl1pPr>
              <a:defRPr/>
            </a:lvl1pPr>
          </a:lstStyle>
          <a:p>
            <a:pPr>
              <a:defRPr/>
            </a:pPr>
            <a:fld id="{569FE9D2-1EC7-4FD5-9CFF-7B7B6DF6D67D}" type="datetimeFigureOut">
              <a:rPr lang="en-GB"/>
              <a:pPr>
                <a:defRPr/>
              </a:pPr>
              <a:t>13/04/2021</a:t>
            </a:fld>
            <a:endParaRPr lang="en-GB"/>
          </a:p>
        </p:txBody>
      </p:sp>
      <p:sp>
        <p:nvSpPr>
          <p:cNvPr id="6" name="Footer Placeholder 4">
            <a:extLst>
              <a:ext uri="{FF2B5EF4-FFF2-40B4-BE49-F238E27FC236}">
                <a16:creationId xmlns:a16="http://schemas.microsoft.com/office/drawing/2014/main" id="{D90E97A7-2404-4132-A464-87590223139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12FC5070-05B5-4C41-A294-6CCF24656600}"/>
              </a:ext>
            </a:extLst>
          </p:cNvPr>
          <p:cNvSpPr>
            <a:spLocks noGrp="1"/>
          </p:cNvSpPr>
          <p:nvPr>
            <p:ph type="sldNum" sz="quarter" idx="12"/>
          </p:nvPr>
        </p:nvSpPr>
        <p:spPr/>
        <p:txBody>
          <a:bodyPr/>
          <a:lstStyle>
            <a:lvl1pPr>
              <a:defRPr/>
            </a:lvl1pPr>
          </a:lstStyle>
          <a:p>
            <a:pPr>
              <a:defRPr/>
            </a:pPr>
            <a:fld id="{31602577-3B83-4B98-97F0-C8A03180D97F}" type="slidenum">
              <a:rPr lang="en-GB"/>
              <a:pPr>
                <a:defRPr/>
              </a:pPr>
              <a:t>‹#›</a:t>
            </a:fld>
            <a:endParaRPr lang="en-GB"/>
          </a:p>
        </p:txBody>
      </p:sp>
    </p:spTree>
    <p:extLst>
      <p:ext uri="{BB962C8B-B14F-4D97-AF65-F5344CB8AC3E}">
        <p14:creationId xmlns:p14="http://schemas.microsoft.com/office/powerpoint/2010/main" val="9525781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CFCD05-9B93-4726-A5BA-E5A3EC1DF10D}"/>
              </a:ext>
            </a:extLst>
          </p:cNvPr>
          <p:cNvSpPr>
            <a:spLocks noGrp="1"/>
          </p:cNvSpPr>
          <p:nvPr>
            <p:ph type="dt" sz="half" idx="10"/>
          </p:nvPr>
        </p:nvSpPr>
        <p:spPr/>
        <p:txBody>
          <a:bodyPr/>
          <a:lstStyle>
            <a:lvl1pPr>
              <a:defRPr/>
            </a:lvl1pPr>
          </a:lstStyle>
          <a:p>
            <a:pPr>
              <a:defRPr/>
            </a:pPr>
            <a:fld id="{CD2F8703-07EF-4B11-9573-0ED7C14150FA}" type="datetimeFigureOut">
              <a:rPr lang="en-GB"/>
              <a:pPr>
                <a:defRPr/>
              </a:pPr>
              <a:t>13/04/2021</a:t>
            </a:fld>
            <a:endParaRPr lang="en-GB"/>
          </a:p>
        </p:txBody>
      </p:sp>
      <p:sp>
        <p:nvSpPr>
          <p:cNvPr id="5" name="Footer Placeholder 4">
            <a:extLst>
              <a:ext uri="{FF2B5EF4-FFF2-40B4-BE49-F238E27FC236}">
                <a16:creationId xmlns:a16="http://schemas.microsoft.com/office/drawing/2014/main" id="{9DD691BC-DECD-4D75-A52A-2CA5F7E5776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3889FDD-7F47-4406-B2A2-DE2C31DEA8E4}"/>
              </a:ext>
            </a:extLst>
          </p:cNvPr>
          <p:cNvSpPr>
            <a:spLocks noGrp="1"/>
          </p:cNvSpPr>
          <p:nvPr>
            <p:ph type="sldNum" sz="quarter" idx="12"/>
          </p:nvPr>
        </p:nvSpPr>
        <p:spPr/>
        <p:txBody>
          <a:bodyPr/>
          <a:lstStyle>
            <a:lvl1pPr>
              <a:defRPr/>
            </a:lvl1pPr>
          </a:lstStyle>
          <a:p>
            <a:pPr>
              <a:defRPr/>
            </a:pPr>
            <a:fld id="{1A842134-65DE-46F5-9FB6-D25818E63CBF}" type="slidenum">
              <a:rPr lang="en-GB"/>
              <a:pPr>
                <a:defRPr/>
              </a:pPr>
              <a:t>‹#›</a:t>
            </a:fld>
            <a:endParaRPr lang="en-GB"/>
          </a:p>
        </p:txBody>
      </p:sp>
    </p:spTree>
    <p:extLst>
      <p:ext uri="{BB962C8B-B14F-4D97-AF65-F5344CB8AC3E}">
        <p14:creationId xmlns:p14="http://schemas.microsoft.com/office/powerpoint/2010/main" val="13635843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2CEBB2-65FE-4B0B-891C-3761843ED3A9}"/>
              </a:ext>
            </a:extLst>
          </p:cNvPr>
          <p:cNvSpPr>
            <a:spLocks noGrp="1"/>
          </p:cNvSpPr>
          <p:nvPr>
            <p:ph type="dt" sz="half" idx="10"/>
          </p:nvPr>
        </p:nvSpPr>
        <p:spPr/>
        <p:txBody>
          <a:bodyPr/>
          <a:lstStyle>
            <a:lvl1pPr>
              <a:defRPr/>
            </a:lvl1pPr>
          </a:lstStyle>
          <a:p>
            <a:pPr>
              <a:defRPr/>
            </a:pPr>
            <a:fld id="{1F4CE811-947B-43E2-8D80-759FA849CEDB}" type="datetimeFigureOut">
              <a:rPr lang="en-GB"/>
              <a:pPr>
                <a:defRPr/>
              </a:pPr>
              <a:t>13/04/2021</a:t>
            </a:fld>
            <a:endParaRPr lang="en-GB"/>
          </a:p>
        </p:txBody>
      </p:sp>
      <p:sp>
        <p:nvSpPr>
          <p:cNvPr id="5" name="Footer Placeholder 4">
            <a:extLst>
              <a:ext uri="{FF2B5EF4-FFF2-40B4-BE49-F238E27FC236}">
                <a16:creationId xmlns:a16="http://schemas.microsoft.com/office/drawing/2014/main" id="{5AF78222-3FEE-48BF-92C2-BFAC72B4C2D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E099B23-205D-4740-880B-4CEF3CCA50C3}"/>
              </a:ext>
            </a:extLst>
          </p:cNvPr>
          <p:cNvSpPr>
            <a:spLocks noGrp="1"/>
          </p:cNvSpPr>
          <p:nvPr>
            <p:ph type="sldNum" sz="quarter" idx="12"/>
          </p:nvPr>
        </p:nvSpPr>
        <p:spPr/>
        <p:txBody>
          <a:bodyPr/>
          <a:lstStyle>
            <a:lvl1pPr>
              <a:defRPr/>
            </a:lvl1pPr>
          </a:lstStyle>
          <a:p>
            <a:pPr>
              <a:defRPr/>
            </a:pPr>
            <a:fld id="{C7382618-DF99-48AF-862B-72ADE99F3B6A}" type="slidenum">
              <a:rPr lang="en-GB"/>
              <a:pPr>
                <a:defRPr/>
              </a:pPr>
              <a:t>‹#›</a:t>
            </a:fld>
            <a:endParaRPr lang="en-GB"/>
          </a:p>
        </p:txBody>
      </p:sp>
    </p:spTree>
    <p:extLst>
      <p:ext uri="{BB962C8B-B14F-4D97-AF65-F5344CB8AC3E}">
        <p14:creationId xmlns:p14="http://schemas.microsoft.com/office/powerpoint/2010/main" val="34555951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5F30264-C444-4F22-BEEB-22020C0AF503}" type="datetimeFigureOut">
              <a:rPr lang="en-GB" smtClean="0"/>
              <a:t>13/04/2021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479529-E23F-4DB8-A5CD-6DD93733863F}" type="slidenum">
              <a:rPr lang="en-GB" smtClean="0"/>
              <a:t>‹#›</a:t>
            </a:fld>
            <a:endParaRPr lang="en-GB"/>
          </a:p>
        </p:txBody>
      </p:sp>
    </p:spTree>
    <p:extLst>
      <p:ext uri="{BB962C8B-B14F-4D97-AF65-F5344CB8AC3E}">
        <p14:creationId xmlns:p14="http://schemas.microsoft.com/office/powerpoint/2010/main" val="22586090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F30264-C444-4F22-BEEB-22020C0AF503}" type="datetimeFigureOut">
              <a:rPr lang="en-GB" smtClean="0"/>
              <a:t>13/04/2021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479529-E23F-4DB8-A5CD-6DD93733863F}" type="slidenum">
              <a:rPr lang="en-GB" smtClean="0"/>
              <a:t>‹#›</a:t>
            </a:fld>
            <a:endParaRPr lang="en-GB"/>
          </a:p>
        </p:txBody>
      </p:sp>
    </p:spTree>
    <p:extLst>
      <p:ext uri="{BB962C8B-B14F-4D97-AF65-F5344CB8AC3E}">
        <p14:creationId xmlns:p14="http://schemas.microsoft.com/office/powerpoint/2010/main" val="10305234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F30264-C444-4F22-BEEB-22020C0AF503}" type="datetimeFigureOut">
              <a:rPr lang="en-GB" smtClean="0"/>
              <a:t>13/04/2021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479529-E23F-4DB8-A5CD-6DD93733863F}" type="slidenum">
              <a:rPr lang="en-GB" smtClean="0"/>
              <a:t>‹#›</a:t>
            </a:fld>
            <a:endParaRPr lang="en-GB"/>
          </a:p>
        </p:txBody>
      </p:sp>
    </p:spTree>
    <p:extLst>
      <p:ext uri="{BB962C8B-B14F-4D97-AF65-F5344CB8AC3E}">
        <p14:creationId xmlns:p14="http://schemas.microsoft.com/office/powerpoint/2010/main" val="7953183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5F30264-C444-4F22-BEEB-22020C0AF503}" type="datetimeFigureOut">
              <a:rPr lang="en-GB" smtClean="0"/>
              <a:t>13/04/2021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479529-E23F-4DB8-A5CD-6DD93733863F}" type="slidenum">
              <a:rPr lang="en-GB" smtClean="0"/>
              <a:t>‹#›</a:t>
            </a:fld>
            <a:endParaRPr lang="en-GB"/>
          </a:p>
        </p:txBody>
      </p:sp>
    </p:spTree>
    <p:extLst>
      <p:ext uri="{BB962C8B-B14F-4D97-AF65-F5344CB8AC3E}">
        <p14:creationId xmlns:p14="http://schemas.microsoft.com/office/powerpoint/2010/main" val="108046871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5F30264-C444-4F22-BEEB-22020C0AF503}" type="datetimeFigureOut">
              <a:rPr lang="en-GB" smtClean="0"/>
              <a:t>13/04/2021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479529-E23F-4DB8-A5CD-6DD93733863F}" type="slidenum">
              <a:rPr lang="en-GB" smtClean="0"/>
              <a:t>‹#›</a:t>
            </a:fld>
            <a:endParaRPr lang="en-GB"/>
          </a:p>
        </p:txBody>
      </p:sp>
    </p:spTree>
    <p:extLst>
      <p:ext uri="{BB962C8B-B14F-4D97-AF65-F5344CB8AC3E}">
        <p14:creationId xmlns:p14="http://schemas.microsoft.com/office/powerpoint/2010/main" val="7848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5F30264-C444-4F22-BEEB-22020C0AF503}" type="datetimeFigureOut">
              <a:rPr lang="en-GB" smtClean="0"/>
              <a:t>13/04/2021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479529-E23F-4DB8-A5CD-6DD93733863F}" type="slidenum">
              <a:rPr lang="en-GB" smtClean="0"/>
              <a:t>‹#›</a:t>
            </a:fld>
            <a:endParaRPr lang="en-GB"/>
          </a:p>
        </p:txBody>
      </p:sp>
    </p:spTree>
    <p:extLst>
      <p:ext uri="{BB962C8B-B14F-4D97-AF65-F5344CB8AC3E}">
        <p14:creationId xmlns:p14="http://schemas.microsoft.com/office/powerpoint/2010/main" val="22534059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F30264-C444-4F22-BEEB-22020C0AF503}" type="datetimeFigureOut">
              <a:rPr lang="en-GB" smtClean="0"/>
              <a:t>13/04/2021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479529-E23F-4DB8-A5CD-6DD93733863F}" type="slidenum">
              <a:rPr lang="en-GB" smtClean="0"/>
              <a:t>‹#›</a:t>
            </a:fld>
            <a:endParaRPr lang="en-GB"/>
          </a:p>
        </p:txBody>
      </p:sp>
    </p:spTree>
    <p:extLst>
      <p:ext uri="{BB962C8B-B14F-4D97-AF65-F5344CB8AC3E}">
        <p14:creationId xmlns:p14="http://schemas.microsoft.com/office/powerpoint/2010/main" val="35347070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F30264-C444-4F22-BEEB-22020C0AF503}" type="datetimeFigureOut">
              <a:rPr lang="en-GB" smtClean="0"/>
              <a:t>13/04/2021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479529-E23F-4DB8-A5CD-6DD93733863F}" type="slidenum">
              <a:rPr lang="en-GB" smtClean="0"/>
              <a:t>‹#›</a:t>
            </a:fld>
            <a:endParaRPr lang="en-GB"/>
          </a:p>
        </p:txBody>
      </p:sp>
    </p:spTree>
    <p:extLst>
      <p:ext uri="{BB962C8B-B14F-4D97-AF65-F5344CB8AC3E}">
        <p14:creationId xmlns:p14="http://schemas.microsoft.com/office/powerpoint/2010/main" val="333861942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F30264-C444-4F22-BEEB-22020C0AF503}" type="datetimeFigureOut">
              <a:rPr lang="en-GB" smtClean="0"/>
              <a:t>13/04/2021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479529-E23F-4DB8-A5CD-6DD93733863F}" type="slidenum">
              <a:rPr lang="en-GB" smtClean="0"/>
              <a:t>‹#›</a:t>
            </a:fld>
            <a:endParaRPr lang="en-GB"/>
          </a:p>
        </p:txBody>
      </p:sp>
    </p:spTree>
    <p:extLst>
      <p:ext uri="{BB962C8B-B14F-4D97-AF65-F5344CB8AC3E}">
        <p14:creationId xmlns:p14="http://schemas.microsoft.com/office/powerpoint/2010/main" val="19574602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F30264-C444-4F22-BEEB-22020C0AF503}" type="datetimeFigureOut">
              <a:rPr lang="en-GB" smtClean="0"/>
              <a:t>13/04/2021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479529-E23F-4DB8-A5CD-6DD93733863F}" type="slidenum">
              <a:rPr lang="en-GB" smtClean="0"/>
              <a:t>‹#›</a:t>
            </a:fld>
            <a:endParaRPr lang="en-GB"/>
          </a:p>
        </p:txBody>
      </p:sp>
    </p:spTree>
    <p:extLst>
      <p:ext uri="{BB962C8B-B14F-4D97-AF65-F5344CB8AC3E}">
        <p14:creationId xmlns:p14="http://schemas.microsoft.com/office/powerpoint/2010/main" val="112604090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F30264-C444-4F22-BEEB-22020C0AF503}" type="datetimeFigureOut">
              <a:rPr lang="en-GB" smtClean="0"/>
              <a:t>13/04/2021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479529-E23F-4DB8-A5CD-6DD93733863F}" type="slidenum">
              <a:rPr lang="en-GB" smtClean="0"/>
              <a:t>‹#›</a:t>
            </a:fld>
            <a:endParaRPr lang="en-GB"/>
          </a:p>
        </p:txBody>
      </p:sp>
    </p:spTree>
    <p:extLst>
      <p:ext uri="{BB962C8B-B14F-4D97-AF65-F5344CB8AC3E}">
        <p14:creationId xmlns:p14="http://schemas.microsoft.com/office/powerpoint/2010/main" val="33938091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ADFE5ACD-7F7B-40EA-9B73-8F16BFEE9BA6}"/>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276130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009BDA51-7E1F-4F84-B67F-507B9262775D}"/>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F164FD2A-CD04-483A-A6E4-13D8DFC316E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763251" y="5734051"/>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16909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B14B3B5F-A6C1-45D4-87E5-9EBBF768239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95062798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70E64609-DE42-4115-AC69-B61DCA9CB715}"/>
              </a:ext>
            </a:extLst>
          </p:cNvPr>
          <p:cNvSpPr/>
          <p:nvPr userDrawn="1"/>
        </p:nvSpPr>
        <p:spPr bwMode="auto">
          <a:xfrm>
            <a:off x="670985" y="2930526"/>
            <a:ext cx="10850033"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F77B19F3-3515-413D-97C9-CA118A3B81A4}"/>
              </a:ext>
            </a:extLst>
          </p:cNvPr>
          <p:cNvSpPr/>
          <p:nvPr userDrawn="1"/>
        </p:nvSpPr>
        <p:spPr bwMode="auto">
          <a:xfrm>
            <a:off x="670985" y="512764"/>
            <a:ext cx="10850033"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7B335467-4CFE-4DCF-B112-46FBE56FD47C}"/>
              </a:ext>
            </a:extLst>
          </p:cNvPr>
          <p:cNvSpPr txBox="1">
            <a:spLocks/>
          </p:cNvSpPr>
          <p:nvPr userDrawn="1"/>
        </p:nvSpPr>
        <p:spPr>
          <a:xfrm>
            <a:off x="838200" y="30718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2DE89041-9AD7-4369-832C-0031A5600731}"/>
              </a:ext>
            </a:extLst>
          </p:cNvPr>
          <p:cNvSpPr txBox="1">
            <a:spLocks/>
          </p:cNvSpPr>
          <p:nvPr userDrawn="1"/>
        </p:nvSpPr>
        <p:spPr>
          <a:xfrm>
            <a:off x="838200" y="7350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AA909863-3F1E-4FCC-AFF8-76468A314ACF}"/>
              </a:ext>
            </a:extLst>
          </p:cNvPr>
          <p:cNvSpPr txBox="1">
            <a:spLocks/>
          </p:cNvSpPr>
          <p:nvPr userDrawn="1"/>
        </p:nvSpPr>
        <p:spPr>
          <a:xfrm>
            <a:off x="838200" y="3467100"/>
            <a:ext cx="105156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sz="1800" dirty="0">
                <a:latin typeface="Twinkl" pitchFamily="50" charset="0"/>
              </a:rPr>
              <a:t>Statement 1 Lorem ipsum </a:t>
            </a:r>
            <a:r>
              <a:rPr lang="en-GB" sz="1800" dirty="0" err="1">
                <a:latin typeface="Twinkl" pitchFamily="50" charset="0"/>
              </a:rPr>
              <a:t>dolor</a:t>
            </a:r>
            <a:r>
              <a:rPr lang="en-GB" sz="1800" dirty="0">
                <a:latin typeface="Twinkl" pitchFamily="50" charset="0"/>
              </a:rPr>
              <a:t> sit </a:t>
            </a:r>
            <a:r>
              <a:rPr lang="en-GB" sz="1800" dirty="0" err="1">
                <a:latin typeface="Twinkl" pitchFamily="50" charset="0"/>
              </a:rPr>
              <a:t>amet</a:t>
            </a:r>
            <a:r>
              <a:rPr lang="en-GB" sz="1800" dirty="0">
                <a:latin typeface="Twinkl" pitchFamily="50" charset="0"/>
              </a:rPr>
              <a:t>, </a:t>
            </a:r>
            <a:r>
              <a:rPr lang="en-GB" sz="1800" dirty="0" err="1">
                <a:latin typeface="Twinkl" pitchFamily="50" charset="0"/>
              </a:rPr>
              <a:t>consectetur</a:t>
            </a:r>
            <a:r>
              <a:rPr lang="en-GB" sz="1800" dirty="0">
                <a:latin typeface="Twinkl" pitchFamily="50" charset="0"/>
              </a:rPr>
              <a:t> </a:t>
            </a:r>
            <a:r>
              <a:rPr lang="en-GB" sz="1800" dirty="0" err="1">
                <a:latin typeface="Twinkl" pitchFamily="50" charset="0"/>
              </a:rPr>
              <a:t>adipiscing</a:t>
            </a:r>
            <a:r>
              <a:rPr lang="en-GB" sz="1800" dirty="0">
                <a:latin typeface="Twinkl" pitchFamily="50" charset="0"/>
              </a:rPr>
              <a:t> </a:t>
            </a:r>
            <a:r>
              <a:rPr lang="en-GB" sz="1800" dirty="0" err="1">
                <a:latin typeface="Twinkl" pitchFamily="50" charset="0"/>
              </a:rPr>
              <a:t>elit</a:t>
            </a:r>
            <a:r>
              <a:rPr lang="en-GB" sz="1800" dirty="0">
                <a:latin typeface="Twinkl" pitchFamily="50" charset="0"/>
              </a:rPr>
              <a:t>.</a:t>
            </a:r>
          </a:p>
          <a:p>
            <a:pPr fontAlgn="auto">
              <a:spcAft>
                <a:spcPts val="0"/>
              </a:spcAft>
              <a:defRPr/>
            </a:pPr>
            <a:r>
              <a:rPr lang="en-GB" sz="1800" dirty="0">
                <a:latin typeface="Twinkl" pitchFamily="50" charset="0"/>
              </a:rPr>
              <a:t>Statement 2</a:t>
            </a:r>
          </a:p>
          <a:p>
            <a:pPr lvl="1" fontAlgn="auto">
              <a:spcAft>
                <a:spcPts val="0"/>
              </a:spcAft>
              <a:defRPr/>
            </a:pPr>
            <a:r>
              <a:rPr lang="en-GB" sz="1600" dirty="0">
                <a:latin typeface="Twinkl" pitchFamily="50" charset="0"/>
              </a:rPr>
              <a:t>Sub statement</a:t>
            </a:r>
          </a:p>
        </p:txBody>
      </p:sp>
      <p:sp>
        <p:nvSpPr>
          <p:cNvPr id="11" name="Content Placeholder 15"/>
          <p:cNvSpPr>
            <a:spLocks noGrp="1"/>
          </p:cNvSpPr>
          <p:nvPr>
            <p:ph idx="1"/>
          </p:nvPr>
        </p:nvSpPr>
        <p:spPr>
          <a:xfrm>
            <a:off x="838200" y="1127760"/>
            <a:ext cx="105156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5120874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FEFD0AB2-13C5-44DD-829A-099C4CD18E0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8604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36.xml"/><Relationship Id="rId7" Type="http://schemas.openxmlformats.org/officeDocument/2006/relationships/image" Target="../media/image2.jpeg"/><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theme" Target="../theme/theme4.xml"/><Relationship Id="rId5" Type="http://schemas.openxmlformats.org/officeDocument/2006/relationships/slideLayout" Target="../slideLayouts/slideLayout38.xml"/><Relationship Id="rId4"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7ADD46-27C3-4A98-B16F-B6787DCB3C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644229-F28C-4659-82D3-172890C3DFE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C8C445-2E38-4475-9606-37C0097CAE3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392C0A-C4D9-4601-93BA-89CBBB070D71}" type="datetimeFigureOut">
              <a:rPr lang="en-GB" smtClean="0"/>
              <a:t>13/04/2021</a:t>
            </a:fld>
            <a:endParaRPr lang="en-GB"/>
          </a:p>
        </p:txBody>
      </p:sp>
      <p:sp>
        <p:nvSpPr>
          <p:cNvPr id="5" name="Footer Placeholder 4">
            <a:extLst>
              <a:ext uri="{FF2B5EF4-FFF2-40B4-BE49-F238E27FC236}">
                <a16:creationId xmlns:a16="http://schemas.microsoft.com/office/drawing/2014/main" id="{1E1CF8E7-CE14-470D-AD50-EC2BC81CD3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898478E-F4ED-4732-B346-8E30D999F7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857C9C-EB74-4A43-A7DE-47C589D12EC8}" type="slidenum">
              <a:rPr lang="en-GB" smtClean="0"/>
              <a:t>‹#›</a:t>
            </a:fld>
            <a:endParaRPr lang="en-GB"/>
          </a:p>
        </p:txBody>
      </p:sp>
    </p:spTree>
    <p:extLst>
      <p:ext uri="{BB962C8B-B14F-4D97-AF65-F5344CB8AC3E}">
        <p14:creationId xmlns:p14="http://schemas.microsoft.com/office/powerpoint/2010/main" val="18127157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16EC255A-6F1D-4B3B-BCEE-277A713BD1D1}"/>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a:extLst>
              <a:ext uri="{FF2B5EF4-FFF2-40B4-BE49-F238E27FC236}">
                <a16:creationId xmlns:a16="http://schemas.microsoft.com/office/drawing/2014/main" id="{E2CFA86B-9345-43E1-B159-426CFF94F65B}"/>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E094CFC8-295E-49A0-82F4-C109270F98F3}"/>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CAE00154-0DD1-4F84-9157-1B653612DDD4}" type="datetimeFigureOut">
              <a:rPr lang="en-GB"/>
              <a:pPr>
                <a:defRPr/>
              </a:pPr>
              <a:t>13/04/2021</a:t>
            </a:fld>
            <a:endParaRPr lang="en-GB"/>
          </a:p>
        </p:txBody>
      </p:sp>
      <p:sp>
        <p:nvSpPr>
          <p:cNvPr id="5" name="Footer Placeholder 4">
            <a:extLst>
              <a:ext uri="{FF2B5EF4-FFF2-40B4-BE49-F238E27FC236}">
                <a16:creationId xmlns:a16="http://schemas.microsoft.com/office/drawing/2014/main" id="{E5DEC665-25A0-49AC-8FCB-DA0DA0E530F7}"/>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53EFA007-8B59-4405-90E8-D89312B4EFA5}"/>
              </a:ext>
            </a:extLst>
          </p:cNvPr>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5E2E1BFC-BAA8-4574-9545-4D0FCE58B1B1}" type="slidenum">
              <a:rPr lang="en-GB"/>
              <a:pPr>
                <a:defRPr/>
              </a:pPr>
              <a:t>‹#›</a:t>
            </a:fld>
            <a:endParaRPr lang="en-GB"/>
          </a:p>
        </p:txBody>
      </p:sp>
    </p:spTree>
    <p:extLst>
      <p:ext uri="{BB962C8B-B14F-4D97-AF65-F5344CB8AC3E}">
        <p14:creationId xmlns:p14="http://schemas.microsoft.com/office/powerpoint/2010/main" val="2814977315"/>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F30264-C444-4F22-BEEB-22020C0AF503}" type="datetimeFigureOut">
              <a:rPr lang="en-GB" smtClean="0"/>
              <a:t>13/04/2021</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479529-E23F-4DB8-A5CD-6DD93733863F}" type="slidenum">
              <a:rPr lang="en-GB" smtClean="0"/>
              <a:t>‹#›</a:t>
            </a:fld>
            <a:endParaRPr lang="en-GB"/>
          </a:p>
        </p:txBody>
      </p:sp>
    </p:spTree>
    <p:extLst>
      <p:ext uri="{BB962C8B-B14F-4D97-AF65-F5344CB8AC3E}">
        <p14:creationId xmlns:p14="http://schemas.microsoft.com/office/powerpoint/2010/main" val="87304588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32AF8B7-B0B1-452A-B919-74AA17690FE1}"/>
              </a:ext>
            </a:extLst>
          </p:cNvPr>
          <p:cNvSpPr>
            <a:spLocks noGrp="1"/>
          </p:cNvSpPr>
          <p:nvPr>
            <p:ph type="title"/>
          </p:nvPr>
        </p:nvSpPr>
        <p:spPr bwMode="auto">
          <a:xfrm>
            <a:off x="654051" y="695325"/>
            <a:ext cx="10883900"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8731F1DA-D831-4F4A-8348-BCCEEEAECC28}"/>
              </a:ext>
            </a:extLst>
          </p:cNvPr>
          <p:cNvSpPr>
            <a:spLocks noGrp="1"/>
          </p:cNvSpPr>
          <p:nvPr>
            <p:ph type="body" idx="1"/>
          </p:nvPr>
        </p:nvSpPr>
        <p:spPr bwMode="auto">
          <a:xfrm>
            <a:off x="654051" y="1957388"/>
            <a:ext cx="10883900"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393060900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6.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6.xml"/></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36.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6.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6.xml"/></Relationships>
</file>

<file path=ppt/slides/_rels/slide1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36.xml"/><Relationship Id="rId6" Type="http://schemas.openxmlformats.org/officeDocument/2006/relationships/image" Target="../media/image29.png"/><Relationship Id="rId11" Type="http://schemas.openxmlformats.org/officeDocument/2006/relationships/image" Target="../media/image34.jpe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1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36.xml"/></Relationships>
</file>

<file path=ppt/slides/_rels/slide1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36.xml"/></Relationships>
</file>

<file path=ppt/slides/_rels/slide1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png"/><Relationship Id="rId1" Type="http://schemas.openxmlformats.org/officeDocument/2006/relationships/slideLayout" Target="../slideLayouts/slideLayout17.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2.xml"/><Relationship Id="rId4" Type="http://schemas.openxmlformats.org/officeDocument/2006/relationships/image" Target="../media/image5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7.xml"/><Relationship Id="rId1" Type="http://schemas.openxmlformats.org/officeDocument/2006/relationships/vmlDrawing" Target="../drawings/vmlDrawing1.vml"/><Relationship Id="rId5" Type="http://schemas.openxmlformats.org/officeDocument/2006/relationships/image" Target="../media/image53.png"/><Relationship Id="rId4" Type="http://schemas.openxmlformats.org/officeDocument/2006/relationships/image" Target="../media/image52.wmf"/></Relationships>
</file>

<file path=ppt/slides/_rels/slide2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hyperlink" Target="http://www.google.co.uk/url?sa=i&amp;rct=j&amp;q=&amp;esrc=s&amp;source=images&amp;cd=&amp;cad=rja&amp;uact=8&amp;ved=0ahUKEwj7p7aVu-DJAhVBvxoKHbM8ARQQjRwIBw&amp;url=http://www.tombunning.com/news/2013/10/10/mo-farah-twin-ambitions&amp;psig=AFQjCNHGbxj1M2OPAxiHkancex4b-5ne1A&amp;ust=1450358116049353" TargetMode="External"/><Relationship Id="rId1" Type="http://schemas.openxmlformats.org/officeDocument/2006/relationships/slideLayout" Target="../slideLayouts/slideLayout23.xml"/><Relationship Id="rId6" Type="http://schemas.openxmlformats.org/officeDocument/2006/relationships/hyperlink" Target="https://www.youtube.com/watch?v=C93qwVmBseE" TargetMode="External"/><Relationship Id="rId5" Type="http://schemas.openxmlformats.org/officeDocument/2006/relationships/image" Target="../media/image55.jpeg"/><Relationship Id="rId4" Type="http://schemas.openxmlformats.org/officeDocument/2006/relationships/hyperlink" Target="http://www.google.co.uk/url?sa=i&amp;rct=j&amp;q=&amp;esrc=s&amp;source=images&amp;cd=&amp;cad=rja&amp;uact=8&amp;ved=0ahUKEwiCzu2hu-DJAhVBiBoKHeBTCnUQjRwIBw&amp;url=http://socialnewsdaily.com/53222/mo-farah-denies-using-performance-enhancing-drugs/&amp;bvm=bv.110151844,d.d2s&amp;psig=AFQjCNGfxNr4SIEHgU7RWNZgXFWrriMIDg&amp;ust=1450358140881311"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GYIUqHpu-q0" TargetMode="External"/><Relationship Id="rId2" Type="http://schemas.openxmlformats.org/officeDocument/2006/relationships/image" Target="../media/image61.png"/><Relationship Id="rId1" Type="http://schemas.openxmlformats.org/officeDocument/2006/relationships/slideLayout" Target="../slideLayouts/slideLayout17.xml"/><Relationship Id="rId4" Type="http://schemas.openxmlformats.org/officeDocument/2006/relationships/image" Target="../media/image62.png"/></Relationships>
</file>

<file path=ppt/slides/_rels/slide29.xml.rels><?xml version="1.0" encoding="UTF-8" standalone="yes"?>
<Relationships xmlns="http://schemas.openxmlformats.org/package/2006/relationships"><Relationship Id="rId3" Type="http://schemas.openxmlformats.org/officeDocument/2006/relationships/hyperlink" Target="https://www.youtube.com/watch?v=GYIUqHpu-q0" TargetMode="External"/><Relationship Id="rId2" Type="http://schemas.openxmlformats.org/officeDocument/2006/relationships/image" Target="../media/image61.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hyperlink" Target="https://www.youtube.com/watch?v=GYIUqHpu-q0" TargetMode="External"/><Relationship Id="rId2" Type="http://schemas.openxmlformats.org/officeDocument/2006/relationships/image" Target="../media/image61.png"/><Relationship Id="rId1" Type="http://schemas.openxmlformats.org/officeDocument/2006/relationships/slideLayout" Target="../slideLayouts/slideLayout17.xml"/><Relationship Id="rId4" Type="http://schemas.openxmlformats.org/officeDocument/2006/relationships/image" Target="../media/image63.png"/></Relationships>
</file>

<file path=ppt/slides/_rels/slide31.xml.rels><?xml version="1.0" encoding="UTF-8" standalone="yes"?>
<Relationships xmlns="http://schemas.openxmlformats.org/package/2006/relationships"><Relationship Id="rId3" Type="http://schemas.openxmlformats.org/officeDocument/2006/relationships/hyperlink" Target="https://www.youtube.com/watch?v=GYIUqHpu-q0" TargetMode="External"/><Relationship Id="rId2" Type="http://schemas.openxmlformats.org/officeDocument/2006/relationships/image" Target="../media/image61.png"/><Relationship Id="rId1" Type="http://schemas.openxmlformats.org/officeDocument/2006/relationships/slideLayout" Target="../slideLayouts/slideLayout17.xml"/><Relationship Id="rId5" Type="http://schemas.openxmlformats.org/officeDocument/2006/relationships/image" Target="../media/image65.png"/><Relationship Id="rId4" Type="http://schemas.openxmlformats.org/officeDocument/2006/relationships/image" Target="../media/image64.png"/></Relationships>
</file>

<file path=ppt/slides/_rels/slide32.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18.xml"/><Relationship Id="rId4" Type="http://schemas.openxmlformats.org/officeDocument/2006/relationships/image" Target="../media/image70.png"/></Relationships>
</file>

<file path=ppt/slides/_rels/slide36.xml.rels><?xml version="1.0" encoding="UTF-8" standalone="yes"?>
<Relationships xmlns="http://schemas.openxmlformats.org/package/2006/relationships"><Relationship Id="rId8" Type="http://schemas.openxmlformats.org/officeDocument/2006/relationships/image" Target="../media/image72.wmf"/><Relationship Id="rId3" Type="http://schemas.openxmlformats.org/officeDocument/2006/relationships/oleObject" Target="../embeddings/oleObject2.bin"/><Relationship Id="rId7" Type="http://schemas.openxmlformats.org/officeDocument/2006/relationships/oleObject" Target="../embeddings/oleObject3.bin"/><Relationship Id="rId2" Type="http://schemas.openxmlformats.org/officeDocument/2006/relationships/slideLayout" Target="../slideLayouts/slideLayout18.xml"/><Relationship Id="rId1" Type="http://schemas.openxmlformats.org/officeDocument/2006/relationships/vmlDrawing" Target="../drawings/vmlDrawing2.vml"/><Relationship Id="rId6" Type="http://schemas.openxmlformats.org/officeDocument/2006/relationships/image" Target="../media/image75.png"/><Relationship Id="rId11" Type="http://schemas.openxmlformats.org/officeDocument/2006/relationships/image" Target="../media/image76.png"/><Relationship Id="rId5" Type="http://schemas.openxmlformats.org/officeDocument/2006/relationships/image" Target="../media/image74.png"/><Relationship Id="rId10" Type="http://schemas.openxmlformats.org/officeDocument/2006/relationships/image" Target="../media/image73.wmf"/><Relationship Id="rId4" Type="http://schemas.openxmlformats.org/officeDocument/2006/relationships/image" Target="../media/image71.wmf"/><Relationship Id="rId9" Type="http://schemas.openxmlformats.org/officeDocument/2006/relationships/oleObject" Target="../embeddings/oleObject4.bin"/></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C13C-AEDF-4FB6-B18A-330B212B8332}"/>
              </a:ext>
            </a:extLst>
          </p:cNvPr>
          <p:cNvSpPr>
            <a:spLocks noGrp="1"/>
          </p:cNvSpPr>
          <p:nvPr>
            <p:ph type="ctrTitle"/>
          </p:nvPr>
        </p:nvSpPr>
        <p:spPr>
          <a:xfrm>
            <a:off x="3662855" y="582065"/>
            <a:ext cx="4797974" cy="2013989"/>
          </a:xfrm>
          <a:solidFill>
            <a:srgbClr val="FFFF00"/>
          </a:solidFill>
        </p:spPr>
        <p:txBody>
          <a:bodyPr>
            <a:noAutofit/>
          </a:bodyPr>
          <a:lstStyle/>
          <a:p>
            <a:r>
              <a:rPr lang="en-GB" sz="2400" b="1" dirty="0">
                <a:latin typeface="XCCW Joined 7a" panose="03050602040000000000" pitchFamily="66" charset="0"/>
              </a:rPr>
              <a:t>Week beginning </a:t>
            </a:r>
            <a:br>
              <a:rPr lang="en-GB" sz="2400" b="1" dirty="0">
                <a:latin typeface="XCCW Joined 7a" panose="03050602040000000000" pitchFamily="66" charset="0"/>
              </a:rPr>
            </a:br>
            <a:r>
              <a:rPr lang="en-GB" sz="2400" b="1" u="sng" dirty="0">
                <a:latin typeface="XCCW Joined 7a" panose="03050602040000000000" pitchFamily="66" charset="0"/>
              </a:rPr>
              <a:t>Monday</a:t>
            </a:r>
            <a:br>
              <a:rPr lang="en-GB" sz="2400" b="1" u="sng" dirty="0">
                <a:latin typeface="XCCW Joined 7a" panose="03050602040000000000" pitchFamily="66" charset="0"/>
              </a:rPr>
            </a:br>
            <a:r>
              <a:rPr lang="en-GB" sz="2400" b="1" u="sng" dirty="0">
                <a:latin typeface="XCCW Joined 7a" panose="03050602040000000000" pitchFamily="66" charset="0"/>
              </a:rPr>
              <a:t>April 26</a:t>
            </a:r>
            <a:r>
              <a:rPr lang="en-GB" sz="2400" b="1" u="sng" baseline="30000" dirty="0">
                <a:latin typeface="XCCW Joined 7a" panose="03050602040000000000" pitchFamily="66" charset="0"/>
              </a:rPr>
              <a:t>th</a:t>
            </a:r>
            <a:r>
              <a:rPr lang="en-GB" sz="2400" b="1" u="sng" dirty="0">
                <a:latin typeface="XCCW Joined 7a" panose="03050602040000000000" pitchFamily="66" charset="0"/>
              </a:rPr>
              <a:t> 2021</a:t>
            </a:r>
            <a:br>
              <a:rPr lang="en-GB" sz="2400" b="1" dirty="0"/>
            </a:br>
            <a:endParaRPr lang="en-GB" sz="2400" dirty="0"/>
          </a:p>
        </p:txBody>
      </p:sp>
      <p:pic>
        <p:nvPicPr>
          <p:cNvPr id="6" name="Picture 5">
            <a:extLst>
              <a:ext uri="{FF2B5EF4-FFF2-40B4-BE49-F238E27FC236}">
                <a16:creationId xmlns:a16="http://schemas.microsoft.com/office/drawing/2014/main" id="{2319D1D6-BD43-4CDD-8C1D-AD73D42129EA}"/>
              </a:ext>
            </a:extLst>
          </p:cNvPr>
          <p:cNvPicPr>
            <a:picLocks noChangeAspect="1"/>
          </p:cNvPicPr>
          <p:nvPr/>
        </p:nvPicPr>
        <p:blipFill rotWithShape="1">
          <a:blip r:embed="rId2"/>
          <a:srcRect l="31207" t="24560" r="55948" b="9233"/>
          <a:stretch/>
        </p:blipFill>
        <p:spPr>
          <a:xfrm>
            <a:off x="693682" y="210573"/>
            <a:ext cx="3279928" cy="6436854"/>
          </a:xfrm>
          <a:prstGeom prst="rect">
            <a:avLst/>
          </a:prstGeom>
        </p:spPr>
      </p:pic>
      <p:pic>
        <p:nvPicPr>
          <p:cNvPr id="7" name="Picture 6">
            <a:extLst>
              <a:ext uri="{FF2B5EF4-FFF2-40B4-BE49-F238E27FC236}">
                <a16:creationId xmlns:a16="http://schemas.microsoft.com/office/drawing/2014/main" id="{753962AC-FEB8-4928-98FB-DBE8AC898098}"/>
              </a:ext>
            </a:extLst>
          </p:cNvPr>
          <p:cNvPicPr>
            <a:picLocks noChangeAspect="1"/>
          </p:cNvPicPr>
          <p:nvPr/>
        </p:nvPicPr>
        <p:blipFill rotWithShape="1">
          <a:blip r:embed="rId3"/>
          <a:srcRect l="33276" t="23142" r="54741" b="14176"/>
          <a:stretch/>
        </p:blipFill>
        <p:spPr>
          <a:xfrm>
            <a:off x="8150075" y="276263"/>
            <a:ext cx="3499944" cy="5999671"/>
          </a:xfrm>
          <a:prstGeom prst="rect">
            <a:avLst/>
          </a:prstGeom>
        </p:spPr>
      </p:pic>
      <p:sp>
        <p:nvSpPr>
          <p:cNvPr id="8" name="Rectangle 7">
            <a:extLst>
              <a:ext uri="{FF2B5EF4-FFF2-40B4-BE49-F238E27FC236}">
                <a16:creationId xmlns:a16="http://schemas.microsoft.com/office/drawing/2014/main" id="{9499C86A-EE71-43F1-ADBD-617C7621F08E}"/>
              </a:ext>
            </a:extLst>
          </p:cNvPr>
          <p:cNvSpPr/>
          <p:nvPr/>
        </p:nvSpPr>
        <p:spPr>
          <a:xfrm>
            <a:off x="4421878" y="2937670"/>
            <a:ext cx="3279928" cy="1200329"/>
          </a:xfrm>
          <a:prstGeom prst="rect">
            <a:avLst/>
          </a:prstGeom>
        </p:spPr>
        <p:txBody>
          <a:bodyPr wrap="square">
            <a:spAutoFit/>
          </a:bodyPr>
          <a:lstStyle/>
          <a:p>
            <a:r>
              <a:rPr lang="de-DE" altLang="en-US" dirty="0">
                <a:highlight>
                  <a:srgbClr val="00FFFF"/>
                </a:highlight>
                <a:latin typeface="XCCW Joined 7a" panose="03050602040000000000" pitchFamily="66" charset="0"/>
              </a:rPr>
              <a:t>Pick 6- find meanings and then write sentences into your book</a:t>
            </a:r>
            <a:endParaRPr lang="en-GB" dirty="0"/>
          </a:p>
        </p:txBody>
      </p:sp>
    </p:spTree>
    <p:extLst>
      <p:ext uri="{BB962C8B-B14F-4D97-AF65-F5344CB8AC3E}">
        <p14:creationId xmlns:p14="http://schemas.microsoft.com/office/powerpoint/2010/main" val="4185425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54EB9-77F3-4C33-972E-AFE4A008D45A}"/>
              </a:ext>
            </a:extLst>
          </p:cNvPr>
          <p:cNvSpPr>
            <a:spLocks noGrp="1"/>
          </p:cNvSpPr>
          <p:nvPr>
            <p:ph type="title"/>
          </p:nvPr>
        </p:nvSpPr>
        <p:spPr>
          <a:xfrm>
            <a:off x="995855" y="1079829"/>
            <a:ext cx="10515600" cy="1325563"/>
          </a:xfrm>
        </p:spPr>
        <p:txBody>
          <a:bodyPr>
            <a:normAutofit fontScale="90000"/>
          </a:bodyPr>
          <a:lstStyle/>
          <a:p>
            <a:r>
              <a:rPr lang="en-GB" dirty="0">
                <a:latin typeface="XCCW Joined 7a" panose="03050602040000000000" pitchFamily="66" charset="0"/>
              </a:rPr>
              <a:t>SPAG…To understand the difference between active and passive voice </a:t>
            </a:r>
          </a:p>
        </p:txBody>
      </p:sp>
      <p:pic>
        <p:nvPicPr>
          <p:cNvPr id="4" name="Picture 3">
            <a:extLst>
              <a:ext uri="{FF2B5EF4-FFF2-40B4-BE49-F238E27FC236}">
                <a16:creationId xmlns:a16="http://schemas.microsoft.com/office/drawing/2014/main" id="{0CB0361F-F4D5-4219-9FD0-F9BCD7A02CEF}"/>
              </a:ext>
            </a:extLst>
          </p:cNvPr>
          <p:cNvPicPr>
            <a:picLocks noChangeAspect="1"/>
          </p:cNvPicPr>
          <p:nvPr/>
        </p:nvPicPr>
        <p:blipFill>
          <a:blip r:embed="rId2"/>
          <a:stretch>
            <a:fillRect/>
          </a:stretch>
        </p:blipFill>
        <p:spPr>
          <a:xfrm>
            <a:off x="5782497" y="2152363"/>
            <a:ext cx="3014662" cy="4432368"/>
          </a:xfrm>
          <a:prstGeom prst="rect">
            <a:avLst/>
          </a:prstGeom>
        </p:spPr>
      </p:pic>
    </p:spTree>
    <p:extLst>
      <p:ext uri="{BB962C8B-B14F-4D97-AF65-F5344CB8AC3E}">
        <p14:creationId xmlns:p14="http://schemas.microsoft.com/office/powerpoint/2010/main" val="7482624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A49923C0-BEB8-4435-AFBA-A662F86EDBB5}"/>
              </a:ext>
            </a:extLst>
          </p:cNvPr>
          <p:cNvSpPr>
            <a:spLocks noGrp="1"/>
          </p:cNvSpPr>
          <p:nvPr>
            <p:ph type="title"/>
          </p:nvPr>
        </p:nvSpPr>
        <p:spPr>
          <a:xfrm>
            <a:off x="1755228" y="828048"/>
            <a:ext cx="9213304" cy="993775"/>
          </a:xfrm>
        </p:spPr>
        <p:txBody>
          <a:bodyPr/>
          <a:lstStyle/>
          <a:p>
            <a:pPr eaLnBrk="1" hangingPunct="1"/>
            <a:r>
              <a:rPr lang="en-GB" altLang="en-US" sz="3600" dirty="0">
                <a:latin typeface="Twinkl" pitchFamily="2" charset="0"/>
              </a:rPr>
              <a:t>What Are Active and Passive Voice?</a:t>
            </a:r>
            <a:endParaRPr lang="en-GB" altLang="en-US" sz="3600" dirty="0"/>
          </a:p>
        </p:txBody>
      </p:sp>
      <p:sp>
        <p:nvSpPr>
          <p:cNvPr id="7" name="Rectangle 6">
            <a:extLst>
              <a:ext uri="{FF2B5EF4-FFF2-40B4-BE49-F238E27FC236}">
                <a16:creationId xmlns:a16="http://schemas.microsoft.com/office/drawing/2014/main" id="{C0059787-255C-40DF-8653-D2BD2DDAF712}"/>
              </a:ext>
            </a:extLst>
          </p:cNvPr>
          <p:cNvSpPr>
            <a:spLocks noChangeArrowheads="1"/>
          </p:cNvSpPr>
          <p:nvPr/>
        </p:nvSpPr>
        <p:spPr bwMode="auto">
          <a:xfrm>
            <a:off x="1345324" y="2073276"/>
            <a:ext cx="9490841" cy="760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sz="2000" b="1" dirty="0"/>
              <a:t>Active Voice</a:t>
            </a:r>
          </a:p>
          <a:p>
            <a:pPr fontAlgn="base">
              <a:lnSpc>
                <a:spcPct val="100000"/>
              </a:lnSpc>
              <a:spcBef>
                <a:spcPct val="0"/>
              </a:spcBef>
              <a:spcAft>
                <a:spcPct val="0"/>
              </a:spcAft>
              <a:buNone/>
            </a:pPr>
            <a:r>
              <a:rPr lang="en-GB" altLang="en-US" sz="2000" dirty="0">
                <a:cs typeface="Arial" panose="020B0604020202020204" pitchFamily="34" charset="0"/>
              </a:rPr>
              <a:t>In an active sentence, the </a:t>
            </a:r>
            <a:r>
              <a:rPr lang="en-GB" altLang="en-US" sz="2000" b="1" dirty="0">
                <a:solidFill>
                  <a:srgbClr val="00639A"/>
                </a:solidFill>
                <a:cs typeface="Arial" panose="020B0604020202020204" pitchFamily="34" charset="0"/>
              </a:rPr>
              <a:t>subject</a:t>
            </a:r>
            <a:r>
              <a:rPr lang="en-GB" altLang="en-US" sz="2000" dirty="0">
                <a:cs typeface="Arial" panose="020B0604020202020204" pitchFamily="34" charset="0"/>
              </a:rPr>
              <a:t> performs the </a:t>
            </a:r>
            <a:r>
              <a:rPr lang="en-GB" altLang="en-US" sz="2000" b="1" dirty="0">
                <a:solidFill>
                  <a:srgbClr val="00A7E6"/>
                </a:solidFill>
                <a:cs typeface="Arial" panose="020B0604020202020204" pitchFamily="34" charset="0"/>
              </a:rPr>
              <a:t>action</a:t>
            </a:r>
            <a:r>
              <a:rPr lang="en-GB" altLang="en-US" sz="2000" dirty="0">
                <a:cs typeface="Arial" panose="020B0604020202020204" pitchFamily="34" charset="0"/>
              </a:rPr>
              <a:t> (the verb) to the </a:t>
            </a:r>
            <a:r>
              <a:rPr lang="en-GB" altLang="en-US" sz="2000" b="1" dirty="0">
                <a:solidFill>
                  <a:srgbClr val="2CB7BC"/>
                </a:solidFill>
                <a:cs typeface="Arial" panose="020B0604020202020204" pitchFamily="34" charset="0"/>
              </a:rPr>
              <a:t>object</a:t>
            </a:r>
            <a:r>
              <a:rPr lang="en-GB" altLang="en-US" sz="2000" dirty="0">
                <a:cs typeface="Arial" panose="020B0604020202020204" pitchFamily="34" charset="0"/>
              </a:rPr>
              <a:t>.</a:t>
            </a:r>
          </a:p>
        </p:txBody>
      </p:sp>
      <p:sp>
        <p:nvSpPr>
          <p:cNvPr id="10" name="Rectangle 9">
            <a:extLst>
              <a:ext uri="{FF2B5EF4-FFF2-40B4-BE49-F238E27FC236}">
                <a16:creationId xmlns:a16="http://schemas.microsoft.com/office/drawing/2014/main" id="{3E377C3C-07F1-4BD5-9E11-AD6F45A617F2}"/>
              </a:ext>
            </a:extLst>
          </p:cNvPr>
          <p:cNvSpPr>
            <a:spLocks noChangeArrowheads="1"/>
          </p:cNvSpPr>
          <p:nvPr/>
        </p:nvSpPr>
        <p:spPr bwMode="auto">
          <a:xfrm>
            <a:off x="1345323" y="3221039"/>
            <a:ext cx="9490841" cy="137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sz="2000" b="1" dirty="0"/>
              <a:t>Passive Voice</a:t>
            </a:r>
          </a:p>
          <a:p>
            <a:pPr fontAlgn="base">
              <a:lnSpc>
                <a:spcPct val="100000"/>
              </a:lnSpc>
              <a:spcBef>
                <a:spcPct val="0"/>
              </a:spcBef>
              <a:spcAft>
                <a:spcPct val="0"/>
              </a:spcAft>
              <a:buNone/>
            </a:pPr>
            <a:r>
              <a:rPr lang="en-GB" altLang="en-US" sz="2000" dirty="0">
                <a:cs typeface="Arial" panose="020B0604020202020204" pitchFamily="34" charset="0"/>
              </a:rPr>
              <a:t>In a passive sentence, the thing that would normally be the </a:t>
            </a:r>
            <a:r>
              <a:rPr lang="en-GB" altLang="en-US" sz="2000" b="1" dirty="0">
                <a:solidFill>
                  <a:srgbClr val="2CB7BC"/>
                </a:solidFill>
                <a:cs typeface="Arial" panose="020B0604020202020204" pitchFamily="34" charset="0"/>
              </a:rPr>
              <a:t>object</a:t>
            </a:r>
            <a:r>
              <a:rPr lang="en-GB" altLang="en-US" sz="2000" b="1" dirty="0">
                <a:solidFill>
                  <a:srgbClr val="00B050"/>
                </a:solidFill>
                <a:cs typeface="Arial" panose="020B0604020202020204" pitchFamily="34" charset="0"/>
              </a:rPr>
              <a:t> </a:t>
            </a:r>
            <a:r>
              <a:rPr lang="en-GB" altLang="en-US" sz="2000" dirty="0">
                <a:cs typeface="Arial" panose="020B0604020202020204" pitchFamily="34" charset="0"/>
              </a:rPr>
              <a:t>gets turned into the </a:t>
            </a:r>
            <a:r>
              <a:rPr lang="en-GB" altLang="en-US" sz="2000" b="1" dirty="0">
                <a:solidFill>
                  <a:srgbClr val="00639A"/>
                </a:solidFill>
                <a:cs typeface="Arial" panose="020B0604020202020204" pitchFamily="34" charset="0"/>
              </a:rPr>
              <a:t>subject</a:t>
            </a:r>
            <a:r>
              <a:rPr lang="en-GB" altLang="en-US" sz="2000" dirty="0">
                <a:cs typeface="Arial" panose="020B0604020202020204" pitchFamily="34" charset="0"/>
              </a:rPr>
              <a:t> through the use of the passive form of the verb. They often include a prepositional phrase starting with ‘by’.</a:t>
            </a:r>
          </a:p>
        </p:txBody>
      </p:sp>
      <p:pic>
        <p:nvPicPr>
          <p:cNvPr id="9223" name="Picture 17">
            <a:extLst>
              <a:ext uri="{FF2B5EF4-FFF2-40B4-BE49-F238E27FC236}">
                <a16:creationId xmlns:a16="http://schemas.microsoft.com/office/drawing/2014/main" id="{903B1F35-2740-4E67-B6F6-59A74DF697A0}"/>
              </a:ext>
            </a:extLst>
          </p:cNvPr>
          <p:cNvPicPr>
            <a:picLocks noChangeAspect="1"/>
          </p:cNvPicPr>
          <p:nvPr/>
        </p:nvPicPr>
        <p:blipFill>
          <a:blip r:embed="rId2">
            <a:extLst>
              <a:ext uri="{28A0092B-C50C-407E-A947-70E740481C1C}">
                <a14:useLocalDpi xmlns:a14="http://schemas.microsoft.com/office/drawing/2010/main" val="0"/>
              </a:ext>
            </a:extLst>
          </a:blip>
          <a:srcRect b="19817"/>
          <a:stretch>
            <a:fillRect/>
          </a:stretch>
        </p:blipFill>
        <p:spPr bwMode="auto">
          <a:xfrm>
            <a:off x="6507164" y="3959226"/>
            <a:ext cx="3849687"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1" end="1"/>
                                            </p:txEl>
                                          </p:spTgt>
                                        </p:tgtEl>
                                        <p:attrNameLst>
                                          <p:attrName>style.visibility</p:attrName>
                                        </p:attrNameLst>
                                      </p:cBhvr>
                                      <p:to>
                                        <p:strVal val="visible"/>
                                      </p:to>
                                    </p:set>
                                    <p:animEffect transition="in" filter="fade">
                                      <p:cBhvr>
                                        <p:cTn id="22"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8FC8A7F-EDF7-43FC-AF33-BF0A78A9269E}"/>
              </a:ext>
            </a:extLst>
          </p:cNvPr>
          <p:cNvSpPr/>
          <p:nvPr/>
        </p:nvSpPr>
        <p:spPr>
          <a:xfrm>
            <a:off x="2254250" y="2454276"/>
            <a:ext cx="7653338" cy="3694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0243" name="Title 20">
            <a:extLst>
              <a:ext uri="{FF2B5EF4-FFF2-40B4-BE49-F238E27FC236}">
                <a16:creationId xmlns:a16="http://schemas.microsoft.com/office/drawing/2014/main" id="{5C8D6140-DB1D-4D68-B038-DF6C4B8957F4}"/>
              </a:ext>
            </a:extLst>
          </p:cNvPr>
          <p:cNvSpPr>
            <a:spLocks noGrp="1"/>
          </p:cNvSpPr>
          <p:nvPr>
            <p:ph type="title"/>
          </p:nvPr>
        </p:nvSpPr>
        <p:spPr>
          <a:xfrm>
            <a:off x="1981201" y="479426"/>
            <a:ext cx="8220075" cy="993775"/>
          </a:xfrm>
        </p:spPr>
        <p:txBody>
          <a:bodyPr/>
          <a:lstStyle/>
          <a:p>
            <a:pPr eaLnBrk="1" hangingPunct="1"/>
            <a:r>
              <a:rPr lang="en-GB" altLang="en-US" sz="3600">
                <a:latin typeface="Twinkl" pitchFamily="2" charset="0"/>
              </a:rPr>
              <a:t>Identifying Parts of the Sentence</a:t>
            </a:r>
          </a:p>
        </p:txBody>
      </p:sp>
      <p:sp>
        <p:nvSpPr>
          <p:cNvPr id="10244" name="Rectangle 4">
            <a:extLst>
              <a:ext uri="{FF2B5EF4-FFF2-40B4-BE49-F238E27FC236}">
                <a16:creationId xmlns:a16="http://schemas.microsoft.com/office/drawing/2014/main" id="{79EEB64F-2930-40CA-85C1-0F0C4F0F2DA1}"/>
              </a:ext>
            </a:extLst>
          </p:cNvPr>
          <p:cNvSpPr>
            <a:spLocks noChangeArrowheads="1"/>
          </p:cNvSpPr>
          <p:nvPr/>
        </p:nvSpPr>
        <p:spPr bwMode="auto">
          <a:xfrm>
            <a:off x="2363788" y="1370013"/>
            <a:ext cx="763270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To be able to recognise and use active and passive voice, you must be able to identify the parts of the sentence. In the following sentences, identify the </a:t>
            </a:r>
            <a:r>
              <a:rPr lang="en-GB" altLang="en-US" b="1">
                <a:solidFill>
                  <a:srgbClr val="00639A"/>
                </a:solidFill>
                <a:cs typeface="Arial" panose="020B0604020202020204" pitchFamily="34" charset="0"/>
              </a:rPr>
              <a:t>subject</a:t>
            </a:r>
            <a:r>
              <a:rPr lang="en-GB" altLang="en-US">
                <a:solidFill>
                  <a:srgbClr val="00639A"/>
                </a:solidFill>
                <a:cs typeface="Arial" panose="020B0604020202020204" pitchFamily="34" charset="0"/>
              </a:rPr>
              <a:t>,</a:t>
            </a:r>
            <a:r>
              <a:rPr lang="en-GB" altLang="en-US">
                <a:cs typeface="Arial" panose="020B0604020202020204" pitchFamily="34" charset="0"/>
              </a:rPr>
              <a:t> </a:t>
            </a:r>
            <a:r>
              <a:rPr lang="en-GB" altLang="en-US" b="1">
                <a:solidFill>
                  <a:srgbClr val="00A7E6"/>
                </a:solidFill>
                <a:cs typeface="Arial" panose="020B0604020202020204" pitchFamily="34" charset="0"/>
              </a:rPr>
              <a:t>action</a:t>
            </a:r>
            <a:r>
              <a:rPr lang="en-GB" altLang="en-US">
                <a:cs typeface="Arial" panose="020B0604020202020204" pitchFamily="34" charset="0"/>
              </a:rPr>
              <a:t> (the verb) and </a:t>
            </a:r>
            <a:r>
              <a:rPr lang="en-GB" altLang="en-US" b="1">
                <a:solidFill>
                  <a:srgbClr val="2CB7BC"/>
                </a:solidFill>
                <a:cs typeface="Arial" panose="020B0604020202020204" pitchFamily="34" charset="0"/>
              </a:rPr>
              <a:t>object</a:t>
            </a:r>
            <a:r>
              <a:rPr lang="en-GB" altLang="en-US" b="1">
                <a:solidFill>
                  <a:srgbClr val="00B050"/>
                </a:solidFill>
                <a:cs typeface="Arial" panose="020B0604020202020204" pitchFamily="34" charset="0"/>
              </a:rPr>
              <a:t>:</a:t>
            </a:r>
            <a:endParaRPr lang="en-GB" altLang="en-US">
              <a:cs typeface="Arial" panose="020B0604020202020204" pitchFamily="34" charset="0"/>
            </a:endParaRPr>
          </a:p>
        </p:txBody>
      </p:sp>
      <p:sp>
        <p:nvSpPr>
          <p:cNvPr id="7" name="Rectangle 6">
            <a:extLst>
              <a:ext uri="{FF2B5EF4-FFF2-40B4-BE49-F238E27FC236}">
                <a16:creationId xmlns:a16="http://schemas.microsoft.com/office/drawing/2014/main" id="{791D7B33-75B1-4091-9A6D-D2D1F00C182C}"/>
              </a:ext>
            </a:extLst>
          </p:cNvPr>
          <p:cNvSpPr>
            <a:spLocks noChangeArrowheads="1"/>
          </p:cNvSpPr>
          <p:nvPr/>
        </p:nvSpPr>
        <p:spPr bwMode="auto">
          <a:xfrm>
            <a:off x="2363789" y="2476501"/>
            <a:ext cx="7331075" cy="4222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plane is boarded by the family.</a:t>
            </a:r>
          </a:p>
        </p:txBody>
      </p:sp>
      <p:sp>
        <p:nvSpPr>
          <p:cNvPr id="11" name="Rectangle 10">
            <a:extLst>
              <a:ext uri="{FF2B5EF4-FFF2-40B4-BE49-F238E27FC236}">
                <a16:creationId xmlns:a16="http://schemas.microsoft.com/office/drawing/2014/main" id="{341C7C00-1552-4C8F-8B09-6ED88F62E2F6}"/>
              </a:ext>
            </a:extLst>
          </p:cNvPr>
          <p:cNvSpPr>
            <a:spLocks noChangeArrowheads="1"/>
          </p:cNvSpPr>
          <p:nvPr/>
        </p:nvSpPr>
        <p:spPr bwMode="auto">
          <a:xfrm>
            <a:off x="2363788" y="5635626"/>
            <a:ext cx="7632700" cy="4222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Did you notice the preposition ‘by’ in some of these sentences? </a:t>
            </a:r>
          </a:p>
        </p:txBody>
      </p:sp>
      <p:sp>
        <p:nvSpPr>
          <p:cNvPr id="12" name="Rectangle 11">
            <a:extLst>
              <a:ext uri="{FF2B5EF4-FFF2-40B4-BE49-F238E27FC236}">
                <a16:creationId xmlns:a16="http://schemas.microsoft.com/office/drawing/2014/main" id="{9AA92211-A4D2-414B-A555-AACA51BF641E}"/>
              </a:ext>
            </a:extLst>
          </p:cNvPr>
          <p:cNvSpPr>
            <a:spLocks noChangeArrowheads="1"/>
          </p:cNvSpPr>
          <p:nvPr/>
        </p:nvSpPr>
        <p:spPr bwMode="auto">
          <a:xfrm>
            <a:off x="2363789" y="2957514"/>
            <a:ext cx="7331075" cy="4222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damage was caused by the storm.</a:t>
            </a:r>
          </a:p>
        </p:txBody>
      </p:sp>
      <p:sp>
        <p:nvSpPr>
          <p:cNvPr id="13" name="Rectangle 12">
            <a:extLst>
              <a:ext uri="{FF2B5EF4-FFF2-40B4-BE49-F238E27FC236}">
                <a16:creationId xmlns:a16="http://schemas.microsoft.com/office/drawing/2014/main" id="{94EE472F-2575-4887-9531-BAA89C30F843}"/>
              </a:ext>
            </a:extLst>
          </p:cNvPr>
          <p:cNvSpPr>
            <a:spLocks noChangeArrowheads="1"/>
          </p:cNvSpPr>
          <p:nvPr/>
        </p:nvSpPr>
        <p:spPr bwMode="auto">
          <a:xfrm>
            <a:off x="2363789" y="3479801"/>
            <a:ext cx="7331075" cy="4222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Issac threw a ball at the window.	</a:t>
            </a:r>
          </a:p>
        </p:txBody>
      </p:sp>
      <p:sp>
        <p:nvSpPr>
          <p:cNvPr id="14" name="Rectangle 13">
            <a:extLst>
              <a:ext uri="{FF2B5EF4-FFF2-40B4-BE49-F238E27FC236}">
                <a16:creationId xmlns:a16="http://schemas.microsoft.com/office/drawing/2014/main" id="{702B0295-E896-4140-A711-E903B4281CD4}"/>
              </a:ext>
            </a:extLst>
          </p:cNvPr>
          <p:cNvSpPr>
            <a:spLocks noChangeArrowheads="1"/>
          </p:cNvSpPr>
          <p:nvPr/>
        </p:nvSpPr>
        <p:spPr bwMode="auto">
          <a:xfrm>
            <a:off x="2363789" y="3990976"/>
            <a:ext cx="7331075" cy="4222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magician pulled a rabbit from the hat.</a:t>
            </a:r>
          </a:p>
        </p:txBody>
      </p:sp>
      <p:sp>
        <p:nvSpPr>
          <p:cNvPr id="15" name="Rectangle 14">
            <a:extLst>
              <a:ext uri="{FF2B5EF4-FFF2-40B4-BE49-F238E27FC236}">
                <a16:creationId xmlns:a16="http://schemas.microsoft.com/office/drawing/2014/main" id="{7D6A1C3C-EB63-404F-A08F-F8E88D7CB142}"/>
              </a:ext>
            </a:extLst>
          </p:cNvPr>
          <p:cNvSpPr>
            <a:spLocks noChangeArrowheads="1"/>
          </p:cNvSpPr>
          <p:nvPr/>
        </p:nvSpPr>
        <p:spPr bwMode="auto">
          <a:xfrm>
            <a:off x="2363789" y="4502151"/>
            <a:ext cx="7331075" cy="4222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Helen practised her recorder every day.</a:t>
            </a:r>
          </a:p>
        </p:txBody>
      </p:sp>
      <p:sp>
        <p:nvSpPr>
          <p:cNvPr id="16" name="Rectangle 15">
            <a:extLst>
              <a:ext uri="{FF2B5EF4-FFF2-40B4-BE49-F238E27FC236}">
                <a16:creationId xmlns:a16="http://schemas.microsoft.com/office/drawing/2014/main" id="{2A60D494-11E3-4D1A-A96D-35FF3DE8481F}"/>
              </a:ext>
            </a:extLst>
          </p:cNvPr>
          <p:cNvSpPr>
            <a:spLocks noChangeArrowheads="1"/>
          </p:cNvSpPr>
          <p:nvPr/>
        </p:nvSpPr>
        <p:spPr bwMode="auto">
          <a:xfrm>
            <a:off x="2363789" y="4972051"/>
            <a:ext cx="7331075" cy="4222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flowers were grown by my nan.</a:t>
            </a:r>
          </a:p>
        </p:txBody>
      </p:sp>
      <p:pic>
        <p:nvPicPr>
          <p:cNvPr id="10252" name="Picture 2">
            <a:extLst>
              <a:ext uri="{FF2B5EF4-FFF2-40B4-BE49-F238E27FC236}">
                <a16:creationId xmlns:a16="http://schemas.microsoft.com/office/drawing/2014/main" id="{F880C444-1707-4699-BDAA-B8D7D45055A0}"/>
              </a:ext>
            </a:extLst>
          </p:cNvPr>
          <p:cNvPicPr>
            <a:picLocks noChangeAspect="1"/>
          </p:cNvPicPr>
          <p:nvPr/>
        </p:nvPicPr>
        <p:blipFill>
          <a:blip r:embed="rId2">
            <a:extLst>
              <a:ext uri="{28A0092B-C50C-407E-A947-70E740481C1C}">
                <a14:useLocalDpi xmlns:a14="http://schemas.microsoft.com/office/drawing/2010/main" val="0"/>
              </a:ext>
            </a:extLst>
          </a:blip>
          <a:srcRect b="9366"/>
          <a:stretch>
            <a:fillRect/>
          </a:stretch>
        </p:blipFill>
        <p:spPr bwMode="auto">
          <a:xfrm>
            <a:off x="8632825" y="3690939"/>
            <a:ext cx="1568450" cy="272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8">
            <a:extLst>
              <a:ext uri="{FF2B5EF4-FFF2-40B4-BE49-F238E27FC236}">
                <a16:creationId xmlns:a16="http://schemas.microsoft.com/office/drawing/2014/main" id="{496D05BB-6138-40C8-BDFA-ACF2D5BA6025}"/>
              </a:ext>
            </a:extLst>
          </p:cNvPr>
          <p:cNvGrpSpPr>
            <a:grpSpLocks/>
          </p:cNvGrpSpPr>
          <p:nvPr/>
        </p:nvGrpSpPr>
        <p:grpSpPr bwMode="auto">
          <a:xfrm>
            <a:off x="2363789" y="2451100"/>
            <a:ext cx="4657725" cy="439738"/>
            <a:chOff x="6041143" y="2844070"/>
            <a:chExt cx="4658192" cy="439497"/>
          </a:xfrm>
        </p:grpSpPr>
        <p:sp>
          <p:nvSpPr>
            <p:cNvPr id="8" name="Rectangle 7">
              <a:extLst>
                <a:ext uri="{FF2B5EF4-FFF2-40B4-BE49-F238E27FC236}">
                  <a16:creationId xmlns:a16="http://schemas.microsoft.com/office/drawing/2014/main" id="{BE799702-5E48-4F4B-B3E3-CA0614AFD71D}"/>
                </a:ext>
              </a:extLst>
            </p:cNvPr>
            <p:cNvSpPr/>
            <p:nvPr/>
          </p:nvSpPr>
          <p:spPr>
            <a:xfrm>
              <a:off x="6041143" y="2861523"/>
              <a:ext cx="4658192" cy="4220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0270" name="Rectangle 18">
              <a:extLst>
                <a:ext uri="{FF2B5EF4-FFF2-40B4-BE49-F238E27FC236}">
                  <a16:creationId xmlns:a16="http://schemas.microsoft.com/office/drawing/2014/main" id="{D9C9C342-BCB9-41E0-8EA3-57FD04256BCD}"/>
                </a:ext>
              </a:extLst>
            </p:cNvPr>
            <p:cNvSpPr>
              <a:spLocks noChangeArrowheads="1"/>
            </p:cNvSpPr>
            <p:nvPr/>
          </p:nvSpPr>
          <p:spPr bwMode="auto">
            <a:xfrm>
              <a:off x="6041143" y="2844070"/>
              <a:ext cx="3809656"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a:t>
              </a:r>
              <a:r>
                <a:rPr lang="en-GB" altLang="en-US" b="1">
                  <a:solidFill>
                    <a:srgbClr val="00639A"/>
                  </a:solidFill>
                </a:rPr>
                <a:t>plane</a:t>
              </a:r>
              <a:r>
                <a:rPr lang="en-GB" altLang="en-US" b="1"/>
                <a:t> </a:t>
              </a:r>
              <a:r>
                <a:rPr lang="en-GB" altLang="en-US" b="1">
                  <a:solidFill>
                    <a:srgbClr val="00A7E6"/>
                  </a:solidFill>
                </a:rPr>
                <a:t>is boarded </a:t>
              </a:r>
              <a:r>
                <a:rPr lang="en-GB" altLang="en-US"/>
                <a:t>by the </a:t>
              </a:r>
              <a:r>
                <a:rPr lang="en-GB" altLang="en-US" b="1">
                  <a:solidFill>
                    <a:srgbClr val="2CB7BC"/>
                  </a:solidFill>
                </a:rPr>
                <a:t>family</a:t>
              </a:r>
              <a:r>
                <a:rPr lang="en-GB" altLang="en-US"/>
                <a:t>.</a:t>
              </a:r>
            </a:p>
          </p:txBody>
        </p:sp>
      </p:grpSp>
      <p:grpSp>
        <p:nvGrpSpPr>
          <p:cNvPr id="27" name="Group 26">
            <a:extLst>
              <a:ext uri="{FF2B5EF4-FFF2-40B4-BE49-F238E27FC236}">
                <a16:creationId xmlns:a16="http://schemas.microsoft.com/office/drawing/2014/main" id="{3D850CEB-A70A-4689-A8BE-3AD3ED220CF0}"/>
              </a:ext>
            </a:extLst>
          </p:cNvPr>
          <p:cNvGrpSpPr>
            <a:grpSpLocks/>
          </p:cNvGrpSpPr>
          <p:nvPr/>
        </p:nvGrpSpPr>
        <p:grpSpPr bwMode="auto">
          <a:xfrm>
            <a:off x="2363789" y="2944814"/>
            <a:ext cx="4657725" cy="439737"/>
            <a:chOff x="6041142" y="2844070"/>
            <a:chExt cx="4658193" cy="439497"/>
          </a:xfrm>
        </p:grpSpPr>
        <p:sp>
          <p:nvSpPr>
            <p:cNvPr id="28" name="Rectangle 27">
              <a:extLst>
                <a:ext uri="{FF2B5EF4-FFF2-40B4-BE49-F238E27FC236}">
                  <a16:creationId xmlns:a16="http://schemas.microsoft.com/office/drawing/2014/main" id="{86B9633A-56C1-4F50-9F86-EF145998F551}"/>
                </a:ext>
              </a:extLst>
            </p:cNvPr>
            <p:cNvSpPr/>
            <p:nvPr/>
          </p:nvSpPr>
          <p:spPr>
            <a:xfrm>
              <a:off x="6041142" y="2861522"/>
              <a:ext cx="4658193" cy="4220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10268" name="Rectangle 28">
              <a:extLst>
                <a:ext uri="{FF2B5EF4-FFF2-40B4-BE49-F238E27FC236}">
                  <a16:creationId xmlns:a16="http://schemas.microsoft.com/office/drawing/2014/main" id="{F8085218-4B3E-456E-8D81-44A0A0B9CB5B}"/>
                </a:ext>
              </a:extLst>
            </p:cNvPr>
            <p:cNvSpPr>
              <a:spLocks noChangeArrowheads="1"/>
            </p:cNvSpPr>
            <p:nvPr/>
          </p:nvSpPr>
          <p:spPr bwMode="auto">
            <a:xfrm>
              <a:off x="6041142" y="2844070"/>
              <a:ext cx="4358463"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a:t>
              </a:r>
              <a:r>
                <a:rPr lang="en-GB" altLang="en-US" b="1">
                  <a:solidFill>
                    <a:srgbClr val="00639A"/>
                  </a:solidFill>
                </a:rPr>
                <a:t>damage</a:t>
              </a:r>
              <a:r>
                <a:rPr lang="en-GB" altLang="en-US"/>
                <a:t> </a:t>
              </a:r>
              <a:r>
                <a:rPr lang="en-GB" altLang="en-US" b="1">
                  <a:solidFill>
                    <a:srgbClr val="00A7E6"/>
                  </a:solidFill>
                </a:rPr>
                <a:t>was caused </a:t>
              </a:r>
              <a:r>
                <a:rPr lang="en-GB" altLang="en-US"/>
                <a:t>by the </a:t>
              </a:r>
              <a:r>
                <a:rPr lang="en-GB" altLang="en-US" b="1">
                  <a:solidFill>
                    <a:srgbClr val="2CB7BC"/>
                  </a:solidFill>
                </a:rPr>
                <a:t>storm</a:t>
              </a:r>
              <a:r>
                <a:rPr lang="en-GB" altLang="en-US"/>
                <a:t>.</a:t>
              </a:r>
            </a:p>
          </p:txBody>
        </p:sp>
      </p:grpSp>
      <p:grpSp>
        <p:nvGrpSpPr>
          <p:cNvPr id="51" name="Group 50">
            <a:extLst>
              <a:ext uri="{FF2B5EF4-FFF2-40B4-BE49-F238E27FC236}">
                <a16:creationId xmlns:a16="http://schemas.microsoft.com/office/drawing/2014/main" id="{61C1B049-E3C4-4FA8-9A70-1A8727374A26}"/>
              </a:ext>
            </a:extLst>
          </p:cNvPr>
          <p:cNvGrpSpPr>
            <a:grpSpLocks/>
          </p:cNvGrpSpPr>
          <p:nvPr/>
        </p:nvGrpSpPr>
        <p:grpSpPr bwMode="auto">
          <a:xfrm>
            <a:off x="2363789" y="3484564"/>
            <a:ext cx="4657725" cy="439737"/>
            <a:chOff x="6041143" y="2844070"/>
            <a:chExt cx="4658192" cy="439497"/>
          </a:xfrm>
        </p:grpSpPr>
        <p:sp>
          <p:nvSpPr>
            <p:cNvPr id="52" name="Rectangle 51">
              <a:extLst>
                <a:ext uri="{FF2B5EF4-FFF2-40B4-BE49-F238E27FC236}">
                  <a16:creationId xmlns:a16="http://schemas.microsoft.com/office/drawing/2014/main" id="{D9E457BE-3A4D-410D-AF56-AD0965F1A1C0}"/>
                </a:ext>
              </a:extLst>
            </p:cNvPr>
            <p:cNvSpPr/>
            <p:nvPr/>
          </p:nvSpPr>
          <p:spPr>
            <a:xfrm>
              <a:off x="6041143" y="2861522"/>
              <a:ext cx="4658192" cy="4220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0266" name="Rectangle 52">
              <a:extLst>
                <a:ext uri="{FF2B5EF4-FFF2-40B4-BE49-F238E27FC236}">
                  <a16:creationId xmlns:a16="http://schemas.microsoft.com/office/drawing/2014/main" id="{62A2EBAE-6348-4B6D-A657-0BFC8996FF37}"/>
                </a:ext>
              </a:extLst>
            </p:cNvPr>
            <p:cNvSpPr>
              <a:spLocks noChangeArrowheads="1"/>
            </p:cNvSpPr>
            <p:nvPr/>
          </p:nvSpPr>
          <p:spPr bwMode="auto">
            <a:xfrm>
              <a:off x="6041143" y="2844070"/>
              <a:ext cx="3809656"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b="1">
                  <a:solidFill>
                    <a:srgbClr val="00639A"/>
                  </a:solidFill>
                </a:rPr>
                <a:t>Issac</a:t>
              </a:r>
              <a:r>
                <a:rPr lang="en-GB" altLang="en-US" b="1"/>
                <a:t> </a:t>
              </a:r>
              <a:r>
                <a:rPr lang="en-GB" altLang="en-US" b="1">
                  <a:solidFill>
                    <a:srgbClr val="00A7E6"/>
                  </a:solidFill>
                </a:rPr>
                <a:t>threw</a:t>
              </a:r>
              <a:r>
                <a:rPr lang="en-GB" altLang="en-US" b="1"/>
                <a:t> </a:t>
              </a:r>
              <a:r>
                <a:rPr lang="en-GB" altLang="en-US"/>
                <a:t>a </a:t>
              </a:r>
              <a:r>
                <a:rPr lang="en-GB" altLang="en-US" b="1">
                  <a:solidFill>
                    <a:srgbClr val="2CB7BC"/>
                  </a:solidFill>
                </a:rPr>
                <a:t>ball</a:t>
              </a:r>
              <a:r>
                <a:rPr lang="en-GB" altLang="en-US"/>
                <a:t> at the window.	</a:t>
              </a:r>
            </a:p>
          </p:txBody>
        </p:sp>
      </p:grpSp>
      <p:grpSp>
        <p:nvGrpSpPr>
          <p:cNvPr id="54" name="Group 53">
            <a:extLst>
              <a:ext uri="{FF2B5EF4-FFF2-40B4-BE49-F238E27FC236}">
                <a16:creationId xmlns:a16="http://schemas.microsoft.com/office/drawing/2014/main" id="{B2D30C6F-1563-4D51-B97D-8B7B669A5405}"/>
              </a:ext>
            </a:extLst>
          </p:cNvPr>
          <p:cNvGrpSpPr>
            <a:grpSpLocks/>
          </p:cNvGrpSpPr>
          <p:nvPr/>
        </p:nvGrpSpPr>
        <p:grpSpPr bwMode="auto">
          <a:xfrm>
            <a:off x="2363789" y="3983038"/>
            <a:ext cx="4657725" cy="438150"/>
            <a:chOff x="6041143" y="2844070"/>
            <a:chExt cx="4658192" cy="439497"/>
          </a:xfrm>
        </p:grpSpPr>
        <p:sp>
          <p:nvSpPr>
            <p:cNvPr id="55" name="Rectangle 54">
              <a:extLst>
                <a:ext uri="{FF2B5EF4-FFF2-40B4-BE49-F238E27FC236}">
                  <a16:creationId xmlns:a16="http://schemas.microsoft.com/office/drawing/2014/main" id="{31B3B2E2-1993-45A8-9207-DB0B554E3E40}"/>
                </a:ext>
              </a:extLst>
            </p:cNvPr>
            <p:cNvSpPr/>
            <p:nvPr/>
          </p:nvSpPr>
          <p:spPr>
            <a:xfrm>
              <a:off x="6041143" y="2861586"/>
              <a:ext cx="4658192" cy="421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0264" name="Rectangle 55">
              <a:extLst>
                <a:ext uri="{FF2B5EF4-FFF2-40B4-BE49-F238E27FC236}">
                  <a16:creationId xmlns:a16="http://schemas.microsoft.com/office/drawing/2014/main" id="{35817B2A-A9E7-42EB-B85B-6E4A0B319A4D}"/>
                </a:ext>
              </a:extLst>
            </p:cNvPr>
            <p:cNvSpPr>
              <a:spLocks noChangeArrowheads="1"/>
            </p:cNvSpPr>
            <p:nvPr/>
          </p:nvSpPr>
          <p:spPr bwMode="auto">
            <a:xfrm>
              <a:off x="6041143" y="2844070"/>
              <a:ext cx="4468526"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a:t>
              </a:r>
              <a:r>
                <a:rPr lang="en-GB" altLang="en-US" b="1">
                  <a:solidFill>
                    <a:srgbClr val="00639A"/>
                  </a:solidFill>
                </a:rPr>
                <a:t>magician</a:t>
              </a:r>
              <a:r>
                <a:rPr lang="en-GB" altLang="en-US"/>
                <a:t> </a:t>
              </a:r>
              <a:r>
                <a:rPr lang="en-GB" altLang="en-US" b="1">
                  <a:solidFill>
                    <a:srgbClr val="00B0F0"/>
                  </a:solidFill>
                </a:rPr>
                <a:t>pulled</a:t>
              </a:r>
              <a:r>
                <a:rPr lang="en-GB" altLang="en-US"/>
                <a:t> a </a:t>
              </a:r>
              <a:r>
                <a:rPr lang="en-GB" altLang="en-US" b="1">
                  <a:solidFill>
                    <a:srgbClr val="2CB7BC"/>
                  </a:solidFill>
                </a:rPr>
                <a:t>rabbit</a:t>
              </a:r>
              <a:r>
                <a:rPr lang="en-GB" altLang="en-US"/>
                <a:t> from the hat.</a:t>
              </a:r>
            </a:p>
          </p:txBody>
        </p:sp>
      </p:grpSp>
      <p:grpSp>
        <p:nvGrpSpPr>
          <p:cNvPr id="57" name="Group 56">
            <a:extLst>
              <a:ext uri="{FF2B5EF4-FFF2-40B4-BE49-F238E27FC236}">
                <a16:creationId xmlns:a16="http://schemas.microsoft.com/office/drawing/2014/main" id="{928D2B66-8719-4785-9818-D98D297594FE}"/>
              </a:ext>
            </a:extLst>
          </p:cNvPr>
          <p:cNvGrpSpPr>
            <a:grpSpLocks/>
          </p:cNvGrpSpPr>
          <p:nvPr/>
        </p:nvGrpSpPr>
        <p:grpSpPr bwMode="auto">
          <a:xfrm>
            <a:off x="2363789" y="4510089"/>
            <a:ext cx="4657725" cy="439737"/>
            <a:chOff x="6041143" y="2844070"/>
            <a:chExt cx="4658192" cy="439497"/>
          </a:xfrm>
        </p:grpSpPr>
        <p:sp>
          <p:nvSpPr>
            <p:cNvPr id="58" name="Rectangle 57">
              <a:extLst>
                <a:ext uri="{FF2B5EF4-FFF2-40B4-BE49-F238E27FC236}">
                  <a16:creationId xmlns:a16="http://schemas.microsoft.com/office/drawing/2014/main" id="{EF1351E8-04B4-4BBF-9BB4-6FE2BA35128E}"/>
                </a:ext>
              </a:extLst>
            </p:cNvPr>
            <p:cNvSpPr/>
            <p:nvPr/>
          </p:nvSpPr>
          <p:spPr>
            <a:xfrm>
              <a:off x="6041143" y="2861522"/>
              <a:ext cx="4658192" cy="4220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0262" name="Rectangle 58">
              <a:extLst>
                <a:ext uri="{FF2B5EF4-FFF2-40B4-BE49-F238E27FC236}">
                  <a16:creationId xmlns:a16="http://schemas.microsoft.com/office/drawing/2014/main" id="{6B58EDCC-E752-40EC-8395-3D4056616CB1}"/>
                </a:ext>
              </a:extLst>
            </p:cNvPr>
            <p:cNvSpPr>
              <a:spLocks noChangeArrowheads="1"/>
            </p:cNvSpPr>
            <p:nvPr/>
          </p:nvSpPr>
          <p:spPr bwMode="auto">
            <a:xfrm>
              <a:off x="6041143" y="2844070"/>
              <a:ext cx="4468526"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b="1">
                  <a:solidFill>
                    <a:srgbClr val="00639A"/>
                  </a:solidFill>
                </a:rPr>
                <a:t>Helen</a:t>
              </a:r>
              <a:r>
                <a:rPr lang="en-GB" altLang="en-US" b="1"/>
                <a:t> </a:t>
              </a:r>
              <a:r>
                <a:rPr lang="en-GB" altLang="en-US" b="1">
                  <a:solidFill>
                    <a:srgbClr val="00A7E6"/>
                  </a:solidFill>
                </a:rPr>
                <a:t>practised</a:t>
              </a:r>
              <a:r>
                <a:rPr lang="en-GB" altLang="en-US" b="1"/>
                <a:t> </a:t>
              </a:r>
              <a:r>
                <a:rPr lang="en-GB" altLang="en-US"/>
                <a:t>her </a:t>
              </a:r>
              <a:r>
                <a:rPr lang="en-GB" altLang="en-US" b="1">
                  <a:solidFill>
                    <a:srgbClr val="2CB7BC"/>
                  </a:solidFill>
                </a:rPr>
                <a:t>recorder</a:t>
              </a:r>
              <a:r>
                <a:rPr lang="en-GB" altLang="en-US"/>
                <a:t> every day.</a:t>
              </a:r>
            </a:p>
          </p:txBody>
        </p:sp>
      </p:grpSp>
      <p:grpSp>
        <p:nvGrpSpPr>
          <p:cNvPr id="60" name="Group 59">
            <a:extLst>
              <a:ext uri="{FF2B5EF4-FFF2-40B4-BE49-F238E27FC236}">
                <a16:creationId xmlns:a16="http://schemas.microsoft.com/office/drawing/2014/main" id="{99E6A912-FFD1-4E7B-81FE-225EBB26326C}"/>
              </a:ext>
            </a:extLst>
          </p:cNvPr>
          <p:cNvGrpSpPr>
            <a:grpSpLocks/>
          </p:cNvGrpSpPr>
          <p:nvPr/>
        </p:nvGrpSpPr>
        <p:grpSpPr bwMode="auto">
          <a:xfrm>
            <a:off x="2363789" y="4964114"/>
            <a:ext cx="4657725" cy="439737"/>
            <a:chOff x="6041143" y="2844070"/>
            <a:chExt cx="4658192" cy="439497"/>
          </a:xfrm>
        </p:grpSpPr>
        <p:sp>
          <p:nvSpPr>
            <p:cNvPr id="61" name="Rectangle 60">
              <a:extLst>
                <a:ext uri="{FF2B5EF4-FFF2-40B4-BE49-F238E27FC236}">
                  <a16:creationId xmlns:a16="http://schemas.microsoft.com/office/drawing/2014/main" id="{3F932EFB-D138-4A0A-8134-D318F976036D}"/>
                </a:ext>
              </a:extLst>
            </p:cNvPr>
            <p:cNvSpPr/>
            <p:nvPr/>
          </p:nvSpPr>
          <p:spPr>
            <a:xfrm>
              <a:off x="6041143" y="2861522"/>
              <a:ext cx="4658192" cy="4220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0260" name="Rectangle 61">
              <a:extLst>
                <a:ext uri="{FF2B5EF4-FFF2-40B4-BE49-F238E27FC236}">
                  <a16:creationId xmlns:a16="http://schemas.microsoft.com/office/drawing/2014/main" id="{64C9B0BC-7630-4252-9023-1CEC183D997C}"/>
                </a:ext>
              </a:extLst>
            </p:cNvPr>
            <p:cNvSpPr>
              <a:spLocks noChangeArrowheads="1"/>
            </p:cNvSpPr>
            <p:nvPr/>
          </p:nvSpPr>
          <p:spPr bwMode="auto">
            <a:xfrm>
              <a:off x="6041143" y="2844070"/>
              <a:ext cx="4468526"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a:t>
              </a:r>
              <a:r>
                <a:rPr lang="en-GB" altLang="en-US" b="1">
                  <a:solidFill>
                    <a:srgbClr val="00639A"/>
                  </a:solidFill>
                </a:rPr>
                <a:t>flowers</a:t>
              </a:r>
              <a:r>
                <a:rPr lang="en-GB" altLang="en-US" b="1"/>
                <a:t> </a:t>
              </a:r>
              <a:r>
                <a:rPr lang="en-GB" altLang="en-US" b="1">
                  <a:solidFill>
                    <a:srgbClr val="00A7E6"/>
                  </a:solidFill>
                </a:rPr>
                <a:t>were grown </a:t>
              </a:r>
              <a:r>
                <a:rPr lang="en-GB" altLang="en-US"/>
                <a:t>by my </a:t>
              </a:r>
              <a:r>
                <a:rPr lang="en-GB" altLang="en-US" b="1">
                  <a:solidFill>
                    <a:srgbClr val="2CB7BC"/>
                  </a:solidFill>
                </a:rPr>
                <a:t>nan</a:t>
              </a:r>
              <a:r>
                <a:rPr lang="en-GB" altLang="en-US"/>
                <a:t>.</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fade">
                                      <p:cBhvr>
                                        <p:cTn id="12" dur="500"/>
                                        <p:tgtEl>
                                          <p:spTgt spid="12">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xEl>
                                              <p:pRg st="0" end="0"/>
                                            </p:txEl>
                                          </p:spTgt>
                                        </p:tgtEl>
                                        <p:attrNameLst>
                                          <p:attrName>style.visibility</p:attrName>
                                        </p:attrNameLst>
                                      </p:cBhvr>
                                      <p:to>
                                        <p:strVal val="visible"/>
                                      </p:to>
                                    </p:set>
                                    <p:animEffect transition="in" filter="fade">
                                      <p:cBhvr>
                                        <p:cTn id="17" dur="500"/>
                                        <p:tgtEl>
                                          <p:spTgt spid="13">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0" end="0"/>
                                            </p:txEl>
                                          </p:spTgt>
                                        </p:tgtEl>
                                        <p:attrNameLst>
                                          <p:attrName>style.visibility</p:attrName>
                                        </p:attrNameLst>
                                      </p:cBhvr>
                                      <p:to>
                                        <p:strVal val="visible"/>
                                      </p:to>
                                    </p:set>
                                    <p:animEffect transition="in" filter="fade">
                                      <p:cBhvr>
                                        <p:cTn id="22" dur="500"/>
                                        <p:tgtEl>
                                          <p:spTgt spid="14">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5">
                                            <p:txEl>
                                              <p:pRg st="0" end="0"/>
                                            </p:txEl>
                                          </p:spTgt>
                                        </p:tgtEl>
                                        <p:attrNameLst>
                                          <p:attrName>style.visibility</p:attrName>
                                        </p:attrNameLst>
                                      </p:cBhvr>
                                      <p:to>
                                        <p:strVal val="visible"/>
                                      </p:to>
                                    </p:set>
                                    <p:animEffect transition="in" filter="fade">
                                      <p:cBhvr>
                                        <p:cTn id="27" dur="500"/>
                                        <p:tgtEl>
                                          <p:spTgt spid="15">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16">
                                            <p:txEl>
                                              <p:pRg st="0" end="0"/>
                                            </p:txEl>
                                          </p:spTgt>
                                        </p:tgtEl>
                                        <p:attrNameLst>
                                          <p:attrName>style.visibility</p:attrName>
                                        </p:attrNameLst>
                                      </p:cBhvr>
                                      <p:to>
                                        <p:strVal val="visible"/>
                                      </p:to>
                                    </p:set>
                                    <p:animEffect transition="in" filter="fade">
                                      <p:cBhvr>
                                        <p:cTn id="32" dur="500"/>
                                        <p:tgtEl>
                                          <p:spTgt spid="16">
                                            <p:txEl>
                                              <p:pRg st="0" end="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fade">
                                      <p:cBhvr>
                                        <p:cTn id="47" dur="500"/>
                                        <p:tgtEl>
                                          <p:spTgt spid="51"/>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nodeType="click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fade">
                                      <p:cBhvr>
                                        <p:cTn id="52" dur="500"/>
                                        <p:tgtEl>
                                          <p:spTgt spid="54"/>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nodeType="click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fade">
                                      <p:cBhvr>
                                        <p:cTn id="57" dur="500"/>
                                        <p:tgtEl>
                                          <p:spTgt spid="57"/>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nodeType="clickEffect">
                                  <p:stCondLst>
                                    <p:cond delay="0"/>
                                  </p:stCondLst>
                                  <p:childTnLst>
                                    <p:set>
                                      <p:cBhvr>
                                        <p:cTn id="61" dur="1" fill="hold">
                                          <p:stCondLst>
                                            <p:cond delay="0"/>
                                          </p:stCondLst>
                                        </p:cTn>
                                        <p:tgtEl>
                                          <p:spTgt spid="60"/>
                                        </p:tgtEl>
                                        <p:attrNameLst>
                                          <p:attrName>style.visibility</p:attrName>
                                        </p:attrNameLst>
                                      </p:cBhvr>
                                      <p:to>
                                        <p:strVal val="visible"/>
                                      </p:to>
                                    </p:set>
                                    <p:animEffect transition="in" filter="fade">
                                      <p:cBhvr>
                                        <p:cTn id="62" dur="500"/>
                                        <p:tgtEl>
                                          <p:spTgt spid="60"/>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0" presetClass="entr" presetSubtype="0" fill="hold" nodeType="clickEffect">
                                  <p:stCondLst>
                                    <p:cond delay="0"/>
                                  </p:stCondLst>
                                  <p:childTnLst>
                                    <p:set>
                                      <p:cBhvr>
                                        <p:cTn id="66" dur="1" fill="hold">
                                          <p:stCondLst>
                                            <p:cond delay="0"/>
                                          </p:stCondLst>
                                        </p:cTn>
                                        <p:tgtEl>
                                          <p:spTgt spid="11">
                                            <p:txEl>
                                              <p:pRg st="0" end="0"/>
                                            </p:txEl>
                                          </p:spTgt>
                                        </p:tgtEl>
                                        <p:attrNameLst>
                                          <p:attrName>style.visibility</p:attrName>
                                        </p:attrNameLst>
                                      </p:cBhvr>
                                      <p:to>
                                        <p:strVal val="visible"/>
                                      </p:to>
                                    </p:set>
                                    <p:animEffect transition="in" filter="fade">
                                      <p:cBhvr>
                                        <p:cTn id="67"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18292E8E-AB1B-4C92-A58E-30B848CC9325}"/>
              </a:ext>
            </a:extLst>
          </p:cNvPr>
          <p:cNvSpPr>
            <a:spLocks noGrp="1"/>
          </p:cNvSpPr>
          <p:nvPr>
            <p:ph type="title"/>
          </p:nvPr>
        </p:nvSpPr>
        <p:spPr>
          <a:xfrm>
            <a:off x="1981201" y="479426"/>
            <a:ext cx="8220075" cy="993775"/>
          </a:xfrm>
        </p:spPr>
        <p:txBody>
          <a:bodyPr/>
          <a:lstStyle/>
          <a:p>
            <a:pPr eaLnBrk="1" hangingPunct="1"/>
            <a:r>
              <a:rPr lang="en-GB" altLang="en-US" sz="3600">
                <a:latin typeface="Twinkl" pitchFamily="2" charset="0"/>
              </a:rPr>
              <a:t>Active or Passive Voice?</a:t>
            </a:r>
          </a:p>
        </p:txBody>
      </p:sp>
      <p:sp>
        <p:nvSpPr>
          <p:cNvPr id="11267" name="Rectangle 4">
            <a:extLst>
              <a:ext uri="{FF2B5EF4-FFF2-40B4-BE49-F238E27FC236}">
                <a16:creationId xmlns:a16="http://schemas.microsoft.com/office/drawing/2014/main" id="{EED062B3-AED5-4CDC-92D0-EF1B53F28EAD}"/>
              </a:ext>
            </a:extLst>
          </p:cNvPr>
          <p:cNvSpPr>
            <a:spLocks noChangeArrowheads="1"/>
          </p:cNvSpPr>
          <p:nvPr/>
        </p:nvSpPr>
        <p:spPr bwMode="auto">
          <a:xfrm>
            <a:off x="2263775" y="1182689"/>
            <a:ext cx="76327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sz="1600"/>
              <a:t>Now, sort these sentences into the correct places in the table below:</a:t>
            </a:r>
          </a:p>
        </p:txBody>
      </p:sp>
      <p:sp>
        <p:nvSpPr>
          <p:cNvPr id="7" name="Rectangle 6">
            <a:extLst>
              <a:ext uri="{FF2B5EF4-FFF2-40B4-BE49-F238E27FC236}">
                <a16:creationId xmlns:a16="http://schemas.microsoft.com/office/drawing/2014/main" id="{448DDC89-28BF-4459-8B72-CD38ECD5C62C}"/>
              </a:ext>
            </a:extLst>
          </p:cNvPr>
          <p:cNvSpPr>
            <a:spLocks noChangeArrowheads="1"/>
          </p:cNvSpPr>
          <p:nvPr/>
        </p:nvSpPr>
        <p:spPr bwMode="auto">
          <a:xfrm>
            <a:off x="2271714" y="1658938"/>
            <a:ext cx="3449637" cy="538162"/>
          </a:xfrm>
          <a:prstGeom prst="rect">
            <a:avLst/>
          </a:prstGeom>
          <a:solidFill>
            <a:srgbClr val="B0DFF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sz="1600"/>
              <a:t>The plane is boarded by the family.</a:t>
            </a:r>
          </a:p>
        </p:txBody>
      </p:sp>
      <p:sp>
        <p:nvSpPr>
          <p:cNvPr id="55" name="Rectangle 54">
            <a:extLst>
              <a:ext uri="{FF2B5EF4-FFF2-40B4-BE49-F238E27FC236}">
                <a16:creationId xmlns:a16="http://schemas.microsoft.com/office/drawing/2014/main" id="{CAA706E0-BB37-4911-B61F-2620DA1D6D72}"/>
              </a:ext>
            </a:extLst>
          </p:cNvPr>
          <p:cNvSpPr/>
          <p:nvPr/>
        </p:nvSpPr>
        <p:spPr>
          <a:xfrm>
            <a:off x="2363789" y="3998914"/>
            <a:ext cx="4657725" cy="422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graphicFrame>
        <p:nvGraphicFramePr>
          <p:cNvPr id="2" name="Table 1">
            <a:extLst>
              <a:ext uri="{FF2B5EF4-FFF2-40B4-BE49-F238E27FC236}">
                <a16:creationId xmlns:a16="http://schemas.microsoft.com/office/drawing/2014/main" id="{7E402893-6D9E-4FB2-87B2-31DC9D5F6D09}"/>
              </a:ext>
            </a:extLst>
          </p:cNvPr>
          <p:cNvGraphicFramePr>
            <a:graphicFrameLocks noGrp="1"/>
          </p:cNvGraphicFramePr>
          <p:nvPr/>
        </p:nvGraphicFramePr>
        <p:xfrm>
          <a:off x="2271714" y="3640139"/>
          <a:ext cx="7616825" cy="2543175"/>
        </p:xfrm>
        <a:graphic>
          <a:graphicData uri="http://schemas.openxmlformats.org/drawingml/2006/table">
            <a:tbl>
              <a:tblPr firstRow="1" bandRow="1">
                <a:tableStyleId>{5C22544A-7EE6-4342-B048-85BDC9FD1C3A}</a:tableStyleId>
              </a:tblPr>
              <a:tblGrid>
                <a:gridCol w="1421960">
                  <a:extLst>
                    <a:ext uri="{9D8B030D-6E8A-4147-A177-3AD203B41FA5}">
                      <a16:colId xmlns:a16="http://schemas.microsoft.com/office/drawing/2014/main" val="20000"/>
                    </a:ext>
                  </a:extLst>
                </a:gridCol>
                <a:gridCol w="6194865">
                  <a:extLst>
                    <a:ext uri="{9D8B030D-6E8A-4147-A177-3AD203B41FA5}">
                      <a16:colId xmlns:a16="http://schemas.microsoft.com/office/drawing/2014/main" val="20001"/>
                    </a:ext>
                  </a:extLst>
                </a:gridCol>
              </a:tblGrid>
              <a:tr h="1243957">
                <a:tc>
                  <a:txBody>
                    <a:bodyPr/>
                    <a:lstStyle/>
                    <a:p>
                      <a:r>
                        <a:rPr lang="en-GB" sz="1800" dirty="0">
                          <a:solidFill>
                            <a:srgbClr val="2CB7BC"/>
                          </a:solidFill>
                          <a:latin typeface="Twinkl" pitchFamily="2" charset="0"/>
                        </a:rPr>
                        <a:t>Active</a:t>
                      </a:r>
                      <a:endParaRPr lang="en-GB" sz="1800" dirty="0">
                        <a:solidFill>
                          <a:srgbClr val="2CB7BC"/>
                        </a:solidFill>
                      </a:endParaRPr>
                    </a:p>
                  </a:txBody>
                  <a:tcPr marL="91443" marR="91443"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GB" sz="1800" dirty="0">
                        <a:solidFill>
                          <a:srgbClr val="00639A"/>
                        </a:solidFill>
                      </a:endParaRPr>
                    </a:p>
                  </a:txBody>
                  <a:tcPr marL="91443" marR="91443"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1299218">
                <a:tc>
                  <a:txBody>
                    <a:bodyPr/>
                    <a:lstStyle/>
                    <a:p>
                      <a:r>
                        <a:rPr lang="en-GB" sz="1800" b="1" dirty="0">
                          <a:solidFill>
                            <a:srgbClr val="00639A"/>
                          </a:solidFill>
                          <a:latin typeface="Twinkl" pitchFamily="2" charset="0"/>
                        </a:rPr>
                        <a:t>Passive</a:t>
                      </a:r>
                      <a:endParaRPr lang="en-GB" sz="1800" b="1" dirty="0"/>
                    </a:p>
                  </a:txBody>
                  <a:tcPr marL="91443" marR="91443"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GB" sz="1800" dirty="0"/>
                    </a:p>
                  </a:txBody>
                  <a:tcPr marL="91443" marR="91443"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bl>
          </a:graphicData>
        </a:graphic>
      </p:graphicFrame>
      <p:sp>
        <p:nvSpPr>
          <p:cNvPr id="35" name="Rectangle 34">
            <a:extLst>
              <a:ext uri="{FF2B5EF4-FFF2-40B4-BE49-F238E27FC236}">
                <a16:creationId xmlns:a16="http://schemas.microsoft.com/office/drawing/2014/main" id="{28CFF5C8-49EB-4431-A23F-24B78988C5E3}"/>
              </a:ext>
            </a:extLst>
          </p:cNvPr>
          <p:cNvSpPr>
            <a:spLocks noChangeArrowheads="1"/>
          </p:cNvSpPr>
          <p:nvPr/>
        </p:nvSpPr>
        <p:spPr bwMode="auto">
          <a:xfrm>
            <a:off x="3740151" y="4973638"/>
            <a:ext cx="3262313"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sz="1600"/>
              <a:t>The plane is boarded by the family.</a:t>
            </a:r>
          </a:p>
        </p:txBody>
      </p:sp>
      <p:sp>
        <p:nvSpPr>
          <p:cNvPr id="36" name="Rectangle 35">
            <a:extLst>
              <a:ext uri="{FF2B5EF4-FFF2-40B4-BE49-F238E27FC236}">
                <a16:creationId xmlns:a16="http://schemas.microsoft.com/office/drawing/2014/main" id="{44B8F6CB-076B-45E1-BEC4-0BFF6971E965}"/>
              </a:ext>
            </a:extLst>
          </p:cNvPr>
          <p:cNvSpPr>
            <a:spLocks noChangeArrowheads="1"/>
          </p:cNvSpPr>
          <p:nvPr/>
        </p:nvSpPr>
        <p:spPr bwMode="auto">
          <a:xfrm>
            <a:off x="3740151" y="4395788"/>
            <a:ext cx="4511675"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sz="1600"/>
              <a:t>Helen practised her recorder every day.</a:t>
            </a:r>
          </a:p>
        </p:txBody>
      </p:sp>
      <p:sp>
        <p:nvSpPr>
          <p:cNvPr id="37" name="Rectangle 36">
            <a:extLst>
              <a:ext uri="{FF2B5EF4-FFF2-40B4-BE49-F238E27FC236}">
                <a16:creationId xmlns:a16="http://schemas.microsoft.com/office/drawing/2014/main" id="{02CE680F-07BA-48BA-9195-005782301A1A}"/>
              </a:ext>
            </a:extLst>
          </p:cNvPr>
          <p:cNvSpPr>
            <a:spLocks noChangeArrowheads="1"/>
          </p:cNvSpPr>
          <p:nvPr/>
        </p:nvSpPr>
        <p:spPr bwMode="auto">
          <a:xfrm>
            <a:off x="3740151" y="3714751"/>
            <a:ext cx="7053263" cy="39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sz="1600"/>
              <a:t>The magician pulled a rabbit from the hat.</a:t>
            </a:r>
          </a:p>
        </p:txBody>
      </p:sp>
      <p:sp>
        <p:nvSpPr>
          <p:cNvPr id="39" name="Rectangle 38">
            <a:extLst>
              <a:ext uri="{FF2B5EF4-FFF2-40B4-BE49-F238E27FC236}">
                <a16:creationId xmlns:a16="http://schemas.microsoft.com/office/drawing/2014/main" id="{C1FC1472-AE27-4B7F-BB95-93DACF758ACB}"/>
              </a:ext>
            </a:extLst>
          </p:cNvPr>
          <p:cNvSpPr>
            <a:spLocks noChangeArrowheads="1"/>
          </p:cNvSpPr>
          <p:nvPr/>
        </p:nvSpPr>
        <p:spPr bwMode="auto">
          <a:xfrm>
            <a:off x="3740151" y="4037014"/>
            <a:ext cx="4511675"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sz="1600"/>
              <a:t>Issac threw a ball at the window.	</a:t>
            </a:r>
          </a:p>
        </p:txBody>
      </p:sp>
      <p:sp>
        <p:nvSpPr>
          <p:cNvPr id="40" name="Rectangle 39">
            <a:extLst>
              <a:ext uri="{FF2B5EF4-FFF2-40B4-BE49-F238E27FC236}">
                <a16:creationId xmlns:a16="http://schemas.microsoft.com/office/drawing/2014/main" id="{75CB7C28-BE86-458B-B7D8-D4E1F0F17C36}"/>
              </a:ext>
            </a:extLst>
          </p:cNvPr>
          <p:cNvSpPr>
            <a:spLocks noChangeArrowheads="1"/>
          </p:cNvSpPr>
          <p:nvPr/>
        </p:nvSpPr>
        <p:spPr bwMode="auto">
          <a:xfrm>
            <a:off x="3741738" y="5348288"/>
            <a:ext cx="4652962"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sz="1600"/>
              <a:t>The damage was caused by the storm.</a:t>
            </a:r>
          </a:p>
        </p:txBody>
      </p:sp>
      <p:sp>
        <p:nvSpPr>
          <p:cNvPr id="41" name="Rectangle 40">
            <a:extLst>
              <a:ext uri="{FF2B5EF4-FFF2-40B4-BE49-F238E27FC236}">
                <a16:creationId xmlns:a16="http://schemas.microsoft.com/office/drawing/2014/main" id="{A0F1DB67-2581-499F-99B1-F8FA65210773}"/>
              </a:ext>
            </a:extLst>
          </p:cNvPr>
          <p:cNvSpPr>
            <a:spLocks noChangeArrowheads="1"/>
          </p:cNvSpPr>
          <p:nvPr/>
        </p:nvSpPr>
        <p:spPr bwMode="auto">
          <a:xfrm>
            <a:off x="3741738" y="5708651"/>
            <a:ext cx="4652962" cy="39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sz="1600"/>
              <a:t>The flowers were grown by my nan.</a:t>
            </a:r>
          </a:p>
        </p:txBody>
      </p:sp>
      <p:sp>
        <p:nvSpPr>
          <p:cNvPr id="42" name="Rectangle 41">
            <a:extLst>
              <a:ext uri="{FF2B5EF4-FFF2-40B4-BE49-F238E27FC236}">
                <a16:creationId xmlns:a16="http://schemas.microsoft.com/office/drawing/2014/main" id="{DBB1277D-3E88-4FB1-84DE-6FA7B56BCE71}"/>
              </a:ext>
            </a:extLst>
          </p:cNvPr>
          <p:cNvSpPr>
            <a:spLocks noChangeArrowheads="1"/>
          </p:cNvSpPr>
          <p:nvPr/>
        </p:nvSpPr>
        <p:spPr bwMode="auto">
          <a:xfrm>
            <a:off x="5811838" y="1665288"/>
            <a:ext cx="4076700" cy="538162"/>
          </a:xfrm>
          <a:prstGeom prst="rect">
            <a:avLst/>
          </a:prstGeom>
          <a:solidFill>
            <a:srgbClr val="B0DFF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sz="1600"/>
              <a:t>The magician pulled a rabbit from the hat.</a:t>
            </a:r>
          </a:p>
        </p:txBody>
      </p:sp>
      <p:sp>
        <p:nvSpPr>
          <p:cNvPr id="43" name="Rectangle 42">
            <a:extLst>
              <a:ext uri="{FF2B5EF4-FFF2-40B4-BE49-F238E27FC236}">
                <a16:creationId xmlns:a16="http://schemas.microsoft.com/office/drawing/2014/main" id="{40AD3C2C-F6DB-4CBE-AB13-562018B4C664}"/>
              </a:ext>
            </a:extLst>
          </p:cNvPr>
          <p:cNvSpPr>
            <a:spLocks noChangeArrowheads="1"/>
          </p:cNvSpPr>
          <p:nvPr/>
        </p:nvSpPr>
        <p:spPr bwMode="auto">
          <a:xfrm>
            <a:off x="2271714" y="2317751"/>
            <a:ext cx="3540125" cy="536575"/>
          </a:xfrm>
          <a:prstGeom prst="rect">
            <a:avLst/>
          </a:prstGeom>
          <a:solidFill>
            <a:srgbClr val="B0DFF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sz="1600"/>
              <a:t>Issac threw a ball at the window.</a:t>
            </a:r>
          </a:p>
        </p:txBody>
      </p:sp>
      <p:sp>
        <p:nvSpPr>
          <p:cNvPr id="45" name="Rectangle 44">
            <a:extLst>
              <a:ext uri="{FF2B5EF4-FFF2-40B4-BE49-F238E27FC236}">
                <a16:creationId xmlns:a16="http://schemas.microsoft.com/office/drawing/2014/main" id="{05CAFC7C-7BB7-446C-A910-82306D088FA2}"/>
              </a:ext>
            </a:extLst>
          </p:cNvPr>
          <p:cNvSpPr>
            <a:spLocks noChangeArrowheads="1"/>
          </p:cNvSpPr>
          <p:nvPr/>
        </p:nvSpPr>
        <p:spPr bwMode="auto">
          <a:xfrm>
            <a:off x="5919789" y="2312989"/>
            <a:ext cx="3976687" cy="536575"/>
          </a:xfrm>
          <a:prstGeom prst="rect">
            <a:avLst/>
          </a:prstGeom>
          <a:solidFill>
            <a:srgbClr val="B0DFF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sz="1600"/>
              <a:t>Helen practised her recorder every day.</a:t>
            </a:r>
          </a:p>
        </p:txBody>
      </p:sp>
      <p:sp>
        <p:nvSpPr>
          <p:cNvPr id="46" name="Rectangle 45">
            <a:extLst>
              <a:ext uri="{FF2B5EF4-FFF2-40B4-BE49-F238E27FC236}">
                <a16:creationId xmlns:a16="http://schemas.microsoft.com/office/drawing/2014/main" id="{44F5FD63-46B1-4EAB-A80F-D35A8ABF3FEA}"/>
              </a:ext>
            </a:extLst>
          </p:cNvPr>
          <p:cNvSpPr>
            <a:spLocks noChangeArrowheads="1"/>
          </p:cNvSpPr>
          <p:nvPr/>
        </p:nvSpPr>
        <p:spPr bwMode="auto">
          <a:xfrm>
            <a:off x="5919789" y="2957514"/>
            <a:ext cx="3976687" cy="536575"/>
          </a:xfrm>
          <a:prstGeom prst="rect">
            <a:avLst/>
          </a:prstGeom>
          <a:solidFill>
            <a:srgbClr val="B0DFF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sz="1600"/>
              <a:t>The damage was caused by the storm.</a:t>
            </a:r>
          </a:p>
        </p:txBody>
      </p:sp>
      <p:sp>
        <p:nvSpPr>
          <p:cNvPr id="47" name="Rectangle 46">
            <a:extLst>
              <a:ext uri="{FF2B5EF4-FFF2-40B4-BE49-F238E27FC236}">
                <a16:creationId xmlns:a16="http://schemas.microsoft.com/office/drawing/2014/main" id="{4963B29F-FC81-4628-9E61-CE65E2EB64F5}"/>
              </a:ext>
            </a:extLst>
          </p:cNvPr>
          <p:cNvSpPr>
            <a:spLocks noChangeArrowheads="1"/>
          </p:cNvSpPr>
          <p:nvPr/>
        </p:nvSpPr>
        <p:spPr bwMode="auto">
          <a:xfrm>
            <a:off x="2271714" y="2960689"/>
            <a:ext cx="3540125" cy="536575"/>
          </a:xfrm>
          <a:prstGeom prst="rect">
            <a:avLst/>
          </a:prstGeom>
          <a:solidFill>
            <a:srgbClr val="B0DFF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sz="1600"/>
              <a:t>The flowers were grown by my nan.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2"/>
                                        </p:tgtEl>
                                        <p:attrNameLst>
                                          <p:attrName>style.visibility</p:attrName>
                                        </p:attrNameLst>
                                      </p:cBhvr>
                                      <p:to>
                                        <p:strVal val="visible"/>
                                      </p:to>
                                    </p:set>
                                    <p:animEffect transition="in" filter="fade">
                                      <p:cBhvr>
                                        <p:cTn id="10" dur="500"/>
                                        <p:tgtEl>
                                          <p:spTgt spid="4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fade">
                                      <p:cBhvr>
                                        <p:cTn id="16" dur="500"/>
                                        <p:tgtEl>
                                          <p:spTgt spid="4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fade">
                                      <p:cBhvr>
                                        <p:cTn id="19" dur="500"/>
                                        <p:tgtEl>
                                          <p:spTgt spid="4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500"/>
                                        <p:tgtEl>
                                          <p:spTgt spid="4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500"/>
                                        <p:tgtEl>
                                          <p:spTgt spid="36"/>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500"/>
                                        <p:tgtEl>
                                          <p:spTgt spid="40"/>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5" grpId="0"/>
      <p:bldP spid="36" grpId="0"/>
      <p:bldP spid="37" grpId="0"/>
      <p:bldP spid="39" grpId="0"/>
      <p:bldP spid="40" grpId="0"/>
      <p:bldP spid="41" grpId="0"/>
      <p:bldP spid="42" grpId="0" animBg="1"/>
      <p:bldP spid="43" grpId="0" animBg="1"/>
      <p:bldP spid="45" grpId="0" animBg="1"/>
      <p:bldP spid="46" grpId="0" animBg="1"/>
      <p:bldP spid="4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0575FAEA-45FD-421A-A5E5-A416270FE5BF}"/>
              </a:ext>
            </a:extLst>
          </p:cNvPr>
          <p:cNvSpPr/>
          <p:nvPr/>
        </p:nvSpPr>
        <p:spPr>
          <a:xfrm>
            <a:off x="2143126" y="1292226"/>
            <a:ext cx="7896225" cy="49069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18435" name="Title 20">
            <a:extLst>
              <a:ext uri="{FF2B5EF4-FFF2-40B4-BE49-F238E27FC236}">
                <a16:creationId xmlns:a16="http://schemas.microsoft.com/office/drawing/2014/main" id="{18577D07-F5BD-4274-AA2C-BCAC89C679D7}"/>
              </a:ext>
            </a:extLst>
          </p:cNvPr>
          <p:cNvSpPr>
            <a:spLocks noGrp="1"/>
          </p:cNvSpPr>
          <p:nvPr>
            <p:ph type="title"/>
          </p:nvPr>
        </p:nvSpPr>
        <p:spPr>
          <a:xfrm>
            <a:off x="1981201" y="479426"/>
            <a:ext cx="8220075" cy="993775"/>
          </a:xfrm>
        </p:spPr>
        <p:txBody>
          <a:bodyPr/>
          <a:lstStyle/>
          <a:p>
            <a:pPr eaLnBrk="1" hangingPunct="1"/>
            <a:r>
              <a:rPr lang="en-GB" altLang="en-US" sz="3600">
                <a:latin typeface="Twinkl" pitchFamily="2" charset="0"/>
              </a:rPr>
              <a:t>Quick Quiz 1</a:t>
            </a:r>
            <a:endParaRPr lang="en-GB" altLang="en-US" sz="3600">
              <a:solidFill>
                <a:srgbClr val="FF0000"/>
              </a:solidFill>
              <a:latin typeface="Twinkl" pitchFamily="2" charset="0"/>
            </a:endParaRPr>
          </a:p>
        </p:txBody>
      </p:sp>
      <p:sp>
        <p:nvSpPr>
          <p:cNvPr id="18436" name="Rectangle 4">
            <a:extLst>
              <a:ext uri="{FF2B5EF4-FFF2-40B4-BE49-F238E27FC236}">
                <a16:creationId xmlns:a16="http://schemas.microsoft.com/office/drawing/2014/main" id="{D1B3DC73-D720-45B2-8177-54144FFFC179}"/>
              </a:ext>
            </a:extLst>
          </p:cNvPr>
          <p:cNvSpPr>
            <a:spLocks noChangeArrowheads="1"/>
          </p:cNvSpPr>
          <p:nvPr/>
        </p:nvSpPr>
        <p:spPr bwMode="auto">
          <a:xfrm>
            <a:off x="2274888" y="1292226"/>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Which sentence is written in the passive voice?</a:t>
            </a:r>
          </a:p>
        </p:txBody>
      </p:sp>
      <p:sp>
        <p:nvSpPr>
          <p:cNvPr id="55" name="Rectangle 54">
            <a:extLst>
              <a:ext uri="{FF2B5EF4-FFF2-40B4-BE49-F238E27FC236}">
                <a16:creationId xmlns:a16="http://schemas.microsoft.com/office/drawing/2014/main" id="{80AADCC5-F995-4971-8B43-B390A119A3E0}"/>
              </a:ext>
            </a:extLst>
          </p:cNvPr>
          <p:cNvSpPr/>
          <p:nvPr/>
        </p:nvSpPr>
        <p:spPr>
          <a:xfrm>
            <a:off x="2363789" y="3998914"/>
            <a:ext cx="4657725" cy="422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9" name="Rectangle 8">
            <a:extLst>
              <a:ext uri="{FF2B5EF4-FFF2-40B4-BE49-F238E27FC236}">
                <a16:creationId xmlns:a16="http://schemas.microsoft.com/office/drawing/2014/main" id="{5D004D6B-458D-4026-9F45-AE0AAFDD2AAD}"/>
              </a:ext>
            </a:extLst>
          </p:cNvPr>
          <p:cNvSpPr>
            <a:spLocks noChangeArrowheads="1"/>
          </p:cNvSpPr>
          <p:nvPr/>
        </p:nvSpPr>
        <p:spPr bwMode="auto">
          <a:xfrm>
            <a:off x="2274888" y="1881189"/>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Keira played for the netball team. </a:t>
            </a:r>
          </a:p>
        </p:txBody>
      </p:sp>
      <p:sp>
        <p:nvSpPr>
          <p:cNvPr id="12" name="Rectangle 11">
            <a:extLst>
              <a:ext uri="{FF2B5EF4-FFF2-40B4-BE49-F238E27FC236}">
                <a16:creationId xmlns:a16="http://schemas.microsoft.com/office/drawing/2014/main" id="{C3C8FF53-C2EA-4E99-B8F6-628B3EACF57B}"/>
              </a:ext>
            </a:extLst>
          </p:cNvPr>
          <p:cNvSpPr>
            <a:spLocks noChangeArrowheads="1"/>
          </p:cNvSpPr>
          <p:nvPr/>
        </p:nvSpPr>
        <p:spPr bwMode="auto">
          <a:xfrm>
            <a:off x="2274888" y="2849564"/>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tasty meal was cooked by my mum.</a:t>
            </a:r>
          </a:p>
        </p:txBody>
      </p:sp>
      <p:sp>
        <p:nvSpPr>
          <p:cNvPr id="14" name="Rectangle 13">
            <a:extLst>
              <a:ext uri="{FF2B5EF4-FFF2-40B4-BE49-F238E27FC236}">
                <a16:creationId xmlns:a16="http://schemas.microsoft.com/office/drawing/2014/main" id="{469580E0-F39D-417B-A9E7-0DE9B250C243}"/>
              </a:ext>
            </a:extLst>
          </p:cNvPr>
          <p:cNvSpPr>
            <a:spLocks noChangeArrowheads="1"/>
          </p:cNvSpPr>
          <p:nvPr/>
        </p:nvSpPr>
        <p:spPr bwMode="auto">
          <a:xfrm>
            <a:off x="2274888" y="3986214"/>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My little brother always wakes up early.</a:t>
            </a:r>
          </a:p>
        </p:txBody>
      </p:sp>
      <p:sp>
        <p:nvSpPr>
          <p:cNvPr id="15" name="Rectangle 14">
            <a:extLst>
              <a:ext uri="{FF2B5EF4-FFF2-40B4-BE49-F238E27FC236}">
                <a16:creationId xmlns:a16="http://schemas.microsoft.com/office/drawing/2014/main" id="{21739903-5BF9-4B64-8009-FFD502C0B39E}"/>
              </a:ext>
            </a:extLst>
          </p:cNvPr>
          <p:cNvSpPr>
            <a:spLocks noChangeArrowheads="1"/>
          </p:cNvSpPr>
          <p:nvPr/>
        </p:nvSpPr>
        <p:spPr bwMode="auto">
          <a:xfrm>
            <a:off x="2274888" y="5122864"/>
            <a:ext cx="763270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I am lucky to be going on holiday to France with</a:t>
            </a:r>
            <a:br>
              <a:rPr lang="en-GB" altLang="en-US"/>
            </a:br>
            <a:r>
              <a:rPr lang="en-GB" altLang="en-US"/>
              <a:t>my best friend’s family.</a:t>
            </a:r>
          </a:p>
        </p:txBody>
      </p:sp>
      <p:pic>
        <p:nvPicPr>
          <p:cNvPr id="18442" name="Picture 2">
            <a:extLst>
              <a:ext uri="{FF2B5EF4-FFF2-40B4-BE49-F238E27FC236}">
                <a16:creationId xmlns:a16="http://schemas.microsoft.com/office/drawing/2014/main" id="{FB7FA649-739D-4C79-8AAB-CE4E05931E9A}"/>
              </a:ext>
            </a:extLst>
          </p:cNvPr>
          <p:cNvPicPr>
            <a:picLocks noChangeAspect="1"/>
          </p:cNvPicPr>
          <p:nvPr/>
        </p:nvPicPr>
        <p:blipFill>
          <a:blip r:embed="rId2">
            <a:extLst>
              <a:ext uri="{28A0092B-C50C-407E-A947-70E740481C1C}">
                <a14:useLocalDpi xmlns:a14="http://schemas.microsoft.com/office/drawing/2010/main" val="0"/>
              </a:ext>
            </a:extLst>
          </a:blip>
          <a:srcRect b="9868"/>
          <a:stretch>
            <a:fillRect/>
          </a:stretch>
        </p:blipFill>
        <p:spPr bwMode="auto">
          <a:xfrm>
            <a:off x="7292976" y="1414463"/>
            <a:ext cx="2900363"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 name="Group 15">
            <a:extLst>
              <a:ext uri="{FF2B5EF4-FFF2-40B4-BE49-F238E27FC236}">
                <a16:creationId xmlns:a16="http://schemas.microsoft.com/office/drawing/2014/main" id="{AD48C8D8-BCF1-422C-916D-99231FF76416}"/>
              </a:ext>
            </a:extLst>
          </p:cNvPr>
          <p:cNvGrpSpPr>
            <a:grpSpLocks/>
          </p:cNvGrpSpPr>
          <p:nvPr/>
        </p:nvGrpSpPr>
        <p:grpSpPr bwMode="auto">
          <a:xfrm>
            <a:off x="2266951" y="2860675"/>
            <a:ext cx="5522913" cy="439738"/>
            <a:chOff x="6041142" y="2844070"/>
            <a:chExt cx="5522181" cy="439497"/>
          </a:xfrm>
        </p:grpSpPr>
        <p:sp>
          <p:nvSpPr>
            <p:cNvPr id="17" name="Rectangle 16">
              <a:extLst>
                <a:ext uri="{FF2B5EF4-FFF2-40B4-BE49-F238E27FC236}">
                  <a16:creationId xmlns:a16="http://schemas.microsoft.com/office/drawing/2014/main" id="{080A2B77-38A6-44E1-99F0-7418102FFB32}"/>
                </a:ext>
              </a:extLst>
            </p:cNvPr>
            <p:cNvSpPr/>
            <p:nvPr/>
          </p:nvSpPr>
          <p:spPr>
            <a:xfrm>
              <a:off x="6041142" y="2861523"/>
              <a:ext cx="5522181" cy="4220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8445" name="Rectangle 17">
              <a:extLst>
                <a:ext uri="{FF2B5EF4-FFF2-40B4-BE49-F238E27FC236}">
                  <a16:creationId xmlns:a16="http://schemas.microsoft.com/office/drawing/2014/main" id="{74BD4573-F18C-44D1-941D-377187B3E2BA}"/>
                </a:ext>
              </a:extLst>
            </p:cNvPr>
            <p:cNvSpPr>
              <a:spLocks noChangeArrowheads="1"/>
            </p:cNvSpPr>
            <p:nvPr/>
          </p:nvSpPr>
          <p:spPr bwMode="auto">
            <a:xfrm>
              <a:off x="6041142" y="2844070"/>
              <a:ext cx="4477152"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b="1">
                  <a:solidFill>
                    <a:srgbClr val="00639A"/>
                  </a:solidFill>
                </a:rPr>
                <a:t>The tasty meal was cooked by my mum.</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4"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F2D5592A-5A95-4E04-AAA0-3A9C3908CE5D}"/>
              </a:ext>
            </a:extLst>
          </p:cNvPr>
          <p:cNvSpPr>
            <a:spLocks noGrp="1"/>
          </p:cNvSpPr>
          <p:nvPr>
            <p:ph type="title"/>
          </p:nvPr>
        </p:nvSpPr>
        <p:spPr>
          <a:xfrm>
            <a:off x="1981201" y="334964"/>
            <a:ext cx="8220075" cy="993775"/>
          </a:xfrm>
        </p:spPr>
        <p:txBody>
          <a:bodyPr/>
          <a:lstStyle/>
          <a:p>
            <a:pPr eaLnBrk="1" hangingPunct="1"/>
            <a:r>
              <a:rPr lang="en-GB" altLang="en-US" sz="3600">
                <a:latin typeface="Twinkl" pitchFamily="2" charset="0"/>
              </a:rPr>
              <a:t>Your Turn – Active Sentences</a:t>
            </a:r>
          </a:p>
        </p:txBody>
      </p:sp>
      <p:sp>
        <p:nvSpPr>
          <p:cNvPr id="12291" name="Rectangle 4">
            <a:extLst>
              <a:ext uri="{FF2B5EF4-FFF2-40B4-BE49-F238E27FC236}">
                <a16:creationId xmlns:a16="http://schemas.microsoft.com/office/drawing/2014/main" id="{97C5EEC2-C9DB-4EC6-8A19-0E45532F0834}"/>
              </a:ext>
            </a:extLst>
          </p:cNvPr>
          <p:cNvSpPr>
            <a:spLocks noChangeArrowheads="1"/>
          </p:cNvSpPr>
          <p:nvPr/>
        </p:nvSpPr>
        <p:spPr bwMode="auto">
          <a:xfrm>
            <a:off x="2274888" y="1001713"/>
            <a:ext cx="7632700"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Choose a square to reveal a picture. Write an </a:t>
            </a:r>
            <a:r>
              <a:rPr lang="en-GB" altLang="en-US" b="1"/>
              <a:t>active</a:t>
            </a:r>
            <a:r>
              <a:rPr lang="en-GB" altLang="en-US"/>
              <a:t> sentence about the picture:</a:t>
            </a:r>
          </a:p>
        </p:txBody>
      </p:sp>
      <p:pic>
        <p:nvPicPr>
          <p:cNvPr id="6" name="Picture 5">
            <a:extLst>
              <a:ext uri="{FF2B5EF4-FFF2-40B4-BE49-F238E27FC236}">
                <a16:creationId xmlns:a16="http://schemas.microsoft.com/office/drawing/2014/main" id="{48E26D84-15B7-407D-8CE8-65083AA10D0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57450" y="1824039"/>
            <a:ext cx="1035050"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4153E0C4-1D0D-4CEA-9FE7-0FBF2CC1A761}"/>
              </a:ext>
            </a:extLst>
          </p:cNvPr>
          <p:cNvSpPr/>
          <p:nvPr/>
        </p:nvSpPr>
        <p:spPr>
          <a:xfrm>
            <a:off x="2263776" y="1778001"/>
            <a:ext cx="1420813"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15" name="Rectangle 14">
            <a:extLst>
              <a:ext uri="{FF2B5EF4-FFF2-40B4-BE49-F238E27FC236}">
                <a16:creationId xmlns:a16="http://schemas.microsoft.com/office/drawing/2014/main" id="{D25517D4-221A-4A30-8849-363145A69342}"/>
              </a:ext>
            </a:extLst>
          </p:cNvPr>
          <p:cNvSpPr/>
          <p:nvPr/>
        </p:nvSpPr>
        <p:spPr>
          <a:xfrm>
            <a:off x="4259263" y="1778001"/>
            <a:ext cx="1422400"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16" name="Rectangle 15">
            <a:extLst>
              <a:ext uri="{FF2B5EF4-FFF2-40B4-BE49-F238E27FC236}">
                <a16:creationId xmlns:a16="http://schemas.microsoft.com/office/drawing/2014/main" id="{6BD7504A-6FA5-4F40-BAE6-7D72AF0C785E}"/>
              </a:ext>
            </a:extLst>
          </p:cNvPr>
          <p:cNvSpPr/>
          <p:nvPr/>
        </p:nvSpPr>
        <p:spPr>
          <a:xfrm>
            <a:off x="6297613" y="1778001"/>
            <a:ext cx="1422400"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17" name="Rectangle 16">
            <a:extLst>
              <a:ext uri="{FF2B5EF4-FFF2-40B4-BE49-F238E27FC236}">
                <a16:creationId xmlns:a16="http://schemas.microsoft.com/office/drawing/2014/main" id="{6093934C-D542-4A6D-876C-C3B1B78B6D11}"/>
              </a:ext>
            </a:extLst>
          </p:cNvPr>
          <p:cNvSpPr/>
          <p:nvPr/>
        </p:nvSpPr>
        <p:spPr>
          <a:xfrm>
            <a:off x="8337551" y="1778001"/>
            <a:ext cx="1420813"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18" name="Rectangle 17">
            <a:extLst>
              <a:ext uri="{FF2B5EF4-FFF2-40B4-BE49-F238E27FC236}">
                <a16:creationId xmlns:a16="http://schemas.microsoft.com/office/drawing/2014/main" id="{0E72774A-5FEC-4821-8963-9743E337BF84}"/>
              </a:ext>
            </a:extLst>
          </p:cNvPr>
          <p:cNvSpPr/>
          <p:nvPr/>
        </p:nvSpPr>
        <p:spPr>
          <a:xfrm>
            <a:off x="2263776" y="3351214"/>
            <a:ext cx="1420813"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19" name="Rectangle 18">
            <a:extLst>
              <a:ext uri="{FF2B5EF4-FFF2-40B4-BE49-F238E27FC236}">
                <a16:creationId xmlns:a16="http://schemas.microsoft.com/office/drawing/2014/main" id="{A86CB29E-E64A-4F1C-88D0-584CB8ABE70E}"/>
              </a:ext>
            </a:extLst>
          </p:cNvPr>
          <p:cNvSpPr/>
          <p:nvPr/>
        </p:nvSpPr>
        <p:spPr>
          <a:xfrm>
            <a:off x="4259263" y="3351214"/>
            <a:ext cx="1422400"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20" name="Rectangle 19">
            <a:extLst>
              <a:ext uri="{FF2B5EF4-FFF2-40B4-BE49-F238E27FC236}">
                <a16:creationId xmlns:a16="http://schemas.microsoft.com/office/drawing/2014/main" id="{8A0D8A49-7041-49DC-BCA4-397D981E9328}"/>
              </a:ext>
            </a:extLst>
          </p:cNvPr>
          <p:cNvSpPr/>
          <p:nvPr/>
        </p:nvSpPr>
        <p:spPr>
          <a:xfrm>
            <a:off x="6297613" y="3351214"/>
            <a:ext cx="1422400"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22" name="Rectangle 21">
            <a:extLst>
              <a:ext uri="{FF2B5EF4-FFF2-40B4-BE49-F238E27FC236}">
                <a16:creationId xmlns:a16="http://schemas.microsoft.com/office/drawing/2014/main" id="{C771D116-DF81-4E36-B217-B7659AD28A83}"/>
              </a:ext>
            </a:extLst>
          </p:cNvPr>
          <p:cNvSpPr/>
          <p:nvPr/>
        </p:nvSpPr>
        <p:spPr>
          <a:xfrm>
            <a:off x="8337551" y="3351214"/>
            <a:ext cx="1420813"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23" name="Rectangle 22">
            <a:extLst>
              <a:ext uri="{FF2B5EF4-FFF2-40B4-BE49-F238E27FC236}">
                <a16:creationId xmlns:a16="http://schemas.microsoft.com/office/drawing/2014/main" id="{10E6113A-2107-4E70-A0F3-8F184FD35925}"/>
              </a:ext>
            </a:extLst>
          </p:cNvPr>
          <p:cNvSpPr/>
          <p:nvPr/>
        </p:nvSpPr>
        <p:spPr>
          <a:xfrm>
            <a:off x="4259263" y="4926014"/>
            <a:ext cx="1422400" cy="1322387"/>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24" name="Rectangle 23">
            <a:extLst>
              <a:ext uri="{FF2B5EF4-FFF2-40B4-BE49-F238E27FC236}">
                <a16:creationId xmlns:a16="http://schemas.microsoft.com/office/drawing/2014/main" id="{6C8700F1-E947-4AC7-A0E0-A3F6F68A4782}"/>
              </a:ext>
            </a:extLst>
          </p:cNvPr>
          <p:cNvSpPr/>
          <p:nvPr/>
        </p:nvSpPr>
        <p:spPr>
          <a:xfrm>
            <a:off x="6297613" y="4926014"/>
            <a:ext cx="1422400" cy="1322387"/>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pic>
        <p:nvPicPr>
          <p:cNvPr id="25" name="Picture 24">
            <a:extLst>
              <a:ext uri="{FF2B5EF4-FFF2-40B4-BE49-F238E27FC236}">
                <a16:creationId xmlns:a16="http://schemas.microsoft.com/office/drawing/2014/main" id="{1899ACCB-11AD-4061-BD65-2FA37E1ECC3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02125" y="1895476"/>
            <a:ext cx="1347788" cy="110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6">
            <a:extLst>
              <a:ext uri="{FF2B5EF4-FFF2-40B4-BE49-F238E27FC236}">
                <a16:creationId xmlns:a16="http://schemas.microsoft.com/office/drawing/2014/main" id="{6AC66F57-F9A0-4AED-BF73-CB23123D720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15101" y="1787526"/>
            <a:ext cx="989013"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8">
            <a:extLst>
              <a:ext uri="{FF2B5EF4-FFF2-40B4-BE49-F238E27FC236}">
                <a16:creationId xmlns:a16="http://schemas.microsoft.com/office/drawing/2014/main" id="{E363637C-E937-466C-8901-B465A983E73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337551" y="1860550"/>
            <a:ext cx="1420813"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0">
            <a:extLst>
              <a:ext uri="{FF2B5EF4-FFF2-40B4-BE49-F238E27FC236}">
                <a16:creationId xmlns:a16="http://schemas.microsoft.com/office/drawing/2014/main" id="{CA14EF4F-D4AD-4557-BFAD-640143EE7D6D}"/>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622550" y="3322639"/>
            <a:ext cx="869950"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2">
            <a:extLst>
              <a:ext uri="{FF2B5EF4-FFF2-40B4-BE49-F238E27FC236}">
                <a16:creationId xmlns:a16="http://schemas.microsoft.com/office/drawing/2014/main" id="{36B3E643-6204-49E7-A2C8-8A2E2E9F85AD}"/>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302126" y="3627439"/>
            <a:ext cx="1292225" cy="96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34">
            <a:extLst>
              <a:ext uri="{FF2B5EF4-FFF2-40B4-BE49-F238E27FC236}">
                <a16:creationId xmlns:a16="http://schemas.microsoft.com/office/drawing/2014/main" id="{6E33826E-F503-474A-997A-7387638B4A9D}"/>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289675" y="3522664"/>
            <a:ext cx="1430338"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36">
            <a:extLst>
              <a:ext uri="{FF2B5EF4-FFF2-40B4-BE49-F238E27FC236}">
                <a16:creationId xmlns:a16="http://schemas.microsoft.com/office/drawing/2014/main" id="{2A34C377-DD5B-4079-9812-A62275EFFF7A}"/>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8339139" y="3540125"/>
            <a:ext cx="1419225"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8">
            <a:extLst>
              <a:ext uri="{FF2B5EF4-FFF2-40B4-BE49-F238E27FC236}">
                <a16:creationId xmlns:a16="http://schemas.microsoft.com/office/drawing/2014/main" id="{78BFD74D-BDA4-43AA-A240-9E759256C8F8}"/>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4259263" y="4949825"/>
            <a:ext cx="1414462" cy="127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40">
            <a:extLst>
              <a:ext uri="{FF2B5EF4-FFF2-40B4-BE49-F238E27FC236}">
                <a16:creationId xmlns:a16="http://schemas.microsoft.com/office/drawing/2014/main" id="{784AC51B-04C3-4135-9B2B-8184FF70F78C}"/>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288089" y="5186363"/>
            <a:ext cx="1431925"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nextCondLst>
                <p:cond evt="onClick" delay="0">
                  <p:tgtEl>
                    <p:spTgt spid="2"/>
                  </p:tgtEl>
                </p:cond>
              </p:nextCondLst>
            </p:seq>
            <p:seq concurrent="1" nextAc="seek">
              <p:cTn id="9" restart="whenNotActive" fill="hold" evtFilter="cancelBubble" nodeType="interactiveSeq">
                <p:stCondLst>
                  <p:cond evt="onClick" delay="0">
                    <p:tgtEl>
                      <p:spTgt spid="16"/>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xit"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hidden"/>
                                      </p:to>
                                    </p:set>
                                  </p:childTnLst>
                                </p:cTn>
                              </p:par>
                              <p:par>
                                <p:cTn id="14" presetID="1" presetClass="entr" presetSubtype="0" fill="hold" nodeType="withEffect">
                                  <p:stCondLst>
                                    <p:cond delay="0"/>
                                  </p:stCondLst>
                                  <p:childTnLst>
                                    <p:set>
                                      <p:cBhvr>
                                        <p:cTn id="15" dur="1" fill="hold">
                                          <p:stCondLst>
                                            <p:cond delay="0"/>
                                          </p:stCondLst>
                                        </p:cTn>
                                        <p:tgtEl>
                                          <p:spTgt spid="27"/>
                                        </p:tgtEl>
                                        <p:attrNameLst>
                                          <p:attrName>style.visibility</p:attrName>
                                        </p:attrNameLst>
                                      </p:cBhvr>
                                      <p:to>
                                        <p:strVal val="visible"/>
                                      </p:to>
                                    </p:set>
                                  </p:childTnLst>
                                </p:cTn>
                              </p:par>
                            </p:childTnLst>
                          </p:cTn>
                        </p:par>
                      </p:childTnLst>
                    </p:cTn>
                  </p:par>
                </p:childTnLst>
              </p:cTn>
              <p:nextCondLst>
                <p:cond evt="onClick" delay="0">
                  <p:tgtEl>
                    <p:spTgt spid="16"/>
                  </p:tgtEl>
                </p:cond>
              </p:nextCondLst>
            </p:seq>
            <p:seq concurrent="1" nextAc="seek">
              <p:cTn id="16" restart="whenNotActive" fill="hold" evtFilter="cancelBubble" nodeType="interactiveSeq">
                <p:stCondLst>
                  <p:cond evt="onClick" delay="0">
                    <p:tgtEl>
                      <p:spTgt spid="17"/>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 presetClass="exit"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childTnLst>
                          </p:cTn>
                        </p:par>
                      </p:childTnLst>
                    </p:cTn>
                  </p:par>
                </p:childTnLst>
              </p:cTn>
              <p:nextCondLst>
                <p:cond evt="onClick" delay="0">
                  <p:tgtEl>
                    <p:spTgt spid="17"/>
                  </p:tgtEl>
                </p:cond>
              </p:nextCondLst>
            </p:seq>
            <p:seq concurrent="1" nextAc="seek">
              <p:cTn id="23" restart="whenNotActive" fill="hold" evtFilter="cancelBubble" nodeType="interactiveSeq">
                <p:stCondLst>
                  <p:cond evt="onClick" delay="0">
                    <p:tgtEl>
                      <p:spTgt spid="18"/>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exit" presetSubtype="0" fill="hold" grpId="0" nodeType="clickEffect">
                                  <p:stCondLst>
                                    <p:cond delay="0"/>
                                  </p:stCondLst>
                                  <p:childTnLst>
                                    <p:set>
                                      <p:cBhvr>
                                        <p:cTn id="27" dur="1" fill="hold">
                                          <p:stCondLst>
                                            <p:cond delay="0"/>
                                          </p:stCondLst>
                                        </p:cTn>
                                        <p:tgtEl>
                                          <p:spTgt spid="18"/>
                                        </p:tgtEl>
                                        <p:attrNameLst>
                                          <p:attrName>style.visibility</p:attrName>
                                        </p:attrNameLst>
                                      </p:cBhvr>
                                      <p:to>
                                        <p:strVal val="hidden"/>
                                      </p:to>
                                    </p:set>
                                  </p:childTnLst>
                                </p:cTn>
                              </p:par>
                              <p:par>
                                <p:cTn id="28" presetID="1" presetClass="entr" presetSubtype="0"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18"/>
                  </p:tgtEl>
                </p:cond>
              </p:nextCondLst>
            </p:seq>
            <p:seq concurrent="1" nextAc="seek">
              <p:cTn id="30" restart="whenNotActive" fill="hold" evtFilter="cancelBubble" nodeType="interactiveSeq">
                <p:stCondLst>
                  <p:cond evt="onClick" delay="0">
                    <p:tgtEl>
                      <p:spTgt spid="19"/>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1" presetClass="exit" presetSubtype="0" fill="hold" grpId="0" nodeType="clickEffect">
                                  <p:stCondLst>
                                    <p:cond delay="0"/>
                                  </p:stCondLst>
                                  <p:childTnLst>
                                    <p:set>
                                      <p:cBhvr>
                                        <p:cTn id="34" dur="1" fill="hold">
                                          <p:stCondLst>
                                            <p:cond delay="0"/>
                                          </p:stCondLst>
                                        </p:cTn>
                                        <p:tgtEl>
                                          <p:spTgt spid="19"/>
                                        </p:tgtEl>
                                        <p:attrNameLst>
                                          <p:attrName>style.visibility</p:attrName>
                                        </p:attrNameLst>
                                      </p:cBhvr>
                                      <p:to>
                                        <p:strVal val="hidden"/>
                                      </p:to>
                                    </p:set>
                                  </p:childTnLst>
                                </p:cTn>
                              </p:par>
                              <p:par>
                                <p:cTn id="35" presetID="1" presetClass="entr" presetSubtype="0"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seq concurrent="1" nextAc="seek">
              <p:cTn id="37" restart="whenNotActive" fill="hold" evtFilter="cancelBubble" nodeType="interactiveSeq">
                <p:stCondLst>
                  <p:cond evt="onClick" delay="0">
                    <p:tgtEl>
                      <p:spTgt spid="20"/>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xit" presetSubtype="0" fill="hold" grpId="0" nodeType="clickEffect">
                                  <p:stCondLst>
                                    <p:cond delay="0"/>
                                  </p:stCondLst>
                                  <p:childTnLst>
                                    <p:set>
                                      <p:cBhvr>
                                        <p:cTn id="41" dur="1" fill="hold">
                                          <p:stCondLst>
                                            <p:cond delay="0"/>
                                          </p:stCondLst>
                                        </p:cTn>
                                        <p:tgtEl>
                                          <p:spTgt spid="20"/>
                                        </p:tgtEl>
                                        <p:attrNameLst>
                                          <p:attrName>style.visibility</p:attrName>
                                        </p:attrNameLst>
                                      </p:cBhvr>
                                      <p:to>
                                        <p:strVal val="hidden"/>
                                      </p:to>
                                    </p:set>
                                  </p:childTnLst>
                                </p:cTn>
                              </p:par>
                              <p:par>
                                <p:cTn id="42" presetID="1" presetClass="entr" presetSubtype="0" fill="hold" nodeType="withEffect">
                                  <p:stCondLst>
                                    <p:cond delay="0"/>
                                  </p:stCondLst>
                                  <p:childTnLst>
                                    <p:set>
                                      <p:cBhvr>
                                        <p:cTn id="43" dur="1" fill="hold">
                                          <p:stCondLst>
                                            <p:cond delay="0"/>
                                          </p:stCondLst>
                                        </p:cTn>
                                        <p:tgtEl>
                                          <p:spTgt spid="35"/>
                                        </p:tgtEl>
                                        <p:attrNameLst>
                                          <p:attrName>style.visibility</p:attrName>
                                        </p:attrNameLst>
                                      </p:cBhvr>
                                      <p:to>
                                        <p:strVal val="visible"/>
                                      </p:to>
                                    </p:set>
                                  </p:childTnLst>
                                </p:cTn>
                              </p:par>
                            </p:childTnLst>
                          </p:cTn>
                        </p:par>
                      </p:childTnLst>
                    </p:cTn>
                  </p:par>
                </p:childTnLst>
              </p:cTn>
              <p:nextCondLst>
                <p:cond evt="onClick" delay="0">
                  <p:tgtEl>
                    <p:spTgt spid="20"/>
                  </p:tgtEl>
                </p:cond>
              </p:nextCondLst>
            </p:seq>
            <p:seq concurrent="1" nextAc="seek">
              <p:cTn id="44" restart="whenNotActive" fill="hold" evtFilter="cancelBubble" nodeType="interactiveSeq">
                <p:stCondLst>
                  <p:cond evt="onClick" delay="0">
                    <p:tgtEl>
                      <p:spTgt spid="22"/>
                    </p:tgtEl>
                  </p:cond>
                </p:stCondLst>
                <p:endSync evt="end" delay="0">
                  <p:rtn val="all"/>
                </p:endSync>
                <p:childTnLst>
                  <p:par>
                    <p:cTn id="45" fill="hold" nodeType="clickPar">
                      <p:stCondLst>
                        <p:cond delay="0"/>
                      </p:stCondLst>
                      <p:childTnLst>
                        <p:par>
                          <p:cTn id="46" fill="hold" nodeType="withGroup">
                            <p:stCondLst>
                              <p:cond delay="0"/>
                            </p:stCondLst>
                            <p:childTnLst>
                              <p:par>
                                <p:cTn id="47" presetID="1" presetClass="exit" presetSubtype="0" fill="hold" grpId="0" nodeType="clickEffect">
                                  <p:stCondLst>
                                    <p:cond delay="0"/>
                                  </p:stCondLst>
                                  <p:childTnLst>
                                    <p:set>
                                      <p:cBhvr>
                                        <p:cTn id="48" dur="1" fill="hold">
                                          <p:stCondLst>
                                            <p:cond delay="0"/>
                                          </p:stCondLst>
                                        </p:cTn>
                                        <p:tgtEl>
                                          <p:spTgt spid="22"/>
                                        </p:tgtEl>
                                        <p:attrNameLst>
                                          <p:attrName>style.visibility</p:attrName>
                                        </p:attrNameLst>
                                      </p:cBhvr>
                                      <p:to>
                                        <p:strVal val="hidden"/>
                                      </p:to>
                                    </p:set>
                                  </p:childTnLst>
                                </p:cTn>
                              </p:par>
                              <p:par>
                                <p:cTn id="49" presetID="1" presetClass="entr" presetSubtype="0" fill="hold" nodeType="withEffect">
                                  <p:stCondLst>
                                    <p:cond delay="0"/>
                                  </p:stCondLst>
                                  <p:childTnLst>
                                    <p:set>
                                      <p:cBhvr>
                                        <p:cTn id="50" dur="1" fill="hold">
                                          <p:stCondLst>
                                            <p:cond delay="0"/>
                                          </p:stCondLst>
                                        </p:cTn>
                                        <p:tgtEl>
                                          <p:spTgt spid="37"/>
                                        </p:tgtEl>
                                        <p:attrNameLst>
                                          <p:attrName>style.visibility</p:attrName>
                                        </p:attrNameLst>
                                      </p:cBhvr>
                                      <p:to>
                                        <p:strVal val="visible"/>
                                      </p:to>
                                    </p:set>
                                  </p:childTnLst>
                                </p:cTn>
                              </p:par>
                            </p:childTnLst>
                          </p:cTn>
                        </p:par>
                      </p:childTnLst>
                    </p:cTn>
                  </p:par>
                </p:childTnLst>
              </p:cTn>
              <p:nextCondLst>
                <p:cond evt="onClick" delay="0">
                  <p:tgtEl>
                    <p:spTgt spid="22"/>
                  </p:tgtEl>
                </p:cond>
              </p:nextCondLst>
            </p:seq>
            <p:seq concurrent="1" nextAc="seek">
              <p:cTn id="51" restart="whenNotActive" fill="hold" evtFilter="cancelBubble" nodeType="interactiveSeq">
                <p:stCondLst>
                  <p:cond evt="onClick" delay="0">
                    <p:tgtEl>
                      <p:spTgt spid="23"/>
                    </p:tgtEl>
                  </p:cond>
                </p:stCondLst>
                <p:endSync evt="end" delay="0">
                  <p:rtn val="all"/>
                </p:endSync>
                <p:childTnLst>
                  <p:par>
                    <p:cTn id="52" fill="hold" nodeType="clickPar">
                      <p:stCondLst>
                        <p:cond delay="0"/>
                      </p:stCondLst>
                      <p:childTnLst>
                        <p:par>
                          <p:cTn id="53" fill="hold" nodeType="withGroup">
                            <p:stCondLst>
                              <p:cond delay="0"/>
                            </p:stCondLst>
                            <p:childTnLst>
                              <p:par>
                                <p:cTn id="54" presetID="1" presetClass="exit" presetSubtype="0" fill="hold" grpId="0" nodeType="clickEffect">
                                  <p:stCondLst>
                                    <p:cond delay="0"/>
                                  </p:stCondLst>
                                  <p:childTnLst>
                                    <p:set>
                                      <p:cBhvr>
                                        <p:cTn id="55" dur="1" fill="hold">
                                          <p:stCondLst>
                                            <p:cond delay="0"/>
                                          </p:stCondLst>
                                        </p:cTn>
                                        <p:tgtEl>
                                          <p:spTgt spid="23"/>
                                        </p:tgtEl>
                                        <p:attrNameLst>
                                          <p:attrName>style.visibility</p:attrName>
                                        </p:attrNameLst>
                                      </p:cBhvr>
                                      <p:to>
                                        <p:strVal val="hidden"/>
                                      </p:to>
                                    </p:set>
                                  </p:childTnLst>
                                </p:cTn>
                              </p:par>
                              <p:par>
                                <p:cTn id="56" presetID="1" presetClass="entr" presetSubtype="0" fill="hold" nodeType="withEffect">
                                  <p:stCondLst>
                                    <p:cond delay="0"/>
                                  </p:stCondLst>
                                  <p:childTnLst>
                                    <p:set>
                                      <p:cBhvr>
                                        <p:cTn id="57" dur="1" fill="hold">
                                          <p:stCondLst>
                                            <p:cond delay="0"/>
                                          </p:stCondLst>
                                        </p:cTn>
                                        <p:tgtEl>
                                          <p:spTgt spid="39"/>
                                        </p:tgtEl>
                                        <p:attrNameLst>
                                          <p:attrName>style.visibility</p:attrName>
                                        </p:attrNameLst>
                                      </p:cBhvr>
                                      <p:to>
                                        <p:strVal val="visible"/>
                                      </p:to>
                                    </p:set>
                                  </p:childTnLst>
                                </p:cTn>
                              </p:par>
                            </p:childTnLst>
                          </p:cTn>
                        </p:par>
                      </p:childTnLst>
                    </p:cTn>
                  </p:par>
                </p:childTnLst>
              </p:cTn>
              <p:nextCondLst>
                <p:cond evt="onClick" delay="0">
                  <p:tgtEl>
                    <p:spTgt spid="23"/>
                  </p:tgtEl>
                </p:cond>
              </p:nextCondLst>
            </p:seq>
            <p:seq concurrent="1" nextAc="seek">
              <p:cTn id="58" restart="whenNotActive" fill="hold" evtFilter="cancelBubble" nodeType="interactiveSeq">
                <p:stCondLst>
                  <p:cond evt="onClick" delay="0">
                    <p:tgtEl>
                      <p:spTgt spid="24"/>
                    </p:tgtEl>
                  </p:cond>
                </p:stCondLst>
                <p:endSync evt="end" delay="0">
                  <p:rtn val="all"/>
                </p:endSync>
                <p:childTnLst>
                  <p:par>
                    <p:cTn id="59" fill="hold" nodeType="clickPar">
                      <p:stCondLst>
                        <p:cond delay="0"/>
                      </p:stCondLst>
                      <p:childTnLst>
                        <p:par>
                          <p:cTn id="60" fill="hold" nodeType="withGroup">
                            <p:stCondLst>
                              <p:cond delay="0"/>
                            </p:stCondLst>
                            <p:childTnLst>
                              <p:par>
                                <p:cTn id="61" presetID="1" presetClass="exit" presetSubtype="0" fill="hold" grpId="0" nodeType="clickEffect">
                                  <p:stCondLst>
                                    <p:cond delay="0"/>
                                  </p:stCondLst>
                                  <p:childTnLst>
                                    <p:set>
                                      <p:cBhvr>
                                        <p:cTn id="62" dur="1" fill="hold">
                                          <p:stCondLst>
                                            <p:cond delay="0"/>
                                          </p:stCondLst>
                                        </p:cTn>
                                        <p:tgtEl>
                                          <p:spTgt spid="24"/>
                                        </p:tgtEl>
                                        <p:attrNameLst>
                                          <p:attrName>style.visibility</p:attrName>
                                        </p:attrNameLst>
                                      </p:cBhvr>
                                      <p:to>
                                        <p:strVal val="hidden"/>
                                      </p:to>
                                    </p:set>
                                  </p:childTnLst>
                                </p:cTn>
                              </p:par>
                              <p:par>
                                <p:cTn id="63" presetID="1" presetClass="entr" presetSubtype="0" fill="hold" nodeType="withEffect">
                                  <p:stCondLst>
                                    <p:cond delay="0"/>
                                  </p:stCondLst>
                                  <p:childTnLst>
                                    <p:set>
                                      <p:cBhvr>
                                        <p:cTn id="64" dur="1" fill="hold">
                                          <p:stCondLst>
                                            <p:cond delay="0"/>
                                          </p:stCondLst>
                                        </p:cTn>
                                        <p:tgtEl>
                                          <p:spTgt spid="41"/>
                                        </p:tgtEl>
                                        <p:attrNameLst>
                                          <p:attrName>style.visibility</p:attrName>
                                        </p:attrNameLst>
                                      </p:cBhvr>
                                      <p:to>
                                        <p:strVal val="visible"/>
                                      </p:to>
                                    </p:set>
                                  </p:childTnLst>
                                </p:cTn>
                              </p:par>
                            </p:childTnLst>
                          </p:cTn>
                        </p:par>
                      </p:childTnLst>
                    </p:cTn>
                  </p:par>
                </p:childTnLst>
              </p:cTn>
              <p:nextCondLst>
                <p:cond evt="onClick" delay="0">
                  <p:tgtEl>
                    <p:spTgt spid="24"/>
                  </p:tgtEl>
                </p:cond>
              </p:nextCondLst>
            </p:seq>
            <p:seq concurrent="1" nextAc="seek">
              <p:cTn id="65" restart="whenNotActive" fill="hold" evtFilter="cancelBubble" nodeType="interactiveSeq">
                <p:stCondLst>
                  <p:cond evt="onClick" delay="0">
                    <p:tgtEl>
                      <p:spTgt spid="15"/>
                    </p:tgtEl>
                  </p:cond>
                </p:stCondLst>
                <p:endSync evt="end" delay="0">
                  <p:rtn val="all"/>
                </p:endSync>
                <p:childTnLst>
                  <p:par>
                    <p:cTn id="66" fill="hold" nodeType="clickPar">
                      <p:stCondLst>
                        <p:cond delay="0"/>
                      </p:stCondLst>
                      <p:childTnLst>
                        <p:par>
                          <p:cTn id="67" fill="hold" nodeType="withGroup">
                            <p:stCondLst>
                              <p:cond delay="0"/>
                            </p:stCondLst>
                            <p:childTnLst>
                              <p:par>
                                <p:cTn id="68" presetID="1" presetClass="exit"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hidden"/>
                                      </p:to>
                                    </p:set>
                                  </p:childTnLst>
                                </p:cTn>
                              </p:par>
                              <p:par>
                                <p:cTn id="70" presetID="1" presetClass="entr" presetSubtype="0" fill="hold" nodeType="withEffect">
                                  <p:stCondLst>
                                    <p:cond delay="0"/>
                                  </p:stCondLst>
                                  <p:childTnLst>
                                    <p:set>
                                      <p:cBhvr>
                                        <p:cTn id="71" dur="1" fill="hold">
                                          <p:stCondLst>
                                            <p:cond delay="0"/>
                                          </p:stCondLst>
                                        </p:cTn>
                                        <p:tgtEl>
                                          <p:spTgt spid="25"/>
                                        </p:tgtEl>
                                        <p:attrNameLst>
                                          <p:attrName>style.visibility</p:attrName>
                                        </p:attrNameLst>
                                      </p:cBhvr>
                                      <p:to>
                                        <p:strVal val="visible"/>
                                      </p:to>
                                    </p:set>
                                  </p:childTnLst>
                                </p:cTn>
                              </p:par>
                            </p:childTnLst>
                          </p:cTn>
                        </p:par>
                      </p:childTnLst>
                    </p:cTn>
                  </p:par>
                </p:childTnLst>
              </p:cTn>
              <p:nextCondLst>
                <p:cond evt="onClick" delay="0">
                  <p:tgtEl>
                    <p:spTgt spid="15"/>
                  </p:tgtEl>
                </p:cond>
              </p:nextCondLst>
            </p:seq>
          </p:childTnLst>
        </p:cTn>
      </p:par>
    </p:tnLst>
    <p:bldLst>
      <p:bldP spid="2" grpId="0" animBg="1"/>
      <p:bldP spid="15" grpId="0" animBg="1"/>
      <p:bldP spid="16" grpId="0" animBg="1"/>
      <p:bldP spid="17" grpId="0" animBg="1"/>
      <p:bldP spid="18" grpId="0" animBg="1"/>
      <p:bldP spid="19" grpId="0" animBg="1"/>
      <p:bldP spid="20" grpId="0" animBg="1"/>
      <p:bldP spid="22" grpId="0" animBg="1"/>
      <p:bldP spid="23" grpId="0" animBg="1"/>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40D6CE2C-4FCA-4ACC-BE10-FFCFA0B212DF}"/>
              </a:ext>
            </a:extLst>
          </p:cNvPr>
          <p:cNvSpPr>
            <a:spLocks noGrp="1"/>
          </p:cNvSpPr>
          <p:nvPr>
            <p:ph type="title"/>
          </p:nvPr>
        </p:nvSpPr>
        <p:spPr>
          <a:xfrm>
            <a:off x="1981201" y="479426"/>
            <a:ext cx="8220075" cy="993775"/>
          </a:xfrm>
        </p:spPr>
        <p:txBody>
          <a:bodyPr/>
          <a:lstStyle/>
          <a:p>
            <a:pPr eaLnBrk="1" hangingPunct="1"/>
            <a:r>
              <a:rPr lang="en-GB" altLang="en-US" sz="3600">
                <a:latin typeface="Twinkl" pitchFamily="2" charset="0"/>
              </a:rPr>
              <a:t>Changing Sentences</a:t>
            </a:r>
          </a:p>
        </p:txBody>
      </p:sp>
      <p:sp>
        <p:nvSpPr>
          <p:cNvPr id="13315" name="Rectangle 4">
            <a:extLst>
              <a:ext uri="{FF2B5EF4-FFF2-40B4-BE49-F238E27FC236}">
                <a16:creationId xmlns:a16="http://schemas.microsoft.com/office/drawing/2014/main" id="{B9FAACE3-4E4D-47C4-B3D0-90AE900218FC}"/>
              </a:ext>
            </a:extLst>
          </p:cNvPr>
          <p:cNvSpPr>
            <a:spLocks noChangeArrowheads="1"/>
          </p:cNvSpPr>
          <p:nvPr/>
        </p:nvSpPr>
        <p:spPr bwMode="auto">
          <a:xfrm>
            <a:off x="2274888" y="1374776"/>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It is possible to change a sentence from active to passive voice, or from passive to active voice. It is important that you do not change the tense of the sentence. Have a go at altering these sentences:</a:t>
            </a:r>
          </a:p>
        </p:txBody>
      </p:sp>
      <p:sp>
        <p:nvSpPr>
          <p:cNvPr id="55" name="Rectangle 54">
            <a:extLst>
              <a:ext uri="{FF2B5EF4-FFF2-40B4-BE49-F238E27FC236}">
                <a16:creationId xmlns:a16="http://schemas.microsoft.com/office/drawing/2014/main" id="{1074039D-1791-4841-8EA4-FA13FB33302B}"/>
              </a:ext>
            </a:extLst>
          </p:cNvPr>
          <p:cNvSpPr/>
          <p:nvPr/>
        </p:nvSpPr>
        <p:spPr>
          <a:xfrm>
            <a:off x="2363789" y="3998914"/>
            <a:ext cx="4657725" cy="422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20" name="Rectangle 19">
            <a:extLst>
              <a:ext uri="{FF2B5EF4-FFF2-40B4-BE49-F238E27FC236}">
                <a16:creationId xmlns:a16="http://schemas.microsoft.com/office/drawing/2014/main" id="{318F9B05-D348-4C5D-AEB7-66CCF825B38B}"/>
              </a:ext>
            </a:extLst>
          </p:cNvPr>
          <p:cNvSpPr>
            <a:spLocks noChangeArrowheads="1"/>
          </p:cNvSpPr>
          <p:nvPr/>
        </p:nvSpPr>
        <p:spPr bwMode="auto">
          <a:xfrm>
            <a:off x="2274888" y="2528888"/>
            <a:ext cx="5961062" cy="844550"/>
          </a:xfrm>
          <a:prstGeom prst="rect">
            <a:avLst/>
          </a:prstGeom>
          <a:solidFill>
            <a:srgbClr val="B0DFF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On the plain, the lioness chased an antelope.</a:t>
            </a:r>
          </a:p>
          <a:p>
            <a:pPr fontAlgn="base">
              <a:lnSpc>
                <a:spcPct val="100000"/>
              </a:lnSpc>
              <a:spcBef>
                <a:spcPct val="0"/>
              </a:spcBef>
              <a:spcAft>
                <a:spcPct val="0"/>
              </a:spcAft>
              <a:buNone/>
            </a:pPr>
            <a:r>
              <a:rPr lang="en-GB" altLang="en-US" b="1"/>
              <a:t>On the plain, an antelope was chased by the lioness.</a:t>
            </a:r>
          </a:p>
        </p:txBody>
      </p:sp>
      <p:sp>
        <p:nvSpPr>
          <p:cNvPr id="24" name="Rectangle 23">
            <a:extLst>
              <a:ext uri="{FF2B5EF4-FFF2-40B4-BE49-F238E27FC236}">
                <a16:creationId xmlns:a16="http://schemas.microsoft.com/office/drawing/2014/main" id="{99DEB058-4107-404E-8422-1D91448A4113}"/>
              </a:ext>
            </a:extLst>
          </p:cNvPr>
          <p:cNvSpPr>
            <a:spLocks noChangeArrowheads="1"/>
          </p:cNvSpPr>
          <p:nvPr/>
        </p:nvSpPr>
        <p:spPr bwMode="auto">
          <a:xfrm>
            <a:off x="2274888" y="5629275"/>
            <a:ext cx="7632700"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Are your new sentences active or passive?</a:t>
            </a:r>
          </a:p>
        </p:txBody>
      </p:sp>
      <p:sp>
        <p:nvSpPr>
          <p:cNvPr id="27" name="Rectangle 26">
            <a:extLst>
              <a:ext uri="{FF2B5EF4-FFF2-40B4-BE49-F238E27FC236}">
                <a16:creationId xmlns:a16="http://schemas.microsoft.com/office/drawing/2014/main" id="{4FF0F3A2-FFA8-4B6F-A5AF-F9C259532EA9}"/>
              </a:ext>
            </a:extLst>
          </p:cNvPr>
          <p:cNvSpPr>
            <a:spLocks noChangeArrowheads="1"/>
          </p:cNvSpPr>
          <p:nvPr/>
        </p:nvSpPr>
        <p:spPr bwMode="auto">
          <a:xfrm>
            <a:off x="2274888" y="3616325"/>
            <a:ext cx="5378450" cy="844550"/>
          </a:xfrm>
          <a:prstGeom prst="rect">
            <a:avLst/>
          </a:prstGeom>
          <a:solidFill>
            <a:srgbClr val="B0DFF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Harry ate sandwiches for lunch.</a:t>
            </a:r>
          </a:p>
          <a:p>
            <a:pPr fontAlgn="base">
              <a:lnSpc>
                <a:spcPct val="100000"/>
              </a:lnSpc>
              <a:spcBef>
                <a:spcPct val="0"/>
              </a:spcBef>
              <a:spcAft>
                <a:spcPct val="0"/>
              </a:spcAft>
              <a:buNone/>
            </a:pPr>
            <a:r>
              <a:rPr lang="en-GB" altLang="en-US" b="1"/>
              <a:t>Sandwiches were eaten by Harry for lunch.</a:t>
            </a:r>
          </a:p>
        </p:txBody>
      </p:sp>
      <p:sp>
        <p:nvSpPr>
          <p:cNvPr id="28" name="Rectangle 27">
            <a:extLst>
              <a:ext uri="{FF2B5EF4-FFF2-40B4-BE49-F238E27FC236}">
                <a16:creationId xmlns:a16="http://schemas.microsoft.com/office/drawing/2014/main" id="{8A3F6B9E-8A80-42A2-BC2D-C2D95ADF4D74}"/>
              </a:ext>
            </a:extLst>
          </p:cNvPr>
          <p:cNvSpPr>
            <a:spLocks noChangeArrowheads="1"/>
          </p:cNvSpPr>
          <p:nvPr/>
        </p:nvSpPr>
        <p:spPr bwMode="auto">
          <a:xfrm>
            <a:off x="2274889" y="4694239"/>
            <a:ext cx="4835525" cy="846137"/>
          </a:xfrm>
          <a:prstGeom prst="rect">
            <a:avLst/>
          </a:prstGeom>
          <a:solidFill>
            <a:srgbClr val="B0DFF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carrots are always eaten by my brother.</a:t>
            </a:r>
          </a:p>
          <a:p>
            <a:pPr fontAlgn="base">
              <a:lnSpc>
                <a:spcPct val="100000"/>
              </a:lnSpc>
              <a:spcBef>
                <a:spcPct val="0"/>
              </a:spcBef>
              <a:spcAft>
                <a:spcPct val="0"/>
              </a:spcAft>
              <a:buNone/>
            </a:pPr>
            <a:r>
              <a:rPr lang="en-GB" altLang="en-US" b="1"/>
              <a:t>My brother always eats the carrots.</a:t>
            </a:r>
            <a:endParaRPr lang="en-GB" altLang="en-US" sz="1200" b="1"/>
          </a:p>
        </p:txBody>
      </p:sp>
      <p:pic>
        <p:nvPicPr>
          <p:cNvPr id="13321" name="Picture 3">
            <a:extLst>
              <a:ext uri="{FF2B5EF4-FFF2-40B4-BE49-F238E27FC236}">
                <a16:creationId xmlns:a16="http://schemas.microsoft.com/office/drawing/2014/main" id="{9EC73555-9CF4-4CB2-B2FC-42F5F129318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97738" y="4341814"/>
            <a:ext cx="2925762" cy="198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20">
                                            <p:txEl>
                                              <p:pRg st="0" end="0"/>
                                            </p:txEl>
                                          </p:spTgt>
                                        </p:tgtEl>
                                        <p:attrNameLst>
                                          <p:attrName>style.visibility</p:attrName>
                                        </p:attrNameLst>
                                      </p:cBhvr>
                                      <p:to>
                                        <p:strVal val="visible"/>
                                      </p:to>
                                    </p:set>
                                    <p:animEffect transition="in" filter="fade">
                                      <p:cBhvr>
                                        <p:cTn id="10" dur="500"/>
                                        <p:tgtEl>
                                          <p:spTgt spid="20">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20">
                                            <p:txEl>
                                              <p:pRg st="1" end="1"/>
                                            </p:txEl>
                                          </p:spTgt>
                                        </p:tgtEl>
                                        <p:attrNameLst>
                                          <p:attrName>style.visibility</p:attrName>
                                        </p:attrNameLst>
                                      </p:cBhvr>
                                      <p:to>
                                        <p:strVal val="visible"/>
                                      </p:to>
                                    </p:set>
                                    <p:animEffect transition="in" filter="fade">
                                      <p:cBhvr>
                                        <p:cTn id="15" dur="500"/>
                                        <p:tgtEl>
                                          <p:spTgt spid="20">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fade">
                                      <p:cBhvr>
                                        <p:cTn id="20" dur="500"/>
                                        <p:tgtEl>
                                          <p:spTgt spid="27"/>
                                        </p:tgtEl>
                                      </p:cBhvr>
                                    </p:animEffect>
                                  </p:childTnLst>
                                </p:cTn>
                              </p:par>
                              <p:par>
                                <p:cTn id="21" presetID="10" presetClass="entr" presetSubtype="0" fill="hold" nodeType="withEffect">
                                  <p:stCondLst>
                                    <p:cond delay="0"/>
                                  </p:stCondLst>
                                  <p:childTnLst>
                                    <p:set>
                                      <p:cBhvr>
                                        <p:cTn id="22" dur="1" fill="hold">
                                          <p:stCondLst>
                                            <p:cond delay="0"/>
                                          </p:stCondLst>
                                        </p:cTn>
                                        <p:tgtEl>
                                          <p:spTgt spid="27">
                                            <p:txEl>
                                              <p:pRg st="0" end="0"/>
                                            </p:txEl>
                                          </p:spTgt>
                                        </p:tgtEl>
                                        <p:attrNameLst>
                                          <p:attrName>style.visibility</p:attrName>
                                        </p:attrNameLst>
                                      </p:cBhvr>
                                      <p:to>
                                        <p:strVal val="visible"/>
                                      </p:to>
                                    </p:set>
                                    <p:animEffect transition="in" filter="fade">
                                      <p:cBhvr>
                                        <p:cTn id="23" dur="500"/>
                                        <p:tgtEl>
                                          <p:spTgt spid="27">
                                            <p:txEl>
                                              <p:pRg st="0" end="0"/>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27">
                                            <p:txEl>
                                              <p:pRg st="1" end="1"/>
                                            </p:txEl>
                                          </p:spTgt>
                                        </p:tgtEl>
                                        <p:attrNameLst>
                                          <p:attrName>style.visibility</p:attrName>
                                        </p:attrNameLst>
                                      </p:cBhvr>
                                      <p:to>
                                        <p:strVal val="visible"/>
                                      </p:to>
                                    </p:set>
                                    <p:animEffect transition="in" filter="fade">
                                      <p:cBhvr>
                                        <p:cTn id="28" dur="500"/>
                                        <p:tgtEl>
                                          <p:spTgt spid="27">
                                            <p:txEl>
                                              <p:pRg st="1" end="1"/>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par>
                                <p:cTn id="34" presetID="10" presetClass="entr" presetSubtype="0" fill="hold" nodeType="withEffect">
                                  <p:stCondLst>
                                    <p:cond delay="0"/>
                                  </p:stCondLst>
                                  <p:childTnLst>
                                    <p:set>
                                      <p:cBhvr>
                                        <p:cTn id="35" dur="1" fill="hold">
                                          <p:stCondLst>
                                            <p:cond delay="0"/>
                                          </p:stCondLst>
                                        </p:cTn>
                                        <p:tgtEl>
                                          <p:spTgt spid="28">
                                            <p:txEl>
                                              <p:pRg st="0" end="0"/>
                                            </p:txEl>
                                          </p:spTgt>
                                        </p:tgtEl>
                                        <p:attrNameLst>
                                          <p:attrName>style.visibility</p:attrName>
                                        </p:attrNameLst>
                                      </p:cBhvr>
                                      <p:to>
                                        <p:strVal val="visible"/>
                                      </p:to>
                                    </p:set>
                                    <p:animEffect transition="in" filter="fade">
                                      <p:cBhvr>
                                        <p:cTn id="36" dur="500"/>
                                        <p:tgtEl>
                                          <p:spTgt spid="28">
                                            <p:txEl>
                                              <p:pRg st="0" end="0"/>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nodeType="clickEffect">
                                  <p:stCondLst>
                                    <p:cond delay="0"/>
                                  </p:stCondLst>
                                  <p:childTnLst>
                                    <p:set>
                                      <p:cBhvr>
                                        <p:cTn id="40" dur="1" fill="hold">
                                          <p:stCondLst>
                                            <p:cond delay="0"/>
                                          </p:stCondLst>
                                        </p:cTn>
                                        <p:tgtEl>
                                          <p:spTgt spid="28">
                                            <p:txEl>
                                              <p:pRg st="1" end="1"/>
                                            </p:txEl>
                                          </p:spTgt>
                                        </p:tgtEl>
                                        <p:attrNameLst>
                                          <p:attrName>style.visibility</p:attrName>
                                        </p:attrNameLst>
                                      </p:cBhvr>
                                      <p:to>
                                        <p:strVal val="visible"/>
                                      </p:to>
                                    </p:set>
                                    <p:animEffect transition="in" filter="fade">
                                      <p:cBhvr>
                                        <p:cTn id="41" dur="500"/>
                                        <p:tgtEl>
                                          <p:spTgt spid="28">
                                            <p:txEl>
                                              <p:pRg st="1" end="1"/>
                                            </p:txEl>
                                          </p:spTgt>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p:bldP spid="27" grpId="0" animBg="1"/>
      <p:bldP spid="2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3E66352-E38C-496E-931E-8382A82F12A6}"/>
              </a:ext>
            </a:extLst>
          </p:cNvPr>
          <p:cNvSpPr/>
          <p:nvPr/>
        </p:nvSpPr>
        <p:spPr>
          <a:xfrm>
            <a:off x="2098676" y="1255713"/>
            <a:ext cx="7896225" cy="4906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14339" name="Title 20">
            <a:extLst>
              <a:ext uri="{FF2B5EF4-FFF2-40B4-BE49-F238E27FC236}">
                <a16:creationId xmlns:a16="http://schemas.microsoft.com/office/drawing/2014/main" id="{BB3A45CC-A25A-43B6-A8BB-763D6C36F7C6}"/>
              </a:ext>
            </a:extLst>
          </p:cNvPr>
          <p:cNvSpPr>
            <a:spLocks noGrp="1"/>
          </p:cNvSpPr>
          <p:nvPr>
            <p:ph type="title"/>
          </p:nvPr>
        </p:nvSpPr>
        <p:spPr>
          <a:xfrm>
            <a:off x="1981201" y="479426"/>
            <a:ext cx="8220075" cy="993775"/>
          </a:xfrm>
        </p:spPr>
        <p:txBody>
          <a:bodyPr/>
          <a:lstStyle/>
          <a:p>
            <a:pPr eaLnBrk="1" hangingPunct="1"/>
            <a:r>
              <a:rPr lang="en-GB" altLang="en-US" sz="3600">
                <a:latin typeface="Twinkl" pitchFamily="2" charset="0"/>
              </a:rPr>
              <a:t>Tricky Passive Sentences</a:t>
            </a:r>
          </a:p>
        </p:txBody>
      </p:sp>
      <p:sp>
        <p:nvSpPr>
          <p:cNvPr id="14340" name="Rectangle 4">
            <a:extLst>
              <a:ext uri="{FF2B5EF4-FFF2-40B4-BE49-F238E27FC236}">
                <a16:creationId xmlns:a16="http://schemas.microsoft.com/office/drawing/2014/main" id="{8C51244F-4FC0-4524-BAFB-85D07D53590B}"/>
              </a:ext>
            </a:extLst>
          </p:cNvPr>
          <p:cNvSpPr>
            <a:spLocks noChangeArrowheads="1"/>
          </p:cNvSpPr>
          <p:nvPr/>
        </p:nvSpPr>
        <p:spPr bwMode="auto">
          <a:xfrm>
            <a:off x="2274888" y="1231901"/>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Read these passive sentences. What do you notice about them?</a:t>
            </a:r>
          </a:p>
        </p:txBody>
      </p:sp>
      <p:sp>
        <p:nvSpPr>
          <p:cNvPr id="55" name="Rectangle 54">
            <a:extLst>
              <a:ext uri="{FF2B5EF4-FFF2-40B4-BE49-F238E27FC236}">
                <a16:creationId xmlns:a16="http://schemas.microsoft.com/office/drawing/2014/main" id="{8A4C4909-B900-4577-B93F-03559DA308C1}"/>
              </a:ext>
            </a:extLst>
          </p:cNvPr>
          <p:cNvSpPr/>
          <p:nvPr/>
        </p:nvSpPr>
        <p:spPr>
          <a:xfrm>
            <a:off x="2363789" y="3998914"/>
            <a:ext cx="4657725" cy="422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24" name="Rectangle 23">
            <a:extLst>
              <a:ext uri="{FF2B5EF4-FFF2-40B4-BE49-F238E27FC236}">
                <a16:creationId xmlns:a16="http://schemas.microsoft.com/office/drawing/2014/main" id="{6DC27EE9-DC3C-45FA-B36A-78DDDB42E43C}"/>
              </a:ext>
            </a:extLst>
          </p:cNvPr>
          <p:cNvSpPr>
            <a:spLocks noChangeArrowheads="1"/>
          </p:cNvSpPr>
          <p:nvPr/>
        </p:nvSpPr>
        <p:spPr bwMode="auto">
          <a:xfrm>
            <a:off x="2274888" y="4821239"/>
            <a:ext cx="7632700" cy="1398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They all have an </a:t>
            </a:r>
            <a:r>
              <a:rPr lang="en-GB" altLang="en-US" b="1">
                <a:solidFill>
                  <a:srgbClr val="00A7E6"/>
                </a:solidFill>
              </a:rPr>
              <a:t>action</a:t>
            </a:r>
            <a:r>
              <a:rPr lang="en-GB" altLang="en-US"/>
              <a:t> and a </a:t>
            </a:r>
            <a:r>
              <a:rPr lang="en-GB" altLang="en-US" b="1">
                <a:solidFill>
                  <a:srgbClr val="00639A"/>
                </a:solidFill>
              </a:rPr>
              <a:t>subject</a:t>
            </a:r>
            <a:r>
              <a:rPr lang="en-GB" altLang="en-US"/>
              <a:t> but none of them have a </a:t>
            </a:r>
            <a:r>
              <a:rPr lang="en-GB" altLang="en-US" b="1">
                <a:solidFill>
                  <a:srgbClr val="51C4C8"/>
                </a:solidFill>
              </a:rPr>
              <a:t>object</a:t>
            </a:r>
            <a:r>
              <a:rPr lang="en-GB" altLang="en-US"/>
              <a:t>. Sometimes the prepositional (by…) phrase can be removed and the sentence will still make sense – you just won’t know who/what performed the verb. </a:t>
            </a:r>
          </a:p>
        </p:txBody>
      </p:sp>
      <p:sp>
        <p:nvSpPr>
          <p:cNvPr id="13" name="Rectangle 12">
            <a:extLst>
              <a:ext uri="{FF2B5EF4-FFF2-40B4-BE49-F238E27FC236}">
                <a16:creationId xmlns:a16="http://schemas.microsoft.com/office/drawing/2014/main" id="{C868C87A-E5F5-4969-98C2-633B55997944}"/>
              </a:ext>
            </a:extLst>
          </p:cNvPr>
          <p:cNvSpPr>
            <a:spLocks noChangeArrowheads="1"/>
          </p:cNvSpPr>
          <p:nvPr/>
        </p:nvSpPr>
        <p:spPr bwMode="auto">
          <a:xfrm>
            <a:off x="2409825" y="4116389"/>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present was opened.</a:t>
            </a:r>
          </a:p>
        </p:txBody>
      </p:sp>
      <p:sp>
        <p:nvSpPr>
          <p:cNvPr id="18" name="Rectangle 17">
            <a:extLst>
              <a:ext uri="{FF2B5EF4-FFF2-40B4-BE49-F238E27FC236}">
                <a16:creationId xmlns:a16="http://schemas.microsoft.com/office/drawing/2014/main" id="{D7FB59FF-6FCB-4DAD-8CB3-59EEE0F4C854}"/>
              </a:ext>
            </a:extLst>
          </p:cNvPr>
          <p:cNvSpPr>
            <a:spLocks noChangeArrowheads="1"/>
          </p:cNvSpPr>
          <p:nvPr/>
        </p:nvSpPr>
        <p:spPr bwMode="auto">
          <a:xfrm>
            <a:off x="2355850" y="2273301"/>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jewellery was stolen.</a:t>
            </a:r>
          </a:p>
        </p:txBody>
      </p:sp>
      <p:sp>
        <p:nvSpPr>
          <p:cNvPr id="19" name="Rectangle 18">
            <a:extLst>
              <a:ext uri="{FF2B5EF4-FFF2-40B4-BE49-F238E27FC236}">
                <a16:creationId xmlns:a16="http://schemas.microsoft.com/office/drawing/2014/main" id="{FC496B15-AB1E-449E-A749-1313388BF060}"/>
              </a:ext>
            </a:extLst>
          </p:cNvPr>
          <p:cNvSpPr>
            <a:spLocks noChangeArrowheads="1"/>
          </p:cNvSpPr>
          <p:nvPr/>
        </p:nvSpPr>
        <p:spPr bwMode="auto">
          <a:xfrm>
            <a:off x="2362200" y="3198814"/>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bicycle was ridden.</a:t>
            </a:r>
          </a:p>
        </p:txBody>
      </p:sp>
      <p:grpSp>
        <p:nvGrpSpPr>
          <p:cNvPr id="22" name="Group 21">
            <a:extLst>
              <a:ext uri="{FF2B5EF4-FFF2-40B4-BE49-F238E27FC236}">
                <a16:creationId xmlns:a16="http://schemas.microsoft.com/office/drawing/2014/main" id="{740DEB6C-DE92-47C9-A653-CF59129A7030}"/>
              </a:ext>
            </a:extLst>
          </p:cNvPr>
          <p:cNvGrpSpPr>
            <a:grpSpLocks/>
          </p:cNvGrpSpPr>
          <p:nvPr/>
        </p:nvGrpSpPr>
        <p:grpSpPr bwMode="auto">
          <a:xfrm>
            <a:off x="2362201" y="2249489"/>
            <a:ext cx="4657725" cy="439737"/>
            <a:chOff x="6041143" y="2844070"/>
            <a:chExt cx="4658192" cy="439497"/>
          </a:xfrm>
        </p:grpSpPr>
        <p:sp>
          <p:nvSpPr>
            <p:cNvPr id="23" name="Rectangle 22">
              <a:extLst>
                <a:ext uri="{FF2B5EF4-FFF2-40B4-BE49-F238E27FC236}">
                  <a16:creationId xmlns:a16="http://schemas.microsoft.com/office/drawing/2014/main" id="{FC15F01F-D2BD-4213-9EEF-C201B8AB7A36}"/>
                </a:ext>
              </a:extLst>
            </p:cNvPr>
            <p:cNvSpPr/>
            <p:nvPr/>
          </p:nvSpPr>
          <p:spPr>
            <a:xfrm>
              <a:off x="6041143" y="2861522"/>
              <a:ext cx="4658192" cy="4220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4356" name="Rectangle 24">
              <a:extLst>
                <a:ext uri="{FF2B5EF4-FFF2-40B4-BE49-F238E27FC236}">
                  <a16:creationId xmlns:a16="http://schemas.microsoft.com/office/drawing/2014/main" id="{373277B1-56D5-47DB-B9AD-9933584808A4}"/>
                </a:ext>
              </a:extLst>
            </p:cNvPr>
            <p:cNvSpPr>
              <a:spLocks noChangeArrowheads="1"/>
            </p:cNvSpPr>
            <p:nvPr/>
          </p:nvSpPr>
          <p:spPr bwMode="auto">
            <a:xfrm>
              <a:off x="6041143" y="2844070"/>
              <a:ext cx="3809656"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a:t>
              </a:r>
              <a:r>
                <a:rPr lang="en-GB" altLang="en-US" b="1">
                  <a:solidFill>
                    <a:srgbClr val="00639A"/>
                  </a:solidFill>
                </a:rPr>
                <a:t>jewellery</a:t>
              </a:r>
              <a:r>
                <a:rPr lang="en-GB" altLang="en-US"/>
                <a:t> was </a:t>
              </a:r>
              <a:r>
                <a:rPr lang="en-GB" altLang="en-US" b="1">
                  <a:solidFill>
                    <a:srgbClr val="00B0F0"/>
                  </a:solidFill>
                </a:rPr>
                <a:t>stolen</a:t>
              </a:r>
              <a:r>
                <a:rPr lang="en-GB" altLang="en-US"/>
                <a:t>.</a:t>
              </a:r>
            </a:p>
          </p:txBody>
        </p:sp>
      </p:grpSp>
      <p:grpSp>
        <p:nvGrpSpPr>
          <p:cNvPr id="26" name="Group 25">
            <a:extLst>
              <a:ext uri="{FF2B5EF4-FFF2-40B4-BE49-F238E27FC236}">
                <a16:creationId xmlns:a16="http://schemas.microsoft.com/office/drawing/2014/main" id="{4F6F8A5C-DC55-4033-8DA0-E190FF70722D}"/>
              </a:ext>
            </a:extLst>
          </p:cNvPr>
          <p:cNvGrpSpPr>
            <a:grpSpLocks/>
          </p:cNvGrpSpPr>
          <p:nvPr/>
        </p:nvGrpSpPr>
        <p:grpSpPr bwMode="auto">
          <a:xfrm>
            <a:off x="2362201" y="3198814"/>
            <a:ext cx="4657725" cy="439737"/>
            <a:chOff x="6041143" y="2844070"/>
            <a:chExt cx="4658192" cy="439497"/>
          </a:xfrm>
        </p:grpSpPr>
        <p:sp>
          <p:nvSpPr>
            <p:cNvPr id="29" name="Rectangle 28">
              <a:extLst>
                <a:ext uri="{FF2B5EF4-FFF2-40B4-BE49-F238E27FC236}">
                  <a16:creationId xmlns:a16="http://schemas.microsoft.com/office/drawing/2014/main" id="{834E95C8-534F-4FF7-8475-D527545549BE}"/>
                </a:ext>
              </a:extLst>
            </p:cNvPr>
            <p:cNvSpPr/>
            <p:nvPr/>
          </p:nvSpPr>
          <p:spPr>
            <a:xfrm>
              <a:off x="6041143" y="2861522"/>
              <a:ext cx="4658192" cy="4220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4354" name="Rectangle 29">
              <a:extLst>
                <a:ext uri="{FF2B5EF4-FFF2-40B4-BE49-F238E27FC236}">
                  <a16:creationId xmlns:a16="http://schemas.microsoft.com/office/drawing/2014/main" id="{43D08BC1-BE48-4BA9-B7A8-AB516E6557B7}"/>
                </a:ext>
              </a:extLst>
            </p:cNvPr>
            <p:cNvSpPr>
              <a:spLocks noChangeArrowheads="1"/>
            </p:cNvSpPr>
            <p:nvPr/>
          </p:nvSpPr>
          <p:spPr bwMode="auto">
            <a:xfrm>
              <a:off x="6041143" y="2844070"/>
              <a:ext cx="3809656"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a:t>
              </a:r>
              <a:r>
                <a:rPr lang="en-GB" altLang="en-US" b="1">
                  <a:solidFill>
                    <a:srgbClr val="00639A"/>
                  </a:solidFill>
                </a:rPr>
                <a:t>bicycle</a:t>
              </a:r>
              <a:r>
                <a:rPr lang="en-GB" altLang="en-US"/>
                <a:t> was </a:t>
              </a:r>
              <a:r>
                <a:rPr lang="en-GB" altLang="en-US" b="1">
                  <a:solidFill>
                    <a:srgbClr val="00B0F0"/>
                  </a:solidFill>
                </a:rPr>
                <a:t>ridden</a:t>
              </a:r>
              <a:r>
                <a:rPr lang="en-GB" altLang="en-US"/>
                <a:t>.</a:t>
              </a:r>
            </a:p>
          </p:txBody>
        </p:sp>
      </p:grpSp>
      <p:grpSp>
        <p:nvGrpSpPr>
          <p:cNvPr id="37" name="Group 36">
            <a:extLst>
              <a:ext uri="{FF2B5EF4-FFF2-40B4-BE49-F238E27FC236}">
                <a16:creationId xmlns:a16="http://schemas.microsoft.com/office/drawing/2014/main" id="{14B58703-D704-4644-B7BB-554D1CDA3AD0}"/>
              </a:ext>
            </a:extLst>
          </p:cNvPr>
          <p:cNvGrpSpPr>
            <a:grpSpLocks/>
          </p:cNvGrpSpPr>
          <p:nvPr/>
        </p:nvGrpSpPr>
        <p:grpSpPr bwMode="auto">
          <a:xfrm>
            <a:off x="2362201" y="4108450"/>
            <a:ext cx="4657725" cy="439738"/>
            <a:chOff x="6041143" y="2844070"/>
            <a:chExt cx="4658192" cy="439497"/>
          </a:xfrm>
        </p:grpSpPr>
        <p:sp>
          <p:nvSpPr>
            <p:cNvPr id="38" name="Rectangle 37">
              <a:extLst>
                <a:ext uri="{FF2B5EF4-FFF2-40B4-BE49-F238E27FC236}">
                  <a16:creationId xmlns:a16="http://schemas.microsoft.com/office/drawing/2014/main" id="{3A9D46B3-E643-4CB3-B435-AAFEA3ED581D}"/>
                </a:ext>
              </a:extLst>
            </p:cNvPr>
            <p:cNvSpPr/>
            <p:nvPr/>
          </p:nvSpPr>
          <p:spPr>
            <a:xfrm>
              <a:off x="6041143" y="2861523"/>
              <a:ext cx="4658192" cy="4220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4352" name="Rectangle 38">
              <a:extLst>
                <a:ext uri="{FF2B5EF4-FFF2-40B4-BE49-F238E27FC236}">
                  <a16:creationId xmlns:a16="http://schemas.microsoft.com/office/drawing/2014/main" id="{0ED7B27E-AAAA-4FA3-A4DA-E1FB1902CC60}"/>
                </a:ext>
              </a:extLst>
            </p:cNvPr>
            <p:cNvSpPr>
              <a:spLocks noChangeArrowheads="1"/>
            </p:cNvSpPr>
            <p:nvPr/>
          </p:nvSpPr>
          <p:spPr bwMode="auto">
            <a:xfrm>
              <a:off x="6041143" y="2844070"/>
              <a:ext cx="3809656"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a:t>
              </a:r>
              <a:r>
                <a:rPr lang="en-GB" altLang="en-US" b="1">
                  <a:solidFill>
                    <a:srgbClr val="00639A"/>
                  </a:solidFill>
                </a:rPr>
                <a:t>present</a:t>
              </a:r>
              <a:r>
                <a:rPr lang="en-GB" altLang="en-US"/>
                <a:t> was </a:t>
              </a:r>
              <a:r>
                <a:rPr lang="en-GB" altLang="en-US" b="1">
                  <a:solidFill>
                    <a:srgbClr val="00A7E6"/>
                  </a:solidFill>
                </a:rPr>
                <a:t>opened</a:t>
              </a:r>
              <a:r>
                <a:rPr lang="en-GB" altLang="en-US"/>
                <a:t>.</a:t>
              </a:r>
            </a:p>
          </p:txBody>
        </p:sp>
      </p:grpSp>
      <p:pic>
        <p:nvPicPr>
          <p:cNvPr id="14349" name="Picture 39">
            <a:extLst>
              <a:ext uri="{FF2B5EF4-FFF2-40B4-BE49-F238E27FC236}">
                <a16:creationId xmlns:a16="http://schemas.microsoft.com/office/drawing/2014/main" id="{B8BF8A85-EC65-4679-8439-2B33BD31D3F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13639" y="2562226"/>
            <a:ext cx="2338387" cy="220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0" name="Picture 41">
            <a:extLst>
              <a:ext uri="{FF2B5EF4-FFF2-40B4-BE49-F238E27FC236}">
                <a16:creationId xmlns:a16="http://schemas.microsoft.com/office/drawing/2014/main" id="{FFAAD7D4-DBC5-4AEC-8C35-29D89C6F1B9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76888" y="1976438"/>
            <a:ext cx="1466850" cy="161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500"/>
                                        <p:tgtEl>
                                          <p:spTgt spid="3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3" grpId="0"/>
      <p:bldP spid="18" grpId="0"/>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51FD8CE-3F03-4EBF-88BC-DDEEB868B192}"/>
              </a:ext>
            </a:extLst>
          </p:cNvPr>
          <p:cNvSpPr/>
          <p:nvPr/>
        </p:nvSpPr>
        <p:spPr>
          <a:xfrm>
            <a:off x="2263776" y="1778001"/>
            <a:ext cx="1420813"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15363" name="Title 20">
            <a:extLst>
              <a:ext uri="{FF2B5EF4-FFF2-40B4-BE49-F238E27FC236}">
                <a16:creationId xmlns:a16="http://schemas.microsoft.com/office/drawing/2014/main" id="{AEA0DB28-E6CA-41B3-97AA-656838B275BD}"/>
              </a:ext>
            </a:extLst>
          </p:cNvPr>
          <p:cNvSpPr>
            <a:spLocks noGrp="1"/>
          </p:cNvSpPr>
          <p:nvPr>
            <p:ph type="title"/>
          </p:nvPr>
        </p:nvSpPr>
        <p:spPr>
          <a:xfrm>
            <a:off x="1970089" y="341314"/>
            <a:ext cx="8220075" cy="993775"/>
          </a:xfrm>
        </p:spPr>
        <p:txBody>
          <a:bodyPr/>
          <a:lstStyle/>
          <a:p>
            <a:pPr eaLnBrk="1" hangingPunct="1"/>
            <a:r>
              <a:rPr lang="en-GB" altLang="en-US" sz="3600">
                <a:latin typeface="Twinkl" pitchFamily="2" charset="0"/>
              </a:rPr>
              <a:t>Your Turn – Passive Sentences</a:t>
            </a:r>
          </a:p>
        </p:txBody>
      </p:sp>
      <p:sp>
        <p:nvSpPr>
          <p:cNvPr id="15364" name="Rectangle 4">
            <a:extLst>
              <a:ext uri="{FF2B5EF4-FFF2-40B4-BE49-F238E27FC236}">
                <a16:creationId xmlns:a16="http://schemas.microsoft.com/office/drawing/2014/main" id="{E994552C-8140-4A9B-BC14-7BE13FAE157C}"/>
              </a:ext>
            </a:extLst>
          </p:cNvPr>
          <p:cNvSpPr>
            <a:spLocks noChangeArrowheads="1"/>
          </p:cNvSpPr>
          <p:nvPr/>
        </p:nvSpPr>
        <p:spPr bwMode="auto">
          <a:xfrm>
            <a:off x="2281238" y="10318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Choose a square to reveal a picture. Write a </a:t>
            </a:r>
            <a:r>
              <a:rPr lang="en-GB" altLang="en-US" b="1"/>
              <a:t>passive</a:t>
            </a:r>
            <a:r>
              <a:rPr lang="en-GB" altLang="en-US"/>
              <a:t> sentence about the picture:</a:t>
            </a:r>
          </a:p>
        </p:txBody>
      </p:sp>
      <p:sp>
        <p:nvSpPr>
          <p:cNvPr id="15" name="Rectangle 14">
            <a:extLst>
              <a:ext uri="{FF2B5EF4-FFF2-40B4-BE49-F238E27FC236}">
                <a16:creationId xmlns:a16="http://schemas.microsoft.com/office/drawing/2014/main" id="{EE3EC7FA-579F-48EB-B785-D0F65B11630B}"/>
              </a:ext>
            </a:extLst>
          </p:cNvPr>
          <p:cNvSpPr/>
          <p:nvPr/>
        </p:nvSpPr>
        <p:spPr>
          <a:xfrm>
            <a:off x="4259263" y="1778001"/>
            <a:ext cx="1422400"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16" name="Rectangle 15">
            <a:extLst>
              <a:ext uri="{FF2B5EF4-FFF2-40B4-BE49-F238E27FC236}">
                <a16:creationId xmlns:a16="http://schemas.microsoft.com/office/drawing/2014/main" id="{2E8CB8E0-890B-45E2-8A37-200FCF213AD2}"/>
              </a:ext>
            </a:extLst>
          </p:cNvPr>
          <p:cNvSpPr/>
          <p:nvPr/>
        </p:nvSpPr>
        <p:spPr>
          <a:xfrm>
            <a:off x="6297613" y="1778001"/>
            <a:ext cx="1422400"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17" name="Rectangle 16">
            <a:extLst>
              <a:ext uri="{FF2B5EF4-FFF2-40B4-BE49-F238E27FC236}">
                <a16:creationId xmlns:a16="http://schemas.microsoft.com/office/drawing/2014/main" id="{8D2A8030-76FC-44DD-AF0E-8E7B8482791E}"/>
              </a:ext>
            </a:extLst>
          </p:cNvPr>
          <p:cNvSpPr/>
          <p:nvPr/>
        </p:nvSpPr>
        <p:spPr>
          <a:xfrm>
            <a:off x="8337551" y="1778001"/>
            <a:ext cx="1420813"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18" name="Rectangle 17">
            <a:extLst>
              <a:ext uri="{FF2B5EF4-FFF2-40B4-BE49-F238E27FC236}">
                <a16:creationId xmlns:a16="http://schemas.microsoft.com/office/drawing/2014/main" id="{B75E8A25-59FE-479A-AF56-34FAF7A3A897}"/>
              </a:ext>
            </a:extLst>
          </p:cNvPr>
          <p:cNvSpPr/>
          <p:nvPr/>
        </p:nvSpPr>
        <p:spPr>
          <a:xfrm>
            <a:off x="2263776" y="3351214"/>
            <a:ext cx="1420813"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19" name="Rectangle 18">
            <a:extLst>
              <a:ext uri="{FF2B5EF4-FFF2-40B4-BE49-F238E27FC236}">
                <a16:creationId xmlns:a16="http://schemas.microsoft.com/office/drawing/2014/main" id="{A48988E4-0317-414E-8C5F-2A234AD6FA90}"/>
              </a:ext>
            </a:extLst>
          </p:cNvPr>
          <p:cNvSpPr/>
          <p:nvPr/>
        </p:nvSpPr>
        <p:spPr>
          <a:xfrm>
            <a:off x="4259263" y="3351214"/>
            <a:ext cx="1422400"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20" name="Rectangle 19">
            <a:extLst>
              <a:ext uri="{FF2B5EF4-FFF2-40B4-BE49-F238E27FC236}">
                <a16:creationId xmlns:a16="http://schemas.microsoft.com/office/drawing/2014/main" id="{81ED2789-DE90-4AF7-808C-2F6A6A6C9ADF}"/>
              </a:ext>
            </a:extLst>
          </p:cNvPr>
          <p:cNvSpPr/>
          <p:nvPr/>
        </p:nvSpPr>
        <p:spPr>
          <a:xfrm>
            <a:off x="6297613" y="3351214"/>
            <a:ext cx="1422400"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22" name="Rectangle 21">
            <a:extLst>
              <a:ext uri="{FF2B5EF4-FFF2-40B4-BE49-F238E27FC236}">
                <a16:creationId xmlns:a16="http://schemas.microsoft.com/office/drawing/2014/main" id="{DAF8F2A0-3AF2-438F-8912-81C8B43DD72B}"/>
              </a:ext>
            </a:extLst>
          </p:cNvPr>
          <p:cNvSpPr/>
          <p:nvPr/>
        </p:nvSpPr>
        <p:spPr>
          <a:xfrm>
            <a:off x="8337551" y="3351214"/>
            <a:ext cx="1420813" cy="1323975"/>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23" name="Rectangle 22">
            <a:extLst>
              <a:ext uri="{FF2B5EF4-FFF2-40B4-BE49-F238E27FC236}">
                <a16:creationId xmlns:a16="http://schemas.microsoft.com/office/drawing/2014/main" id="{DEDD650C-F52C-4708-A5F7-BB3A4514FDBB}"/>
              </a:ext>
            </a:extLst>
          </p:cNvPr>
          <p:cNvSpPr/>
          <p:nvPr/>
        </p:nvSpPr>
        <p:spPr>
          <a:xfrm>
            <a:off x="4259263" y="4926014"/>
            <a:ext cx="1422400" cy="1322387"/>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sp>
        <p:nvSpPr>
          <p:cNvPr id="24" name="Rectangle 23">
            <a:extLst>
              <a:ext uri="{FF2B5EF4-FFF2-40B4-BE49-F238E27FC236}">
                <a16:creationId xmlns:a16="http://schemas.microsoft.com/office/drawing/2014/main" id="{A41A0670-A1EF-454F-8EBE-81FD10BB788E}"/>
              </a:ext>
            </a:extLst>
          </p:cNvPr>
          <p:cNvSpPr/>
          <p:nvPr/>
        </p:nvSpPr>
        <p:spPr>
          <a:xfrm>
            <a:off x="6297613" y="4926014"/>
            <a:ext cx="1422400" cy="1322387"/>
          </a:xfrm>
          <a:prstGeom prst="rect">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dirty="0">
                <a:solidFill>
                  <a:srgbClr val="1C1C1C"/>
                </a:solidFill>
                <a:latin typeface="Twinkl"/>
              </a:rPr>
              <a:t>?</a:t>
            </a:r>
          </a:p>
        </p:txBody>
      </p:sp>
      <p:pic>
        <p:nvPicPr>
          <p:cNvPr id="7" name="Picture 6">
            <a:extLst>
              <a:ext uri="{FF2B5EF4-FFF2-40B4-BE49-F238E27FC236}">
                <a16:creationId xmlns:a16="http://schemas.microsoft.com/office/drawing/2014/main" id="{8FAB0D1E-5872-4248-8083-7471216F6D4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52700" y="1878014"/>
            <a:ext cx="844550"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7EB5FC59-D0F7-40C7-AF48-AD089BF8CBF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56138" y="1854200"/>
            <a:ext cx="628650"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70A95793-E347-443C-BCDE-D092D683B9A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54751" y="2174876"/>
            <a:ext cx="15081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a:extLst>
              <a:ext uri="{FF2B5EF4-FFF2-40B4-BE49-F238E27FC236}">
                <a16:creationId xmlns:a16="http://schemas.microsoft.com/office/drawing/2014/main" id="{03C35522-0DA0-4747-913F-E60E1870401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407401" y="1968500"/>
            <a:ext cx="1281113"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a:extLst>
              <a:ext uri="{FF2B5EF4-FFF2-40B4-BE49-F238E27FC236}">
                <a16:creationId xmlns:a16="http://schemas.microsoft.com/office/drawing/2014/main" id="{24A5A4DB-9D67-42DB-A2B2-FD1AD5F71F24}"/>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281239" y="3363914"/>
            <a:ext cx="138747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9">
            <a:extLst>
              <a:ext uri="{FF2B5EF4-FFF2-40B4-BE49-F238E27FC236}">
                <a16:creationId xmlns:a16="http://schemas.microsoft.com/office/drawing/2014/main" id="{93A52E86-4CDA-4D27-AD79-FA7913EA3296}"/>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302125" y="3395664"/>
            <a:ext cx="1271588" cy="123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33">
            <a:extLst>
              <a:ext uri="{FF2B5EF4-FFF2-40B4-BE49-F238E27FC236}">
                <a16:creationId xmlns:a16="http://schemas.microsoft.com/office/drawing/2014/main" id="{BFC64165-661D-4B09-8396-44346E6397E3}"/>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297613" y="3394076"/>
            <a:ext cx="1389062"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37">
            <a:extLst>
              <a:ext uri="{FF2B5EF4-FFF2-40B4-BE49-F238E27FC236}">
                <a16:creationId xmlns:a16="http://schemas.microsoft.com/office/drawing/2014/main" id="{DD4AA21B-F2FD-4153-BD66-E85AF8C7F71E}"/>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8393113" y="3567114"/>
            <a:ext cx="1365250"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1">
            <a:extLst>
              <a:ext uri="{FF2B5EF4-FFF2-40B4-BE49-F238E27FC236}">
                <a16:creationId xmlns:a16="http://schemas.microsoft.com/office/drawing/2014/main" id="{F498DEF9-FB34-4B35-B060-43960D16B165}"/>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4284663" y="5141914"/>
            <a:ext cx="1397000"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43">
            <a:extLst>
              <a:ext uri="{FF2B5EF4-FFF2-40B4-BE49-F238E27FC236}">
                <a16:creationId xmlns:a16="http://schemas.microsoft.com/office/drawing/2014/main" id="{23679191-348D-496A-9D37-7FFB57A6102A}"/>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459538" y="4953001"/>
            <a:ext cx="109855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nextCondLst>
                <p:cond evt="onClick" delay="0">
                  <p:tgtEl>
                    <p:spTgt spid="2"/>
                  </p:tgtEl>
                </p:cond>
              </p:nextCondLst>
            </p:seq>
            <p:seq concurrent="1" nextAc="seek">
              <p:cTn id="9" restart="whenNotActive" fill="hold" evtFilter="cancelBubble" nodeType="interactiveSeq">
                <p:stCondLst>
                  <p:cond evt="onClick" delay="0">
                    <p:tgtEl>
                      <p:spTgt spid="16"/>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xit"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hidden"/>
                                      </p:to>
                                    </p:set>
                                  </p:childTnLst>
                                </p:cTn>
                              </p:par>
                              <p:par>
                                <p:cTn id="14" presetID="1"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childTnLst>
                                </p:cTn>
                              </p:par>
                            </p:childTnLst>
                          </p:cTn>
                        </p:par>
                      </p:childTnLst>
                    </p:cTn>
                  </p:par>
                </p:childTnLst>
              </p:cTn>
              <p:nextCondLst>
                <p:cond evt="onClick" delay="0">
                  <p:tgtEl>
                    <p:spTgt spid="16"/>
                  </p:tgtEl>
                </p:cond>
              </p:nextCondLst>
            </p:seq>
            <p:seq concurrent="1" nextAc="seek">
              <p:cTn id="16" restart="whenNotActive" fill="hold" evtFilter="cancelBubble" nodeType="interactiveSeq">
                <p:stCondLst>
                  <p:cond evt="onClick" delay="0">
                    <p:tgtEl>
                      <p:spTgt spid="17"/>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 presetClass="exit"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nextCondLst>
                <p:cond evt="onClick" delay="0">
                  <p:tgtEl>
                    <p:spTgt spid="17"/>
                  </p:tgtEl>
                </p:cond>
              </p:nextCondLst>
            </p:seq>
            <p:seq concurrent="1" nextAc="seek">
              <p:cTn id="23" restart="whenNotActive" fill="hold" evtFilter="cancelBubble" nodeType="interactiveSeq">
                <p:stCondLst>
                  <p:cond evt="onClick" delay="0">
                    <p:tgtEl>
                      <p:spTgt spid="18"/>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exit" presetSubtype="0" fill="hold" grpId="0" nodeType="clickEffect">
                                  <p:stCondLst>
                                    <p:cond delay="0"/>
                                  </p:stCondLst>
                                  <p:childTnLst>
                                    <p:set>
                                      <p:cBhvr>
                                        <p:cTn id="27" dur="1" fill="hold">
                                          <p:stCondLst>
                                            <p:cond delay="0"/>
                                          </p:stCondLst>
                                        </p:cTn>
                                        <p:tgtEl>
                                          <p:spTgt spid="18"/>
                                        </p:tgtEl>
                                        <p:attrNameLst>
                                          <p:attrName>style.visibility</p:attrName>
                                        </p:attrNameLst>
                                      </p:cBhvr>
                                      <p:to>
                                        <p:strVal val="hidden"/>
                                      </p:to>
                                    </p:set>
                                  </p:childTnLst>
                                </p:cTn>
                              </p:par>
                              <p:par>
                                <p:cTn id="28" presetID="1" presetClass="entr" presetSubtype="0"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childTnLst>
                                </p:cTn>
                              </p:par>
                            </p:childTnLst>
                          </p:cTn>
                        </p:par>
                      </p:childTnLst>
                    </p:cTn>
                  </p:par>
                </p:childTnLst>
              </p:cTn>
              <p:nextCondLst>
                <p:cond evt="onClick" delay="0">
                  <p:tgtEl>
                    <p:spTgt spid="18"/>
                  </p:tgtEl>
                </p:cond>
              </p:nextCondLst>
            </p:seq>
            <p:seq concurrent="1" nextAc="seek">
              <p:cTn id="30" restart="whenNotActive" fill="hold" evtFilter="cancelBubble" nodeType="interactiveSeq">
                <p:stCondLst>
                  <p:cond evt="onClick" delay="0">
                    <p:tgtEl>
                      <p:spTgt spid="19"/>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1" presetClass="exit" presetSubtype="0" fill="hold" grpId="0" nodeType="clickEffect">
                                  <p:stCondLst>
                                    <p:cond delay="0"/>
                                  </p:stCondLst>
                                  <p:childTnLst>
                                    <p:set>
                                      <p:cBhvr>
                                        <p:cTn id="34" dur="1" fill="hold">
                                          <p:stCondLst>
                                            <p:cond delay="0"/>
                                          </p:stCondLst>
                                        </p:cTn>
                                        <p:tgtEl>
                                          <p:spTgt spid="19"/>
                                        </p:tgtEl>
                                        <p:attrNameLst>
                                          <p:attrName>style.visibility</p:attrName>
                                        </p:attrNameLst>
                                      </p:cBhvr>
                                      <p:to>
                                        <p:strVal val="hidden"/>
                                      </p:to>
                                    </p:set>
                                  </p:childTnLst>
                                </p:cTn>
                              </p:par>
                              <p:par>
                                <p:cTn id="35" presetID="1" presetClass="entr" presetSubtype="0"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seq concurrent="1" nextAc="seek">
              <p:cTn id="37" restart="whenNotActive" fill="hold" evtFilter="cancelBubble" nodeType="interactiveSeq">
                <p:stCondLst>
                  <p:cond evt="onClick" delay="0">
                    <p:tgtEl>
                      <p:spTgt spid="20"/>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xit" presetSubtype="0" fill="hold" grpId="0" nodeType="clickEffect">
                                  <p:stCondLst>
                                    <p:cond delay="0"/>
                                  </p:stCondLst>
                                  <p:childTnLst>
                                    <p:set>
                                      <p:cBhvr>
                                        <p:cTn id="41" dur="1" fill="hold">
                                          <p:stCondLst>
                                            <p:cond delay="0"/>
                                          </p:stCondLst>
                                        </p:cTn>
                                        <p:tgtEl>
                                          <p:spTgt spid="20"/>
                                        </p:tgtEl>
                                        <p:attrNameLst>
                                          <p:attrName>style.visibility</p:attrName>
                                        </p:attrNameLst>
                                      </p:cBhvr>
                                      <p:to>
                                        <p:strVal val="hidden"/>
                                      </p:to>
                                    </p:set>
                                  </p:childTnLst>
                                </p:cTn>
                              </p:par>
                              <p:par>
                                <p:cTn id="42" presetID="1" presetClass="entr" presetSubtype="0" fill="hold" nodeType="withEffect">
                                  <p:stCondLst>
                                    <p:cond delay="0"/>
                                  </p:stCondLst>
                                  <p:childTnLst>
                                    <p:set>
                                      <p:cBhvr>
                                        <p:cTn id="43" dur="1" fill="hold">
                                          <p:stCondLst>
                                            <p:cond delay="0"/>
                                          </p:stCondLst>
                                        </p:cTn>
                                        <p:tgtEl>
                                          <p:spTgt spid="34"/>
                                        </p:tgtEl>
                                        <p:attrNameLst>
                                          <p:attrName>style.visibility</p:attrName>
                                        </p:attrNameLst>
                                      </p:cBhvr>
                                      <p:to>
                                        <p:strVal val="visible"/>
                                      </p:to>
                                    </p:set>
                                  </p:childTnLst>
                                </p:cTn>
                              </p:par>
                            </p:childTnLst>
                          </p:cTn>
                        </p:par>
                      </p:childTnLst>
                    </p:cTn>
                  </p:par>
                </p:childTnLst>
              </p:cTn>
              <p:nextCondLst>
                <p:cond evt="onClick" delay="0">
                  <p:tgtEl>
                    <p:spTgt spid="20"/>
                  </p:tgtEl>
                </p:cond>
              </p:nextCondLst>
            </p:seq>
            <p:seq concurrent="1" nextAc="seek">
              <p:cTn id="44" restart="whenNotActive" fill="hold" evtFilter="cancelBubble" nodeType="interactiveSeq">
                <p:stCondLst>
                  <p:cond evt="onClick" delay="0">
                    <p:tgtEl>
                      <p:spTgt spid="22"/>
                    </p:tgtEl>
                  </p:cond>
                </p:stCondLst>
                <p:endSync evt="end" delay="0">
                  <p:rtn val="all"/>
                </p:endSync>
                <p:childTnLst>
                  <p:par>
                    <p:cTn id="45" fill="hold" nodeType="clickPar">
                      <p:stCondLst>
                        <p:cond delay="0"/>
                      </p:stCondLst>
                      <p:childTnLst>
                        <p:par>
                          <p:cTn id="46" fill="hold" nodeType="withGroup">
                            <p:stCondLst>
                              <p:cond delay="0"/>
                            </p:stCondLst>
                            <p:childTnLst>
                              <p:par>
                                <p:cTn id="47" presetID="1" presetClass="exit" presetSubtype="0" fill="hold" grpId="0" nodeType="clickEffect">
                                  <p:stCondLst>
                                    <p:cond delay="0"/>
                                  </p:stCondLst>
                                  <p:childTnLst>
                                    <p:set>
                                      <p:cBhvr>
                                        <p:cTn id="48" dur="1" fill="hold">
                                          <p:stCondLst>
                                            <p:cond delay="0"/>
                                          </p:stCondLst>
                                        </p:cTn>
                                        <p:tgtEl>
                                          <p:spTgt spid="22"/>
                                        </p:tgtEl>
                                        <p:attrNameLst>
                                          <p:attrName>style.visibility</p:attrName>
                                        </p:attrNameLst>
                                      </p:cBhvr>
                                      <p:to>
                                        <p:strVal val="hidden"/>
                                      </p:to>
                                    </p:set>
                                  </p:childTnLst>
                                </p:cTn>
                              </p:par>
                              <p:par>
                                <p:cTn id="49" presetID="1" presetClass="entr" presetSubtype="0" fill="hold" nodeType="withEffect">
                                  <p:stCondLst>
                                    <p:cond delay="0"/>
                                  </p:stCondLst>
                                  <p:childTnLst>
                                    <p:set>
                                      <p:cBhvr>
                                        <p:cTn id="50" dur="1" fill="hold">
                                          <p:stCondLst>
                                            <p:cond delay="0"/>
                                          </p:stCondLst>
                                        </p:cTn>
                                        <p:tgtEl>
                                          <p:spTgt spid="38"/>
                                        </p:tgtEl>
                                        <p:attrNameLst>
                                          <p:attrName>style.visibility</p:attrName>
                                        </p:attrNameLst>
                                      </p:cBhvr>
                                      <p:to>
                                        <p:strVal val="visible"/>
                                      </p:to>
                                    </p:set>
                                  </p:childTnLst>
                                </p:cTn>
                              </p:par>
                            </p:childTnLst>
                          </p:cTn>
                        </p:par>
                      </p:childTnLst>
                    </p:cTn>
                  </p:par>
                </p:childTnLst>
              </p:cTn>
              <p:nextCondLst>
                <p:cond evt="onClick" delay="0">
                  <p:tgtEl>
                    <p:spTgt spid="22"/>
                  </p:tgtEl>
                </p:cond>
              </p:nextCondLst>
            </p:seq>
            <p:seq concurrent="1" nextAc="seek">
              <p:cTn id="51" restart="whenNotActive" fill="hold" evtFilter="cancelBubble" nodeType="interactiveSeq">
                <p:stCondLst>
                  <p:cond evt="onClick" delay="0">
                    <p:tgtEl>
                      <p:spTgt spid="23"/>
                    </p:tgtEl>
                  </p:cond>
                </p:stCondLst>
                <p:endSync evt="end" delay="0">
                  <p:rtn val="all"/>
                </p:endSync>
                <p:childTnLst>
                  <p:par>
                    <p:cTn id="52" fill="hold" nodeType="clickPar">
                      <p:stCondLst>
                        <p:cond delay="0"/>
                      </p:stCondLst>
                      <p:childTnLst>
                        <p:par>
                          <p:cTn id="53" fill="hold" nodeType="withGroup">
                            <p:stCondLst>
                              <p:cond delay="0"/>
                            </p:stCondLst>
                            <p:childTnLst>
                              <p:par>
                                <p:cTn id="54" presetID="1" presetClass="exit" presetSubtype="0" fill="hold" grpId="0" nodeType="clickEffect">
                                  <p:stCondLst>
                                    <p:cond delay="0"/>
                                  </p:stCondLst>
                                  <p:childTnLst>
                                    <p:set>
                                      <p:cBhvr>
                                        <p:cTn id="55" dur="1" fill="hold">
                                          <p:stCondLst>
                                            <p:cond delay="0"/>
                                          </p:stCondLst>
                                        </p:cTn>
                                        <p:tgtEl>
                                          <p:spTgt spid="23"/>
                                        </p:tgtEl>
                                        <p:attrNameLst>
                                          <p:attrName>style.visibility</p:attrName>
                                        </p:attrNameLst>
                                      </p:cBhvr>
                                      <p:to>
                                        <p:strVal val="hidden"/>
                                      </p:to>
                                    </p:set>
                                  </p:childTnLst>
                                </p:cTn>
                              </p:par>
                              <p:par>
                                <p:cTn id="56" presetID="1" presetClass="entr" presetSubtype="0" fill="hold" nodeType="withEffect">
                                  <p:stCondLst>
                                    <p:cond delay="0"/>
                                  </p:stCondLst>
                                  <p:childTnLst>
                                    <p:set>
                                      <p:cBhvr>
                                        <p:cTn id="57" dur="1" fill="hold">
                                          <p:stCondLst>
                                            <p:cond delay="0"/>
                                          </p:stCondLst>
                                        </p:cTn>
                                        <p:tgtEl>
                                          <p:spTgt spid="42"/>
                                        </p:tgtEl>
                                        <p:attrNameLst>
                                          <p:attrName>style.visibility</p:attrName>
                                        </p:attrNameLst>
                                      </p:cBhvr>
                                      <p:to>
                                        <p:strVal val="visible"/>
                                      </p:to>
                                    </p:set>
                                  </p:childTnLst>
                                </p:cTn>
                              </p:par>
                            </p:childTnLst>
                          </p:cTn>
                        </p:par>
                      </p:childTnLst>
                    </p:cTn>
                  </p:par>
                </p:childTnLst>
              </p:cTn>
              <p:nextCondLst>
                <p:cond evt="onClick" delay="0">
                  <p:tgtEl>
                    <p:spTgt spid="23"/>
                  </p:tgtEl>
                </p:cond>
              </p:nextCondLst>
            </p:seq>
            <p:seq concurrent="1" nextAc="seek">
              <p:cTn id="58" restart="whenNotActive" fill="hold" evtFilter="cancelBubble" nodeType="interactiveSeq">
                <p:stCondLst>
                  <p:cond evt="onClick" delay="0">
                    <p:tgtEl>
                      <p:spTgt spid="24"/>
                    </p:tgtEl>
                  </p:cond>
                </p:stCondLst>
                <p:endSync evt="end" delay="0">
                  <p:rtn val="all"/>
                </p:endSync>
                <p:childTnLst>
                  <p:par>
                    <p:cTn id="59" fill="hold" nodeType="clickPar">
                      <p:stCondLst>
                        <p:cond delay="0"/>
                      </p:stCondLst>
                      <p:childTnLst>
                        <p:par>
                          <p:cTn id="60" fill="hold" nodeType="withGroup">
                            <p:stCondLst>
                              <p:cond delay="0"/>
                            </p:stCondLst>
                            <p:childTnLst>
                              <p:par>
                                <p:cTn id="61" presetID="1" presetClass="exit" presetSubtype="0" fill="hold" grpId="0" nodeType="clickEffect">
                                  <p:stCondLst>
                                    <p:cond delay="0"/>
                                  </p:stCondLst>
                                  <p:childTnLst>
                                    <p:set>
                                      <p:cBhvr>
                                        <p:cTn id="62" dur="1" fill="hold">
                                          <p:stCondLst>
                                            <p:cond delay="0"/>
                                          </p:stCondLst>
                                        </p:cTn>
                                        <p:tgtEl>
                                          <p:spTgt spid="24"/>
                                        </p:tgtEl>
                                        <p:attrNameLst>
                                          <p:attrName>style.visibility</p:attrName>
                                        </p:attrNameLst>
                                      </p:cBhvr>
                                      <p:to>
                                        <p:strVal val="hidden"/>
                                      </p:to>
                                    </p:set>
                                  </p:childTnLst>
                                </p:cTn>
                              </p:par>
                              <p:par>
                                <p:cTn id="63" presetID="1" presetClass="entr" presetSubtype="0" fill="hold" nodeType="withEffect">
                                  <p:stCondLst>
                                    <p:cond delay="0"/>
                                  </p:stCondLst>
                                  <p:childTnLst>
                                    <p:set>
                                      <p:cBhvr>
                                        <p:cTn id="64" dur="1" fill="hold">
                                          <p:stCondLst>
                                            <p:cond delay="0"/>
                                          </p:stCondLst>
                                        </p:cTn>
                                        <p:tgtEl>
                                          <p:spTgt spid="44"/>
                                        </p:tgtEl>
                                        <p:attrNameLst>
                                          <p:attrName>style.visibility</p:attrName>
                                        </p:attrNameLst>
                                      </p:cBhvr>
                                      <p:to>
                                        <p:strVal val="visible"/>
                                      </p:to>
                                    </p:set>
                                  </p:childTnLst>
                                </p:cTn>
                              </p:par>
                            </p:childTnLst>
                          </p:cTn>
                        </p:par>
                      </p:childTnLst>
                    </p:cTn>
                  </p:par>
                </p:childTnLst>
              </p:cTn>
              <p:nextCondLst>
                <p:cond evt="onClick" delay="0">
                  <p:tgtEl>
                    <p:spTgt spid="24"/>
                  </p:tgtEl>
                </p:cond>
              </p:nextCondLst>
            </p:seq>
            <p:seq concurrent="1" nextAc="seek">
              <p:cTn id="65" restart="whenNotActive" fill="hold" evtFilter="cancelBubble" nodeType="interactiveSeq">
                <p:stCondLst>
                  <p:cond evt="onClick" delay="0">
                    <p:tgtEl>
                      <p:spTgt spid="15"/>
                    </p:tgtEl>
                  </p:cond>
                </p:stCondLst>
                <p:endSync evt="end" delay="0">
                  <p:rtn val="all"/>
                </p:endSync>
                <p:childTnLst>
                  <p:par>
                    <p:cTn id="66" fill="hold" nodeType="clickPar">
                      <p:stCondLst>
                        <p:cond delay="0"/>
                      </p:stCondLst>
                      <p:childTnLst>
                        <p:par>
                          <p:cTn id="67" fill="hold" nodeType="withGroup">
                            <p:stCondLst>
                              <p:cond delay="0"/>
                            </p:stCondLst>
                            <p:childTnLst>
                              <p:par>
                                <p:cTn id="68" presetID="1" presetClass="exit"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hidden"/>
                                      </p:to>
                                    </p:set>
                                  </p:childTnLst>
                                </p:cTn>
                              </p:par>
                              <p:par>
                                <p:cTn id="70" presetID="1" presetClass="entr" presetSubtype="0" fill="hold" nodeType="withEffect">
                                  <p:stCondLst>
                                    <p:cond delay="0"/>
                                  </p:stCondLst>
                                  <p:childTnLst>
                                    <p:set>
                                      <p:cBhvr>
                                        <p:cTn id="71"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15"/>
                  </p:tgtEl>
                </p:cond>
              </p:nextCondLst>
            </p:seq>
          </p:childTnLst>
        </p:cTn>
      </p:par>
    </p:tnLst>
    <p:bldLst>
      <p:bldP spid="2" grpId="0" animBg="1"/>
      <p:bldP spid="15" grpId="0" animBg="1"/>
      <p:bldP spid="16" grpId="0" animBg="1"/>
      <p:bldP spid="17" grpId="0" animBg="1"/>
      <p:bldP spid="18" grpId="0" animBg="1"/>
      <p:bldP spid="19" grpId="0" animBg="1"/>
      <p:bldP spid="20" grpId="0" animBg="1"/>
      <p:bldP spid="22" grpId="0" animBg="1"/>
      <p:bldP spid="23" grpId="0"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id="{1752075E-A6B1-4FC7-894D-DDAA96646AF4}"/>
              </a:ext>
            </a:extLst>
          </p:cNvPr>
          <p:cNvSpPr>
            <a:spLocks noGrp="1"/>
          </p:cNvSpPr>
          <p:nvPr>
            <p:ph type="title"/>
          </p:nvPr>
        </p:nvSpPr>
        <p:spPr>
          <a:xfrm>
            <a:off x="1981201" y="479426"/>
            <a:ext cx="8220075" cy="993775"/>
          </a:xfrm>
        </p:spPr>
        <p:txBody>
          <a:bodyPr/>
          <a:lstStyle/>
          <a:p>
            <a:pPr eaLnBrk="1" hangingPunct="1"/>
            <a:r>
              <a:rPr lang="en-GB" altLang="en-US" sz="3600">
                <a:latin typeface="Twinkl" pitchFamily="2" charset="0"/>
              </a:rPr>
              <a:t>Amazing Active Voice</a:t>
            </a:r>
          </a:p>
        </p:txBody>
      </p:sp>
      <p:sp>
        <p:nvSpPr>
          <p:cNvPr id="16387" name="Rectangle 4">
            <a:extLst>
              <a:ext uri="{FF2B5EF4-FFF2-40B4-BE49-F238E27FC236}">
                <a16:creationId xmlns:a16="http://schemas.microsoft.com/office/drawing/2014/main" id="{CAB7B8AC-948B-4810-85A3-8E05D43D35AA}"/>
              </a:ext>
            </a:extLst>
          </p:cNvPr>
          <p:cNvSpPr>
            <a:spLocks noChangeArrowheads="1"/>
          </p:cNvSpPr>
          <p:nvPr/>
        </p:nvSpPr>
        <p:spPr bwMode="auto">
          <a:xfrm>
            <a:off x="2274888" y="1358901"/>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Can you write descriptions of these photos in the active voice?</a:t>
            </a:r>
          </a:p>
        </p:txBody>
      </p:sp>
      <p:sp>
        <p:nvSpPr>
          <p:cNvPr id="55" name="Rectangle 54">
            <a:extLst>
              <a:ext uri="{FF2B5EF4-FFF2-40B4-BE49-F238E27FC236}">
                <a16:creationId xmlns:a16="http://schemas.microsoft.com/office/drawing/2014/main" id="{C88CF978-C825-40B6-A3A3-CF1FF4BF72C0}"/>
              </a:ext>
            </a:extLst>
          </p:cNvPr>
          <p:cNvSpPr/>
          <p:nvPr/>
        </p:nvSpPr>
        <p:spPr>
          <a:xfrm>
            <a:off x="2363789" y="3998914"/>
            <a:ext cx="4657725" cy="422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0" name="Rectangle 9">
            <a:extLst>
              <a:ext uri="{FF2B5EF4-FFF2-40B4-BE49-F238E27FC236}">
                <a16:creationId xmlns:a16="http://schemas.microsoft.com/office/drawing/2014/main" id="{DE97321D-BBFC-4EFB-A099-CF7AA89FFB8C}"/>
              </a:ext>
            </a:extLst>
          </p:cNvPr>
          <p:cNvSpPr>
            <a:spLocks noChangeArrowheads="1"/>
          </p:cNvSpPr>
          <p:nvPr/>
        </p:nvSpPr>
        <p:spPr bwMode="auto">
          <a:xfrm>
            <a:off x="2274888" y="4633913"/>
            <a:ext cx="3509962" cy="844550"/>
          </a:xfrm>
          <a:prstGeom prst="rect">
            <a:avLst/>
          </a:prstGeom>
          <a:solidFill>
            <a:srgbClr val="B0DFF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pPr>
            <a:r>
              <a:rPr lang="en-GB" altLang="en-US"/>
              <a:t>The children enjoyed climbing during their school camp.</a:t>
            </a:r>
          </a:p>
        </p:txBody>
      </p:sp>
      <p:sp>
        <p:nvSpPr>
          <p:cNvPr id="11" name="Rectangle 10">
            <a:extLst>
              <a:ext uri="{FF2B5EF4-FFF2-40B4-BE49-F238E27FC236}">
                <a16:creationId xmlns:a16="http://schemas.microsoft.com/office/drawing/2014/main" id="{BB898416-D9A9-4A9C-92EB-9EE3A37C0F1C}"/>
              </a:ext>
            </a:extLst>
          </p:cNvPr>
          <p:cNvSpPr>
            <a:spLocks noChangeArrowheads="1"/>
          </p:cNvSpPr>
          <p:nvPr/>
        </p:nvSpPr>
        <p:spPr bwMode="auto">
          <a:xfrm>
            <a:off x="6184901" y="4633913"/>
            <a:ext cx="3509963" cy="844550"/>
          </a:xfrm>
          <a:prstGeom prst="rect">
            <a:avLst/>
          </a:prstGeom>
          <a:solidFill>
            <a:srgbClr val="B0DFF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pPr>
            <a:r>
              <a:rPr lang="en-GB" altLang="en-US"/>
              <a:t>They spent the day kayaking down the river.</a:t>
            </a:r>
          </a:p>
        </p:txBody>
      </p:sp>
      <p:pic>
        <p:nvPicPr>
          <p:cNvPr id="3" name="Picture 2">
            <a:extLst>
              <a:ext uri="{FF2B5EF4-FFF2-40B4-BE49-F238E27FC236}">
                <a16:creationId xmlns:a16="http://schemas.microsoft.com/office/drawing/2014/main" id="{F36B59AD-93EB-41FB-A43B-4850ADBF3F7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84901" y="2141539"/>
            <a:ext cx="3509963"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51F31C70-C135-493D-9F22-63311F718E1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74888" y="2138364"/>
            <a:ext cx="3509962" cy="218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5BBF464A-FFCD-4241-B4D6-795C53D20935}"/>
              </a:ext>
            </a:extLst>
          </p:cNvPr>
          <p:cNvSpPr>
            <a:spLocks noGrp="1"/>
          </p:cNvSpPr>
          <p:nvPr>
            <p:ph type="title"/>
          </p:nvPr>
        </p:nvSpPr>
        <p:spPr>
          <a:xfrm>
            <a:off x="1981201" y="479426"/>
            <a:ext cx="8220075" cy="993775"/>
          </a:xfrm>
        </p:spPr>
        <p:txBody>
          <a:bodyPr/>
          <a:lstStyle/>
          <a:p>
            <a:pPr eaLnBrk="1" hangingPunct="1"/>
            <a:r>
              <a:rPr lang="en-GB" altLang="en-US" sz="3600">
                <a:latin typeface="Twinkl" pitchFamily="2" charset="0"/>
              </a:rPr>
              <a:t>Perfect Passive Voice</a:t>
            </a:r>
          </a:p>
        </p:txBody>
      </p:sp>
      <p:sp>
        <p:nvSpPr>
          <p:cNvPr id="17411" name="Rectangle 4">
            <a:extLst>
              <a:ext uri="{FF2B5EF4-FFF2-40B4-BE49-F238E27FC236}">
                <a16:creationId xmlns:a16="http://schemas.microsoft.com/office/drawing/2014/main" id="{980102FD-612D-427F-B9C9-7FB528C83F1A}"/>
              </a:ext>
            </a:extLst>
          </p:cNvPr>
          <p:cNvSpPr>
            <a:spLocks noChangeArrowheads="1"/>
          </p:cNvSpPr>
          <p:nvPr/>
        </p:nvSpPr>
        <p:spPr bwMode="auto">
          <a:xfrm>
            <a:off x="2274888" y="1292226"/>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Can you write descriptions of these photos in the passive voice?</a:t>
            </a:r>
          </a:p>
        </p:txBody>
      </p:sp>
      <p:sp>
        <p:nvSpPr>
          <p:cNvPr id="55" name="Rectangle 54">
            <a:extLst>
              <a:ext uri="{FF2B5EF4-FFF2-40B4-BE49-F238E27FC236}">
                <a16:creationId xmlns:a16="http://schemas.microsoft.com/office/drawing/2014/main" id="{AB0A1550-A6C4-421D-862F-035A4E6A7E78}"/>
              </a:ext>
            </a:extLst>
          </p:cNvPr>
          <p:cNvSpPr/>
          <p:nvPr/>
        </p:nvSpPr>
        <p:spPr>
          <a:xfrm>
            <a:off x="2363789" y="3998914"/>
            <a:ext cx="4657725" cy="422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0" name="Rectangle 9">
            <a:extLst>
              <a:ext uri="{FF2B5EF4-FFF2-40B4-BE49-F238E27FC236}">
                <a16:creationId xmlns:a16="http://schemas.microsoft.com/office/drawing/2014/main" id="{523B6289-B9F0-4DF5-8641-EA965AA27F1E}"/>
              </a:ext>
            </a:extLst>
          </p:cNvPr>
          <p:cNvSpPr>
            <a:spLocks noChangeArrowheads="1"/>
          </p:cNvSpPr>
          <p:nvPr/>
        </p:nvSpPr>
        <p:spPr bwMode="auto">
          <a:xfrm>
            <a:off x="2274888" y="4633913"/>
            <a:ext cx="3509962" cy="844550"/>
          </a:xfrm>
          <a:prstGeom prst="rect">
            <a:avLst/>
          </a:prstGeom>
          <a:solidFill>
            <a:srgbClr val="B0DFF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pPr>
            <a:r>
              <a:rPr lang="en-GB" altLang="en-US"/>
              <a:t>Tasty cupcakes were baked by my aunt for my birthday party.</a:t>
            </a:r>
          </a:p>
        </p:txBody>
      </p:sp>
      <p:sp>
        <p:nvSpPr>
          <p:cNvPr id="11" name="Rectangle 10">
            <a:extLst>
              <a:ext uri="{FF2B5EF4-FFF2-40B4-BE49-F238E27FC236}">
                <a16:creationId xmlns:a16="http://schemas.microsoft.com/office/drawing/2014/main" id="{09CB1DF3-2360-412A-8D99-C73F008D0E39}"/>
              </a:ext>
            </a:extLst>
          </p:cNvPr>
          <p:cNvSpPr>
            <a:spLocks noChangeArrowheads="1"/>
          </p:cNvSpPr>
          <p:nvPr/>
        </p:nvSpPr>
        <p:spPr bwMode="auto">
          <a:xfrm>
            <a:off x="6237288" y="4633913"/>
            <a:ext cx="3721100" cy="844550"/>
          </a:xfrm>
          <a:prstGeom prst="rect">
            <a:avLst/>
          </a:prstGeom>
          <a:solidFill>
            <a:srgbClr val="B0DFF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pPr>
            <a:r>
              <a:rPr lang="en-GB" altLang="en-US"/>
              <a:t>The water balloons were blown up by my brother for the water fight.</a:t>
            </a:r>
          </a:p>
        </p:txBody>
      </p:sp>
      <p:pic>
        <p:nvPicPr>
          <p:cNvPr id="4" name="Picture 3">
            <a:extLst>
              <a:ext uri="{FF2B5EF4-FFF2-40B4-BE49-F238E27FC236}">
                <a16:creationId xmlns:a16="http://schemas.microsoft.com/office/drawing/2014/main" id="{65611344-4880-4829-B526-6BD96617E4E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4888" y="2138364"/>
            <a:ext cx="3509962" cy="218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36904076-82AB-4F40-8F43-AB098A15D64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37288" y="2138364"/>
            <a:ext cx="3721100" cy="218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6568D7A-F85F-43BD-9AD7-21BEC978F4F5}"/>
              </a:ext>
            </a:extLst>
          </p:cNvPr>
          <p:cNvSpPr/>
          <p:nvPr/>
        </p:nvSpPr>
        <p:spPr>
          <a:xfrm>
            <a:off x="2143126" y="1292226"/>
            <a:ext cx="7896225" cy="49069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9459" name="Title 20">
            <a:extLst>
              <a:ext uri="{FF2B5EF4-FFF2-40B4-BE49-F238E27FC236}">
                <a16:creationId xmlns:a16="http://schemas.microsoft.com/office/drawing/2014/main" id="{76A821FB-305A-4830-9C4E-6404963FA006}"/>
              </a:ext>
            </a:extLst>
          </p:cNvPr>
          <p:cNvSpPr>
            <a:spLocks noGrp="1"/>
          </p:cNvSpPr>
          <p:nvPr>
            <p:ph type="title"/>
          </p:nvPr>
        </p:nvSpPr>
        <p:spPr>
          <a:xfrm>
            <a:off x="1981201" y="479426"/>
            <a:ext cx="8220075" cy="993775"/>
          </a:xfrm>
        </p:spPr>
        <p:txBody>
          <a:bodyPr/>
          <a:lstStyle/>
          <a:p>
            <a:pPr eaLnBrk="1" hangingPunct="1"/>
            <a:r>
              <a:rPr lang="en-GB" altLang="en-US" sz="3600">
                <a:latin typeface="Twinkl" pitchFamily="2" charset="0"/>
              </a:rPr>
              <a:t>Quick Quiz 2</a:t>
            </a:r>
            <a:endParaRPr lang="en-GB" altLang="en-US" sz="3600">
              <a:solidFill>
                <a:srgbClr val="FF0000"/>
              </a:solidFill>
              <a:latin typeface="Twinkl" pitchFamily="2" charset="0"/>
            </a:endParaRPr>
          </a:p>
        </p:txBody>
      </p:sp>
      <p:sp>
        <p:nvSpPr>
          <p:cNvPr id="19460" name="Rectangle 4">
            <a:extLst>
              <a:ext uri="{FF2B5EF4-FFF2-40B4-BE49-F238E27FC236}">
                <a16:creationId xmlns:a16="http://schemas.microsoft.com/office/drawing/2014/main" id="{B8D79098-C708-4887-A97F-75CC24F05084}"/>
              </a:ext>
            </a:extLst>
          </p:cNvPr>
          <p:cNvSpPr>
            <a:spLocks noChangeArrowheads="1"/>
          </p:cNvSpPr>
          <p:nvPr/>
        </p:nvSpPr>
        <p:spPr bwMode="auto">
          <a:xfrm>
            <a:off x="2274888" y="1292226"/>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Underline the objects in these active sentences:</a:t>
            </a:r>
          </a:p>
        </p:txBody>
      </p:sp>
      <p:sp>
        <p:nvSpPr>
          <p:cNvPr id="55" name="Rectangle 54">
            <a:extLst>
              <a:ext uri="{FF2B5EF4-FFF2-40B4-BE49-F238E27FC236}">
                <a16:creationId xmlns:a16="http://schemas.microsoft.com/office/drawing/2014/main" id="{AAB9B12B-909E-4403-AC06-AD70F4441B9F}"/>
              </a:ext>
            </a:extLst>
          </p:cNvPr>
          <p:cNvSpPr/>
          <p:nvPr/>
        </p:nvSpPr>
        <p:spPr>
          <a:xfrm>
            <a:off x="2363789" y="3998914"/>
            <a:ext cx="4657725" cy="422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9" name="Rectangle 8">
            <a:extLst>
              <a:ext uri="{FF2B5EF4-FFF2-40B4-BE49-F238E27FC236}">
                <a16:creationId xmlns:a16="http://schemas.microsoft.com/office/drawing/2014/main" id="{7EED980F-8480-4F0E-AB66-CBA6F6FE7B5B}"/>
              </a:ext>
            </a:extLst>
          </p:cNvPr>
          <p:cNvSpPr>
            <a:spLocks noChangeArrowheads="1"/>
          </p:cNvSpPr>
          <p:nvPr/>
        </p:nvSpPr>
        <p:spPr bwMode="auto">
          <a:xfrm>
            <a:off x="2274888" y="1881189"/>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I climbed the tallest tree in the park yesterday.</a:t>
            </a:r>
          </a:p>
        </p:txBody>
      </p:sp>
      <p:sp>
        <p:nvSpPr>
          <p:cNvPr id="12" name="Rectangle 11">
            <a:extLst>
              <a:ext uri="{FF2B5EF4-FFF2-40B4-BE49-F238E27FC236}">
                <a16:creationId xmlns:a16="http://schemas.microsoft.com/office/drawing/2014/main" id="{250A4ACB-80B5-40A9-A698-D208712DFF3C}"/>
              </a:ext>
            </a:extLst>
          </p:cNvPr>
          <p:cNvSpPr>
            <a:spLocks noChangeArrowheads="1"/>
          </p:cNvSpPr>
          <p:nvPr/>
        </p:nvSpPr>
        <p:spPr bwMode="auto">
          <a:xfrm>
            <a:off x="2274888" y="3103564"/>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class boarded the coach noisily to go on their trip to London.</a:t>
            </a:r>
          </a:p>
        </p:txBody>
      </p:sp>
      <p:sp>
        <p:nvSpPr>
          <p:cNvPr id="15" name="Rectangle 14">
            <a:extLst>
              <a:ext uri="{FF2B5EF4-FFF2-40B4-BE49-F238E27FC236}">
                <a16:creationId xmlns:a16="http://schemas.microsoft.com/office/drawing/2014/main" id="{C78BAF74-6DD0-4592-A28A-EDFD87C60DEA}"/>
              </a:ext>
            </a:extLst>
          </p:cNvPr>
          <p:cNvSpPr>
            <a:spLocks noChangeArrowheads="1"/>
          </p:cNvSpPr>
          <p:nvPr/>
        </p:nvSpPr>
        <p:spPr bwMode="auto">
          <a:xfrm>
            <a:off x="2274888" y="4514851"/>
            <a:ext cx="7632700"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We eat our lunch on the field in the summer.</a:t>
            </a:r>
          </a:p>
        </p:txBody>
      </p:sp>
      <p:grpSp>
        <p:nvGrpSpPr>
          <p:cNvPr id="20" name="Group 19">
            <a:extLst>
              <a:ext uri="{FF2B5EF4-FFF2-40B4-BE49-F238E27FC236}">
                <a16:creationId xmlns:a16="http://schemas.microsoft.com/office/drawing/2014/main" id="{D3401B78-8F56-4000-A25B-B275FC1D2406}"/>
              </a:ext>
            </a:extLst>
          </p:cNvPr>
          <p:cNvGrpSpPr>
            <a:grpSpLocks/>
          </p:cNvGrpSpPr>
          <p:nvPr/>
        </p:nvGrpSpPr>
        <p:grpSpPr bwMode="auto">
          <a:xfrm>
            <a:off x="2274888" y="1878014"/>
            <a:ext cx="5522912" cy="439737"/>
            <a:chOff x="6041141" y="2844070"/>
            <a:chExt cx="5522182" cy="439497"/>
          </a:xfrm>
        </p:grpSpPr>
        <p:sp>
          <p:nvSpPr>
            <p:cNvPr id="22" name="Rectangle 21">
              <a:extLst>
                <a:ext uri="{FF2B5EF4-FFF2-40B4-BE49-F238E27FC236}">
                  <a16:creationId xmlns:a16="http://schemas.microsoft.com/office/drawing/2014/main" id="{CB9547A6-6FBE-4CB2-BDCB-EA42E0FA1531}"/>
                </a:ext>
              </a:extLst>
            </p:cNvPr>
            <p:cNvSpPr/>
            <p:nvPr/>
          </p:nvSpPr>
          <p:spPr>
            <a:xfrm>
              <a:off x="6041141" y="2861522"/>
              <a:ext cx="5522182" cy="4220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9474" name="Rectangle 22">
              <a:extLst>
                <a:ext uri="{FF2B5EF4-FFF2-40B4-BE49-F238E27FC236}">
                  <a16:creationId xmlns:a16="http://schemas.microsoft.com/office/drawing/2014/main" id="{9E3F3CF4-D1A6-440F-B3AB-5A57E73093CC}"/>
                </a:ext>
              </a:extLst>
            </p:cNvPr>
            <p:cNvSpPr>
              <a:spLocks noChangeArrowheads="1"/>
            </p:cNvSpPr>
            <p:nvPr/>
          </p:nvSpPr>
          <p:spPr bwMode="auto">
            <a:xfrm>
              <a:off x="6041141" y="2844070"/>
              <a:ext cx="4879305"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I climbed the tallest </a:t>
              </a:r>
              <a:r>
                <a:rPr lang="en-GB" altLang="en-US" b="1" u="sng">
                  <a:solidFill>
                    <a:srgbClr val="00639A"/>
                  </a:solidFill>
                </a:rPr>
                <a:t>tree</a:t>
              </a:r>
              <a:r>
                <a:rPr lang="en-GB" altLang="en-US"/>
                <a:t> in the park yesterday.</a:t>
              </a:r>
            </a:p>
          </p:txBody>
        </p:sp>
      </p:grpSp>
      <p:grpSp>
        <p:nvGrpSpPr>
          <p:cNvPr id="24" name="Group 23">
            <a:extLst>
              <a:ext uri="{FF2B5EF4-FFF2-40B4-BE49-F238E27FC236}">
                <a16:creationId xmlns:a16="http://schemas.microsoft.com/office/drawing/2014/main" id="{4BE6B8B5-FC46-41CB-A26F-4F705ACC89EC}"/>
              </a:ext>
            </a:extLst>
          </p:cNvPr>
          <p:cNvGrpSpPr>
            <a:grpSpLocks/>
          </p:cNvGrpSpPr>
          <p:nvPr/>
        </p:nvGrpSpPr>
        <p:grpSpPr bwMode="auto">
          <a:xfrm>
            <a:off x="2274888" y="3114675"/>
            <a:ext cx="6773862" cy="438150"/>
            <a:chOff x="6041141" y="2844070"/>
            <a:chExt cx="6773656" cy="439497"/>
          </a:xfrm>
        </p:grpSpPr>
        <p:sp>
          <p:nvSpPr>
            <p:cNvPr id="25" name="Rectangle 24">
              <a:extLst>
                <a:ext uri="{FF2B5EF4-FFF2-40B4-BE49-F238E27FC236}">
                  <a16:creationId xmlns:a16="http://schemas.microsoft.com/office/drawing/2014/main" id="{3FFFEB95-B681-4CCD-8060-980D8C57DEFC}"/>
                </a:ext>
              </a:extLst>
            </p:cNvPr>
            <p:cNvSpPr/>
            <p:nvPr/>
          </p:nvSpPr>
          <p:spPr>
            <a:xfrm>
              <a:off x="6041141" y="2861587"/>
              <a:ext cx="6675234" cy="4219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9472" name="Rectangle 25">
              <a:extLst>
                <a:ext uri="{FF2B5EF4-FFF2-40B4-BE49-F238E27FC236}">
                  <a16:creationId xmlns:a16="http://schemas.microsoft.com/office/drawing/2014/main" id="{71FD857C-DD7C-4A57-A70A-302D02F2E755}"/>
                </a:ext>
              </a:extLst>
            </p:cNvPr>
            <p:cNvSpPr>
              <a:spLocks noChangeArrowheads="1"/>
            </p:cNvSpPr>
            <p:nvPr/>
          </p:nvSpPr>
          <p:spPr bwMode="auto">
            <a:xfrm>
              <a:off x="6041141" y="2844070"/>
              <a:ext cx="6773656"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class boarded the </a:t>
              </a:r>
              <a:r>
                <a:rPr lang="en-GB" altLang="en-US" b="1" u="sng">
                  <a:solidFill>
                    <a:srgbClr val="00639A"/>
                  </a:solidFill>
                </a:rPr>
                <a:t>coach</a:t>
              </a:r>
              <a:r>
                <a:rPr lang="en-GB" altLang="en-US"/>
                <a:t> noisily to go on their trip to London.</a:t>
              </a:r>
            </a:p>
          </p:txBody>
        </p:sp>
      </p:grpSp>
      <p:grpSp>
        <p:nvGrpSpPr>
          <p:cNvPr id="27" name="Group 26">
            <a:extLst>
              <a:ext uri="{FF2B5EF4-FFF2-40B4-BE49-F238E27FC236}">
                <a16:creationId xmlns:a16="http://schemas.microsoft.com/office/drawing/2014/main" id="{492B0D0F-1317-4DD1-8592-9A1B913A49A0}"/>
              </a:ext>
            </a:extLst>
          </p:cNvPr>
          <p:cNvGrpSpPr>
            <a:grpSpLocks/>
          </p:cNvGrpSpPr>
          <p:nvPr/>
        </p:nvGrpSpPr>
        <p:grpSpPr bwMode="auto">
          <a:xfrm>
            <a:off x="2274888" y="4527550"/>
            <a:ext cx="6773862" cy="439738"/>
            <a:chOff x="6041141" y="2844070"/>
            <a:chExt cx="6773656" cy="439497"/>
          </a:xfrm>
        </p:grpSpPr>
        <p:sp>
          <p:nvSpPr>
            <p:cNvPr id="28" name="Rectangle 27">
              <a:extLst>
                <a:ext uri="{FF2B5EF4-FFF2-40B4-BE49-F238E27FC236}">
                  <a16:creationId xmlns:a16="http://schemas.microsoft.com/office/drawing/2014/main" id="{71010D55-3070-47F3-B706-587F73111543}"/>
                </a:ext>
              </a:extLst>
            </p:cNvPr>
            <p:cNvSpPr/>
            <p:nvPr/>
          </p:nvSpPr>
          <p:spPr>
            <a:xfrm>
              <a:off x="6041141" y="2861523"/>
              <a:ext cx="6675234" cy="4220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19470" name="Rectangle 28">
              <a:extLst>
                <a:ext uri="{FF2B5EF4-FFF2-40B4-BE49-F238E27FC236}">
                  <a16:creationId xmlns:a16="http://schemas.microsoft.com/office/drawing/2014/main" id="{9ABFF77A-699D-420A-9D33-5B7C4010B78C}"/>
                </a:ext>
              </a:extLst>
            </p:cNvPr>
            <p:cNvSpPr>
              <a:spLocks noChangeArrowheads="1"/>
            </p:cNvSpPr>
            <p:nvPr/>
          </p:nvSpPr>
          <p:spPr bwMode="auto">
            <a:xfrm>
              <a:off x="6041141" y="2844070"/>
              <a:ext cx="6773656" cy="4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We eat our </a:t>
              </a:r>
              <a:r>
                <a:rPr lang="en-GB" altLang="en-US" b="1" u="sng">
                  <a:solidFill>
                    <a:srgbClr val="00639A"/>
                  </a:solidFill>
                </a:rPr>
                <a:t>lunch</a:t>
              </a:r>
              <a:r>
                <a:rPr lang="en-GB" altLang="en-US"/>
                <a:t> on the field in the summer.</a:t>
              </a:r>
            </a:p>
          </p:txBody>
        </p:sp>
      </p:grpSp>
      <p:pic>
        <p:nvPicPr>
          <p:cNvPr id="19468" name="Picture 3">
            <a:extLst>
              <a:ext uri="{FF2B5EF4-FFF2-40B4-BE49-F238E27FC236}">
                <a16:creationId xmlns:a16="http://schemas.microsoft.com/office/drawing/2014/main" id="{0D6D880A-6857-443F-B8ED-489F2738348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19976" y="3582988"/>
            <a:ext cx="2619375" cy="269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0">
            <a:extLst>
              <a:ext uri="{FF2B5EF4-FFF2-40B4-BE49-F238E27FC236}">
                <a16:creationId xmlns:a16="http://schemas.microsoft.com/office/drawing/2014/main" id="{B5A639B1-DA50-448D-879B-FED0F781957A}"/>
              </a:ext>
            </a:extLst>
          </p:cNvPr>
          <p:cNvSpPr>
            <a:spLocks noGrp="1"/>
          </p:cNvSpPr>
          <p:nvPr>
            <p:ph type="title"/>
          </p:nvPr>
        </p:nvSpPr>
        <p:spPr>
          <a:xfrm>
            <a:off x="1981201" y="479426"/>
            <a:ext cx="8220075" cy="993775"/>
          </a:xfrm>
        </p:spPr>
        <p:txBody>
          <a:bodyPr/>
          <a:lstStyle/>
          <a:p>
            <a:pPr eaLnBrk="1" hangingPunct="1"/>
            <a:r>
              <a:rPr lang="en-GB" altLang="en-US" sz="3600">
                <a:latin typeface="Twinkl" pitchFamily="2" charset="0"/>
              </a:rPr>
              <a:t>Quick Quiz 3</a:t>
            </a:r>
            <a:endParaRPr lang="en-GB" altLang="en-US" sz="3600">
              <a:solidFill>
                <a:srgbClr val="FF0000"/>
              </a:solidFill>
              <a:latin typeface="Twinkl" pitchFamily="2" charset="0"/>
            </a:endParaRPr>
          </a:p>
        </p:txBody>
      </p:sp>
      <p:sp>
        <p:nvSpPr>
          <p:cNvPr id="20483" name="Rectangle 4">
            <a:extLst>
              <a:ext uri="{FF2B5EF4-FFF2-40B4-BE49-F238E27FC236}">
                <a16:creationId xmlns:a16="http://schemas.microsoft.com/office/drawing/2014/main" id="{28E94008-FEEE-4502-98A5-25B2995B1D6B}"/>
              </a:ext>
            </a:extLst>
          </p:cNvPr>
          <p:cNvSpPr>
            <a:spLocks noChangeArrowheads="1"/>
          </p:cNvSpPr>
          <p:nvPr/>
        </p:nvSpPr>
        <p:spPr bwMode="auto">
          <a:xfrm>
            <a:off x="2274888" y="1292226"/>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Rewrite these sentences in the passive voice:</a:t>
            </a:r>
          </a:p>
        </p:txBody>
      </p:sp>
      <p:sp>
        <p:nvSpPr>
          <p:cNvPr id="55" name="Rectangle 54">
            <a:extLst>
              <a:ext uri="{FF2B5EF4-FFF2-40B4-BE49-F238E27FC236}">
                <a16:creationId xmlns:a16="http://schemas.microsoft.com/office/drawing/2014/main" id="{6A5EA137-2C35-43D5-B73F-9906489E87D3}"/>
              </a:ext>
            </a:extLst>
          </p:cNvPr>
          <p:cNvSpPr/>
          <p:nvPr/>
        </p:nvSpPr>
        <p:spPr>
          <a:xfrm>
            <a:off x="2363789" y="3998914"/>
            <a:ext cx="4657725" cy="422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prstClr val="white"/>
              </a:solidFill>
              <a:latin typeface="Twinkl"/>
            </a:endParaRPr>
          </a:p>
        </p:txBody>
      </p:sp>
      <p:sp>
        <p:nvSpPr>
          <p:cNvPr id="30" name="Rectangle 29">
            <a:extLst>
              <a:ext uri="{FF2B5EF4-FFF2-40B4-BE49-F238E27FC236}">
                <a16:creationId xmlns:a16="http://schemas.microsoft.com/office/drawing/2014/main" id="{E61892C0-6273-41B0-93B6-38BE19904E5F}"/>
              </a:ext>
            </a:extLst>
          </p:cNvPr>
          <p:cNvSpPr>
            <a:spLocks noChangeArrowheads="1"/>
          </p:cNvSpPr>
          <p:nvPr/>
        </p:nvSpPr>
        <p:spPr bwMode="auto">
          <a:xfrm>
            <a:off x="2274888" y="1873250"/>
            <a:ext cx="6424612"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Gina visited the library regularly.</a:t>
            </a:r>
          </a:p>
          <a:p>
            <a:pPr fontAlgn="base">
              <a:lnSpc>
                <a:spcPct val="100000"/>
              </a:lnSpc>
              <a:spcBef>
                <a:spcPct val="0"/>
              </a:spcBef>
              <a:spcAft>
                <a:spcPct val="0"/>
              </a:spcAft>
              <a:buNone/>
            </a:pPr>
            <a:r>
              <a:rPr lang="en-GB" altLang="en-US" b="1"/>
              <a:t>The library was visited by Gina regularly.</a:t>
            </a:r>
          </a:p>
        </p:txBody>
      </p:sp>
      <p:sp>
        <p:nvSpPr>
          <p:cNvPr id="31" name="Rectangle 30">
            <a:extLst>
              <a:ext uri="{FF2B5EF4-FFF2-40B4-BE49-F238E27FC236}">
                <a16:creationId xmlns:a16="http://schemas.microsoft.com/office/drawing/2014/main" id="{E24E5351-724A-4161-A644-83E26038A4A8}"/>
              </a:ext>
            </a:extLst>
          </p:cNvPr>
          <p:cNvSpPr>
            <a:spLocks noChangeArrowheads="1"/>
          </p:cNvSpPr>
          <p:nvPr/>
        </p:nvSpPr>
        <p:spPr bwMode="auto">
          <a:xfrm>
            <a:off x="2274888" y="3208339"/>
            <a:ext cx="6424612" cy="1121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My family always eat turkey for Christmas dinner.</a:t>
            </a:r>
          </a:p>
          <a:p>
            <a:pPr fontAlgn="base">
              <a:lnSpc>
                <a:spcPct val="100000"/>
              </a:lnSpc>
              <a:spcBef>
                <a:spcPct val="0"/>
              </a:spcBef>
              <a:spcAft>
                <a:spcPct val="0"/>
              </a:spcAft>
              <a:buNone/>
            </a:pPr>
            <a:r>
              <a:rPr lang="en-GB" altLang="en-US" b="1"/>
              <a:t>Turkey is always eaten by my family for Christmas dinner.</a:t>
            </a:r>
          </a:p>
        </p:txBody>
      </p:sp>
      <p:sp>
        <p:nvSpPr>
          <p:cNvPr id="32" name="Rectangle 31">
            <a:extLst>
              <a:ext uri="{FF2B5EF4-FFF2-40B4-BE49-F238E27FC236}">
                <a16:creationId xmlns:a16="http://schemas.microsoft.com/office/drawing/2014/main" id="{CAA0A751-1ED2-4CD7-8927-614E25337FB9}"/>
              </a:ext>
            </a:extLst>
          </p:cNvPr>
          <p:cNvSpPr>
            <a:spLocks noChangeArrowheads="1"/>
          </p:cNvSpPr>
          <p:nvPr/>
        </p:nvSpPr>
        <p:spPr bwMode="auto">
          <a:xfrm>
            <a:off x="2274888" y="4527550"/>
            <a:ext cx="6424612"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The lazy girl ignored her alarm clock.</a:t>
            </a:r>
          </a:p>
          <a:p>
            <a:pPr fontAlgn="base">
              <a:lnSpc>
                <a:spcPct val="100000"/>
              </a:lnSpc>
              <a:spcBef>
                <a:spcPct val="0"/>
              </a:spcBef>
              <a:spcAft>
                <a:spcPct val="0"/>
              </a:spcAft>
              <a:buNone/>
            </a:pPr>
            <a:r>
              <a:rPr lang="en-GB" altLang="en-US" b="1"/>
              <a:t>The alarm clock was ignored by the lazy girl.</a:t>
            </a:r>
          </a:p>
        </p:txBody>
      </p:sp>
      <p:pic>
        <p:nvPicPr>
          <p:cNvPr id="20488" name="Picture 5">
            <a:extLst>
              <a:ext uri="{FF2B5EF4-FFF2-40B4-BE49-F238E27FC236}">
                <a16:creationId xmlns:a16="http://schemas.microsoft.com/office/drawing/2014/main" id="{31A00F5A-44B7-426D-BFAE-2A1F96C7F14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21713" y="2717801"/>
            <a:ext cx="1420812" cy="364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par>
                                <p:cTn id="8" presetID="10" presetClass="entr" presetSubtype="0" fill="hold" nodeType="withEffect">
                                  <p:stCondLst>
                                    <p:cond delay="0"/>
                                  </p:stCondLst>
                                  <p:childTnLst>
                                    <p:set>
                                      <p:cBhvr>
                                        <p:cTn id="9" dur="1" fill="hold">
                                          <p:stCondLst>
                                            <p:cond delay="0"/>
                                          </p:stCondLst>
                                        </p:cTn>
                                        <p:tgtEl>
                                          <p:spTgt spid="30">
                                            <p:txEl>
                                              <p:pRg st="0" end="0"/>
                                            </p:txEl>
                                          </p:spTgt>
                                        </p:tgtEl>
                                        <p:attrNameLst>
                                          <p:attrName>style.visibility</p:attrName>
                                        </p:attrNameLst>
                                      </p:cBhvr>
                                      <p:to>
                                        <p:strVal val="visible"/>
                                      </p:to>
                                    </p:set>
                                    <p:animEffect transition="in" filter="fade">
                                      <p:cBhvr>
                                        <p:cTn id="10" dur="500"/>
                                        <p:tgtEl>
                                          <p:spTgt spid="30">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30">
                                            <p:txEl>
                                              <p:pRg st="1" end="1"/>
                                            </p:txEl>
                                          </p:spTgt>
                                        </p:tgtEl>
                                        <p:attrNameLst>
                                          <p:attrName>style.visibility</p:attrName>
                                        </p:attrNameLst>
                                      </p:cBhvr>
                                      <p:to>
                                        <p:strVal val="visible"/>
                                      </p:to>
                                    </p:set>
                                    <p:animEffect transition="in" filter="fade">
                                      <p:cBhvr>
                                        <p:cTn id="15" dur="500"/>
                                        <p:tgtEl>
                                          <p:spTgt spid="30">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500"/>
                                        <p:tgtEl>
                                          <p:spTgt spid="31"/>
                                        </p:tgtEl>
                                      </p:cBhvr>
                                    </p:animEffect>
                                  </p:childTnLst>
                                </p:cTn>
                              </p:par>
                              <p:par>
                                <p:cTn id="21" presetID="10" presetClass="entr" presetSubtype="0" fill="hold" nodeType="withEffect">
                                  <p:stCondLst>
                                    <p:cond delay="0"/>
                                  </p:stCondLst>
                                  <p:childTnLst>
                                    <p:set>
                                      <p:cBhvr>
                                        <p:cTn id="22" dur="1" fill="hold">
                                          <p:stCondLst>
                                            <p:cond delay="0"/>
                                          </p:stCondLst>
                                        </p:cTn>
                                        <p:tgtEl>
                                          <p:spTgt spid="31">
                                            <p:txEl>
                                              <p:pRg st="0" end="0"/>
                                            </p:txEl>
                                          </p:spTgt>
                                        </p:tgtEl>
                                        <p:attrNameLst>
                                          <p:attrName>style.visibility</p:attrName>
                                        </p:attrNameLst>
                                      </p:cBhvr>
                                      <p:to>
                                        <p:strVal val="visible"/>
                                      </p:to>
                                    </p:set>
                                    <p:animEffect transition="in" filter="fade">
                                      <p:cBhvr>
                                        <p:cTn id="23" dur="500"/>
                                        <p:tgtEl>
                                          <p:spTgt spid="31">
                                            <p:txEl>
                                              <p:pRg st="0" end="0"/>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31">
                                            <p:txEl>
                                              <p:pRg st="1" end="1"/>
                                            </p:txEl>
                                          </p:spTgt>
                                        </p:tgtEl>
                                        <p:attrNameLst>
                                          <p:attrName>style.visibility</p:attrName>
                                        </p:attrNameLst>
                                      </p:cBhvr>
                                      <p:to>
                                        <p:strVal val="visible"/>
                                      </p:to>
                                    </p:set>
                                    <p:animEffect transition="in" filter="fade">
                                      <p:cBhvr>
                                        <p:cTn id="28" dur="500"/>
                                        <p:tgtEl>
                                          <p:spTgt spid="31">
                                            <p:txEl>
                                              <p:pRg st="1" end="1"/>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par>
                                <p:cTn id="34" presetID="10" presetClass="entr" presetSubtype="0" fill="hold" nodeType="withEffect">
                                  <p:stCondLst>
                                    <p:cond delay="0"/>
                                  </p:stCondLst>
                                  <p:childTnLst>
                                    <p:set>
                                      <p:cBhvr>
                                        <p:cTn id="35" dur="1" fill="hold">
                                          <p:stCondLst>
                                            <p:cond delay="0"/>
                                          </p:stCondLst>
                                        </p:cTn>
                                        <p:tgtEl>
                                          <p:spTgt spid="32">
                                            <p:txEl>
                                              <p:pRg st="0" end="0"/>
                                            </p:txEl>
                                          </p:spTgt>
                                        </p:tgtEl>
                                        <p:attrNameLst>
                                          <p:attrName>style.visibility</p:attrName>
                                        </p:attrNameLst>
                                      </p:cBhvr>
                                      <p:to>
                                        <p:strVal val="visible"/>
                                      </p:to>
                                    </p:set>
                                    <p:animEffect transition="in" filter="fade">
                                      <p:cBhvr>
                                        <p:cTn id="36" dur="500"/>
                                        <p:tgtEl>
                                          <p:spTgt spid="32">
                                            <p:txEl>
                                              <p:pRg st="0" end="0"/>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nodeType="clickEffect">
                                  <p:stCondLst>
                                    <p:cond delay="0"/>
                                  </p:stCondLst>
                                  <p:childTnLst>
                                    <p:set>
                                      <p:cBhvr>
                                        <p:cTn id="40" dur="1" fill="hold">
                                          <p:stCondLst>
                                            <p:cond delay="0"/>
                                          </p:stCondLst>
                                        </p:cTn>
                                        <p:tgtEl>
                                          <p:spTgt spid="32">
                                            <p:txEl>
                                              <p:pRg st="1" end="1"/>
                                            </p:txEl>
                                          </p:spTgt>
                                        </p:tgtEl>
                                        <p:attrNameLst>
                                          <p:attrName>style.visibility</p:attrName>
                                        </p:attrNameLst>
                                      </p:cBhvr>
                                      <p:to>
                                        <p:strVal val="visible"/>
                                      </p:to>
                                    </p:set>
                                    <p:animEffect transition="in" filter="fade">
                                      <p:cBhvr>
                                        <p:cTn id="41" dur="500"/>
                                        <p:tgtEl>
                                          <p:spTgt spid="3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0DD64B2-513F-4CA5-91B7-2ED5BB9D96E7}"/>
              </a:ext>
            </a:extLst>
          </p:cNvPr>
          <p:cNvSpPr/>
          <p:nvPr/>
        </p:nvSpPr>
        <p:spPr>
          <a:xfrm>
            <a:off x="2133601" y="685800"/>
            <a:ext cx="6186309" cy="923330"/>
          </a:xfrm>
          <a:prstGeom prst="rect">
            <a:avLst/>
          </a:prstGeom>
          <a:noFill/>
        </p:spPr>
        <p:txBody>
          <a:bodyPr wrap="none">
            <a:spAutoFit/>
          </a:bodyPr>
          <a:lstStyle/>
          <a:p>
            <a:pPr algn="ctr" eaLnBrk="0" fontAlgn="base" hangingPunct="0">
              <a:spcBef>
                <a:spcPct val="0"/>
              </a:spcBef>
              <a:spcAft>
                <a:spcPct val="0"/>
              </a:spcAft>
              <a:defRPr/>
            </a:pPr>
            <a:r>
              <a:rPr lang="en-US" sz="5400" b="1" dirty="0">
                <a:ln w="10160">
                  <a:solidFill>
                    <a:srgbClr val="4BACC6"/>
                  </a:solidFill>
                  <a:prstDash val="solid"/>
                </a:ln>
                <a:solidFill>
                  <a:srgbClr val="FFFFFF"/>
                </a:solidFill>
                <a:effectLst>
                  <a:outerShdw blurRad="38100" dist="22860" dir="5400000" algn="tl" rotWithShape="0">
                    <a:srgbClr val="000000">
                      <a:alpha val="30000"/>
                    </a:srgbClr>
                  </a:outerShdw>
                </a:effectLst>
                <a:latin typeface="Arial" panose="020B0604020202020204" pitchFamily="34" charset="0"/>
              </a:rPr>
              <a:t>Summer 1 week  3</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5DA23E0-69F9-47A1-887C-1313CFB3EDAB}"/>
              </a:ext>
            </a:extLst>
          </p:cNvPr>
          <p:cNvPicPr>
            <a:picLocks noChangeAspect="1"/>
          </p:cNvPicPr>
          <p:nvPr/>
        </p:nvPicPr>
        <p:blipFill>
          <a:blip r:embed="rId2"/>
          <a:stretch>
            <a:fillRect/>
          </a:stretch>
        </p:blipFill>
        <p:spPr>
          <a:xfrm>
            <a:off x="473623" y="1669885"/>
            <a:ext cx="2355157" cy="3532736"/>
          </a:xfrm>
          <a:prstGeom prst="rect">
            <a:avLst/>
          </a:prstGeom>
        </p:spPr>
      </p:pic>
      <p:pic>
        <p:nvPicPr>
          <p:cNvPr id="4" name="Picture 3">
            <a:extLst>
              <a:ext uri="{FF2B5EF4-FFF2-40B4-BE49-F238E27FC236}">
                <a16:creationId xmlns:a16="http://schemas.microsoft.com/office/drawing/2014/main" id="{6024F7B7-FE3C-4ACE-A595-31897D2705FE}"/>
              </a:ext>
            </a:extLst>
          </p:cNvPr>
          <p:cNvPicPr>
            <a:picLocks noChangeAspect="1"/>
          </p:cNvPicPr>
          <p:nvPr/>
        </p:nvPicPr>
        <p:blipFill>
          <a:blip r:embed="rId3"/>
          <a:stretch>
            <a:fillRect/>
          </a:stretch>
        </p:blipFill>
        <p:spPr>
          <a:xfrm>
            <a:off x="9405052" y="3763716"/>
            <a:ext cx="1962002" cy="3030592"/>
          </a:xfrm>
          <a:prstGeom prst="rect">
            <a:avLst/>
          </a:prstGeom>
        </p:spPr>
      </p:pic>
      <p:pic>
        <p:nvPicPr>
          <p:cNvPr id="5" name="Picture 4">
            <a:extLst>
              <a:ext uri="{FF2B5EF4-FFF2-40B4-BE49-F238E27FC236}">
                <a16:creationId xmlns:a16="http://schemas.microsoft.com/office/drawing/2014/main" id="{05BB9A69-09CD-432B-B7B0-155159EA5ACF}"/>
              </a:ext>
            </a:extLst>
          </p:cNvPr>
          <p:cNvPicPr>
            <a:picLocks noChangeAspect="1"/>
          </p:cNvPicPr>
          <p:nvPr/>
        </p:nvPicPr>
        <p:blipFill>
          <a:blip r:embed="rId4"/>
          <a:stretch>
            <a:fillRect/>
          </a:stretch>
        </p:blipFill>
        <p:spPr>
          <a:xfrm>
            <a:off x="8781015" y="1195798"/>
            <a:ext cx="2233202" cy="2233202"/>
          </a:xfrm>
          <a:prstGeom prst="rect">
            <a:avLst/>
          </a:prstGeom>
        </p:spPr>
      </p:pic>
      <p:pic>
        <p:nvPicPr>
          <p:cNvPr id="6" name="Picture 5">
            <a:extLst>
              <a:ext uri="{FF2B5EF4-FFF2-40B4-BE49-F238E27FC236}">
                <a16:creationId xmlns:a16="http://schemas.microsoft.com/office/drawing/2014/main" id="{68C2BFCF-DEFC-44DC-99F0-C0FCEACDE3B5}"/>
              </a:ext>
            </a:extLst>
          </p:cNvPr>
          <p:cNvPicPr>
            <a:picLocks noChangeAspect="1"/>
          </p:cNvPicPr>
          <p:nvPr/>
        </p:nvPicPr>
        <p:blipFill>
          <a:blip r:embed="rId5"/>
          <a:stretch>
            <a:fillRect/>
          </a:stretch>
        </p:blipFill>
        <p:spPr>
          <a:xfrm>
            <a:off x="3491785" y="1763466"/>
            <a:ext cx="2000250" cy="2000250"/>
          </a:xfrm>
          <a:prstGeom prst="rect">
            <a:avLst/>
          </a:prstGeom>
        </p:spPr>
      </p:pic>
      <p:pic>
        <p:nvPicPr>
          <p:cNvPr id="7" name="Picture 6">
            <a:extLst>
              <a:ext uri="{FF2B5EF4-FFF2-40B4-BE49-F238E27FC236}">
                <a16:creationId xmlns:a16="http://schemas.microsoft.com/office/drawing/2014/main" id="{58781080-70A8-4C8A-8855-C256122BDC7C}"/>
              </a:ext>
            </a:extLst>
          </p:cNvPr>
          <p:cNvPicPr>
            <a:picLocks noChangeAspect="1"/>
          </p:cNvPicPr>
          <p:nvPr/>
        </p:nvPicPr>
        <p:blipFill>
          <a:blip r:embed="rId6"/>
          <a:stretch>
            <a:fillRect/>
          </a:stretch>
        </p:blipFill>
        <p:spPr>
          <a:xfrm>
            <a:off x="3768010" y="4136833"/>
            <a:ext cx="1724025" cy="2657475"/>
          </a:xfrm>
          <a:prstGeom prst="rect">
            <a:avLst/>
          </a:prstGeom>
        </p:spPr>
      </p:pic>
      <p:sp>
        <p:nvSpPr>
          <p:cNvPr id="10" name="Title 1">
            <a:extLst>
              <a:ext uri="{FF2B5EF4-FFF2-40B4-BE49-F238E27FC236}">
                <a16:creationId xmlns:a16="http://schemas.microsoft.com/office/drawing/2014/main" id="{B55B667E-1BC8-4368-8205-B1CB2850470B}"/>
              </a:ext>
            </a:extLst>
          </p:cNvPr>
          <p:cNvSpPr txBox="1">
            <a:spLocks/>
          </p:cNvSpPr>
          <p:nvPr/>
        </p:nvSpPr>
        <p:spPr bwMode="auto">
          <a:xfrm>
            <a:off x="-1" y="427038"/>
            <a:ext cx="11971283"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r>
              <a:rPr lang="en-GB" sz="3600" u="sng" dirty="0">
                <a:latin typeface="XCCW Joined 7a" panose="03050602040000000000" pitchFamily="66" charset="0"/>
              </a:rPr>
              <a:t>LO: To identify key features of autobiographies </a:t>
            </a:r>
          </a:p>
        </p:txBody>
      </p:sp>
      <p:pic>
        <p:nvPicPr>
          <p:cNvPr id="11" name="Picture 10">
            <a:extLst>
              <a:ext uri="{FF2B5EF4-FFF2-40B4-BE49-F238E27FC236}">
                <a16:creationId xmlns:a16="http://schemas.microsoft.com/office/drawing/2014/main" id="{702DDA82-7B08-485F-8232-0B3FE83FA67C}"/>
              </a:ext>
            </a:extLst>
          </p:cNvPr>
          <p:cNvPicPr>
            <a:picLocks noChangeAspect="1"/>
          </p:cNvPicPr>
          <p:nvPr/>
        </p:nvPicPr>
        <p:blipFill>
          <a:blip r:embed="rId7"/>
          <a:stretch>
            <a:fillRect/>
          </a:stretch>
        </p:blipFill>
        <p:spPr>
          <a:xfrm>
            <a:off x="6223760" y="2763591"/>
            <a:ext cx="1919912" cy="3188665"/>
          </a:xfrm>
          <a:prstGeom prst="rect">
            <a:avLst/>
          </a:prstGeom>
        </p:spPr>
      </p:pic>
    </p:spTree>
    <p:extLst>
      <p:ext uri="{BB962C8B-B14F-4D97-AF65-F5344CB8AC3E}">
        <p14:creationId xmlns:p14="http://schemas.microsoft.com/office/powerpoint/2010/main" val="959097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154" name="Group 8">
            <a:extLst>
              <a:ext uri="{FF2B5EF4-FFF2-40B4-BE49-F238E27FC236}">
                <a16:creationId xmlns:a16="http://schemas.microsoft.com/office/drawing/2014/main" id="{82A3BC5E-EDB4-4AA4-810D-784C6DBCE2B7}"/>
              </a:ext>
            </a:extLst>
          </p:cNvPr>
          <p:cNvGrpSpPr>
            <a:grpSpLocks/>
          </p:cNvGrpSpPr>
          <p:nvPr/>
        </p:nvGrpSpPr>
        <p:grpSpPr bwMode="auto">
          <a:xfrm>
            <a:off x="4090988" y="838200"/>
            <a:ext cx="5975350" cy="5372100"/>
            <a:chOff x="1583668" y="836712"/>
            <a:chExt cx="5976664" cy="5373216"/>
          </a:xfrm>
        </p:grpSpPr>
        <p:sp>
          <p:nvSpPr>
            <p:cNvPr id="6" name="Rectangle 5">
              <a:extLst>
                <a:ext uri="{FF2B5EF4-FFF2-40B4-BE49-F238E27FC236}">
                  <a16:creationId xmlns:a16="http://schemas.microsoft.com/office/drawing/2014/main" id="{3B68CCA6-2205-4EC0-ADA7-DF31929E8FB3}"/>
                </a:ext>
              </a:extLst>
            </p:cNvPr>
            <p:cNvSpPr/>
            <p:nvPr/>
          </p:nvSpPr>
          <p:spPr>
            <a:xfrm>
              <a:off x="1728162" y="836712"/>
              <a:ext cx="5687675" cy="10797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prstClr val="white"/>
                </a:solidFill>
                <a:latin typeface="Calibri"/>
              </a:endParaRPr>
            </a:p>
          </p:txBody>
        </p:sp>
        <p:sp>
          <p:nvSpPr>
            <p:cNvPr id="49157" name="TextBox 5">
              <a:extLst>
                <a:ext uri="{FF2B5EF4-FFF2-40B4-BE49-F238E27FC236}">
                  <a16:creationId xmlns:a16="http://schemas.microsoft.com/office/drawing/2014/main" id="{9CC89B0F-8FFD-4331-B270-A3D839788F74}"/>
                </a:ext>
              </a:extLst>
            </p:cNvPr>
            <p:cNvSpPr txBox="1">
              <a:spLocks noChangeArrowheads="1"/>
            </p:cNvSpPr>
            <p:nvPr/>
          </p:nvSpPr>
          <p:spPr bwMode="auto">
            <a:xfrm>
              <a:off x="1583668" y="1115162"/>
              <a:ext cx="59766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0" fontAlgn="base" hangingPunct="0">
                <a:spcBef>
                  <a:spcPct val="0"/>
                </a:spcBef>
                <a:spcAft>
                  <a:spcPct val="0"/>
                </a:spcAft>
                <a:buNone/>
              </a:pPr>
              <a:r>
                <a:rPr lang="en-GB" altLang="en-US" sz="2800">
                  <a:solidFill>
                    <a:srgbClr val="000000"/>
                  </a:solidFill>
                  <a:latin typeface="Sassoon Infant Rg" pitchFamily="50" charset="0"/>
                  <a:ea typeface="Sassoon Infant Rg" pitchFamily="50" charset="0"/>
                  <a:cs typeface="Arial" panose="020B0604020202020204" pitchFamily="34" charset="0"/>
                </a:rPr>
                <a:t>What does the prefix ‘auto’ mean?</a:t>
              </a:r>
            </a:p>
          </p:txBody>
        </p:sp>
        <p:pic>
          <p:nvPicPr>
            <p:cNvPr id="49158" name="Picture 7">
              <a:extLst>
                <a:ext uri="{FF2B5EF4-FFF2-40B4-BE49-F238E27FC236}">
                  <a16:creationId xmlns:a16="http://schemas.microsoft.com/office/drawing/2014/main" id="{402DE5FA-E39A-4F7B-89BA-C809BE25C75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2420888"/>
              <a:ext cx="2528057" cy="3789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9155" name="Picture 1">
            <a:extLst>
              <a:ext uri="{FF2B5EF4-FFF2-40B4-BE49-F238E27FC236}">
                <a16:creationId xmlns:a16="http://schemas.microsoft.com/office/drawing/2014/main" id="{F85703E0-8D72-46D0-82DE-3881435496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500" y="993776"/>
            <a:ext cx="2249488"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A170EF76-F10D-4D13-A2A4-BADA4031B0CA}"/>
              </a:ext>
            </a:extLst>
          </p:cNvPr>
          <p:cNvPicPr>
            <a:picLocks noChangeAspect="1"/>
          </p:cNvPicPr>
          <p:nvPr/>
        </p:nvPicPr>
        <p:blipFill>
          <a:blip r:embed="rId4"/>
          <a:stretch>
            <a:fillRect/>
          </a:stretch>
        </p:blipFill>
        <p:spPr>
          <a:xfrm>
            <a:off x="4256252" y="495300"/>
            <a:ext cx="6848475" cy="57150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178" name="Group 3">
            <a:extLst>
              <a:ext uri="{FF2B5EF4-FFF2-40B4-BE49-F238E27FC236}">
                <a16:creationId xmlns:a16="http://schemas.microsoft.com/office/drawing/2014/main" id="{77794D99-2225-4D42-A888-1A8873CF7233}"/>
              </a:ext>
            </a:extLst>
          </p:cNvPr>
          <p:cNvGrpSpPr>
            <a:grpSpLocks/>
          </p:cNvGrpSpPr>
          <p:nvPr/>
        </p:nvGrpSpPr>
        <p:grpSpPr bwMode="auto">
          <a:xfrm>
            <a:off x="1981200" y="1066800"/>
            <a:ext cx="8229600" cy="5638800"/>
            <a:chOff x="1007604" y="1628800"/>
            <a:chExt cx="7128792" cy="5324517"/>
          </a:xfrm>
        </p:grpSpPr>
        <p:sp>
          <p:nvSpPr>
            <p:cNvPr id="9" name="Rectangle 8">
              <a:extLst>
                <a:ext uri="{FF2B5EF4-FFF2-40B4-BE49-F238E27FC236}">
                  <a16:creationId xmlns:a16="http://schemas.microsoft.com/office/drawing/2014/main" id="{D98AE02B-466D-4E38-9F83-71109C2F804E}"/>
                </a:ext>
              </a:extLst>
            </p:cNvPr>
            <p:cNvSpPr/>
            <p:nvPr/>
          </p:nvSpPr>
          <p:spPr>
            <a:xfrm>
              <a:off x="1007604" y="1628800"/>
              <a:ext cx="7128792" cy="53245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prstClr val="white"/>
                </a:solidFill>
                <a:latin typeface="Calibri"/>
              </a:endParaRPr>
            </a:p>
          </p:txBody>
        </p:sp>
        <p:sp>
          <p:nvSpPr>
            <p:cNvPr id="7173" name="TextBox 5">
              <a:extLst>
                <a:ext uri="{FF2B5EF4-FFF2-40B4-BE49-F238E27FC236}">
                  <a16:creationId xmlns:a16="http://schemas.microsoft.com/office/drawing/2014/main" id="{AC95E680-A742-40FD-A930-EDD31C5FB308}"/>
                </a:ext>
              </a:extLst>
            </p:cNvPr>
            <p:cNvSpPr txBox="1">
              <a:spLocks noChangeArrowheads="1"/>
            </p:cNvSpPr>
            <p:nvPr/>
          </p:nvSpPr>
          <p:spPr bwMode="auto">
            <a:xfrm>
              <a:off x="1421656" y="1850338"/>
              <a:ext cx="6300688" cy="4737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0" fontAlgn="base" hangingPunct="0">
                <a:spcBef>
                  <a:spcPct val="0"/>
                </a:spcBef>
                <a:spcAft>
                  <a:spcPct val="0"/>
                </a:spcAft>
                <a:buNone/>
                <a:defRPr/>
              </a:pPr>
              <a:r>
                <a:rPr lang="en-GB" altLang="en-US" sz="2000" dirty="0">
                  <a:solidFill>
                    <a:prstClr val="black"/>
                  </a:solidFill>
                  <a:latin typeface="XCCW Joined 7a" panose="03050602040000000000" pitchFamily="66" charset="0"/>
                  <a:ea typeface="Sassoon Infant Rg" pitchFamily="50" charset="0"/>
                  <a:cs typeface="Arial" panose="020B0604020202020204" pitchFamily="34" charset="0"/>
                </a:rPr>
                <a:t>‘Auto’ means ‘self’ therefore an autobiography is self-written. </a:t>
              </a:r>
              <a:r>
                <a:rPr lang="en-GB" altLang="en-US" sz="2000" dirty="0">
                  <a:solidFill>
                    <a:prstClr val="black"/>
                  </a:solidFill>
                  <a:highlight>
                    <a:srgbClr val="FFFF00"/>
                  </a:highlight>
                  <a:latin typeface="XCCW Joined 7a" panose="03050602040000000000" pitchFamily="66" charset="0"/>
                  <a:ea typeface="Sassoon Infant Rg" pitchFamily="50" charset="0"/>
                  <a:cs typeface="Arial" panose="020B0604020202020204" pitchFamily="34" charset="0"/>
                </a:rPr>
                <a:t>It is an account of someone’s life, written by the person themselves, in chronological order. </a:t>
              </a:r>
              <a:r>
                <a:rPr lang="en-GB" altLang="en-US" sz="2000" dirty="0">
                  <a:solidFill>
                    <a:prstClr val="black"/>
                  </a:solidFill>
                  <a:latin typeface="XCCW Joined 7a" panose="03050602040000000000" pitchFamily="66" charset="0"/>
                  <a:ea typeface="Sassoon Infant Rg" pitchFamily="50" charset="0"/>
                  <a:cs typeface="Arial" panose="020B0604020202020204" pitchFamily="34" charset="0"/>
                </a:rPr>
                <a:t>An autobiography is different to a biography because it is written in the </a:t>
              </a:r>
              <a:r>
                <a:rPr lang="en-GB" altLang="en-US" sz="2000" dirty="0">
                  <a:solidFill>
                    <a:prstClr val="black"/>
                  </a:solidFill>
                  <a:highlight>
                    <a:srgbClr val="FFFF00"/>
                  </a:highlight>
                  <a:latin typeface="XCCW Joined 7a" panose="03050602040000000000" pitchFamily="66" charset="0"/>
                  <a:ea typeface="Sassoon Infant Rg" pitchFamily="50" charset="0"/>
                  <a:cs typeface="Arial" panose="020B0604020202020204" pitchFamily="34" charset="0"/>
                </a:rPr>
                <a:t>first person, </a:t>
              </a:r>
              <a:r>
                <a:rPr lang="en-GB" altLang="en-US" sz="2000" dirty="0">
                  <a:solidFill>
                    <a:prstClr val="black"/>
                  </a:solidFill>
                  <a:latin typeface="XCCW Joined 7a" panose="03050602040000000000" pitchFamily="66" charset="0"/>
                  <a:ea typeface="Sassoon Infant Rg" pitchFamily="50" charset="0"/>
                  <a:cs typeface="Arial" panose="020B0604020202020204" pitchFamily="34" charset="0"/>
                </a:rPr>
                <a:t>explaining important events in their life. The subject may write about what has influenced them and include details of their feelings during different experiences they have had.</a:t>
              </a:r>
            </a:p>
            <a:p>
              <a:pPr algn="ctr" eaLnBrk="0" fontAlgn="base" hangingPunct="0">
                <a:spcBef>
                  <a:spcPct val="0"/>
                </a:spcBef>
                <a:spcAft>
                  <a:spcPct val="0"/>
                </a:spcAft>
                <a:buNone/>
                <a:defRPr/>
              </a:pPr>
              <a:endParaRPr lang="en-GB" altLang="en-US" sz="2000" dirty="0">
                <a:solidFill>
                  <a:prstClr val="black"/>
                </a:solidFill>
                <a:latin typeface="XCCW Joined 7a" panose="03050602040000000000" pitchFamily="66" charset="0"/>
                <a:ea typeface="Sassoon Infant Rg" pitchFamily="50" charset="0"/>
                <a:cs typeface="Arial" panose="020B0604020202020204" pitchFamily="34" charset="0"/>
              </a:endParaRPr>
            </a:p>
            <a:p>
              <a:pPr algn="ctr" eaLnBrk="0" fontAlgn="base" hangingPunct="0">
                <a:spcBef>
                  <a:spcPct val="0"/>
                </a:spcBef>
                <a:spcAft>
                  <a:spcPct val="0"/>
                </a:spcAft>
                <a:buNone/>
                <a:defRPr/>
              </a:pPr>
              <a:r>
                <a:rPr lang="en-GB" altLang="en-US" sz="2000" dirty="0">
                  <a:solidFill>
                    <a:prstClr val="black"/>
                  </a:solidFill>
                  <a:highlight>
                    <a:srgbClr val="FFFF00"/>
                  </a:highlight>
                  <a:latin typeface="XCCW Joined 7a" panose="03050602040000000000" pitchFamily="66" charset="0"/>
                  <a:ea typeface="Sassoon Infant Rg" pitchFamily="50" charset="0"/>
                  <a:cs typeface="Arial" panose="020B0604020202020204" pitchFamily="34" charset="0"/>
                </a:rPr>
                <a:t>Autobiographies are primary historical sources of information whereas biographies are secondary sources.</a:t>
              </a:r>
            </a:p>
            <a:p>
              <a:pPr algn="ctr" eaLnBrk="0" fontAlgn="base" hangingPunct="0">
                <a:spcBef>
                  <a:spcPct val="0"/>
                </a:spcBef>
                <a:spcAft>
                  <a:spcPct val="0"/>
                </a:spcAft>
                <a:buNone/>
                <a:defRPr/>
              </a:pPr>
              <a:endParaRPr lang="en-GB" altLang="en-US" sz="2000" b="1" dirty="0">
                <a:solidFill>
                  <a:prstClr val="black"/>
                </a:solidFill>
                <a:latin typeface="XCCW Joined 7a" panose="03050602040000000000" pitchFamily="66" charset="0"/>
                <a:ea typeface="Sassoon Infant Rg" pitchFamily="50" charset="0"/>
                <a:cs typeface="Arial" panose="020B0604020202020204" pitchFamily="34" charset="0"/>
              </a:endParaRPr>
            </a:p>
            <a:p>
              <a:pPr algn="ctr" eaLnBrk="0" fontAlgn="base" hangingPunct="0">
                <a:spcBef>
                  <a:spcPct val="0"/>
                </a:spcBef>
                <a:spcAft>
                  <a:spcPct val="0"/>
                </a:spcAft>
                <a:buNone/>
                <a:defRPr/>
              </a:pPr>
              <a:r>
                <a:rPr lang="en-GB" altLang="en-US" sz="2000" b="1" dirty="0">
                  <a:solidFill>
                    <a:prstClr val="black"/>
                  </a:solidFill>
                  <a:highlight>
                    <a:srgbClr val="FFFF00"/>
                  </a:highlight>
                  <a:latin typeface="XCCW Joined 7a" panose="03050602040000000000" pitchFamily="66" charset="0"/>
                  <a:ea typeface="Sassoon Infant Rg" pitchFamily="50" charset="0"/>
                  <a:cs typeface="Arial" panose="020B0604020202020204" pitchFamily="34" charset="0"/>
                </a:rPr>
                <a:t>To remember the difference … auto = self.</a:t>
              </a:r>
            </a:p>
          </p:txBody>
        </p:sp>
      </p:grpSp>
      <p:sp>
        <p:nvSpPr>
          <p:cNvPr id="50179" name="TextBox 3">
            <a:extLst>
              <a:ext uri="{FF2B5EF4-FFF2-40B4-BE49-F238E27FC236}">
                <a16:creationId xmlns:a16="http://schemas.microsoft.com/office/drawing/2014/main" id="{5B3A9DB8-8DED-4D0E-B7BB-0DC6D6DBCF15}"/>
              </a:ext>
            </a:extLst>
          </p:cNvPr>
          <p:cNvSpPr txBox="1">
            <a:spLocks noChangeArrowheads="1"/>
          </p:cNvSpPr>
          <p:nvPr/>
        </p:nvSpPr>
        <p:spPr bwMode="auto">
          <a:xfrm>
            <a:off x="2892425" y="461964"/>
            <a:ext cx="64071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0" fontAlgn="base" hangingPunct="0">
              <a:spcBef>
                <a:spcPct val="0"/>
              </a:spcBef>
              <a:spcAft>
                <a:spcPct val="0"/>
              </a:spcAft>
              <a:buNone/>
            </a:pPr>
            <a:r>
              <a:rPr lang="en-GB" altLang="en-US" sz="4000">
                <a:solidFill>
                  <a:srgbClr val="0077A2"/>
                </a:solidFill>
                <a:latin typeface="Amaranth"/>
                <a:cs typeface="Arial" panose="020B0604020202020204" pitchFamily="34" charset="0"/>
              </a:rPr>
              <a:t>Autobiographies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40F41EF-56C7-4942-AB95-27985E74666A}"/>
              </a:ext>
            </a:extLst>
          </p:cNvPr>
          <p:cNvPicPr>
            <a:picLocks noChangeAspect="1"/>
          </p:cNvPicPr>
          <p:nvPr/>
        </p:nvPicPr>
        <p:blipFill rotWithShape="1">
          <a:blip r:embed="rId2"/>
          <a:srcRect l="27241" t="15172" r="10000" b="9425"/>
          <a:stretch/>
        </p:blipFill>
        <p:spPr>
          <a:xfrm>
            <a:off x="1166647" y="173939"/>
            <a:ext cx="9890236" cy="6684061"/>
          </a:xfrm>
          <a:prstGeom prst="rect">
            <a:avLst/>
          </a:prstGeom>
        </p:spPr>
      </p:pic>
    </p:spTree>
    <p:extLst>
      <p:ext uri="{BB962C8B-B14F-4D97-AF65-F5344CB8AC3E}">
        <p14:creationId xmlns:p14="http://schemas.microsoft.com/office/powerpoint/2010/main" val="33804598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a:extLst>
              <a:ext uri="{FF2B5EF4-FFF2-40B4-BE49-F238E27FC236}">
                <a16:creationId xmlns:a16="http://schemas.microsoft.com/office/drawing/2014/main" id="{9B57AF4C-C24B-4706-BA58-632A3EB7FB73}"/>
              </a:ext>
            </a:extLst>
          </p:cNvPr>
          <p:cNvGraphicFramePr>
            <a:graphicFrameLocks noChangeAspect="1"/>
          </p:cNvGraphicFramePr>
          <p:nvPr>
            <p:extLst>
              <p:ext uri="{D42A27DB-BD31-4B8C-83A1-F6EECF244321}">
                <p14:modId xmlns:p14="http://schemas.microsoft.com/office/powerpoint/2010/main" val="441647397"/>
              </p:ext>
            </p:extLst>
          </p:nvPr>
        </p:nvGraphicFramePr>
        <p:xfrm>
          <a:off x="92075" y="92075"/>
          <a:ext cx="1584325" cy="382588"/>
        </p:xfrm>
        <a:graphic>
          <a:graphicData uri="http://schemas.openxmlformats.org/presentationml/2006/ole">
            <mc:AlternateContent xmlns:mc="http://schemas.openxmlformats.org/markup-compatibility/2006">
              <mc:Choice xmlns:v="urn:schemas-microsoft-com:vml" Requires="v">
                <p:oleObj spid="_x0000_s1044" name="Packager Shell Object" showAsIcon="1" r:id="rId3" imgW="1585080" imgH="382680" progId="Package">
                  <p:embed/>
                </p:oleObj>
              </mc:Choice>
              <mc:Fallback>
                <p:oleObj name="Packager Shell Object" showAsIcon="1" r:id="rId3" imgW="1585080" imgH="382680" progId="Package">
                  <p:embed/>
                  <p:pic>
                    <p:nvPicPr>
                      <p:cNvPr id="0" name=""/>
                      <p:cNvPicPr/>
                      <p:nvPr/>
                    </p:nvPicPr>
                    <p:blipFill>
                      <a:blip r:embed="rId4"/>
                      <a:stretch>
                        <a:fillRect/>
                      </a:stretch>
                    </p:blipFill>
                    <p:spPr>
                      <a:xfrm>
                        <a:off x="92075" y="92075"/>
                        <a:ext cx="1584325" cy="382588"/>
                      </a:xfrm>
                      <a:prstGeom prst="rect">
                        <a:avLst/>
                      </a:prstGeom>
                    </p:spPr>
                  </p:pic>
                </p:oleObj>
              </mc:Fallback>
            </mc:AlternateContent>
          </a:graphicData>
        </a:graphic>
      </p:graphicFrame>
      <p:sp>
        <p:nvSpPr>
          <p:cNvPr id="9" name="TextBox 8">
            <a:extLst>
              <a:ext uri="{FF2B5EF4-FFF2-40B4-BE49-F238E27FC236}">
                <a16:creationId xmlns:a16="http://schemas.microsoft.com/office/drawing/2014/main" id="{7CE23ADC-226A-40F5-82AA-5C3EA8F91C66}"/>
              </a:ext>
            </a:extLst>
          </p:cNvPr>
          <p:cNvSpPr txBox="1"/>
          <p:nvPr/>
        </p:nvSpPr>
        <p:spPr>
          <a:xfrm>
            <a:off x="573497" y="1280874"/>
            <a:ext cx="11045005" cy="5109091"/>
          </a:xfrm>
          <a:prstGeom prst="rect">
            <a:avLst/>
          </a:prstGeom>
          <a:solidFill>
            <a:schemeClr val="accent5">
              <a:lumMod val="20000"/>
              <a:lumOff val="80000"/>
            </a:schemeClr>
          </a:solidFill>
        </p:spPr>
        <p:txBody>
          <a:bodyPr wrap="square" rtlCol="0">
            <a:spAutoFit/>
          </a:bodyPr>
          <a:lstStyle/>
          <a:p>
            <a:r>
              <a:rPr lang="en-GB" sz="2800" u="sng" dirty="0">
                <a:latin typeface="XCCW Joined 7a" panose="03050602040000000000" pitchFamily="66" charset="0"/>
              </a:rPr>
              <a:t>Autobiographies contain:</a:t>
            </a:r>
          </a:p>
          <a:p>
            <a:pPr marL="457200" indent="-457200">
              <a:buFont typeface="Arial" panose="020B0604020202020204" pitchFamily="34" charset="0"/>
              <a:buChar char="•"/>
            </a:pPr>
            <a:r>
              <a:rPr lang="en-GB" sz="2800" dirty="0">
                <a:latin typeface="XCCW Joined 7a" panose="03050602040000000000" pitchFamily="66" charset="0"/>
              </a:rPr>
              <a:t>Past tense, </a:t>
            </a:r>
          </a:p>
          <a:p>
            <a:pPr marL="457200" indent="-457200">
              <a:buFont typeface="Arial" panose="020B0604020202020204" pitchFamily="34" charset="0"/>
              <a:buChar char="•"/>
            </a:pPr>
            <a:r>
              <a:rPr lang="en-GB" sz="2800" dirty="0">
                <a:latin typeface="XCCW Joined 7a" panose="03050602040000000000" pitchFamily="66" charset="0"/>
              </a:rPr>
              <a:t>1</a:t>
            </a:r>
            <a:r>
              <a:rPr lang="en-GB" sz="2800" baseline="30000" dirty="0">
                <a:latin typeface="XCCW Joined 7a" panose="03050602040000000000" pitchFamily="66" charset="0"/>
              </a:rPr>
              <a:t>st</a:t>
            </a:r>
            <a:r>
              <a:rPr lang="en-GB" sz="2800" dirty="0">
                <a:latin typeface="XCCW Joined 7a" panose="03050602040000000000" pitchFamily="66" charset="0"/>
              </a:rPr>
              <a:t> person,</a:t>
            </a:r>
          </a:p>
          <a:p>
            <a:pPr marL="457200" indent="-457200">
              <a:buFont typeface="Arial" panose="020B0604020202020204" pitchFamily="34" charset="0"/>
              <a:buChar char="•"/>
            </a:pPr>
            <a:r>
              <a:rPr lang="en-GB" sz="2800" dirty="0">
                <a:latin typeface="XCCW Joined 7a" panose="03050602040000000000" pitchFamily="66" charset="0"/>
              </a:rPr>
              <a:t>speech, </a:t>
            </a:r>
          </a:p>
          <a:p>
            <a:pPr marL="457200" indent="-457200">
              <a:buFont typeface="Arial" panose="020B0604020202020204" pitchFamily="34" charset="0"/>
              <a:buChar char="•"/>
            </a:pPr>
            <a:r>
              <a:rPr lang="en-GB" sz="2800" dirty="0">
                <a:latin typeface="XCCW Joined 7a" panose="03050602040000000000" pitchFamily="66" charset="0"/>
              </a:rPr>
              <a:t>description </a:t>
            </a:r>
          </a:p>
          <a:p>
            <a:pPr marL="457200" indent="-457200">
              <a:buFont typeface="Arial" panose="020B0604020202020204" pitchFamily="34" charset="0"/>
              <a:buChar char="•"/>
            </a:pPr>
            <a:r>
              <a:rPr lang="en-GB" sz="2800" dirty="0">
                <a:latin typeface="XCCW Joined 7a" panose="03050602040000000000" pitchFamily="66" charset="0"/>
              </a:rPr>
              <a:t>Facts and opinions</a:t>
            </a:r>
          </a:p>
          <a:p>
            <a:pPr marL="457200" indent="-457200">
              <a:buFont typeface="Arial" panose="020B0604020202020204" pitchFamily="34" charset="0"/>
              <a:buChar char="•"/>
            </a:pPr>
            <a:r>
              <a:rPr lang="en-GB" sz="2800" dirty="0">
                <a:latin typeface="XCCW Joined 7a" panose="03050602040000000000" pitchFamily="66" charset="0"/>
              </a:rPr>
              <a:t>Quotes from others</a:t>
            </a:r>
          </a:p>
          <a:p>
            <a:pPr marL="457200" indent="-457200">
              <a:buFont typeface="Arial" panose="020B0604020202020204" pitchFamily="34" charset="0"/>
              <a:buChar char="•"/>
            </a:pPr>
            <a:endParaRPr lang="en-GB" sz="2800" dirty="0">
              <a:latin typeface="XCCW Joined 7a" panose="03050602040000000000" pitchFamily="66" charset="0"/>
            </a:endParaRPr>
          </a:p>
          <a:p>
            <a:r>
              <a:rPr lang="en-GB" sz="2800" dirty="0">
                <a:latin typeface="XCCW Joined 7a" panose="03050602040000000000" pitchFamily="66" charset="0"/>
              </a:rPr>
              <a:t>Create a colour coded key </a:t>
            </a:r>
          </a:p>
          <a:p>
            <a:r>
              <a:rPr lang="en-GB" sz="2800" dirty="0">
                <a:latin typeface="XCCW Joined 7a" panose="03050602040000000000" pitchFamily="66" charset="0"/>
              </a:rPr>
              <a:t>and highlight the features </a:t>
            </a:r>
          </a:p>
          <a:p>
            <a:r>
              <a:rPr lang="en-GB" sz="2800" dirty="0">
                <a:latin typeface="XCCW Joined 7a" panose="03050602040000000000" pitchFamily="66" charset="0"/>
              </a:rPr>
              <a:t>on the extracts. </a:t>
            </a:r>
          </a:p>
          <a:p>
            <a:endParaRPr lang="en-GB" dirty="0"/>
          </a:p>
        </p:txBody>
      </p:sp>
      <p:sp>
        <p:nvSpPr>
          <p:cNvPr id="10" name="Rectangle 9">
            <a:extLst>
              <a:ext uri="{FF2B5EF4-FFF2-40B4-BE49-F238E27FC236}">
                <a16:creationId xmlns:a16="http://schemas.microsoft.com/office/drawing/2014/main" id="{984B7824-48C3-4A83-94C0-BDBDCD87E251}"/>
              </a:ext>
            </a:extLst>
          </p:cNvPr>
          <p:cNvSpPr/>
          <p:nvPr/>
        </p:nvSpPr>
        <p:spPr>
          <a:xfrm>
            <a:off x="679478" y="283369"/>
            <a:ext cx="10643876"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Over to you…Blue and Orange group</a:t>
            </a:r>
          </a:p>
        </p:txBody>
      </p:sp>
      <p:pic>
        <p:nvPicPr>
          <p:cNvPr id="11" name="Picture 10">
            <a:extLst>
              <a:ext uri="{FF2B5EF4-FFF2-40B4-BE49-F238E27FC236}">
                <a16:creationId xmlns:a16="http://schemas.microsoft.com/office/drawing/2014/main" id="{8C22F365-5557-4D57-B306-C54C2A2E4BE8}"/>
              </a:ext>
            </a:extLst>
          </p:cNvPr>
          <p:cNvPicPr>
            <a:picLocks noChangeAspect="1"/>
          </p:cNvPicPr>
          <p:nvPr/>
        </p:nvPicPr>
        <p:blipFill rotWithShape="1">
          <a:blip r:embed="rId5"/>
          <a:srcRect l="28621" t="17595" r="42241" b="14177"/>
          <a:stretch/>
        </p:blipFill>
        <p:spPr>
          <a:xfrm>
            <a:off x="7466915" y="1495871"/>
            <a:ext cx="3552497" cy="4679095"/>
          </a:xfrm>
          <a:prstGeom prst="rect">
            <a:avLst/>
          </a:prstGeom>
        </p:spPr>
      </p:pic>
    </p:spTree>
    <p:extLst>
      <p:ext uri="{BB962C8B-B14F-4D97-AF65-F5344CB8AC3E}">
        <p14:creationId xmlns:p14="http://schemas.microsoft.com/office/powerpoint/2010/main" val="34946967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40F41EF-56C7-4942-AB95-27985E74666A}"/>
              </a:ext>
            </a:extLst>
          </p:cNvPr>
          <p:cNvPicPr>
            <a:picLocks noChangeAspect="1"/>
          </p:cNvPicPr>
          <p:nvPr/>
        </p:nvPicPr>
        <p:blipFill rotWithShape="1">
          <a:blip r:embed="rId2"/>
          <a:srcRect l="27241" t="15172" r="10000" b="9425"/>
          <a:stretch/>
        </p:blipFill>
        <p:spPr>
          <a:xfrm>
            <a:off x="4004441" y="86969"/>
            <a:ext cx="8187559" cy="6684061"/>
          </a:xfrm>
          <a:prstGeom prst="rect">
            <a:avLst/>
          </a:prstGeom>
        </p:spPr>
      </p:pic>
      <p:sp>
        <p:nvSpPr>
          <p:cNvPr id="3" name="TextBox 2">
            <a:extLst>
              <a:ext uri="{FF2B5EF4-FFF2-40B4-BE49-F238E27FC236}">
                <a16:creationId xmlns:a16="http://schemas.microsoft.com/office/drawing/2014/main" id="{E4032EE2-A3AC-49E0-B1C2-059B84C1BF12}"/>
              </a:ext>
            </a:extLst>
          </p:cNvPr>
          <p:cNvSpPr txBox="1"/>
          <p:nvPr/>
        </p:nvSpPr>
        <p:spPr>
          <a:xfrm rot="20748910">
            <a:off x="588580" y="1810003"/>
            <a:ext cx="3415862" cy="3046988"/>
          </a:xfrm>
          <a:prstGeom prst="rect">
            <a:avLst/>
          </a:prstGeom>
          <a:solidFill>
            <a:schemeClr val="accent3">
              <a:lumMod val="20000"/>
              <a:lumOff val="80000"/>
            </a:schemeClr>
          </a:solidFill>
        </p:spPr>
        <p:txBody>
          <a:bodyPr wrap="square" rtlCol="0">
            <a:spAutoFit/>
          </a:bodyPr>
          <a:lstStyle/>
          <a:p>
            <a:r>
              <a:rPr lang="en-GB" sz="2400" dirty="0">
                <a:latin typeface="XCCW Joined 7a" panose="03050602040000000000" pitchFamily="66" charset="0"/>
              </a:rPr>
              <a:t>Red and Yellow group</a:t>
            </a:r>
          </a:p>
          <a:p>
            <a:endParaRPr lang="en-GB" sz="2400" dirty="0">
              <a:latin typeface="XCCW Joined 7a" panose="03050602040000000000" pitchFamily="66" charset="0"/>
            </a:endParaRPr>
          </a:p>
          <a:p>
            <a:r>
              <a:rPr lang="en-GB" sz="2400" dirty="0">
                <a:latin typeface="XCCW Joined 7a" panose="03050602040000000000" pitchFamily="66" charset="0"/>
              </a:rPr>
              <a:t>Use the word mat to colour code features you can see in your extracts </a:t>
            </a:r>
          </a:p>
        </p:txBody>
      </p:sp>
    </p:spTree>
    <p:extLst>
      <p:ext uri="{BB962C8B-B14F-4D97-AF65-F5344CB8AC3E}">
        <p14:creationId xmlns:p14="http://schemas.microsoft.com/office/powerpoint/2010/main" val="27492102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3552" y="188641"/>
            <a:ext cx="7772400" cy="1470025"/>
          </a:xfrm>
        </p:spPr>
        <p:txBody>
          <a:bodyPr>
            <a:noAutofit/>
          </a:bodyPr>
          <a:lstStyle/>
          <a:p>
            <a:br>
              <a:rPr lang="en-GB" sz="2000" b="1" u="sng" dirty="0"/>
            </a:br>
            <a:br>
              <a:rPr lang="en-GB" sz="2000" b="1" u="sng" dirty="0"/>
            </a:br>
            <a:r>
              <a:rPr lang="en-GB" sz="2000" b="1" u="sng" dirty="0"/>
              <a:t>Looking at an autobiography</a:t>
            </a:r>
            <a:br>
              <a:rPr lang="en-GB" sz="2000" dirty="0"/>
            </a:br>
            <a:br>
              <a:rPr lang="en-GB" sz="2000" dirty="0"/>
            </a:br>
            <a:r>
              <a:rPr lang="en-GB" sz="2000" dirty="0"/>
              <a:t>We are going to look at part of the autobiography of Mo Farah.</a:t>
            </a:r>
            <a:br>
              <a:rPr lang="en-GB" sz="2000" dirty="0"/>
            </a:br>
            <a:br>
              <a:rPr lang="en-GB" sz="2000" dirty="0"/>
            </a:br>
            <a:r>
              <a:rPr lang="en-GB" sz="2000" dirty="0"/>
              <a:t>He is a British athlete who has won a lot of gold medals at the Olympics.</a:t>
            </a:r>
            <a:br>
              <a:rPr lang="en-GB" sz="2000" dirty="0"/>
            </a:br>
            <a:endParaRPr lang="en-GB" sz="2000" dirty="0"/>
          </a:p>
        </p:txBody>
      </p:sp>
      <p:pic>
        <p:nvPicPr>
          <p:cNvPr id="1026" name="Picture 2" descr="http://static1.squarespace.com/static/521a85cfe4b09bd519e0470e/t/52568c37e4b065c225ed739a/1381403706121/Full+Jacket+-+Low+Reoslution-2.jpg">
            <a:hlinkClick r:id="rId2"/>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551" r="33250"/>
          <a:stretch/>
        </p:blipFill>
        <p:spPr bwMode="auto">
          <a:xfrm>
            <a:off x="7412183" y="2591994"/>
            <a:ext cx="3304009" cy="426600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ocialnewsdaily.com/wp-content/uploads/2015/06/mo-farah1.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2564904"/>
            <a:ext cx="5888182" cy="426600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431704" y="2195573"/>
            <a:ext cx="5022304" cy="646331"/>
          </a:xfrm>
          <a:prstGeom prst="rect">
            <a:avLst/>
          </a:prstGeom>
        </p:spPr>
        <p:txBody>
          <a:bodyPr wrap="square">
            <a:spAutoFit/>
          </a:bodyPr>
          <a:lstStyle/>
          <a:p>
            <a:r>
              <a:rPr lang="en-GB" dirty="0">
                <a:solidFill>
                  <a:prstClr val="black"/>
                </a:solidFill>
                <a:latin typeface="Calibri"/>
                <a:hlinkClick r:id="rId6"/>
              </a:rPr>
              <a:t>https://www.youtube.com/watch?v=C93qwVmBseE</a:t>
            </a:r>
            <a:endParaRPr lang="en-GB" dirty="0">
              <a:solidFill>
                <a:prstClr val="black"/>
              </a:solidFill>
              <a:latin typeface="Calibri"/>
            </a:endParaRPr>
          </a:p>
          <a:p>
            <a:endParaRPr lang="en-GB" dirty="0">
              <a:solidFill>
                <a:prstClr val="black"/>
              </a:solidFill>
              <a:latin typeface="Calibri"/>
            </a:endParaRPr>
          </a:p>
        </p:txBody>
      </p:sp>
    </p:spTree>
    <p:extLst>
      <p:ext uri="{BB962C8B-B14F-4D97-AF65-F5344CB8AC3E}">
        <p14:creationId xmlns:p14="http://schemas.microsoft.com/office/powerpoint/2010/main" val="1478807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healthylifestylesliving.com/wp-content/uploads/2012/08/mo-farah-train.jpg"/>
          <p:cNvPicPr>
            <a:picLocks noChangeAspect="1" noChangeArrowheads="1"/>
          </p:cNvPicPr>
          <p:nvPr/>
        </p:nvPicPr>
        <p:blipFill>
          <a:blip r:embed="rId2">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101922" y="0"/>
            <a:ext cx="984907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2522482" y="1733905"/>
            <a:ext cx="9144000" cy="1470025"/>
          </a:xfrm>
        </p:spPr>
        <p:txBody>
          <a:bodyPr>
            <a:noAutofit/>
          </a:bodyPr>
          <a:lstStyle/>
          <a:p>
            <a:br>
              <a:rPr lang="en-GB" sz="2800" b="1" u="sng" dirty="0"/>
            </a:br>
            <a:r>
              <a:rPr lang="en-GB" sz="2800" b="1" u="sng" dirty="0"/>
              <a:t>Race Day</a:t>
            </a:r>
            <a:br>
              <a:rPr lang="en-GB" sz="2800" dirty="0"/>
            </a:br>
            <a:br>
              <a:rPr lang="en-GB" sz="2400" dirty="0"/>
            </a:br>
            <a:r>
              <a:rPr lang="en-GB" sz="2400" b="1" i="1" dirty="0"/>
              <a:t>“My hands are trembling. My eyes feel as though they’re about to burst out of their sockets”. </a:t>
            </a:r>
            <a:br>
              <a:rPr lang="en-GB" sz="2400" b="1" i="1" dirty="0"/>
            </a:br>
            <a:br>
              <a:rPr lang="en-GB" sz="2400" b="1" i="1" dirty="0"/>
            </a:br>
            <a:r>
              <a:rPr lang="en-GB" sz="2400" b="1" i="1" dirty="0"/>
              <a:t>“It’s the biggest day, the biggest moment of my life. Everything has been leading to this. I’m looking around and telling myself, “This is my moment. This is it”. I am ready to race”. </a:t>
            </a:r>
            <a:br>
              <a:rPr lang="en-GB" sz="2400" dirty="0"/>
            </a:br>
            <a:br>
              <a:rPr lang="en-GB" sz="2800" dirty="0"/>
            </a:br>
            <a:r>
              <a:rPr lang="en-GB" sz="2800" b="1" dirty="0">
                <a:highlight>
                  <a:srgbClr val="FFFF00"/>
                </a:highlight>
              </a:rPr>
              <a:t>How is Mo Farah feeling before his race? Show not tell sentences on your whiteboards- you are Mo Farah! </a:t>
            </a:r>
            <a:br>
              <a:rPr lang="en-GB" sz="2800" b="1" dirty="0"/>
            </a:br>
            <a:br>
              <a:rPr lang="en-GB" sz="2800" b="1" dirty="0"/>
            </a:br>
            <a:r>
              <a:rPr lang="en-GB" sz="2800" b="1" dirty="0"/>
              <a:t>How do you know?</a:t>
            </a:r>
          </a:p>
        </p:txBody>
      </p:sp>
      <p:sp>
        <p:nvSpPr>
          <p:cNvPr id="3" name="Rectangle 2">
            <a:extLst>
              <a:ext uri="{FF2B5EF4-FFF2-40B4-BE49-F238E27FC236}">
                <a16:creationId xmlns:a16="http://schemas.microsoft.com/office/drawing/2014/main" id="{444A3AB4-0238-4356-811B-F8915CC244E9}"/>
              </a:ext>
            </a:extLst>
          </p:cNvPr>
          <p:cNvSpPr/>
          <p:nvPr/>
        </p:nvSpPr>
        <p:spPr>
          <a:xfrm rot="20605146">
            <a:off x="498510" y="1068966"/>
            <a:ext cx="1766469" cy="2062103"/>
          </a:xfrm>
          <a:prstGeom prst="rect">
            <a:avLst/>
          </a:prstGeom>
          <a:solidFill>
            <a:schemeClr val="accent3"/>
          </a:solidFill>
        </p:spPr>
        <p:txBody>
          <a:bodyPr wrap="square" lIns="91440" tIns="45720" rIns="91440" bIns="45720">
            <a:spAutoFit/>
          </a:bodyPr>
          <a:lstStyle/>
          <a:p>
            <a:pPr algn="ctr"/>
            <a:r>
              <a:rPr lang="en-US" sz="3200" b="0" cap="none" spc="0" dirty="0">
                <a:ln w="0"/>
                <a:solidFill>
                  <a:schemeClr val="tx1"/>
                </a:solidFill>
                <a:effectLst>
                  <a:outerShdw blurRad="38100" dist="19050" dir="2700000" algn="tl" rotWithShape="0">
                    <a:schemeClr val="dk1">
                      <a:alpha val="40000"/>
                    </a:schemeClr>
                  </a:outerShdw>
                </a:effectLst>
              </a:rPr>
              <a:t>Identify the first person words! </a:t>
            </a:r>
          </a:p>
        </p:txBody>
      </p:sp>
      <p:pic>
        <p:nvPicPr>
          <p:cNvPr id="4" name="Picture 3">
            <a:extLst>
              <a:ext uri="{FF2B5EF4-FFF2-40B4-BE49-F238E27FC236}">
                <a16:creationId xmlns:a16="http://schemas.microsoft.com/office/drawing/2014/main" id="{6BC76CE4-C1CF-4A1A-A9E4-8D25768AAB9C}"/>
              </a:ext>
            </a:extLst>
          </p:cNvPr>
          <p:cNvPicPr>
            <a:picLocks noChangeAspect="1"/>
          </p:cNvPicPr>
          <p:nvPr/>
        </p:nvPicPr>
        <p:blipFill>
          <a:blip r:embed="rId3"/>
          <a:stretch>
            <a:fillRect/>
          </a:stretch>
        </p:blipFill>
        <p:spPr>
          <a:xfrm rot="20415028">
            <a:off x="736052" y="3659481"/>
            <a:ext cx="2131004" cy="1387452"/>
          </a:xfrm>
          <a:prstGeom prst="rect">
            <a:avLst/>
          </a:prstGeom>
        </p:spPr>
      </p:pic>
    </p:spTree>
    <p:extLst>
      <p:ext uri="{BB962C8B-B14F-4D97-AF65-F5344CB8AC3E}">
        <p14:creationId xmlns:p14="http://schemas.microsoft.com/office/powerpoint/2010/main" val="23552147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i.dailymail.co.uk/i/pix/2013/08/09/article-2388416-1B0919EA000005DC-848_634x414.jpg"/>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533185" y="0"/>
            <a:ext cx="9110733"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524000" y="1484785"/>
            <a:ext cx="9144000" cy="1470025"/>
          </a:xfrm>
        </p:spPr>
        <p:txBody>
          <a:bodyPr>
            <a:noAutofit/>
          </a:bodyPr>
          <a:lstStyle/>
          <a:p>
            <a:r>
              <a:rPr lang="en-GB" sz="2400" i="1" dirty="0"/>
              <a:t> </a:t>
            </a:r>
            <a:br>
              <a:rPr lang="en-GB" sz="2400" i="1" dirty="0"/>
            </a:br>
            <a:br>
              <a:rPr lang="en-GB" sz="2400" i="1" dirty="0"/>
            </a:br>
            <a:br>
              <a:rPr lang="en-GB" sz="2400" i="1" dirty="0"/>
            </a:br>
            <a:br>
              <a:rPr lang="en-GB" sz="2400" i="1" dirty="0"/>
            </a:br>
            <a:br>
              <a:rPr lang="en-GB" sz="2400" i="1" dirty="0"/>
            </a:br>
            <a:r>
              <a:rPr lang="en-GB" sz="2400" b="1" u="sng" dirty="0"/>
              <a:t>In the Race</a:t>
            </a:r>
            <a:br>
              <a:rPr lang="en-GB" sz="2400" i="1" dirty="0"/>
            </a:br>
            <a:br>
              <a:rPr lang="en-GB" sz="2400" i="1" dirty="0"/>
            </a:br>
            <a:br>
              <a:rPr lang="en-GB" sz="2400" i="1" dirty="0"/>
            </a:br>
            <a:r>
              <a:rPr lang="en-GB" sz="2400" b="1" i="1" dirty="0"/>
              <a:t>“The race gets faster. But I’m calm. I know I’ve got my sprint finish. As long as I’m near the front with two laps to go, I’m good”. </a:t>
            </a:r>
            <a:br>
              <a:rPr lang="en-GB" sz="2400" b="1" i="1" dirty="0"/>
            </a:br>
            <a:br>
              <a:rPr lang="en-GB" sz="2400" b="1" i="1" dirty="0"/>
            </a:br>
            <a:r>
              <a:rPr lang="en-GB" sz="2400" b="1" i="1" dirty="0"/>
              <a:t>“This is my race. My time. I’m not going to lose to anyone. Not here. Not in front of my home crowd, with everyone in the country cheering me”.</a:t>
            </a:r>
            <a:br>
              <a:rPr lang="en-GB" sz="2400" b="1" i="1" dirty="0"/>
            </a:br>
            <a:br>
              <a:rPr lang="en-GB" sz="2400" b="1" i="1" dirty="0"/>
            </a:br>
            <a:br>
              <a:rPr lang="en-GB" sz="3600" b="1" dirty="0"/>
            </a:br>
            <a:r>
              <a:rPr lang="en-GB" sz="3600" b="1" dirty="0">
                <a:highlight>
                  <a:srgbClr val="FFFF00"/>
                </a:highlight>
              </a:rPr>
              <a:t>Write at least 3 words to describe how you think Mo is feeling during the race.</a:t>
            </a:r>
            <a:br>
              <a:rPr lang="en-GB" sz="3600" b="1" dirty="0">
                <a:highlight>
                  <a:srgbClr val="FFFF00"/>
                </a:highlight>
              </a:rPr>
            </a:br>
            <a:r>
              <a:rPr lang="en-GB" sz="2400" b="1" dirty="0">
                <a:highlight>
                  <a:srgbClr val="FFFF00"/>
                </a:highlight>
              </a:rPr>
              <a:t>Show not tell sentences on your whiteboards- you are Mo Farah!</a:t>
            </a:r>
            <a:br>
              <a:rPr lang="en-GB" sz="2400" i="1" dirty="0">
                <a:highlight>
                  <a:srgbClr val="FFFF00"/>
                </a:highlight>
              </a:rPr>
            </a:br>
            <a:endParaRPr lang="en-GB" sz="2400" b="1" i="1" dirty="0">
              <a:highlight>
                <a:srgbClr val="FFFF00"/>
              </a:highlight>
            </a:endParaRPr>
          </a:p>
        </p:txBody>
      </p:sp>
    </p:spTree>
    <p:extLst>
      <p:ext uri="{BB962C8B-B14F-4D97-AF65-F5344CB8AC3E}">
        <p14:creationId xmlns:p14="http://schemas.microsoft.com/office/powerpoint/2010/main" val="1698337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news.bbcimg.co.uk/media/images/63716000/jpg/_63716482_mo_farah_getty624b.jpg"/>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535397" y="1"/>
            <a:ext cx="9168341"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488262" y="2322484"/>
            <a:ext cx="9144000" cy="1470025"/>
          </a:xfrm>
        </p:spPr>
        <p:txBody>
          <a:bodyPr>
            <a:noAutofit/>
          </a:bodyPr>
          <a:lstStyle/>
          <a:p>
            <a:r>
              <a:rPr lang="en-GB" sz="2400" b="1" u="sng" dirty="0"/>
              <a:t>Winning the Race</a:t>
            </a:r>
            <a:br>
              <a:rPr lang="en-GB" sz="2400" i="1" dirty="0"/>
            </a:br>
            <a:br>
              <a:rPr lang="en-GB" sz="2400" i="1" dirty="0"/>
            </a:br>
            <a:r>
              <a:rPr lang="en-GB" sz="2400" b="1" i="1" dirty="0"/>
              <a:t>“It’s only once I cross the line that it hits me. I’ve won”.</a:t>
            </a:r>
            <a:br>
              <a:rPr lang="en-GB" sz="2400" b="1" i="1" dirty="0"/>
            </a:br>
            <a:br>
              <a:rPr lang="en-GB" sz="2400" b="1" i="1" dirty="0"/>
            </a:br>
            <a:r>
              <a:rPr lang="en-GB" sz="2400" b="1" i="1" dirty="0"/>
              <a:t>“The whole stadium just erupts. The crowd is unbelievable. The noise is deafening – like nothing I’ve ever heard before. Everywhere I look is this mass of noise and colour”.</a:t>
            </a:r>
            <a:br>
              <a:rPr lang="en-GB" sz="2400" b="1" i="1" dirty="0"/>
            </a:br>
            <a:br>
              <a:rPr lang="en-GB" sz="2400" i="1" dirty="0"/>
            </a:br>
            <a:r>
              <a:rPr lang="en-GB" sz="2800" b="1" dirty="0"/>
              <a:t>How do you think Mo feels now he has won the race?</a:t>
            </a:r>
            <a:br>
              <a:rPr lang="en-GB" sz="2800" b="1" dirty="0"/>
            </a:br>
            <a:r>
              <a:rPr lang="en-GB" sz="2800" b="1" dirty="0"/>
              <a:t>How do you think the people watching are feeling?</a:t>
            </a:r>
            <a:br>
              <a:rPr lang="en-GB" sz="2800" b="1" dirty="0"/>
            </a:br>
            <a:br>
              <a:rPr lang="en-GB" sz="2800" b="1" dirty="0"/>
            </a:br>
            <a:r>
              <a:rPr lang="en-GB" sz="2800" b="1" dirty="0">
                <a:highlight>
                  <a:srgbClr val="FFFF00"/>
                </a:highlight>
              </a:rPr>
              <a:t>Short extract in your English books – first person writing!</a:t>
            </a:r>
            <a:r>
              <a:rPr lang="en-GB" sz="2800" b="1" i="1" dirty="0">
                <a:highlight>
                  <a:srgbClr val="FFFF00"/>
                </a:highlight>
              </a:rPr>
              <a:t> Use show not tell! </a:t>
            </a:r>
            <a:br>
              <a:rPr lang="en-GB" sz="2400" i="1" dirty="0"/>
            </a:br>
            <a:endParaRPr lang="en-GB" sz="2400" b="1" i="1" dirty="0"/>
          </a:p>
        </p:txBody>
      </p:sp>
    </p:spTree>
    <p:extLst>
      <p:ext uri="{BB962C8B-B14F-4D97-AF65-F5344CB8AC3E}">
        <p14:creationId xmlns:p14="http://schemas.microsoft.com/office/powerpoint/2010/main" val="4960946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B55B667E-1BC8-4368-8205-B1CB2850470B}"/>
              </a:ext>
            </a:extLst>
          </p:cNvPr>
          <p:cNvSpPr txBox="1">
            <a:spLocks/>
          </p:cNvSpPr>
          <p:nvPr/>
        </p:nvSpPr>
        <p:spPr bwMode="auto">
          <a:xfrm>
            <a:off x="-1" y="427038"/>
            <a:ext cx="11971283"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r>
              <a:rPr lang="en-GB" sz="3600" u="sng" dirty="0">
                <a:latin typeface="XCCW Joined 7a" panose="03050602040000000000" pitchFamily="66" charset="0"/>
              </a:rPr>
              <a:t>LO: To write an autobiographical account from another perspective </a:t>
            </a:r>
          </a:p>
        </p:txBody>
      </p:sp>
      <p:pic>
        <p:nvPicPr>
          <p:cNvPr id="2" name="Picture 1">
            <a:extLst>
              <a:ext uri="{FF2B5EF4-FFF2-40B4-BE49-F238E27FC236}">
                <a16:creationId xmlns:a16="http://schemas.microsoft.com/office/drawing/2014/main" id="{D3DA7EC3-EFC2-40B5-9F17-8DFBB4949AEB}"/>
              </a:ext>
            </a:extLst>
          </p:cNvPr>
          <p:cNvPicPr>
            <a:picLocks noChangeAspect="1"/>
          </p:cNvPicPr>
          <p:nvPr/>
        </p:nvPicPr>
        <p:blipFill>
          <a:blip r:embed="rId2"/>
          <a:stretch>
            <a:fillRect/>
          </a:stretch>
        </p:blipFill>
        <p:spPr>
          <a:xfrm>
            <a:off x="2906439" y="1702675"/>
            <a:ext cx="6529403" cy="5030569"/>
          </a:xfrm>
          <a:prstGeom prst="rect">
            <a:avLst/>
          </a:prstGeom>
        </p:spPr>
      </p:pic>
    </p:spTree>
    <p:extLst>
      <p:ext uri="{BB962C8B-B14F-4D97-AF65-F5344CB8AC3E}">
        <p14:creationId xmlns:p14="http://schemas.microsoft.com/office/powerpoint/2010/main" val="24338600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9C874-410D-48C9-B804-C6F1FE93F6C9}"/>
              </a:ext>
            </a:extLst>
          </p:cNvPr>
          <p:cNvSpPr>
            <a:spLocks noGrp="1"/>
          </p:cNvSpPr>
          <p:nvPr>
            <p:ph type="title"/>
          </p:nvPr>
        </p:nvSpPr>
        <p:spPr>
          <a:xfrm>
            <a:off x="609600" y="348159"/>
            <a:ext cx="10972800" cy="1143000"/>
          </a:xfrm>
        </p:spPr>
        <p:txBody>
          <a:bodyPr/>
          <a:lstStyle/>
          <a:p>
            <a:r>
              <a:rPr lang="en-GB" u="sng" dirty="0"/>
              <a:t>‘Boy’ by Roald Dahl- The Great Mouse Plot!</a:t>
            </a:r>
          </a:p>
        </p:txBody>
      </p:sp>
      <p:pic>
        <p:nvPicPr>
          <p:cNvPr id="3" name="Picture 2">
            <a:extLst>
              <a:ext uri="{FF2B5EF4-FFF2-40B4-BE49-F238E27FC236}">
                <a16:creationId xmlns:a16="http://schemas.microsoft.com/office/drawing/2014/main" id="{A3E55F4B-AD2D-46B4-B411-43D5AD6892ED}"/>
              </a:ext>
            </a:extLst>
          </p:cNvPr>
          <p:cNvPicPr>
            <a:picLocks noChangeAspect="1"/>
          </p:cNvPicPr>
          <p:nvPr/>
        </p:nvPicPr>
        <p:blipFill>
          <a:blip r:embed="rId2"/>
          <a:stretch>
            <a:fillRect/>
          </a:stretch>
        </p:blipFill>
        <p:spPr>
          <a:xfrm>
            <a:off x="252248" y="1499400"/>
            <a:ext cx="3106571" cy="4786093"/>
          </a:xfrm>
          <a:prstGeom prst="rect">
            <a:avLst/>
          </a:prstGeom>
        </p:spPr>
      </p:pic>
      <p:sp>
        <p:nvSpPr>
          <p:cNvPr id="4" name="Rectangle 3">
            <a:extLst>
              <a:ext uri="{FF2B5EF4-FFF2-40B4-BE49-F238E27FC236}">
                <a16:creationId xmlns:a16="http://schemas.microsoft.com/office/drawing/2014/main" id="{66B42CC1-1592-4339-BD85-FB5C8955084F}"/>
              </a:ext>
            </a:extLst>
          </p:cNvPr>
          <p:cNvSpPr/>
          <p:nvPr/>
        </p:nvSpPr>
        <p:spPr>
          <a:xfrm>
            <a:off x="3922510" y="1518672"/>
            <a:ext cx="6096000" cy="3046988"/>
          </a:xfrm>
          <a:prstGeom prst="rect">
            <a:avLst/>
          </a:prstGeom>
        </p:spPr>
        <p:txBody>
          <a:bodyPr>
            <a:spAutoFit/>
          </a:bodyPr>
          <a:lstStyle/>
          <a:p>
            <a:pPr marL="285750" indent="-285750">
              <a:buFontTx/>
              <a:buChar char="-"/>
            </a:pPr>
            <a:r>
              <a:rPr lang="en-GB" sz="2400" dirty="0"/>
              <a:t>Which parts from The Great Mouse Plot do you think Roald Dahl exaggerated? </a:t>
            </a:r>
          </a:p>
          <a:p>
            <a:pPr marL="285750" indent="-285750">
              <a:buFontTx/>
              <a:buChar char="-"/>
            </a:pPr>
            <a:r>
              <a:rPr lang="en-GB" sz="2400" dirty="0"/>
              <a:t>What do you think Mrs Pratchett was like in real life? </a:t>
            </a:r>
          </a:p>
          <a:p>
            <a:pPr marL="285750" indent="-285750">
              <a:buFontTx/>
              <a:buChar char="-"/>
            </a:pPr>
            <a:r>
              <a:rPr lang="en-GB" sz="2400" dirty="0"/>
              <a:t>Do you think the boys really thought they had killed her?</a:t>
            </a:r>
          </a:p>
          <a:p>
            <a:pPr marL="285750" indent="-285750">
              <a:buFontTx/>
              <a:buChar char="-"/>
            </a:pPr>
            <a:r>
              <a:rPr lang="en-GB" sz="2400" dirty="0"/>
              <a:t> Did she watch them getting caned? </a:t>
            </a:r>
          </a:p>
          <a:p>
            <a:pPr marL="285750" indent="-285750">
              <a:buFontTx/>
              <a:buChar char="-"/>
            </a:pPr>
            <a:r>
              <a:rPr lang="en-GB" sz="2400" dirty="0"/>
              <a:t> Could this actually have happened? </a:t>
            </a:r>
          </a:p>
        </p:txBody>
      </p:sp>
      <p:sp>
        <p:nvSpPr>
          <p:cNvPr id="6" name="Rectangle 5">
            <a:extLst>
              <a:ext uri="{FF2B5EF4-FFF2-40B4-BE49-F238E27FC236}">
                <a16:creationId xmlns:a16="http://schemas.microsoft.com/office/drawing/2014/main" id="{1328BA0B-29C1-47A8-8F1F-54DDD7A39DDE}"/>
              </a:ext>
            </a:extLst>
          </p:cNvPr>
          <p:cNvSpPr/>
          <p:nvPr/>
        </p:nvSpPr>
        <p:spPr>
          <a:xfrm>
            <a:off x="3941114" y="89972"/>
            <a:ext cx="4940391" cy="369332"/>
          </a:xfrm>
          <a:prstGeom prst="rect">
            <a:avLst/>
          </a:prstGeom>
        </p:spPr>
        <p:txBody>
          <a:bodyPr wrap="none">
            <a:spAutoFit/>
          </a:bodyPr>
          <a:lstStyle/>
          <a:p>
            <a:r>
              <a:rPr lang="en-GB" dirty="0">
                <a:hlinkClick r:id="rId3"/>
              </a:rPr>
              <a:t>https://www.youtube.com/watch?v=GYIUqHpu-q0</a:t>
            </a:r>
            <a:endParaRPr lang="en-GB" dirty="0"/>
          </a:p>
        </p:txBody>
      </p:sp>
      <p:sp>
        <p:nvSpPr>
          <p:cNvPr id="9" name="TextBox 8">
            <a:extLst>
              <a:ext uri="{FF2B5EF4-FFF2-40B4-BE49-F238E27FC236}">
                <a16:creationId xmlns:a16="http://schemas.microsoft.com/office/drawing/2014/main" id="{D8F94BB4-0DF9-4CEA-8E3F-130B46AEB7D9}"/>
              </a:ext>
            </a:extLst>
          </p:cNvPr>
          <p:cNvSpPr txBox="1"/>
          <p:nvPr/>
        </p:nvSpPr>
        <p:spPr>
          <a:xfrm>
            <a:off x="8975835" y="89972"/>
            <a:ext cx="2244204" cy="369332"/>
          </a:xfrm>
          <a:prstGeom prst="rect">
            <a:avLst/>
          </a:prstGeom>
          <a:noFill/>
        </p:spPr>
        <p:txBody>
          <a:bodyPr wrap="none" rtlCol="0">
            <a:spAutoFit/>
          </a:bodyPr>
          <a:lstStyle/>
          <a:p>
            <a:r>
              <a:rPr lang="en-GB" dirty="0"/>
              <a:t>27 mins 52 seconds in</a:t>
            </a:r>
          </a:p>
        </p:txBody>
      </p:sp>
      <p:pic>
        <p:nvPicPr>
          <p:cNvPr id="10" name="Picture 9">
            <a:extLst>
              <a:ext uri="{FF2B5EF4-FFF2-40B4-BE49-F238E27FC236}">
                <a16:creationId xmlns:a16="http://schemas.microsoft.com/office/drawing/2014/main" id="{69A3F292-A2F3-4F17-85C8-7D3E58DDC75C}"/>
              </a:ext>
            </a:extLst>
          </p:cNvPr>
          <p:cNvPicPr>
            <a:picLocks noChangeAspect="1"/>
          </p:cNvPicPr>
          <p:nvPr/>
        </p:nvPicPr>
        <p:blipFill>
          <a:blip r:embed="rId4"/>
          <a:stretch>
            <a:fillRect/>
          </a:stretch>
        </p:blipFill>
        <p:spPr>
          <a:xfrm rot="975549">
            <a:off x="9814056" y="2172118"/>
            <a:ext cx="2186152" cy="1682312"/>
          </a:xfrm>
          <a:prstGeom prst="rect">
            <a:avLst/>
          </a:prstGeom>
        </p:spPr>
      </p:pic>
      <p:sp>
        <p:nvSpPr>
          <p:cNvPr id="7" name="Rectangle 6">
            <a:extLst>
              <a:ext uri="{FF2B5EF4-FFF2-40B4-BE49-F238E27FC236}">
                <a16:creationId xmlns:a16="http://schemas.microsoft.com/office/drawing/2014/main" id="{40D46ECB-D06B-459F-BAC9-65CBE5B77874}"/>
              </a:ext>
            </a:extLst>
          </p:cNvPr>
          <p:cNvSpPr/>
          <p:nvPr/>
        </p:nvSpPr>
        <p:spPr>
          <a:xfrm>
            <a:off x="4130565" y="5085164"/>
            <a:ext cx="7809187" cy="1200329"/>
          </a:xfrm>
          <a:prstGeom prst="rect">
            <a:avLst/>
          </a:prstGeom>
          <a:solidFill>
            <a:schemeClr val="accent1">
              <a:lumMod val="20000"/>
              <a:lumOff val="80000"/>
            </a:schemeClr>
          </a:solidFill>
        </p:spPr>
        <p:txBody>
          <a:bodyPr wrap="square">
            <a:spAutoFit/>
          </a:bodyPr>
          <a:lstStyle/>
          <a:p>
            <a:r>
              <a:rPr lang="en-GB" dirty="0">
                <a:latin typeface="XCCW Joined 7a" panose="03050602040000000000" pitchFamily="66" charset="0"/>
              </a:rPr>
              <a:t>“ An autobiography is a book a person writes about his own life and it is usually full of all sorts of boring details. This is not an autobiography. (Roald Dahl, Boy, page 7)</a:t>
            </a:r>
          </a:p>
        </p:txBody>
      </p:sp>
    </p:spTree>
    <p:extLst>
      <p:ext uri="{BB962C8B-B14F-4D97-AF65-F5344CB8AC3E}">
        <p14:creationId xmlns:p14="http://schemas.microsoft.com/office/powerpoint/2010/main" val="19806221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9C874-410D-48C9-B804-C6F1FE93F6C9}"/>
              </a:ext>
            </a:extLst>
          </p:cNvPr>
          <p:cNvSpPr>
            <a:spLocks noGrp="1"/>
          </p:cNvSpPr>
          <p:nvPr>
            <p:ph type="title"/>
          </p:nvPr>
        </p:nvSpPr>
        <p:spPr/>
        <p:txBody>
          <a:bodyPr/>
          <a:lstStyle/>
          <a:p>
            <a:r>
              <a:rPr lang="en-GB" u="sng" dirty="0"/>
              <a:t>‘Boy’ by Roald Dahl- the mouse incident! </a:t>
            </a:r>
          </a:p>
        </p:txBody>
      </p:sp>
      <p:pic>
        <p:nvPicPr>
          <p:cNvPr id="3" name="Picture 2">
            <a:extLst>
              <a:ext uri="{FF2B5EF4-FFF2-40B4-BE49-F238E27FC236}">
                <a16:creationId xmlns:a16="http://schemas.microsoft.com/office/drawing/2014/main" id="{A3E55F4B-AD2D-46B4-B411-43D5AD6892ED}"/>
              </a:ext>
            </a:extLst>
          </p:cNvPr>
          <p:cNvPicPr>
            <a:picLocks noChangeAspect="1"/>
          </p:cNvPicPr>
          <p:nvPr/>
        </p:nvPicPr>
        <p:blipFill>
          <a:blip r:embed="rId2"/>
          <a:stretch>
            <a:fillRect/>
          </a:stretch>
        </p:blipFill>
        <p:spPr>
          <a:xfrm>
            <a:off x="294289" y="1602304"/>
            <a:ext cx="3233119" cy="4981058"/>
          </a:xfrm>
          <a:prstGeom prst="rect">
            <a:avLst/>
          </a:prstGeom>
        </p:spPr>
      </p:pic>
      <p:sp>
        <p:nvSpPr>
          <p:cNvPr id="5" name="Rectangle 4">
            <a:extLst>
              <a:ext uri="{FF2B5EF4-FFF2-40B4-BE49-F238E27FC236}">
                <a16:creationId xmlns:a16="http://schemas.microsoft.com/office/drawing/2014/main" id="{B9C79EA6-D290-42C2-AE09-314D4855382B}"/>
              </a:ext>
            </a:extLst>
          </p:cNvPr>
          <p:cNvSpPr/>
          <p:nvPr/>
        </p:nvSpPr>
        <p:spPr>
          <a:xfrm>
            <a:off x="4243076" y="2274838"/>
            <a:ext cx="6810704" cy="2308324"/>
          </a:xfrm>
          <a:prstGeom prst="rect">
            <a:avLst/>
          </a:prstGeom>
          <a:solidFill>
            <a:schemeClr val="accent2">
              <a:lumMod val="40000"/>
              <a:lumOff val="60000"/>
            </a:schemeClr>
          </a:solidFill>
        </p:spPr>
        <p:txBody>
          <a:bodyPr wrap="square">
            <a:spAutoFit/>
          </a:bodyPr>
          <a:lstStyle/>
          <a:p>
            <a:r>
              <a:rPr lang="en-GB" sz="2400" dirty="0"/>
              <a:t>Think about the character of Mrs Pratchett.</a:t>
            </a:r>
          </a:p>
          <a:p>
            <a:r>
              <a:rPr lang="en-GB" sz="2400" dirty="0"/>
              <a:t> Is she really just a victim in this story bullied by young boys? </a:t>
            </a:r>
          </a:p>
          <a:p>
            <a:r>
              <a:rPr lang="en-GB" sz="2400" dirty="0"/>
              <a:t>Was she being harassed by Roald Dahl and his friends?</a:t>
            </a:r>
          </a:p>
          <a:p>
            <a:r>
              <a:rPr lang="en-GB" sz="2400" dirty="0"/>
              <a:t>Do you actually feel sorry for her? </a:t>
            </a:r>
          </a:p>
        </p:txBody>
      </p:sp>
      <p:sp>
        <p:nvSpPr>
          <p:cNvPr id="6" name="Rectangle 5">
            <a:extLst>
              <a:ext uri="{FF2B5EF4-FFF2-40B4-BE49-F238E27FC236}">
                <a16:creationId xmlns:a16="http://schemas.microsoft.com/office/drawing/2014/main" id="{1328BA0B-29C1-47A8-8F1F-54DDD7A39DDE}"/>
              </a:ext>
            </a:extLst>
          </p:cNvPr>
          <p:cNvSpPr/>
          <p:nvPr/>
        </p:nvSpPr>
        <p:spPr>
          <a:xfrm>
            <a:off x="3941114" y="89972"/>
            <a:ext cx="4940391" cy="369332"/>
          </a:xfrm>
          <a:prstGeom prst="rect">
            <a:avLst/>
          </a:prstGeom>
        </p:spPr>
        <p:txBody>
          <a:bodyPr wrap="none">
            <a:spAutoFit/>
          </a:bodyPr>
          <a:lstStyle/>
          <a:p>
            <a:r>
              <a:rPr lang="en-GB" dirty="0">
                <a:hlinkClick r:id="rId3"/>
              </a:rPr>
              <a:t>https://www.youtube.com/watch?v=GYIUqHpu-q0</a:t>
            </a:r>
            <a:endParaRPr lang="en-GB" dirty="0"/>
          </a:p>
        </p:txBody>
      </p:sp>
      <p:sp>
        <p:nvSpPr>
          <p:cNvPr id="9" name="TextBox 8">
            <a:extLst>
              <a:ext uri="{FF2B5EF4-FFF2-40B4-BE49-F238E27FC236}">
                <a16:creationId xmlns:a16="http://schemas.microsoft.com/office/drawing/2014/main" id="{D8F94BB4-0DF9-4CEA-8E3F-130B46AEB7D9}"/>
              </a:ext>
            </a:extLst>
          </p:cNvPr>
          <p:cNvSpPr txBox="1"/>
          <p:nvPr/>
        </p:nvSpPr>
        <p:spPr>
          <a:xfrm>
            <a:off x="8975835" y="89972"/>
            <a:ext cx="2244204" cy="369332"/>
          </a:xfrm>
          <a:prstGeom prst="rect">
            <a:avLst/>
          </a:prstGeom>
          <a:noFill/>
        </p:spPr>
        <p:txBody>
          <a:bodyPr wrap="none" rtlCol="0">
            <a:spAutoFit/>
          </a:bodyPr>
          <a:lstStyle/>
          <a:p>
            <a:r>
              <a:rPr lang="en-GB" dirty="0"/>
              <a:t>27 mins 52 seconds in</a:t>
            </a:r>
          </a:p>
        </p:txBody>
      </p:sp>
    </p:spTree>
    <p:extLst>
      <p:ext uri="{BB962C8B-B14F-4D97-AF65-F5344CB8AC3E}">
        <p14:creationId xmlns:p14="http://schemas.microsoft.com/office/powerpoint/2010/main" val="37340150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3E55F4B-AD2D-46B4-B411-43D5AD6892ED}"/>
              </a:ext>
            </a:extLst>
          </p:cNvPr>
          <p:cNvPicPr>
            <a:picLocks noChangeAspect="1"/>
          </p:cNvPicPr>
          <p:nvPr/>
        </p:nvPicPr>
        <p:blipFill>
          <a:blip r:embed="rId2"/>
          <a:stretch>
            <a:fillRect/>
          </a:stretch>
        </p:blipFill>
        <p:spPr>
          <a:xfrm>
            <a:off x="420413" y="1758800"/>
            <a:ext cx="2597986" cy="4002549"/>
          </a:xfrm>
          <a:prstGeom prst="rect">
            <a:avLst/>
          </a:prstGeom>
        </p:spPr>
      </p:pic>
      <p:sp>
        <p:nvSpPr>
          <p:cNvPr id="5" name="Rectangle 4">
            <a:extLst>
              <a:ext uri="{FF2B5EF4-FFF2-40B4-BE49-F238E27FC236}">
                <a16:creationId xmlns:a16="http://schemas.microsoft.com/office/drawing/2014/main" id="{B9C79EA6-D290-42C2-AE09-314D4855382B}"/>
              </a:ext>
            </a:extLst>
          </p:cNvPr>
          <p:cNvSpPr/>
          <p:nvPr/>
        </p:nvSpPr>
        <p:spPr>
          <a:xfrm>
            <a:off x="3465311" y="1678907"/>
            <a:ext cx="6810704" cy="3785652"/>
          </a:xfrm>
          <a:prstGeom prst="rect">
            <a:avLst/>
          </a:prstGeom>
          <a:solidFill>
            <a:schemeClr val="accent2">
              <a:lumMod val="40000"/>
              <a:lumOff val="60000"/>
            </a:schemeClr>
          </a:solidFill>
        </p:spPr>
        <p:txBody>
          <a:bodyPr wrap="square">
            <a:spAutoFit/>
          </a:bodyPr>
          <a:lstStyle/>
          <a:p>
            <a:r>
              <a:rPr lang="en-GB" sz="2400" b="1" dirty="0">
                <a:latin typeface="XCCW Joined 7a" panose="03050602040000000000" pitchFamily="66" charset="0"/>
              </a:rPr>
              <a:t>Paired work- Over to you! </a:t>
            </a:r>
            <a:r>
              <a:rPr lang="en-GB" sz="2400" dirty="0">
                <a:latin typeface="XCCW Joined 7a" panose="03050602040000000000" pitchFamily="66" charset="0"/>
              </a:rPr>
              <a:t>Write about this incident from Mrs Pratchett’s point of view. </a:t>
            </a:r>
          </a:p>
          <a:p>
            <a:endParaRPr lang="en-GB" sz="2400" dirty="0">
              <a:latin typeface="XCCW Joined 7a" panose="03050602040000000000" pitchFamily="66" charset="0"/>
            </a:endParaRPr>
          </a:p>
          <a:p>
            <a:r>
              <a:rPr lang="en-GB" sz="2400" dirty="0">
                <a:latin typeface="XCCW Joined 7a" panose="03050602040000000000" pitchFamily="66" charset="0"/>
              </a:rPr>
              <a:t>Think carefully about how you want your reader to feel about her- do you want them to like her? Hate her? Feel sorry for her? </a:t>
            </a:r>
          </a:p>
          <a:p>
            <a:r>
              <a:rPr lang="en-GB" sz="2400" dirty="0">
                <a:latin typeface="XCCW Joined 7a" panose="03050602040000000000" pitchFamily="66" charset="0"/>
              </a:rPr>
              <a:t>Remember to exaggerate the incident in the style of Roald Dahl. </a:t>
            </a:r>
          </a:p>
        </p:txBody>
      </p:sp>
      <p:sp>
        <p:nvSpPr>
          <p:cNvPr id="6" name="Rectangle 5">
            <a:extLst>
              <a:ext uri="{FF2B5EF4-FFF2-40B4-BE49-F238E27FC236}">
                <a16:creationId xmlns:a16="http://schemas.microsoft.com/office/drawing/2014/main" id="{1328BA0B-29C1-47A8-8F1F-54DDD7A39DDE}"/>
              </a:ext>
            </a:extLst>
          </p:cNvPr>
          <p:cNvSpPr/>
          <p:nvPr/>
        </p:nvSpPr>
        <p:spPr>
          <a:xfrm>
            <a:off x="3941114" y="89972"/>
            <a:ext cx="4940391" cy="369332"/>
          </a:xfrm>
          <a:prstGeom prst="rect">
            <a:avLst/>
          </a:prstGeom>
        </p:spPr>
        <p:txBody>
          <a:bodyPr wrap="none">
            <a:spAutoFit/>
          </a:bodyPr>
          <a:lstStyle/>
          <a:p>
            <a:r>
              <a:rPr lang="en-GB" dirty="0">
                <a:hlinkClick r:id="rId3"/>
              </a:rPr>
              <a:t>https://www.youtube.com/watch?v=GYIUqHpu-q0</a:t>
            </a:r>
            <a:endParaRPr lang="en-GB" dirty="0"/>
          </a:p>
        </p:txBody>
      </p:sp>
      <p:sp>
        <p:nvSpPr>
          <p:cNvPr id="9" name="TextBox 8">
            <a:extLst>
              <a:ext uri="{FF2B5EF4-FFF2-40B4-BE49-F238E27FC236}">
                <a16:creationId xmlns:a16="http://schemas.microsoft.com/office/drawing/2014/main" id="{D8F94BB4-0DF9-4CEA-8E3F-130B46AEB7D9}"/>
              </a:ext>
            </a:extLst>
          </p:cNvPr>
          <p:cNvSpPr txBox="1"/>
          <p:nvPr/>
        </p:nvSpPr>
        <p:spPr>
          <a:xfrm>
            <a:off x="8975835" y="89972"/>
            <a:ext cx="2244204" cy="369332"/>
          </a:xfrm>
          <a:prstGeom prst="rect">
            <a:avLst/>
          </a:prstGeom>
          <a:noFill/>
        </p:spPr>
        <p:txBody>
          <a:bodyPr wrap="none" rtlCol="0">
            <a:spAutoFit/>
          </a:bodyPr>
          <a:lstStyle/>
          <a:p>
            <a:r>
              <a:rPr lang="en-GB" dirty="0"/>
              <a:t>27 mins 52 seconds in</a:t>
            </a:r>
          </a:p>
        </p:txBody>
      </p:sp>
      <p:sp>
        <p:nvSpPr>
          <p:cNvPr id="7" name="Title 1">
            <a:extLst>
              <a:ext uri="{FF2B5EF4-FFF2-40B4-BE49-F238E27FC236}">
                <a16:creationId xmlns:a16="http://schemas.microsoft.com/office/drawing/2014/main" id="{FFEFA8AC-B84E-40EB-A0FA-9F6DF5460AF2}"/>
              </a:ext>
            </a:extLst>
          </p:cNvPr>
          <p:cNvSpPr txBox="1">
            <a:spLocks/>
          </p:cNvSpPr>
          <p:nvPr/>
        </p:nvSpPr>
        <p:spPr bwMode="auto">
          <a:xfrm>
            <a:off x="609600" y="459304"/>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r>
              <a:rPr lang="en-GB" u="sng" dirty="0"/>
              <a:t>‘Boy’ by Roald Dahl- The Great Mouse Plot!</a:t>
            </a:r>
          </a:p>
        </p:txBody>
      </p:sp>
      <p:pic>
        <p:nvPicPr>
          <p:cNvPr id="10" name="Picture 9">
            <a:extLst>
              <a:ext uri="{FF2B5EF4-FFF2-40B4-BE49-F238E27FC236}">
                <a16:creationId xmlns:a16="http://schemas.microsoft.com/office/drawing/2014/main" id="{A7F6F663-43CA-456C-B7DA-04693C736F54}"/>
              </a:ext>
            </a:extLst>
          </p:cNvPr>
          <p:cNvPicPr>
            <a:picLocks noChangeAspect="1"/>
          </p:cNvPicPr>
          <p:nvPr/>
        </p:nvPicPr>
        <p:blipFill>
          <a:blip r:embed="rId4"/>
          <a:stretch>
            <a:fillRect/>
          </a:stretch>
        </p:blipFill>
        <p:spPr>
          <a:xfrm rot="1273669">
            <a:off x="10380766" y="1945012"/>
            <a:ext cx="1369428" cy="1818881"/>
          </a:xfrm>
          <a:prstGeom prst="rect">
            <a:avLst/>
          </a:prstGeom>
        </p:spPr>
      </p:pic>
      <p:sp>
        <p:nvSpPr>
          <p:cNvPr id="11" name="Rectangle 10">
            <a:extLst>
              <a:ext uri="{FF2B5EF4-FFF2-40B4-BE49-F238E27FC236}">
                <a16:creationId xmlns:a16="http://schemas.microsoft.com/office/drawing/2014/main" id="{DC5610E7-2757-449F-925D-B1B907823783}"/>
              </a:ext>
            </a:extLst>
          </p:cNvPr>
          <p:cNvSpPr/>
          <p:nvPr/>
        </p:nvSpPr>
        <p:spPr>
          <a:xfrm>
            <a:off x="3941114" y="5541162"/>
            <a:ext cx="5439694"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a:ln/>
                <a:solidFill>
                  <a:schemeClr val="accent3"/>
                </a:solidFill>
                <a:effectLst/>
              </a:rPr>
              <a:t>SHOW NOT TELL! </a:t>
            </a:r>
          </a:p>
        </p:txBody>
      </p:sp>
    </p:spTree>
    <p:extLst>
      <p:ext uri="{BB962C8B-B14F-4D97-AF65-F5344CB8AC3E}">
        <p14:creationId xmlns:p14="http://schemas.microsoft.com/office/powerpoint/2010/main" val="20011056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3E55F4B-AD2D-46B4-B411-43D5AD6892ED}"/>
              </a:ext>
            </a:extLst>
          </p:cNvPr>
          <p:cNvPicPr>
            <a:picLocks noChangeAspect="1"/>
          </p:cNvPicPr>
          <p:nvPr/>
        </p:nvPicPr>
        <p:blipFill>
          <a:blip r:embed="rId2"/>
          <a:stretch>
            <a:fillRect/>
          </a:stretch>
        </p:blipFill>
        <p:spPr>
          <a:xfrm>
            <a:off x="225281" y="1593646"/>
            <a:ext cx="2597986" cy="4002549"/>
          </a:xfrm>
          <a:prstGeom prst="rect">
            <a:avLst/>
          </a:prstGeom>
        </p:spPr>
      </p:pic>
      <p:sp>
        <p:nvSpPr>
          <p:cNvPr id="5" name="Rectangle 4">
            <a:extLst>
              <a:ext uri="{FF2B5EF4-FFF2-40B4-BE49-F238E27FC236}">
                <a16:creationId xmlns:a16="http://schemas.microsoft.com/office/drawing/2014/main" id="{B9C79EA6-D290-42C2-AE09-314D4855382B}"/>
              </a:ext>
            </a:extLst>
          </p:cNvPr>
          <p:cNvSpPr/>
          <p:nvPr/>
        </p:nvSpPr>
        <p:spPr>
          <a:xfrm>
            <a:off x="3328350" y="1766127"/>
            <a:ext cx="3187737" cy="2308324"/>
          </a:xfrm>
          <a:prstGeom prst="rect">
            <a:avLst/>
          </a:prstGeom>
          <a:solidFill>
            <a:schemeClr val="accent2">
              <a:lumMod val="40000"/>
              <a:lumOff val="60000"/>
            </a:schemeClr>
          </a:solidFill>
        </p:spPr>
        <p:txBody>
          <a:bodyPr wrap="square">
            <a:spAutoFit/>
          </a:bodyPr>
          <a:lstStyle/>
          <a:p>
            <a:r>
              <a:rPr lang="en-GB" sz="2400" b="1" dirty="0">
                <a:latin typeface="XCCW Joined 7a" panose="03050602040000000000" pitchFamily="66" charset="0"/>
              </a:rPr>
              <a:t>As you write tick off the features on the checklist that you have included. </a:t>
            </a:r>
            <a:endParaRPr lang="en-GB" sz="2400" dirty="0">
              <a:latin typeface="XCCW Joined 7a" panose="03050602040000000000" pitchFamily="66" charset="0"/>
            </a:endParaRPr>
          </a:p>
        </p:txBody>
      </p:sp>
      <p:sp>
        <p:nvSpPr>
          <p:cNvPr id="6" name="Rectangle 5">
            <a:extLst>
              <a:ext uri="{FF2B5EF4-FFF2-40B4-BE49-F238E27FC236}">
                <a16:creationId xmlns:a16="http://schemas.microsoft.com/office/drawing/2014/main" id="{1328BA0B-29C1-47A8-8F1F-54DDD7A39DDE}"/>
              </a:ext>
            </a:extLst>
          </p:cNvPr>
          <p:cNvSpPr/>
          <p:nvPr/>
        </p:nvSpPr>
        <p:spPr>
          <a:xfrm>
            <a:off x="3941114" y="89972"/>
            <a:ext cx="4940391" cy="369332"/>
          </a:xfrm>
          <a:prstGeom prst="rect">
            <a:avLst/>
          </a:prstGeom>
        </p:spPr>
        <p:txBody>
          <a:bodyPr wrap="none">
            <a:spAutoFit/>
          </a:bodyPr>
          <a:lstStyle/>
          <a:p>
            <a:r>
              <a:rPr lang="en-GB" dirty="0">
                <a:hlinkClick r:id="rId3"/>
              </a:rPr>
              <a:t>https://www.youtube.com/watch?v=GYIUqHpu-q0</a:t>
            </a:r>
            <a:endParaRPr lang="en-GB" dirty="0"/>
          </a:p>
        </p:txBody>
      </p:sp>
      <p:sp>
        <p:nvSpPr>
          <p:cNvPr id="9" name="TextBox 8">
            <a:extLst>
              <a:ext uri="{FF2B5EF4-FFF2-40B4-BE49-F238E27FC236}">
                <a16:creationId xmlns:a16="http://schemas.microsoft.com/office/drawing/2014/main" id="{D8F94BB4-0DF9-4CEA-8E3F-130B46AEB7D9}"/>
              </a:ext>
            </a:extLst>
          </p:cNvPr>
          <p:cNvSpPr txBox="1"/>
          <p:nvPr/>
        </p:nvSpPr>
        <p:spPr>
          <a:xfrm>
            <a:off x="8975835" y="89972"/>
            <a:ext cx="2244204" cy="369332"/>
          </a:xfrm>
          <a:prstGeom prst="rect">
            <a:avLst/>
          </a:prstGeom>
          <a:noFill/>
        </p:spPr>
        <p:txBody>
          <a:bodyPr wrap="none" rtlCol="0">
            <a:spAutoFit/>
          </a:bodyPr>
          <a:lstStyle/>
          <a:p>
            <a:r>
              <a:rPr lang="en-GB" dirty="0"/>
              <a:t>27 mins 52 seconds in</a:t>
            </a:r>
          </a:p>
        </p:txBody>
      </p:sp>
      <p:sp>
        <p:nvSpPr>
          <p:cNvPr id="7" name="Title 1">
            <a:extLst>
              <a:ext uri="{FF2B5EF4-FFF2-40B4-BE49-F238E27FC236}">
                <a16:creationId xmlns:a16="http://schemas.microsoft.com/office/drawing/2014/main" id="{FFEFA8AC-B84E-40EB-A0FA-9F6DF5460AF2}"/>
              </a:ext>
            </a:extLst>
          </p:cNvPr>
          <p:cNvSpPr txBox="1">
            <a:spLocks/>
          </p:cNvSpPr>
          <p:nvPr/>
        </p:nvSpPr>
        <p:spPr bwMode="auto">
          <a:xfrm>
            <a:off x="609600" y="459304"/>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r>
              <a:rPr lang="en-GB" u="sng" dirty="0"/>
              <a:t>‘Boy’ by Roald Dahl- The Great Mouse Plot!</a:t>
            </a:r>
          </a:p>
        </p:txBody>
      </p:sp>
      <p:pic>
        <p:nvPicPr>
          <p:cNvPr id="2" name="Picture 1">
            <a:extLst>
              <a:ext uri="{FF2B5EF4-FFF2-40B4-BE49-F238E27FC236}">
                <a16:creationId xmlns:a16="http://schemas.microsoft.com/office/drawing/2014/main" id="{C7EA014F-080F-4430-B5F6-E9792E51B956}"/>
              </a:ext>
            </a:extLst>
          </p:cNvPr>
          <p:cNvPicPr>
            <a:picLocks noChangeAspect="1"/>
          </p:cNvPicPr>
          <p:nvPr/>
        </p:nvPicPr>
        <p:blipFill>
          <a:blip r:embed="rId4"/>
          <a:stretch>
            <a:fillRect/>
          </a:stretch>
        </p:blipFill>
        <p:spPr>
          <a:xfrm>
            <a:off x="6654633" y="2085894"/>
            <a:ext cx="3554276" cy="4682134"/>
          </a:xfrm>
          <a:prstGeom prst="rect">
            <a:avLst/>
          </a:prstGeom>
        </p:spPr>
      </p:pic>
      <p:pic>
        <p:nvPicPr>
          <p:cNvPr id="4" name="Picture 3">
            <a:extLst>
              <a:ext uri="{FF2B5EF4-FFF2-40B4-BE49-F238E27FC236}">
                <a16:creationId xmlns:a16="http://schemas.microsoft.com/office/drawing/2014/main" id="{66F6456B-9FB9-45E6-A3E0-8BEC274BD4F6}"/>
              </a:ext>
            </a:extLst>
          </p:cNvPr>
          <p:cNvPicPr>
            <a:picLocks noChangeAspect="1"/>
          </p:cNvPicPr>
          <p:nvPr/>
        </p:nvPicPr>
        <p:blipFill>
          <a:blip r:embed="rId5"/>
          <a:stretch>
            <a:fillRect/>
          </a:stretch>
        </p:blipFill>
        <p:spPr>
          <a:xfrm rot="964258">
            <a:off x="10421581" y="1811536"/>
            <a:ext cx="1596916" cy="1761931"/>
          </a:xfrm>
          <a:prstGeom prst="rect">
            <a:avLst/>
          </a:prstGeom>
        </p:spPr>
      </p:pic>
    </p:spTree>
    <p:extLst>
      <p:ext uri="{BB962C8B-B14F-4D97-AF65-F5344CB8AC3E}">
        <p14:creationId xmlns:p14="http://schemas.microsoft.com/office/powerpoint/2010/main" val="4205340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9B1E2C3-A0CC-465C-8729-93B2404F83AB}"/>
              </a:ext>
            </a:extLst>
          </p:cNvPr>
          <p:cNvPicPr>
            <a:picLocks noChangeAspect="1"/>
          </p:cNvPicPr>
          <p:nvPr/>
        </p:nvPicPr>
        <p:blipFill>
          <a:blip r:embed="rId2"/>
          <a:stretch>
            <a:fillRect/>
          </a:stretch>
        </p:blipFill>
        <p:spPr>
          <a:xfrm>
            <a:off x="2437509" y="22412"/>
            <a:ext cx="6622408" cy="6813175"/>
          </a:xfrm>
          <a:prstGeom prst="rect">
            <a:avLst/>
          </a:prstGeom>
        </p:spPr>
      </p:pic>
    </p:spTree>
    <p:extLst>
      <p:ext uri="{BB962C8B-B14F-4D97-AF65-F5344CB8AC3E}">
        <p14:creationId xmlns:p14="http://schemas.microsoft.com/office/powerpoint/2010/main" val="24617077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40F41EF-56C7-4942-AB95-27985E74666A}"/>
              </a:ext>
            </a:extLst>
          </p:cNvPr>
          <p:cNvPicPr>
            <a:picLocks noChangeAspect="1"/>
          </p:cNvPicPr>
          <p:nvPr/>
        </p:nvPicPr>
        <p:blipFill rotWithShape="1">
          <a:blip r:embed="rId2"/>
          <a:srcRect l="27241" t="15172" r="10000" b="9425"/>
          <a:stretch/>
        </p:blipFill>
        <p:spPr>
          <a:xfrm>
            <a:off x="1166647" y="173939"/>
            <a:ext cx="9890236" cy="6684061"/>
          </a:xfrm>
          <a:prstGeom prst="rect">
            <a:avLst/>
          </a:prstGeom>
        </p:spPr>
      </p:pic>
    </p:spTree>
    <p:extLst>
      <p:ext uri="{BB962C8B-B14F-4D97-AF65-F5344CB8AC3E}">
        <p14:creationId xmlns:p14="http://schemas.microsoft.com/office/powerpoint/2010/main" val="18405317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1755E6-6694-4E4B-81EB-B219F14F0DB2}"/>
              </a:ext>
            </a:extLst>
          </p:cNvPr>
          <p:cNvPicPr>
            <a:picLocks noChangeAspect="1"/>
          </p:cNvPicPr>
          <p:nvPr/>
        </p:nvPicPr>
        <p:blipFill rotWithShape="1">
          <a:blip r:embed="rId2"/>
          <a:srcRect l="35776" t="31111" r="28707" b="39157"/>
          <a:stretch/>
        </p:blipFill>
        <p:spPr>
          <a:xfrm>
            <a:off x="1996964" y="1741375"/>
            <a:ext cx="7168056" cy="3375250"/>
          </a:xfrm>
          <a:prstGeom prst="rect">
            <a:avLst/>
          </a:prstGeom>
        </p:spPr>
      </p:pic>
      <p:sp>
        <p:nvSpPr>
          <p:cNvPr id="5" name="Rectangle 4">
            <a:extLst>
              <a:ext uri="{FF2B5EF4-FFF2-40B4-BE49-F238E27FC236}">
                <a16:creationId xmlns:a16="http://schemas.microsoft.com/office/drawing/2014/main" id="{DCD11ACB-DDB6-4108-A185-98290CB0629A}"/>
              </a:ext>
            </a:extLst>
          </p:cNvPr>
          <p:cNvSpPr/>
          <p:nvPr/>
        </p:nvSpPr>
        <p:spPr>
          <a:xfrm>
            <a:off x="3248013" y="507915"/>
            <a:ext cx="4665957"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Self evaluation!</a:t>
            </a:r>
          </a:p>
        </p:txBody>
      </p:sp>
    </p:spTree>
    <p:extLst>
      <p:ext uri="{BB962C8B-B14F-4D97-AF65-F5344CB8AC3E}">
        <p14:creationId xmlns:p14="http://schemas.microsoft.com/office/powerpoint/2010/main" val="23037265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865AAEE-07F4-4EF1-9C30-2EDF75221105}"/>
              </a:ext>
            </a:extLst>
          </p:cNvPr>
          <p:cNvPicPr>
            <a:picLocks noChangeAspect="1"/>
          </p:cNvPicPr>
          <p:nvPr/>
        </p:nvPicPr>
        <p:blipFill rotWithShape="1">
          <a:blip r:embed="rId2"/>
          <a:srcRect l="40000" t="13793" r="23362" b="8659"/>
          <a:stretch/>
        </p:blipFill>
        <p:spPr>
          <a:xfrm>
            <a:off x="567559" y="208892"/>
            <a:ext cx="5409271" cy="6440215"/>
          </a:xfrm>
          <a:prstGeom prst="rect">
            <a:avLst/>
          </a:prstGeom>
        </p:spPr>
      </p:pic>
      <p:pic>
        <p:nvPicPr>
          <p:cNvPr id="3" name="Picture 2">
            <a:extLst>
              <a:ext uri="{FF2B5EF4-FFF2-40B4-BE49-F238E27FC236}">
                <a16:creationId xmlns:a16="http://schemas.microsoft.com/office/drawing/2014/main" id="{A67725A5-076D-45B0-A4D9-88D21BFB8B64}"/>
              </a:ext>
            </a:extLst>
          </p:cNvPr>
          <p:cNvPicPr>
            <a:picLocks noChangeAspect="1"/>
          </p:cNvPicPr>
          <p:nvPr/>
        </p:nvPicPr>
        <p:blipFill>
          <a:blip r:embed="rId3"/>
          <a:stretch>
            <a:fillRect/>
          </a:stretch>
        </p:blipFill>
        <p:spPr>
          <a:xfrm>
            <a:off x="6783442" y="695324"/>
            <a:ext cx="3124200" cy="2733675"/>
          </a:xfrm>
          <a:prstGeom prst="rect">
            <a:avLst/>
          </a:prstGeom>
        </p:spPr>
      </p:pic>
      <p:pic>
        <p:nvPicPr>
          <p:cNvPr id="5" name="Picture 4">
            <a:extLst>
              <a:ext uri="{FF2B5EF4-FFF2-40B4-BE49-F238E27FC236}">
                <a16:creationId xmlns:a16="http://schemas.microsoft.com/office/drawing/2014/main" id="{0E8B4588-1CBA-40D5-A797-31964FB7D4F0}"/>
              </a:ext>
            </a:extLst>
          </p:cNvPr>
          <p:cNvPicPr>
            <a:picLocks noChangeAspect="1"/>
          </p:cNvPicPr>
          <p:nvPr/>
        </p:nvPicPr>
        <p:blipFill>
          <a:blip r:embed="rId4"/>
          <a:stretch>
            <a:fillRect/>
          </a:stretch>
        </p:blipFill>
        <p:spPr>
          <a:xfrm>
            <a:off x="6992992" y="3149325"/>
            <a:ext cx="2914650" cy="3228975"/>
          </a:xfrm>
          <a:prstGeom prst="rect">
            <a:avLst/>
          </a:prstGeom>
        </p:spPr>
      </p:pic>
    </p:spTree>
    <p:extLst>
      <p:ext uri="{BB962C8B-B14F-4D97-AF65-F5344CB8AC3E}">
        <p14:creationId xmlns:p14="http://schemas.microsoft.com/office/powerpoint/2010/main" val="28984016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5E17E12F-7BD4-4715-B278-3BE8B8C58804}"/>
              </a:ext>
            </a:extLst>
          </p:cNvPr>
          <p:cNvGraphicFramePr>
            <a:graphicFrameLocks noChangeAspect="1"/>
          </p:cNvGraphicFramePr>
          <p:nvPr>
            <p:extLst>
              <p:ext uri="{D42A27DB-BD31-4B8C-83A1-F6EECF244321}">
                <p14:modId xmlns:p14="http://schemas.microsoft.com/office/powerpoint/2010/main" val="1542871190"/>
              </p:ext>
            </p:extLst>
          </p:nvPr>
        </p:nvGraphicFramePr>
        <p:xfrm>
          <a:off x="92075" y="92075"/>
          <a:ext cx="1577975" cy="382588"/>
        </p:xfrm>
        <a:graphic>
          <a:graphicData uri="http://schemas.openxmlformats.org/presentationml/2006/ole">
            <mc:AlternateContent xmlns:mc="http://schemas.openxmlformats.org/markup-compatibility/2006">
              <mc:Choice xmlns:v="urn:schemas-microsoft-com:vml" Requires="v">
                <p:oleObj spid="_x0000_s2089" name="Packager Shell Object" showAsIcon="1" r:id="rId3" imgW="1578240" imgH="382680" progId="Package">
                  <p:embed/>
                </p:oleObj>
              </mc:Choice>
              <mc:Fallback>
                <p:oleObj name="Packager Shell Object" showAsIcon="1" r:id="rId3" imgW="1578240" imgH="382680" progId="Package">
                  <p:embed/>
                  <p:pic>
                    <p:nvPicPr>
                      <p:cNvPr id="0" name=""/>
                      <p:cNvPicPr/>
                      <p:nvPr/>
                    </p:nvPicPr>
                    <p:blipFill>
                      <a:blip r:embed="rId4"/>
                      <a:stretch>
                        <a:fillRect/>
                      </a:stretch>
                    </p:blipFill>
                    <p:spPr>
                      <a:xfrm>
                        <a:off x="92075" y="92075"/>
                        <a:ext cx="1577975" cy="382588"/>
                      </a:xfrm>
                      <a:prstGeom prst="rect">
                        <a:avLst/>
                      </a:prstGeom>
                    </p:spPr>
                  </p:pic>
                </p:oleObj>
              </mc:Fallback>
            </mc:AlternateContent>
          </a:graphicData>
        </a:graphic>
      </p:graphicFrame>
      <p:pic>
        <p:nvPicPr>
          <p:cNvPr id="3" name="Picture 2">
            <a:extLst>
              <a:ext uri="{FF2B5EF4-FFF2-40B4-BE49-F238E27FC236}">
                <a16:creationId xmlns:a16="http://schemas.microsoft.com/office/drawing/2014/main" id="{8F160785-9C83-4F07-A57F-CFD276F90AD4}"/>
              </a:ext>
            </a:extLst>
          </p:cNvPr>
          <p:cNvPicPr>
            <a:picLocks noChangeAspect="1"/>
          </p:cNvPicPr>
          <p:nvPr/>
        </p:nvPicPr>
        <p:blipFill>
          <a:blip r:embed="rId5"/>
          <a:stretch>
            <a:fillRect/>
          </a:stretch>
        </p:blipFill>
        <p:spPr>
          <a:xfrm>
            <a:off x="881062" y="283369"/>
            <a:ext cx="5505450" cy="1704975"/>
          </a:xfrm>
          <a:prstGeom prst="rect">
            <a:avLst/>
          </a:prstGeom>
        </p:spPr>
      </p:pic>
      <p:pic>
        <p:nvPicPr>
          <p:cNvPr id="4" name="Picture 3">
            <a:extLst>
              <a:ext uri="{FF2B5EF4-FFF2-40B4-BE49-F238E27FC236}">
                <a16:creationId xmlns:a16="http://schemas.microsoft.com/office/drawing/2014/main" id="{7BD9DEC1-36CB-4B65-B38E-AF6FAC3E7B5D}"/>
              </a:ext>
            </a:extLst>
          </p:cNvPr>
          <p:cNvPicPr>
            <a:picLocks noChangeAspect="1"/>
          </p:cNvPicPr>
          <p:nvPr/>
        </p:nvPicPr>
        <p:blipFill>
          <a:blip r:embed="rId6"/>
          <a:stretch>
            <a:fillRect/>
          </a:stretch>
        </p:blipFill>
        <p:spPr>
          <a:xfrm>
            <a:off x="7331951" y="1298685"/>
            <a:ext cx="2762250" cy="3314700"/>
          </a:xfrm>
          <a:prstGeom prst="rect">
            <a:avLst/>
          </a:prstGeom>
        </p:spPr>
      </p:pic>
      <p:sp>
        <p:nvSpPr>
          <p:cNvPr id="8" name="TextBox 7">
            <a:extLst>
              <a:ext uri="{FF2B5EF4-FFF2-40B4-BE49-F238E27FC236}">
                <a16:creationId xmlns:a16="http://schemas.microsoft.com/office/drawing/2014/main" id="{9138419A-39B3-4336-B08A-3B0CB28890F7}"/>
              </a:ext>
            </a:extLst>
          </p:cNvPr>
          <p:cNvSpPr txBox="1"/>
          <p:nvPr/>
        </p:nvSpPr>
        <p:spPr>
          <a:xfrm>
            <a:off x="5638800" y="2974427"/>
            <a:ext cx="914400" cy="1754326"/>
          </a:xfrm>
          <a:prstGeom prst="rect">
            <a:avLst/>
          </a:prstGeom>
          <a:noFill/>
        </p:spPr>
        <p:txBody>
          <a:bodyPr wrap="square" rtlCol="0">
            <a:spAutoFit/>
          </a:bodyPr>
          <a:lstStyle/>
          <a:p>
            <a:r>
              <a:rPr lang="en-GB" dirty="0"/>
              <a:t>What tone will your </a:t>
            </a:r>
            <a:r>
              <a:rPr lang="en-GB" dirty="0" err="1"/>
              <a:t>extrac</a:t>
            </a:r>
            <a:r>
              <a:rPr lang="en-GB" dirty="0"/>
              <a:t> have? </a:t>
            </a:r>
          </a:p>
        </p:txBody>
      </p:sp>
      <p:graphicFrame>
        <p:nvGraphicFramePr>
          <p:cNvPr id="9" name="Object 8">
            <a:extLst>
              <a:ext uri="{FF2B5EF4-FFF2-40B4-BE49-F238E27FC236}">
                <a16:creationId xmlns:a16="http://schemas.microsoft.com/office/drawing/2014/main" id="{EF4D658B-8FB0-4656-B018-829D3602A321}"/>
              </a:ext>
            </a:extLst>
          </p:cNvPr>
          <p:cNvGraphicFramePr>
            <a:graphicFrameLocks noChangeAspect="1"/>
          </p:cNvGraphicFramePr>
          <p:nvPr>
            <p:extLst>
              <p:ext uri="{D42A27DB-BD31-4B8C-83A1-F6EECF244321}">
                <p14:modId xmlns:p14="http://schemas.microsoft.com/office/powerpoint/2010/main" val="1008797838"/>
              </p:ext>
            </p:extLst>
          </p:nvPr>
        </p:nvGraphicFramePr>
        <p:xfrm>
          <a:off x="92075" y="92075"/>
          <a:ext cx="1543050" cy="382588"/>
        </p:xfrm>
        <a:graphic>
          <a:graphicData uri="http://schemas.openxmlformats.org/presentationml/2006/ole">
            <mc:AlternateContent xmlns:mc="http://schemas.openxmlformats.org/markup-compatibility/2006">
              <mc:Choice xmlns:v="urn:schemas-microsoft-com:vml" Requires="v">
                <p:oleObj spid="_x0000_s2090" name="Packager Shell Object" showAsIcon="1" r:id="rId7" imgW="1543320" imgH="382680" progId="Package">
                  <p:embed/>
                </p:oleObj>
              </mc:Choice>
              <mc:Fallback>
                <p:oleObj name="Packager Shell Object" showAsIcon="1" r:id="rId7" imgW="1543320" imgH="382680" progId="Package">
                  <p:embed/>
                  <p:pic>
                    <p:nvPicPr>
                      <p:cNvPr id="0" name=""/>
                      <p:cNvPicPr/>
                      <p:nvPr/>
                    </p:nvPicPr>
                    <p:blipFill>
                      <a:blip r:embed="rId8"/>
                      <a:stretch>
                        <a:fillRect/>
                      </a:stretch>
                    </p:blipFill>
                    <p:spPr>
                      <a:xfrm>
                        <a:off x="92075" y="92075"/>
                        <a:ext cx="1543050" cy="382588"/>
                      </a:xfrm>
                      <a:prstGeom prst="rect">
                        <a:avLst/>
                      </a:prstGeom>
                    </p:spPr>
                  </p:pic>
                </p:oleObj>
              </mc:Fallback>
            </mc:AlternateContent>
          </a:graphicData>
        </a:graphic>
      </p:graphicFrame>
      <p:graphicFrame>
        <p:nvGraphicFramePr>
          <p:cNvPr id="10" name="Object 9">
            <a:extLst>
              <a:ext uri="{FF2B5EF4-FFF2-40B4-BE49-F238E27FC236}">
                <a16:creationId xmlns:a16="http://schemas.microsoft.com/office/drawing/2014/main" id="{27463B5C-1E1F-447C-AEB4-1738DB465113}"/>
              </a:ext>
            </a:extLst>
          </p:cNvPr>
          <p:cNvGraphicFramePr>
            <a:graphicFrameLocks noChangeAspect="1"/>
          </p:cNvGraphicFramePr>
          <p:nvPr>
            <p:extLst>
              <p:ext uri="{D42A27DB-BD31-4B8C-83A1-F6EECF244321}">
                <p14:modId xmlns:p14="http://schemas.microsoft.com/office/powerpoint/2010/main" val="27137836"/>
              </p:ext>
            </p:extLst>
          </p:nvPr>
        </p:nvGraphicFramePr>
        <p:xfrm>
          <a:off x="92075" y="92075"/>
          <a:ext cx="1571625" cy="382588"/>
        </p:xfrm>
        <a:graphic>
          <a:graphicData uri="http://schemas.openxmlformats.org/presentationml/2006/ole">
            <mc:AlternateContent xmlns:mc="http://schemas.openxmlformats.org/markup-compatibility/2006">
              <mc:Choice xmlns:v="urn:schemas-microsoft-com:vml" Requires="v">
                <p:oleObj spid="_x0000_s2091" name="Packager Shell Object" showAsIcon="1" r:id="rId9" imgW="1571400" imgH="382680" progId="Package">
                  <p:embed/>
                </p:oleObj>
              </mc:Choice>
              <mc:Fallback>
                <p:oleObj name="Packager Shell Object" showAsIcon="1" r:id="rId9" imgW="1571400" imgH="382680" progId="Package">
                  <p:embed/>
                  <p:pic>
                    <p:nvPicPr>
                      <p:cNvPr id="0" name=""/>
                      <p:cNvPicPr/>
                      <p:nvPr/>
                    </p:nvPicPr>
                    <p:blipFill>
                      <a:blip r:embed="rId10"/>
                      <a:stretch>
                        <a:fillRect/>
                      </a:stretch>
                    </p:blipFill>
                    <p:spPr>
                      <a:xfrm>
                        <a:off x="92075" y="92075"/>
                        <a:ext cx="1571625" cy="382588"/>
                      </a:xfrm>
                      <a:prstGeom prst="rect">
                        <a:avLst/>
                      </a:prstGeom>
                    </p:spPr>
                  </p:pic>
                </p:oleObj>
              </mc:Fallback>
            </mc:AlternateContent>
          </a:graphicData>
        </a:graphic>
      </p:graphicFrame>
      <p:pic>
        <p:nvPicPr>
          <p:cNvPr id="11" name="Picture 10">
            <a:extLst>
              <a:ext uri="{FF2B5EF4-FFF2-40B4-BE49-F238E27FC236}">
                <a16:creationId xmlns:a16="http://schemas.microsoft.com/office/drawing/2014/main" id="{6DCED5B5-D984-433B-8A4D-8C7462E82C04}"/>
              </a:ext>
            </a:extLst>
          </p:cNvPr>
          <p:cNvPicPr>
            <a:picLocks noChangeAspect="1"/>
          </p:cNvPicPr>
          <p:nvPr/>
        </p:nvPicPr>
        <p:blipFill>
          <a:blip r:embed="rId11"/>
          <a:stretch>
            <a:fillRect/>
          </a:stretch>
        </p:blipFill>
        <p:spPr>
          <a:xfrm>
            <a:off x="863600" y="2593182"/>
            <a:ext cx="3600450" cy="2276475"/>
          </a:xfrm>
          <a:prstGeom prst="rect">
            <a:avLst/>
          </a:prstGeom>
        </p:spPr>
      </p:pic>
    </p:spTree>
    <p:extLst>
      <p:ext uri="{BB962C8B-B14F-4D97-AF65-F5344CB8AC3E}">
        <p14:creationId xmlns:p14="http://schemas.microsoft.com/office/powerpoint/2010/main" val="28981562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916833"/>
            <a:ext cx="9144000" cy="1470025"/>
          </a:xfrm>
        </p:spPr>
        <p:txBody>
          <a:bodyPr>
            <a:noAutofit/>
          </a:bodyPr>
          <a:lstStyle/>
          <a:p>
            <a:br>
              <a:rPr lang="en-GB" sz="2400" b="1" u="sng" dirty="0"/>
            </a:br>
            <a:br>
              <a:rPr lang="en-GB" sz="2400" b="1" u="sng" dirty="0"/>
            </a:br>
            <a:br>
              <a:rPr lang="en-GB" sz="2400" b="1" u="sng" dirty="0"/>
            </a:br>
            <a:br>
              <a:rPr lang="en-GB" sz="2400" b="1" u="sng" dirty="0"/>
            </a:br>
            <a:r>
              <a:rPr lang="en-GB" sz="2400" b="1" u="sng" dirty="0"/>
              <a:t>Your Task:</a:t>
            </a:r>
            <a:br>
              <a:rPr lang="en-GB" sz="2400" i="1" dirty="0"/>
            </a:br>
            <a:br>
              <a:rPr lang="en-GB" sz="2400" dirty="0"/>
            </a:br>
            <a:r>
              <a:rPr lang="en-GB" sz="2400" dirty="0"/>
              <a:t>Write about a time in your life you have felt nervous or excited. It can be real or made up.</a:t>
            </a:r>
            <a:br>
              <a:rPr lang="en-GB" sz="2400" dirty="0"/>
            </a:br>
            <a:br>
              <a:rPr lang="en-GB" sz="2400" i="1" dirty="0"/>
            </a:br>
            <a:r>
              <a:rPr lang="en-GB" sz="2400" i="1" dirty="0"/>
              <a:t>Was it your first day in Grange?</a:t>
            </a:r>
            <a:br>
              <a:rPr lang="en-GB" sz="2400" i="1" dirty="0"/>
            </a:br>
            <a:r>
              <a:rPr lang="en-GB" sz="2400" i="1" dirty="0"/>
              <a:t>Was it going on stage to sing, dance or perform?</a:t>
            </a:r>
            <a:br>
              <a:rPr lang="en-GB" sz="2400" i="1" dirty="0"/>
            </a:br>
            <a:r>
              <a:rPr lang="en-GB" sz="2400" i="1" dirty="0"/>
              <a:t>Was it going to the dentist?</a:t>
            </a:r>
            <a:br>
              <a:rPr lang="en-GB" sz="2400" i="1" dirty="0"/>
            </a:br>
            <a:r>
              <a:rPr lang="en-GB" sz="2400" i="1" dirty="0"/>
              <a:t>Was it at Christmas or your birthday party?</a:t>
            </a:r>
            <a:br>
              <a:rPr lang="en-GB" sz="2400" i="1" dirty="0"/>
            </a:br>
            <a:r>
              <a:rPr lang="en-GB" sz="2400" i="1" dirty="0"/>
              <a:t>Was it playing in a match or running a race?</a:t>
            </a:r>
            <a:br>
              <a:rPr lang="en-GB" sz="2400" i="1" dirty="0"/>
            </a:br>
            <a:r>
              <a:rPr lang="en-GB" sz="2400" i="1" dirty="0"/>
              <a:t>Was it going to a concert or to see your favourite team play?</a:t>
            </a:r>
            <a:br>
              <a:rPr lang="en-GB" sz="2400" i="1" dirty="0"/>
            </a:br>
            <a:r>
              <a:rPr lang="en-GB" sz="2400" i="1" dirty="0"/>
              <a:t>Was it going somewhere new for the first time?</a:t>
            </a:r>
            <a:br>
              <a:rPr lang="en-GB" sz="2400" i="1" dirty="0"/>
            </a:br>
            <a:br>
              <a:rPr lang="en-GB" sz="2400" i="1" dirty="0"/>
            </a:br>
            <a:r>
              <a:rPr lang="en-GB" sz="2400" i="1" dirty="0"/>
              <a:t>How did you feel before?</a:t>
            </a:r>
            <a:br>
              <a:rPr lang="en-GB" sz="2400" i="1" dirty="0"/>
            </a:br>
            <a:r>
              <a:rPr lang="en-GB" sz="2400" i="1" dirty="0"/>
              <a:t>How did you feel during?</a:t>
            </a:r>
            <a:br>
              <a:rPr lang="en-GB" sz="2400" i="1" dirty="0"/>
            </a:br>
            <a:r>
              <a:rPr lang="en-GB" sz="2400" i="1" dirty="0"/>
              <a:t>How did you feel after?</a:t>
            </a:r>
            <a:br>
              <a:rPr lang="en-GB" sz="2400" i="1" dirty="0"/>
            </a:br>
            <a:br>
              <a:rPr lang="en-GB" sz="2400" i="1" dirty="0"/>
            </a:br>
            <a:r>
              <a:rPr lang="en-GB" sz="2400" dirty="0"/>
              <a:t>Try to tell the story using as much detail as you can.</a:t>
            </a:r>
            <a:endParaRPr lang="en-GB" sz="2400" b="1" dirty="0"/>
          </a:p>
        </p:txBody>
      </p:sp>
    </p:spTree>
    <p:extLst>
      <p:ext uri="{BB962C8B-B14F-4D97-AF65-F5344CB8AC3E}">
        <p14:creationId xmlns:p14="http://schemas.microsoft.com/office/powerpoint/2010/main" val="30189697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TotalTime>
  <Words>1442</Words>
  <Application>Microsoft Office PowerPoint</Application>
  <PresentationFormat>Widescreen</PresentationFormat>
  <Paragraphs>174</Paragraphs>
  <Slides>37</Slides>
  <Notes>0</Notes>
  <HiddenSlides>0</HiddenSlides>
  <MMClips>0</MMClips>
  <ScaleCrop>false</ScaleCrop>
  <HeadingPairs>
    <vt:vector size="8" baseType="variant">
      <vt:variant>
        <vt:lpstr>Fonts Used</vt:lpstr>
      </vt:variant>
      <vt:variant>
        <vt:i4>9</vt:i4>
      </vt:variant>
      <vt:variant>
        <vt:lpstr>Theme</vt:lpstr>
      </vt:variant>
      <vt:variant>
        <vt:i4>4</vt:i4>
      </vt:variant>
      <vt:variant>
        <vt:lpstr>Embedded OLE Servers</vt:lpstr>
      </vt:variant>
      <vt:variant>
        <vt:i4>1</vt:i4>
      </vt:variant>
      <vt:variant>
        <vt:lpstr>Slide Titles</vt:lpstr>
      </vt:variant>
      <vt:variant>
        <vt:i4>37</vt:i4>
      </vt:variant>
    </vt:vector>
  </HeadingPairs>
  <TitlesOfParts>
    <vt:vector size="51" baseType="lpstr">
      <vt:lpstr>Amaranth</vt:lpstr>
      <vt:lpstr>Arial</vt:lpstr>
      <vt:lpstr>Calibri</vt:lpstr>
      <vt:lpstr>Calibri Light</vt:lpstr>
      <vt:lpstr>Sassoon Infant Rg</vt:lpstr>
      <vt:lpstr>Times New Roman</vt:lpstr>
      <vt:lpstr>Twinkl</vt:lpstr>
      <vt:lpstr>Twinkl SemiBold</vt:lpstr>
      <vt:lpstr>XCCW Joined 7a</vt:lpstr>
      <vt:lpstr>Office Theme</vt:lpstr>
      <vt:lpstr>2_Office Theme</vt:lpstr>
      <vt:lpstr>1_Office Theme</vt:lpstr>
      <vt:lpstr>4_Office Theme</vt:lpstr>
      <vt:lpstr>Package</vt:lpstr>
      <vt:lpstr>Week beginning  Monday April 26th 2021 </vt:lpstr>
      <vt:lpstr>SPAG…To understand the difference between active and passive voice </vt:lpstr>
      <vt:lpstr>PowerPoint Presentation</vt:lpstr>
      <vt:lpstr>What Are Active and Passive Voice?</vt:lpstr>
      <vt:lpstr>Identifying Parts of the Sentence</vt:lpstr>
      <vt:lpstr>Active or Passive Voice?</vt:lpstr>
      <vt:lpstr>Quick Quiz 1</vt:lpstr>
      <vt:lpstr>Your Turn – Active Sentences</vt:lpstr>
      <vt:lpstr>Changing Sentences</vt:lpstr>
      <vt:lpstr>Tricky Passive Sentences</vt:lpstr>
      <vt:lpstr>Your Turn – Passive Sentences</vt:lpstr>
      <vt:lpstr>Amazing Active Voice</vt:lpstr>
      <vt:lpstr>Perfect Passive Voice</vt:lpstr>
      <vt:lpstr>Quick Quiz 2</vt:lpstr>
      <vt:lpstr>Quick Quiz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Looking at an autobiography  We are going to look at part of the autobiography of Mo Farah.  He is a British athlete who has won a lot of gold medals at the Olympics. </vt:lpstr>
      <vt:lpstr> Race Day  “My hands are trembling. My eyes feel as though they’re about to burst out of their sockets”.   “It’s the biggest day, the biggest moment of my life. Everything has been leading to this. I’m looking around and telling myself, “This is my moment. This is it”. I am ready to race”.   How is Mo Farah feeling before his race? Show not tell sentences on your whiteboards- you are Mo Farah!   How do you know?</vt:lpstr>
      <vt:lpstr>      In the Race   “The race gets faster. But I’m calm. I know I’ve got my sprint finish. As long as I’m near the front with two laps to go, I’m good”.   “This is my race. My time. I’m not going to lose to anyone. Not here. Not in front of my home crowd, with everyone in the country cheering me”.   Write at least 3 words to describe how you think Mo is feeling during the race. Show not tell sentences on your whiteboards- you are Mo Farah! </vt:lpstr>
      <vt:lpstr>Winning the Race  “It’s only once I cross the line that it hits me. I’ve won”.  “The whole stadium just erupts. The crowd is unbelievable. The noise is deafening – like nothing I’ve ever heard before. Everywhere I look is this mass of noise and colour”.  How do you think Mo feels now he has won the race? How do you think the people watching are feeling?  Short extract in your English books – first person writing! Use show not tell!  </vt:lpstr>
      <vt:lpstr>PowerPoint Presentation</vt:lpstr>
      <vt:lpstr>‘Boy’ by Roald Dahl- The Great Mouse Plot!</vt:lpstr>
      <vt:lpstr>‘Boy’ by Roald Dahl- the mouse incident!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Your Task:  Write about a time in your life you have felt nervous or excited. It can be real or made up.  Was it your first day in Grange? Was it going on stage to sing, dance or perform? Was it going to the dentist? Was it at Christmas or your birthday party? Was it playing in a match or running a race? Was it going to a concert or to see your favourite team play? Was it going somewhere new for the first time?  How did you feel before? How did you feel during? How did you feel after?  Try to tell the story using as much detail as you can.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Cooper</dc:creator>
  <cp:lastModifiedBy>Emma Cooper</cp:lastModifiedBy>
  <cp:revision>26</cp:revision>
  <dcterms:created xsi:type="dcterms:W3CDTF">2021-04-07T11:47:20Z</dcterms:created>
  <dcterms:modified xsi:type="dcterms:W3CDTF">2021-04-13T15:11:40Z</dcterms:modified>
</cp:coreProperties>
</file>