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2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D64A9-E53F-4D03-9399-3BBFAB5F7A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AF6F00-A188-41BF-A8E2-F12B7D065C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83770-ED0A-4A4F-903E-1D5EC6D8D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3AFEF4-4269-4277-BA37-9457084EF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652AB-5D66-414D-9FD2-28BDB837D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048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92240-5DAC-4A62-89F4-641047EA2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D4982-D605-48E9-B2F9-7BD6D612C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61911-8887-4F6D-9733-BE581EB31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24C84-DC36-4919-BB5B-C534BD262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9EB5D-7C7A-431D-A020-7D0E0C5EF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01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D625F-FB3D-4A4B-A232-3336C5B29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C4BF6F-2874-42CA-9D55-2154E349C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547ED9-C474-45D1-88EA-AF26D59BB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A260D-9FCA-4952-BEE4-6C53FC5D5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8C5645-2F43-4E6F-ABC4-974C49A54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212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0E702-8CB6-4BD1-89CB-1E13B438B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801CC0-4F5B-4AE8-8396-4BE4E8EAE8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1BAB0D-AC6E-45A2-8E2F-EF1A6AB4FD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9D3E87-648F-4D27-9C72-BEFED19F6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50DE67-6A0B-4D50-9CCF-2B6052E2A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44F128-FA0F-4A4F-BC4F-FE7D78B7A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435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333DC-A36F-4B1B-B2BE-2974AF2A2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65D10F-AD91-4B8F-B5A6-BD320B550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E67527-191A-432F-A28B-AC0AD08B2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BC5480-41FF-43F5-80D3-1BB52A66EB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9520E1-3B11-41A6-A86E-2BDE35C7FF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5AAC1C-AE8B-4EE7-B3A9-40CF6413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E7B79C-5E7E-4188-ADFD-332C5C9F1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77AF07-957C-4B37-AAAA-991F8EF47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077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FC030-D778-4CDA-BEAE-0CDC6E446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5B6C12-0E08-43F6-929D-0F228C0C1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82E8BE-0E3E-4F91-80AA-6E3F7C6B1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2E436D-F8DF-44AA-876E-4F15525D0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6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046266-5203-4553-8D05-2E8980CC6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F55074-E867-456D-9B9F-D6145EFE4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CFA2CD-F167-49D8-BE1C-7D658EFA0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569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4DC4D-B32E-4B9E-A577-389D0A909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4FACC-76E1-4A5C-9959-63C66FF5FA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33091C-305D-4CE8-992F-C2C89361B9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B50F7-8C49-44E8-8C29-AF64E56C9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6673C8-2381-48F3-BC09-A7E1C899D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CAF46C-92C0-476D-9C5B-AC285E38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766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F4602-7D1B-407A-A32F-4576D59505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9711D2-AB72-4C10-8778-9F87A941A0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08BC49-58CC-46EC-A128-57A3100B0A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5AA039-8835-45F9-A85D-DEF6398FD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A5124D-3D45-47AF-BA75-7582C45EC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26F81F-B55E-4C1C-8390-84C7A8957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188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8D139-9949-47F4-A3F4-04CCA73D6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28EBD0-6A80-4B5F-A3FA-BA17B0B5DE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E8328-426A-4794-A7A1-710BF86E7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1342C4-52D2-4710-AA17-42F9997F2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B442C-2FFE-498F-967B-DF407DAB9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792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8A624D-3470-4ADE-A4C0-716D2D012D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8AE0B9-91AC-41A7-A981-9D79027D00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3C0B62-DC25-4D8D-B12A-4190A3F24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FB4614-932C-4983-B965-E7655CABF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38737F-5FC7-4D68-B722-74E51A8BD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10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00653D-BC8A-4170-B8EB-E3C38E3E5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23F7F1-4340-4B29-A804-D97E3CAA9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C9061-8620-43F0-8A89-7983655D9A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933A9-672F-495C-AB70-3576AF7223E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6E7190-2784-4B55-BD18-AFBC228E3A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7CFBB4-1E9B-41E0-AAF2-74B6F8A830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3DBF0-D44C-4F95-8D3D-573A05D51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921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bbc.co.uk/bitesize/topics/z2yycdm/articles/z2gk9qt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73240-05BE-45DA-8744-FA5E1C8EB1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33550" y="501650"/>
            <a:ext cx="9144000" cy="2387600"/>
          </a:xfrm>
        </p:spPr>
        <p:txBody>
          <a:bodyPr>
            <a:noAutofit/>
          </a:bodyPr>
          <a:lstStyle/>
          <a:p>
            <a:r>
              <a:rPr lang="en-GB" altLang="en-US" b="1" kern="0" dirty="0">
                <a:solidFill>
                  <a:srgbClr val="002060"/>
                </a:solidFill>
                <a:latin typeface="Lucida Calligraphy" panose="03010101010101010101" pitchFamily="66" charset="0"/>
              </a:rPr>
              <a:t>How to identify features of a newspaper. </a:t>
            </a:r>
            <a:endParaRPr lang="en-GB" b="1" dirty="0"/>
          </a:p>
        </p:txBody>
      </p:sp>
      <p:pic>
        <p:nvPicPr>
          <p:cNvPr id="4" name="Placeholder 3" descr="image2.png">
            <a:extLst>
              <a:ext uri="{FF2B5EF4-FFF2-40B4-BE49-F238E27FC236}">
                <a16:creationId xmlns:a16="http://schemas.microsoft.com/office/drawing/2014/main" id="{58298D3F-2899-422D-A83C-00C1F562B171}"/>
              </a:ext>
            </a:extLst>
          </p:cNvPr>
          <p:cNvPicPr>
            <a:picLocks noGrp="1"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" y="3257550"/>
            <a:ext cx="11772900" cy="3470275"/>
          </a:xfrm>
          <a:prstGeom prst="rect">
            <a:avLst/>
          </a:prstGeom>
          <a:noFill/>
          <a:ln w="12701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52731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8FDDE63-875C-435C-9646-1035D50AB4DD}"/>
              </a:ext>
            </a:extLst>
          </p:cNvPr>
          <p:cNvSpPr txBox="1"/>
          <p:nvPr/>
        </p:nvSpPr>
        <p:spPr>
          <a:xfrm>
            <a:off x="1257301" y="658297"/>
            <a:ext cx="1031557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4400" b="1" u="sng" dirty="0">
                <a:solidFill>
                  <a:srgbClr val="002060"/>
                </a:solidFill>
                <a:latin typeface="XCCW Joined 7a" panose="03050602040000000000" pitchFamily="66" charset="0"/>
              </a:rPr>
              <a:t>Tuesday 24th November</a:t>
            </a:r>
            <a:endParaRPr lang="en-GB" sz="4400" b="1" dirty="0">
              <a:solidFill>
                <a:srgbClr val="002060"/>
              </a:solidFill>
              <a:latin typeface="XCCW Joined 7a" panose="03050602040000000000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4EE709-BCDB-429F-AA4F-D1CA50FB9AF1}"/>
              </a:ext>
            </a:extLst>
          </p:cNvPr>
          <p:cNvSpPr txBox="1"/>
          <p:nvPr/>
        </p:nvSpPr>
        <p:spPr>
          <a:xfrm>
            <a:off x="809625" y="2132606"/>
            <a:ext cx="10572750" cy="2920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u="sng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LO: To work with a partner to write a sensational headline.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200" b="1" u="sng" dirty="0">
              <a:solidFill>
                <a:srgbClr val="002060"/>
              </a:solidFill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u="sng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LO: To re-write direct speech as reported speech.</a:t>
            </a:r>
            <a:endParaRPr lang="en-GB" sz="3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800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D9514C1-DDD4-45B2-896E-317A0001C057}"/>
              </a:ext>
            </a:extLst>
          </p:cNvPr>
          <p:cNvSpPr txBox="1"/>
          <p:nvPr/>
        </p:nvSpPr>
        <p:spPr>
          <a:xfrm>
            <a:off x="432196" y="5792339"/>
            <a:ext cx="7883128" cy="381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</a:pPr>
            <a:r>
              <a:rPr lang="en-GB" altLang="en-US" sz="1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https://www.bbc.co.uk/bitesize/topics/z2yycdm/articles/z2gk9qt</a:t>
            </a:r>
            <a:endParaRPr lang="en-GB" altLang="en-US" sz="1800" b="1" u="sng" dirty="0">
              <a:solidFill>
                <a:srgbClr val="0070C0"/>
              </a:solidFill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B9B435-F918-4E34-B5D3-A5BF9328E607}"/>
              </a:ext>
            </a:extLst>
          </p:cNvPr>
          <p:cNvSpPr txBox="1"/>
          <p:nvPr/>
        </p:nvSpPr>
        <p:spPr>
          <a:xfrm>
            <a:off x="817959" y="683762"/>
            <a:ext cx="10140553" cy="11376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are going to watch this clip about features of a newspaper.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0E612F-2891-45DD-8D5F-EB40DFB7CF1C}"/>
              </a:ext>
            </a:extLst>
          </p:cNvPr>
          <p:cNvPicPr/>
          <p:nvPr/>
        </p:nvPicPr>
        <p:blipFill rotWithShape="1">
          <a:blip r:embed="rId3"/>
          <a:srcRect l="26922" t="20394" r="26213" b="24927"/>
          <a:stretch/>
        </p:blipFill>
        <p:spPr bwMode="auto">
          <a:xfrm>
            <a:off x="6257926" y="1940892"/>
            <a:ext cx="5114924" cy="34935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483982-C3B6-415D-B538-CC6621E962D9}"/>
              </a:ext>
            </a:extLst>
          </p:cNvPr>
          <p:cNvPicPr/>
          <p:nvPr/>
        </p:nvPicPr>
        <p:blipFill rotWithShape="1">
          <a:blip r:embed="rId4"/>
          <a:srcRect l="20940" t="46700" r="53966" b="18423"/>
          <a:stretch/>
        </p:blipFill>
        <p:spPr bwMode="auto">
          <a:xfrm>
            <a:off x="1376366" y="1940892"/>
            <a:ext cx="3638547" cy="34935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52069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B118E67-D769-4E7D-ADC2-D1B06157E26D}"/>
              </a:ext>
            </a:extLst>
          </p:cNvPr>
          <p:cNvSpPr txBox="1"/>
          <p:nvPr/>
        </p:nvSpPr>
        <p:spPr>
          <a:xfrm>
            <a:off x="142875" y="258544"/>
            <a:ext cx="112121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3600" b="1" dirty="0">
                <a:solidFill>
                  <a:srgbClr val="008080"/>
                </a:solidFill>
                <a:latin typeface="XCCW Joined 7a" panose="03050602040000000000" pitchFamily="66" charset="0"/>
              </a:rPr>
              <a:t>What did you learn about headlines?</a:t>
            </a:r>
            <a:r>
              <a:rPr lang="en-GB" altLang="en-US" sz="3600" b="1" dirty="0">
                <a:latin typeface="XCCW Joined 7a" panose="03050602040000000000" pitchFamily="66" charset="0"/>
              </a:rPr>
              <a:t>	</a:t>
            </a:r>
            <a:endParaRPr lang="en-GB" sz="36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27CEA0-CC8F-499E-A9A7-AE1E87DE49F0}"/>
              </a:ext>
            </a:extLst>
          </p:cNvPr>
          <p:cNvSpPr txBox="1">
            <a:spLocks noChangeArrowheads="1"/>
          </p:cNvSpPr>
          <p:nvPr/>
        </p:nvSpPr>
        <p:spPr>
          <a:xfrm>
            <a:off x="142875" y="1089541"/>
            <a:ext cx="11630025" cy="55099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GB" altLang="en-US" sz="2400" b="1" dirty="0">
                <a:solidFill>
                  <a:srgbClr val="002060"/>
                </a:solidFill>
                <a:latin typeface="XCCW Joined 7a" panose="03050602040000000000" pitchFamily="66" charset="0"/>
              </a:rPr>
              <a:t>Newspaper headlines are designed to attract the reader’s attention.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dirty="0">
              <a:solidFill>
                <a:srgbClr val="002060"/>
              </a:solidFill>
              <a:latin typeface="XCCW Joined 7a" panose="03050602040000000000" pitchFamily="66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200" b="1" dirty="0">
                <a:solidFill>
                  <a:srgbClr val="00206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Use dramatic or emotional words, such as: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2200" b="1" dirty="0">
              <a:solidFill>
                <a:srgbClr val="002060"/>
              </a:solidFill>
              <a:latin typeface="XCCW Joined 7a" panose="03050602040000000000" pitchFamily="66" charset="0"/>
              <a:cs typeface="Arial" panose="020B0604020202020204" pitchFamily="34" charset="0"/>
            </a:endParaRP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GB" altLang="en-US" sz="2200" b="1" dirty="0">
                <a:solidFill>
                  <a:srgbClr val="FF000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Crisis   Drama   Clash  Fury  Battle   Row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2200" b="1" dirty="0">
              <a:solidFill>
                <a:srgbClr val="FF0000"/>
              </a:solidFill>
              <a:latin typeface="XCCW Joined 7a" panose="03050602040000000000" pitchFamily="66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200" b="1" dirty="0">
                <a:solidFill>
                  <a:srgbClr val="00206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Alliteration –</a:t>
            </a:r>
            <a:r>
              <a:rPr lang="en-GB" altLang="en-US" sz="2200" b="1" dirty="0">
                <a:latin typeface="XCCW Joined 7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altLang="en-US" sz="2200" b="1" dirty="0">
                <a:solidFill>
                  <a:srgbClr val="FF000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‘Pick up a Penguin’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2200" b="1" dirty="0">
              <a:latin typeface="XCCW Joined 7a" panose="03050602040000000000" pitchFamily="66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200" b="1" dirty="0">
                <a:solidFill>
                  <a:srgbClr val="00206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Puns –</a:t>
            </a:r>
            <a:r>
              <a:rPr lang="en-GB" altLang="en-US" sz="2200" b="1" dirty="0">
                <a:latin typeface="XCCW Joined 7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altLang="en-US" sz="2200" b="1" dirty="0">
                <a:solidFill>
                  <a:srgbClr val="FF000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‘Kentucky Freed Chicken’ </a:t>
            </a:r>
            <a:r>
              <a:rPr lang="en-GB" altLang="en-US" sz="2200" b="1" dirty="0">
                <a:solidFill>
                  <a:srgbClr val="00206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(Jokes)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2400" b="1" dirty="0">
              <a:latin typeface="XCCW Joined 7a" panose="03050602040000000000" pitchFamily="66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200" b="1" dirty="0">
                <a:solidFill>
                  <a:srgbClr val="00206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Rhymes/half rhymes – </a:t>
            </a:r>
            <a:r>
              <a:rPr lang="en-GB" altLang="en-US" sz="2200" b="1" dirty="0">
                <a:solidFill>
                  <a:srgbClr val="FF000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‘</a:t>
            </a:r>
            <a:r>
              <a:rPr lang="en-GB" altLang="en-US" sz="2200" b="1" dirty="0" err="1">
                <a:solidFill>
                  <a:srgbClr val="FF000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Beanz</a:t>
            </a:r>
            <a:r>
              <a:rPr lang="en-GB" altLang="en-US" sz="2200" b="1" dirty="0">
                <a:solidFill>
                  <a:srgbClr val="FF000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, </a:t>
            </a:r>
            <a:r>
              <a:rPr lang="en-GB" altLang="en-US" sz="2200" b="1" dirty="0" err="1">
                <a:solidFill>
                  <a:srgbClr val="FF000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Meanz</a:t>
            </a:r>
            <a:r>
              <a:rPr lang="en-GB" altLang="en-US" sz="2200" b="1" dirty="0">
                <a:solidFill>
                  <a:srgbClr val="FF000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, Heinz’</a:t>
            </a:r>
            <a:endParaRPr lang="en-GB" altLang="en-US" sz="2200" b="1" dirty="0">
              <a:latin typeface="XCCW Joined 7a" panose="03050602040000000000" pitchFamily="66" charset="0"/>
              <a:cs typeface="Arial" panose="020B0604020202020204" pitchFamily="34" charset="0"/>
            </a:endParaRP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2000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GB" altLang="en-US" sz="2400" b="1" dirty="0">
                <a:latin typeface="XCCW Joined 7a" panose="03050602040000000000" pitchFamily="66" charset="0"/>
                <a:cs typeface="Arial" panose="020B0604020202020204" pitchFamily="34" charset="0"/>
              </a:rPr>
              <a:t>  				    </a:t>
            </a:r>
            <a:r>
              <a:rPr lang="en-GB" altLang="en-US" sz="2200" b="1" dirty="0">
                <a:solidFill>
                  <a:srgbClr val="FF000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‘St Helen’s Glass has the class’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GB" altLang="en-US" sz="2200" dirty="0"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800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130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035EAF-FD7D-4DEF-8353-C70CDC6D536E}"/>
              </a:ext>
            </a:extLst>
          </p:cNvPr>
          <p:cNvSpPr txBox="1"/>
          <p:nvPr/>
        </p:nvSpPr>
        <p:spPr>
          <a:xfrm>
            <a:off x="1103709" y="640565"/>
            <a:ext cx="10540603" cy="53937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XCCW Joined 7a" panose="03050602040000000000" pitchFamily="66" charset="0"/>
              </a:rPr>
              <a:t>Working with your talk partner, try to think of headlines to make readers want to read these stories: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800" dirty="0">
              <a:solidFill>
                <a:srgbClr val="002060"/>
              </a:solidFill>
            </a:endParaRP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GB" altLang="en-US" sz="2800" b="1" dirty="0">
                <a:solidFill>
                  <a:srgbClr val="002060"/>
                </a:solidFill>
                <a:latin typeface="XCCW Joined 7a" panose="03050602040000000000" pitchFamily="66" charset="0"/>
              </a:rPr>
              <a:t>A huge storm over your town.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endParaRPr lang="en-GB" altLang="en-US" sz="2800" b="1" dirty="0">
              <a:solidFill>
                <a:srgbClr val="002060"/>
              </a:solidFill>
              <a:latin typeface="XCCW Joined 7a" panose="03050602040000000000" pitchFamily="66" charset="0"/>
            </a:endParaRP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GB" altLang="en-US" sz="2800" b="1" dirty="0">
                <a:solidFill>
                  <a:srgbClr val="002060"/>
                </a:solidFill>
                <a:latin typeface="XCCW Joined 7a" panose="03050602040000000000" pitchFamily="66" charset="0"/>
              </a:rPr>
              <a:t>A footballer’s shorts fall down during an important game.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endParaRPr lang="en-GB" altLang="en-US" sz="1800" b="1" dirty="0">
              <a:latin typeface="XCCW Joined 7a" panose="03050602040000000000" pitchFamily="66" charset="0"/>
            </a:endParaRP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800" b="1" dirty="0">
              <a:latin typeface="XCCW Joined 7a" panose="03050602040000000000" pitchFamily="66" charset="0"/>
            </a:endParaRPr>
          </a:p>
          <a:p>
            <a:pPr marL="533400" indent="-533400"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dirty="0">
                <a:solidFill>
                  <a:srgbClr val="FF0000"/>
                </a:solidFill>
                <a:latin typeface="XCCW Joined 7a" panose="03050602040000000000" pitchFamily="66" charset="0"/>
              </a:rPr>
              <a:t>Try to use a range of techniques- such as alliteration, puns, full and half-rhyme.</a:t>
            </a:r>
          </a:p>
          <a:p>
            <a:pPr marL="533400" indent="-533400"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800" b="1" dirty="0">
              <a:solidFill>
                <a:srgbClr val="FF0000"/>
              </a:solidFill>
              <a:latin typeface="XCCW Joined 7a" panose="03050602040000000000" pitchFamily="66" charset="0"/>
            </a:endParaRP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dirty="0">
                <a:solidFill>
                  <a:srgbClr val="008080"/>
                </a:solidFill>
                <a:latin typeface="XCCW Joined 7a" panose="03050602040000000000" pitchFamily="66" charset="0"/>
              </a:rPr>
              <a:t>Write your headlines on your whiteboard.</a:t>
            </a:r>
          </a:p>
        </p:txBody>
      </p:sp>
    </p:spTree>
    <p:extLst>
      <p:ext uri="{BB962C8B-B14F-4D97-AF65-F5344CB8AC3E}">
        <p14:creationId xmlns:p14="http://schemas.microsoft.com/office/powerpoint/2010/main" val="3645968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3B3B616-AF21-4F02-855D-A5EADEDFF6E5}"/>
              </a:ext>
            </a:extLst>
          </p:cNvPr>
          <p:cNvSpPr txBox="1"/>
          <p:nvPr/>
        </p:nvSpPr>
        <p:spPr>
          <a:xfrm>
            <a:off x="225029" y="337631"/>
            <a:ext cx="1125497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2800" b="1" dirty="0">
                <a:solidFill>
                  <a:srgbClr val="002060"/>
                </a:solidFill>
                <a:latin typeface="XCCW Joined 7a" panose="03050602040000000000" pitchFamily="66" charset="0"/>
              </a:rPr>
              <a:t>An important element of a newspaper article is the quotes. These are accurate written versions of the words actually spoken.</a:t>
            </a:r>
            <a:endParaRPr lang="en-GB" sz="2800" b="1" dirty="0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4CA3A-E7DF-4BEF-B9D5-C035B9B85798}"/>
              </a:ext>
            </a:extLst>
          </p:cNvPr>
          <p:cNvSpPr txBox="1"/>
          <p:nvPr/>
        </p:nvSpPr>
        <p:spPr>
          <a:xfrm>
            <a:off x="225029" y="1997750"/>
            <a:ext cx="3339703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3200" b="1" dirty="0">
                <a:solidFill>
                  <a:srgbClr val="008080"/>
                </a:solidFill>
                <a:latin typeface="XCCW Joined 7a" panose="03050602040000000000" pitchFamily="66" charset="0"/>
              </a:rPr>
              <a:t>Direct Speech</a:t>
            </a:r>
            <a:r>
              <a:rPr lang="en-GB" altLang="en-US" dirty="0"/>
              <a:t>	</a:t>
            </a:r>
            <a:endParaRPr lang="en-GB" dirty="0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3114891E-2D53-4EC1-B516-6964AF936BA6}"/>
              </a:ext>
            </a:extLst>
          </p:cNvPr>
          <p:cNvSpPr txBox="1">
            <a:spLocks noChangeArrowheads="1"/>
          </p:cNvSpPr>
          <p:nvPr/>
        </p:nvSpPr>
        <p:spPr>
          <a:xfrm>
            <a:off x="225029" y="2796094"/>
            <a:ext cx="11254978" cy="37242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He said, ‘I am on the point of leaving’.</a:t>
            </a:r>
          </a:p>
          <a:p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‘You are as daft as my brother,’ Wendy said.</a:t>
            </a:r>
          </a:p>
          <a:p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Emma declared, ‘I shall go shopping.’</a:t>
            </a:r>
          </a:p>
          <a:p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‘I have your name and address,’ said the policeman. 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dirty="0">
              <a:latin typeface="XCCW Joined 7a" panose="03050602040000000000" pitchFamily="66" charset="0"/>
            </a:endParaRPr>
          </a:p>
          <a:p>
            <a:pPr algn="ctr">
              <a:buFont typeface="Wingdings" panose="05000000000000000000" pitchFamily="2" charset="2"/>
              <a:buNone/>
            </a:pPr>
            <a:r>
              <a:rPr lang="en-GB" altLang="en-US" b="1" dirty="0">
                <a:solidFill>
                  <a:srgbClr val="FF0000"/>
                </a:solidFill>
                <a:latin typeface="XCCW Joined 7a" panose="03050602040000000000" pitchFamily="66" charset="0"/>
              </a:rPr>
              <a:t>These are the EXACT words spoken</a:t>
            </a:r>
          </a:p>
        </p:txBody>
      </p:sp>
    </p:spTree>
    <p:extLst>
      <p:ext uri="{BB962C8B-B14F-4D97-AF65-F5344CB8AC3E}">
        <p14:creationId xmlns:p14="http://schemas.microsoft.com/office/powerpoint/2010/main" val="2997266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6500FAD3-CE54-4D51-9462-09B5D5346494}"/>
              </a:ext>
            </a:extLst>
          </p:cNvPr>
          <p:cNvSpPr txBox="1">
            <a:spLocks noChangeArrowheads="1"/>
          </p:cNvSpPr>
          <p:nvPr/>
        </p:nvSpPr>
        <p:spPr>
          <a:xfrm>
            <a:off x="107950" y="260350"/>
            <a:ext cx="8567738" cy="852488"/>
          </a:xfrm>
          <a:prstGeom prst="roundRect">
            <a:avLst>
              <a:gd name="adj" fmla="val 21667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3200" b="1" dirty="0">
                <a:solidFill>
                  <a:srgbClr val="008080"/>
                </a:solidFill>
                <a:latin typeface="XCCW Joined 7a" panose="03050602040000000000" pitchFamily="66" charset="0"/>
              </a:rPr>
              <a:t>Quotations in Newspaper Articles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A86747F-D1E3-45DB-BF8A-5EE5988FB222}"/>
              </a:ext>
            </a:extLst>
          </p:cNvPr>
          <p:cNvSpPr txBox="1">
            <a:spLocks noChangeArrowheads="1"/>
          </p:cNvSpPr>
          <p:nvPr/>
        </p:nvSpPr>
        <p:spPr>
          <a:xfrm>
            <a:off x="627063" y="1566863"/>
            <a:ext cx="10688637" cy="37242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GB" altLang="en-US" b="1" u="sng" dirty="0">
                <a:solidFill>
                  <a:srgbClr val="002060"/>
                </a:solidFill>
                <a:latin typeface="XCCW Joined 7a" panose="03050602040000000000" pitchFamily="66" charset="0"/>
              </a:rPr>
              <a:t>Direct Speech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b="1" u="sng" dirty="0">
              <a:solidFill>
                <a:srgbClr val="002060"/>
              </a:solidFill>
              <a:latin typeface="XCCW Joined 7a" panose="03050602040000000000" pitchFamily="66" charset="0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Mrs Jones, a local shopkeeper said, ‘I couldn’t believe it when Jon Bon Jovi turned up at my shop.’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dirty="0">
              <a:solidFill>
                <a:srgbClr val="002060"/>
              </a:solidFill>
              <a:latin typeface="XCCW Joined 7a" panose="03050602040000000000" pitchFamily="66" charset="0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These words came </a:t>
            </a:r>
            <a:r>
              <a:rPr lang="en-GB" altLang="en-US" b="1" dirty="0">
                <a:solidFill>
                  <a:srgbClr val="002060"/>
                </a:solidFill>
                <a:latin typeface="XCCW Joined 7a" panose="03050602040000000000" pitchFamily="66" charset="0"/>
              </a:rPr>
              <a:t>DIRECTLY</a:t>
            </a:r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 from Mrs. Jones’ mouth</a:t>
            </a:r>
          </a:p>
        </p:txBody>
      </p:sp>
    </p:spTree>
    <p:extLst>
      <p:ext uri="{BB962C8B-B14F-4D97-AF65-F5344CB8AC3E}">
        <p14:creationId xmlns:p14="http://schemas.microsoft.com/office/powerpoint/2010/main" val="3493478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77B648DC-5C57-43AE-A7EB-858B51CA4291}"/>
              </a:ext>
            </a:extLst>
          </p:cNvPr>
          <p:cNvSpPr txBox="1">
            <a:spLocks noChangeArrowheads="1"/>
          </p:cNvSpPr>
          <p:nvPr/>
        </p:nvSpPr>
        <p:spPr>
          <a:xfrm>
            <a:off x="215900" y="116633"/>
            <a:ext cx="11156950" cy="1212106"/>
          </a:xfrm>
          <a:prstGeom prst="roundRect">
            <a:avLst>
              <a:gd name="adj" fmla="val 21667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000" b="1" dirty="0">
                <a:solidFill>
                  <a:srgbClr val="008080"/>
                </a:solidFill>
                <a:latin typeface="XCCW Joined 7a" panose="03050602040000000000" pitchFamily="66" charset="0"/>
              </a:rPr>
              <a:t>Quotations in Newspaper Articles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E6C7DCF7-56D5-4C31-89F1-5FAC62AE9D59}"/>
              </a:ext>
            </a:extLst>
          </p:cNvPr>
          <p:cNvSpPr txBox="1">
            <a:spLocks noChangeArrowheads="1"/>
          </p:cNvSpPr>
          <p:nvPr/>
        </p:nvSpPr>
        <p:spPr>
          <a:xfrm>
            <a:off x="215900" y="1328739"/>
            <a:ext cx="10977562" cy="47418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GB" altLang="en-US" b="1" u="sng" dirty="0">
                <a:solidFill>
                  <a:srgbClr val="002060"/>
                </a:solidFill>
                <a:latin typeface="XCCW Joined 7a" panose="03050602040000000000" pitchFamily="66" charset="0"/>
              </a:rPr>
              <a:t>Reported Speech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b="1" u="sng" dirty="0">
              <a:solidFill>
                <a:srgbClr val="002060"/>
              </a:solidFill>
              <a:latin typeface="XCCW Joined 7a" panose="03050602040000000000" pitchFamily="66" charset="0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It was a complete surprise for Mrs Jones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when Jon Bon Jovi turned up at her shop.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dirty="0">
              <a:solidFill>
                <a:srgbClr val="002060"/>
              </a:solidFill>
              <a:latin typeface="XCCW Joined 7a" panose="03050602040000000000" pitchFamily="66" charset="0"/>
            </a:endParaRPr>
          </a:p>
          <a:p>
            <a:pPr algn="ctr">
              <a:buFont typeface="Wingdings" panose="05000000000000000000" pitchFamily="2" charset="2"/>
              <a:buNone/>
            </a:pPr>
            <a:r>
              <a:rPr lang="en-GB" altLang="en-US" sz="1200" dirty="0">
                <a:solidFill>
                  <a:srgbClr val="002060"/>
                </a:solidFill>
                <a:latin typeface="XCCW Joined 7a" panose="03050602040000000000" pitchFamily="66" charset="0"/>
              </a:rPr>
              <a:t>________________________________________________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sz="2000" dirty="0">
              <a:solidFill>
                <a:srgbClr val="002060"/>
              </a:solidFill>
              <a:latin typeface="XCCW Joined 7a" panose="03050602040000000000" pitchFamily="66" charset="0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These aren’t the </a:t>
            </a:r>
            <a:r>
              <a:rPr lang="en-GB" altLang="en-US" b="1" dirty="0">
                <a:solidFill>
                  <a:srgbClr val="002060"/>
                </a:solidFill>
                <a:latin typeface="XCCW Joined 7a" panose="03050602040000000000" pitchFamily="66" charset="0"/>
              </a:rPr>
              <a:t>actual words </a:t>
            </a:r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that Mrs. Jones said, although it does tell us how she felt.</a:t>
            </a:r>
          </a:p>
        </p:txBody>
      </p:sp>
      <p:pic>
        <p:nvPicPr>
          <p:cNvPr id="4" name="Picture 3" descr="Is Jon Bon Jovi Dead? No. But Here are 2 Top 2012 Investments">
            <a:extLst>
              <a:ext uri="{FF2B5EF4-FFF2-40B4-BE49-F238E27FC236}">
                <a16:creationId xmlns:a16="http://schemas.microsoft.com/office/drawing/2014/main" id="{D5EA0017-924F-4BF3-A6CB-ABD185A58A3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8999" y="914399"/>
            <a:ext cx="1975326" cy="2943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8327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E7920B0D-A288-4AD9-83A0-068FF44E8CDF}"/>
              </a:ext>
            </a:extLst>
          </p:cNvPr>
          <p:cNvSpPr txBox="1">
            <a:spLocks noChangeArrowheads="1"/>
          </p:cNvSpPr>
          <p:nvPr/>
        </p:nvSpPr>
        <p:spPr>
          <a:xfrm>
            <a:off x="395288" y="188913"/>
            <a:ext cx="6554787" cy="863600"/>
          </a:xfrm>
          <a:prstGeom prst="roundRect">
            <a:avLst>
              <a:gd name="adj" fmla="val 21667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b="1" dirty="0">
                <a:solidFill>
                  <a:srgbClr val="008080"/>
                </a:solidFill>
                <a:latin typeface="XCCW Joined 7a" panose="03050602040000000000" pitchFamily="66" charset="0"/>
              </a:rPr>
              <a:t>Indirect Speech</a:t>
            </a:r>
            <a:r>
              <a:rPr lang="en-GB" altLang="en-US" b="1" dirty="0">
                <a:solidFill>
                  <a:srgbClr val="008080"/>
                </a:solidFill>
              </a:rPr>
              <a:t>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875548B5-AD91-402C-8C45-C37C260A3B1B}"/>
              </a:ext>
            </a:extLst>
          </p:cNvPr>
          <p:cNvSpPr txBox="1">
            <a:spLocks noChangeArrowheads="1"/>
          </p:cNvSpPr>
          <p:nvPr/>
        </p:nvSpPr>
        <p:spPr>
          <a:xfrm>
            <a:off x="233363" y="1068388"/>
            <a:ext cx="11268075" cy="5184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GB" altLang="en-US" b="1" u="sng" dirty="0">
                <a:solidFill>
                  <a:srgbClr val="FF0000"/>
                </a:solidFill>
                <a:latin typeface="XCCW Joined 7a" panose="03050602040000000000" pitchFamily="66" charset="0"/>
              </a:rPr>
              <a:t>Independent task 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b="1" dirty="0">
              <a:solidFill>
                <a:srgbClr val="002060"/>
              </a:solidFill>
              <a:latin typeface="XCCW Joined 7a" panose="03050602040000000000" pitchFamily="66" charset="0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GB" altLang="en-US" b="1" dirty="0">
                <a:solidFill>
                  <a:srgbClr val="002060"/>
                </a:solidFill>
                <a:latin typeface="XCCW Joined 7a" panose="03050602040000000000" pitchFamily="66" charset="0"/>
              </a:rPr>
              <a:t>Change these sentences into the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GB" altLang="en-US" b="1" dirty="0">
                <a:solidFill>
                  <a:srgbClr val="002060"/>
                </a:solidFill>
                <a:latin typeface="XCCW Joined 7a" panose="03050602040000000000" pitchFamily="66" charset="0"/>
              </a:rPr>
              <a:t>reported speech form.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dirty="0">
              <a:solidFill>
                <a:srgbClr val="002060"/>
              </a:solidFill>
              <a:latin typeface="XCCW Joined 7a" panose="03050602040000000000" pitchFamily="66" charset="0"/>
            </a:endParaRPr>
          </a:p>
          <a:p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</a:rPr>
              <a:t>Sally said, ‘We always drive to France.’</a:t>
            </a:r>
          </a:p>
          <a:p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David said, ’I passed my driving test yesterday.’</a:t>
            </a:r>
          </a:p>
          <a:p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‘When are you going shopping?’ asked Poppy.</a:t>
            </a:r>
          </a:p>
          <a:p>
            <a:r>
              <a:rPr lang="en-GB" altLang="en-US" dirty="0">
                <a:solidFill>
                  <a:srgbClr val="002060"/>
                </a:solidFill>
                <a:latin typeface="XCCW Joined 7a" panose="03050602040000000000" pitchFamily="66" charset="0"/>
                <a:cs typeface="Arial" panose="020B0604020202020204" pitchFamily="34" charset="0"/>
              </a:rPr>
              <a:t>‘That was an unexpected result,” cried Simon.</a:t>
            </a:r>
            <a:endParaRPr lang="en-GB" altLang="en-US" dirty="0"/>
          </a:p>
        </p:txBody>
      </p:sp>
      <p:pic>
        <p:nvPicPr>
          <p:cNvPr id="4" name="Picture 2" descr="Reported Speech |authorSTREAM">
            <a:extLst>
              <a:ext uri="{FF2B5EF4-FFF2-40B4-BE49-F238E27FC236}">
                <a16:creationId xmlns:a16="http://schemas.microsoft.com/office/drawing/2014/main" id="{4BFD39D1-E719-4046-909F-870D95B886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2" y="306388"/>
            <a:ext cx="4163482" cy="312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998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AF1EA27-5667-4E7D-B25C-E2AF375798D4}"/>
              </a:ext>
            </a:extLst>
          </p:cNvPr>
          <p:cNvSpPr txBox="1"/>
          <p:nvPr/>
        </p:nvSpPr>
        <p:spPr>
          <a:xfrm>
            <a:off x="689373" y="355149"/>
            <a:ext cx="6093618" cy="740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solidFill>
                  <a:srgbClr val="00808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 it’s your turn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312EF7-2D20-4E98-8E0A-E34777039250}"/>
              </a:ext>
            </a:extLst>
          </p:cNvPr>
          <p:cNvSpPr txBox="1"/>
          <p:nvPr/>
        </p:nvSpPr>
        <p:spPr>
          <a:xfrm>
            <a:off x="489348" y="1343175"/>
            <a:ext cx="11026377" cy="3722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Re-write the sentences on your activity sheet in your book. 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Remember to start a new line for each new sentence.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Place the number in the margin.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Copy spellings carefully.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Remember your punctuation.</a:t>
            </a:r>
          </a:p>
        </p:txBody>
      </p:sp>
      <p:pic>
        <p:nvPicPr>
          <p:cNvPr id="7172" name="Picture 4" descr="Happy emoticon giving thumb up isolated on white background Poster •  Pixers® - We live to change">
            <a:extLst>
              <a:ext uri="{FF2B5EF4-FFF2-40B4-BE49-F238E27FC236}">
                <a16:creationId xmlns:a16="http://schemas.microsoft.com/office/drawing/2014/main" id="{9240E74F-1914-4890-8166-39C24409D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675" y="3946353"/>
            <a:ext cx="2467500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1492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460</Words>
  <Application>Microsoft Office PowerPoint</Application>
  <PresentationFormat>Widescreen</PresentationFormat>
  <Paragraphs>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Lucida Calligraphy</vt:lpstr>
      <vt:lpstr>Wingdings</vt:lpstr>
      <vt:lpstr>XCCW Joined 7a</vt:lpstr>
      <vt:lpstr>Office Theme</vt:lpstr>
      <vt:lpstr>How to identify features of a newspaper.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identify features of a newspaper. </dc:title>
  <dc:creator>Jane Afford</dc:creator>
  <cp:lastModifiedBy>Jane Afford</cp:lastModifiedBy>
  <cp:revision>9</cp:revision>
  <dcterms:created xsi:type="dcterms:W3CDTF">2020-11-23T21:00:01Z</dcterms:created>
  <dcterms:modified xsi:type="dcterms:W3CDTF">2020-11-23T23:19:11Z</dcterms:modified>
</cp:coreProperties>
</file>