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70" r:id="rId6"/>
    <p:sldId id="271" r:id="rId7"/>
    <p:sldId id="272" r:id="rId8"/>
    <p:sldId id="273" r:id="rId9"/>
    <p:sldId id="274" r:id="rId10"/>
    <p:sldId id="275" r:id="rId11"/>
    <p:sldId id="276" r:id="rId12"/>
    <p:sldId id="267" r:id="rId13"/>
  </p:sldIdLst>
  <p:sldSz cx="9144000" cy="6858000" type="screen4x3"/>
  <p:notesSz cx="6858000" cy="9144000"/>
  <p:embeddedFontLst>
    <p:embeddedFont>
      <p:font typeface="BPreplay" panose="02000503000000020004" pitchFamily="50" charset="0"/>
      <p:regular r:id="rId16"/>
      <p:bold r:id="rId17"/>
      <p:italic r:id="rId18"/>
      <p:boldItalic r:id="rId19"/>
    </p:embeddedFont>
    <p:embeddedFont>
      <p:font typeface="Calibri" panose="020F0502020204030204" pitchFamily="34" charset="0"/>
      <p:regular r:id="rId20"/>
      <p:bold r:id="rId21"/>
      <p:italic r:id="rId22"/>
      <p:boldItalic r:id="rId23"/>
    </p:embeddedFont>
    <p:embeddedFont>
      <p:font typeface="Sassoon Infant Md" panose="02000603050000020003" pitchFamily="50" charset="0"/>
      <p:regular r:id="rId24"/>
    </p:embeddedFont>
    <p:embeddedFont>
      <p:font typeface="Sassoon Infant Rg" panose="02000503030000020003" pitchFamily="50" charset="0"/>
      <p:regular r:id="rId25"/>
      <p:bold r:id="rId26"/>
    </p:embeddedFont>
    <p:embeddedFont>
      <p:font typeface="Twinkl" panose="020B0604020202020204" pitchFamily="2" charset="0"/>
      <p:regular r:id="rId27"/>
      <p:bold r:id="rId28"/>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ACDDFC"/>
    <a:srgbClr val="21A6F9"/>
    <a:srgbClr val="1C1C1C"/>
    <a:srgbClr val="2898A8"/>
    <a:srgbClr val="FEFBDA"/>
    <a:srgbClr val="FFFFE1"/>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p:cViewPr varScale="1">
        <p:scale>
          <a:sx n="91" d="100"/>
          <a:sy n="91" d="100"/>
        </p:scale>
        <p:origin x="1254" y="90"/>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C89F28B-BF4B-4397-B618-5F856B77730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2C50E0F-26EC-4707-B7B0-D48D3FCB874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CD994A1-E2D5-4CF6-AB3B-ADC4DCD7773D}" type="datetimeFigureOut">
              <a:rPr lang="en-GB"/>
              <a:pPr>
                <a:defRPr/>
              </a:pPr>
              <a:t>07/06/2020</a:t>
            </a:fld>
            <a:endParaRPr lang="en-GB"/>
          </a:p>
        </p:txBody>
      </p:sp>
      <p:sp>
        <p:nvSpPr>
          <p:cNvPr id="4" name="Footer Placeholder 3">
            <a:extLst>
              <a:ext uri="{FF2B5EF4-FFF2-40B4-BE49-F238E27FC236}">
                <a16:creationId xmlns:a16="http://schemas.microsoft.com/office/drawing/2014/main" id="{DF5420B2-8FA5-431B-B4A8-9EE1E394D7A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8F95C56-0C3E-42AC-B3A9-B0824DF54BA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D91E33B-D9C5-44D2-A05F-7B70457CB714}"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B6562A1-FE39-46AF-BC7B-5B9816DBA68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4E7BFF2-E8F0-48C8-9F46-1A9867F8455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41ECAC6-6AF7-4BB2-B81B-F28AED3D14A4}" type="datetimeFigureOut">
              <a:rPr lang="en-GB"/>
              <a:pPr>
                <a:defRPr/>
              </a:pPr>
              <a:t>07/06/2020</a:t>
            </a:fld>
            <a:endParaRPr lang="en-GB"/>
          </a:p>
        </p:txBody>
      </p:sp>
      <p:sp>
        <p:nvSpPr>
          <p:cNvPr id="4" name="Slide Image Placeholder 3">
            <a:extLst>
              <a:ext uri="{FF2B5EF4-FFF2-40B4-BE49-F238E27FC236}">
                <a16:creationId xmlns:a16="http://schemas.microsoft.com/office/drawing/2014/main" id="{1AE3B184-01C2-4CDC-A5C7-6B5AD61BD13D}"/>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03499EA8-3396-4A0D-AC95-32998B554042}"/>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564C3A6-EA31-405D-81D8-B381C35CFF78}"/>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2634D24A-1F3B-4C98-836B-6B0350A424FF}"/>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C41373C-D544-4C11-A517-FF3D94A6CEBE}"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2206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900020A4-B6AF-4D5E-908C-C265D4FD749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553031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BEAC65AF-7430-411A-93DF-B333B3DB358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Rectangle 4">
            <a:extLst>
              <a:ext uri="{FF2B5EF4-FFF2-40B4-BE49-F238E27FC236}">
                <a16:creationId xmlns:a16="http://schemas.microsoft.com/office/drawing/2014/main" id="{8B2D4D31-1AB4-4900-A990-CAC0DB31EAB7}"/>
              </a:ext>
            </a:extLst>
          </p:cNvPr>
          <p:cNvSpPr/>
          <p:nvPr userDrawn="1"/>
        </p:nvSpPr>
        <p:spPr>
          <a:xfrm>
            <a:off x="457200" y="1514475"/>
            <a:ext cx="8220075" cy="488156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1601018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9" name="Rounded Rectangle 3">
            <a:extLst>
              <a:ext uri="{FF2B5EF4-FFF2-40B4-BE49-F238E27FC236}">
                <a16:creationId xmlns:a16="http://schemas.microsoft.com/office/drawing/2014/main" id="{FA8D3B62-4849-4321-B564-64DEC8F0874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0" name="Rectangle 9">
            <a:extLst>
              <a:ext uri="{FF2B5EF4-FFF2-40B4-BE49-F238E27FC236}">
                <a16:creationId xmlns:a16="http://schemas.microsoft.com/office/drawing/2014/main" id="{1F2FA3C1-E655-4BAE-817B-A457B0686913}"/>
              </a:ext>
            </a:extLst>
          </p:cNvPr>
          <p:cNvSpPr/>
          <p:nvPr userDrawn="1"/>
        </p:nvSpPr>
        <p:spPr>
          <a:xfrm>
            <a:off x="755650" y="1514475"/>
            <a:ext cx="7632700" cy="457835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grpSp>
        <p:nvGrpSpPr>
          <p:cNvPr id="11" name="Group 5">
            <a:extLst>
              <a:ext uri="{FF2B5EF4-FFF2-40B4-BE49-F238E27FC236}">
                <a16:creationId xmlns:a16="http://schemas.microsoft.com/office/drawing/2014/main" id="{2A053461-3A4C-4731-9069-53ACCD12252A}"/>
              </a:ext>
            </a:extLst>
          </p:cNvPr>
          <p:cNvGrpSpPr>
            <a:grpSpLocks/>
          </p:cNvGrpSpPr>
          <p:nvPr userDrawn="1"/>
        </p:nvGrpSpPr>
        <p:grpSpPr bwMode="auto">
          <a:xfrm>
            <a:off x="4002088" y="1738313"/>
            <a:ext cx="4189412" cy="4129087"/>
            <a:chOff x="4002736" y="1755885"/>
            <a:chExt cx="4189074" cy="4129086"/>
          </a:xfrm>
        </p:grpSpPr>
        <p:sp>
          <p:nvSpPr>
            <p:cNvPr id="12" name="Oval 11">
              <a:extLst>
                <a:ext uri="{FF2B5EF4-FFF2-40B4-BE49-F238E27FC236}">
                  <a16:creationId xmlns:a16="http://schemas.microsoft.com/office/drawing/2014/main" id="{54A1123E-BA36-47D0-B4BE-4E99E696C268}"/>
                </a:ext>
              </a:extLst>
            </p:cNvPr>
            <p:cNvSpPr/>
            <p:nvPr userDrawn="1"/>
          </p:nvSpPr>
          <p:spPr bwMode="auto">
            <a:xfrm>
              <a:off x="4002736" y="1755885"/>
              <a:ext cx="1998501"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3" name="Oval 12">
              <a:extLst>
                <a:ext uri="{FF2B5EF4-FFF2-40B4-BE49-F238E27FC236}">
                  <a16:creationId xmlns:a16="http://schemas.microsoft.com/office/drawing/2014/main" id="{2BB881D9-96D9-4245-A7D0-2D4212800058}"/>
                </a:ext>
              </a:extLst>
            </p:cNvPr>
            <p:cNvSpPr/>
            <p:nvPr userDrawn="1"/>
          </p:nvSpPr>
          <p:spPr bwMode="auto">
            <a:xfrm>
              <a:off x="6193309" y="1755885"/>
              <a:ext cx="1998501"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6" name="Oval 15">
              <a:extLst>
                <a:ext uri="{FF2B5EF4-FFF2-40B4-BE49-F238E27FC236}">
                  <a16:creationId xmlns:a16="http://schemas.microsoft.com/office/drawing/2014/main" id="{AD8A20E0-13FE-483D-B651-EEF5D04F2A51}"/>
                </a:ext>
              </a:extLst>
            </p:cNvPr>
            <p:cNvSpPr/>
            <p:nvPr userDrawn="1"/>
          </p:nvSpPr>
          <p:spPr bwMode="auto">
            <a:xfrm>
              <a:off x="6193309" y="3886309"/>
              <a:ext cx="1996914"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7" name="Oval 16">
              <a:extLst>
                <a:ext uri="{FF2B5EF4-FFF2-40B4-BE49-F238E27FC236}">
                  <a16:creationId xmlns:a16="http://schemas.microsoft.com/office/drawing/2014/main" id="{7BA7E87D-9CEB-4D0E-A992-E3F6A8E8E135}"/>
                </a:ext>
              </a:extLst>
            </p:cNvPr>
            <p:cNvSpPr/>
            <p:nvPr userDrawn="1"/>
          </p:nvSpPr>
          <p:spPr bwMode="auto">
            <a:xfrm>
              <a:off x="4002736" y="3886309"/>
              <a:ext cx="1998501"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gr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4" name="Content Placeholder 2"/>
          <p:cNvSpPr>
            <a:spLocks noGrp="1"/>
          </p:cNvSpPr>
          <p:nvPr>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0"/>
          </p:nvPr>
        </p:nvSpPr>
        <p:spPr>
          <a:xfrm>
            <a:off x="4012772" y="1736724"/>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871390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9" name="Rounded Rectangle 3">
            <a:extLst>
              <a:ext uri="{FF2B5EF4-FFF2-40B4-BE49-F238E27FC236}">
                <a16:creationId xmlns:a16="http://schemas.microsoft.com/office/drawing/2014/main" id="{8F3457C9-9C88-4820-B41C-8DF99430E78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ectangle 10">
            <a:extLst>
              <a:ext uri="{FF2B5EF4-FFF2-40B4-BE49-F238E27FC236}">
                <a16:creationId xmlns:a16="http://schemas.microsoft.com/office/drawing/2014/main" id="{07118392-D18C-4176-8767-705203A73EAC}"/>
              </a:ext>
            </a:extLst>
          </p:cNvPr>
          <p:cNvSpPr/>
          <p:nvPr userDrawn="1"/>
        </p:nvSpPr>
        <p:spPr>
          <a:xfrm>
            <a:off x="4660900" y="1514475"/>
            <a:ext cx="3690938" cy="457835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2" name="Rectangle 11">
            <a:extLst>
              <a:ext uri="{FF2B5EF4-FFF2-40B4-BE49-F238E27FC236}">
                <a16:creationId xmlns:a16="http://schemas.microsoft.com/office/drawing/2014/main" id="{D052114F-039B-427E-9003-7F3E95BCBC2A}"/>
              </a:ext>
            </a:extLst>
          </p:cNvPr>
          <p:cNvSpPr/>
          <p:nvPr userDrawn="1"/>
        </p:nvSpPr>
        <p:spPr bwMode="auto">
          <a:xfrm>
            <a:off x="750888" y="1514475"/>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3" name="Rectangle 12">
            <a:extLst>
              <a:ext uri="{FF2B5EF4-FFF2-40B4-BE49-F238E27FC236}">
                <a16:creationId xmlns:a16="http://schemas.microsoft.com/office/drawing/2014/main" id="{8A371541-3B35-4F5B-A568-4162B35CA139}"/>
              </a:ext>
            </a:extLst>
          </p:cNvPr>
          <p:cNvSpPr/>
          <p:nvPr userDrawn="1"/>
        </p:nvSpPr>
        <p:spPr bwMode="auto">
          <a:xfrm>
            <a:off x="750888" y="2678113"/>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5" name="Rectangle 14">
            <a:extLst>
              <a:ext uri="{FF2B5EF4-FFF2-40B4-BE49-F238E27FC236}">
                <a16:creationId xmlns:a16="http://schemas.microsoft.com/office/drawing/2014/main" id="{C01940B0-85EA-4D98-A080-7FC3CA3728F0}"/>
              </a:ext>
            </a:extLst>
          </p:cNvPr>
          <p:cNvSpPr/>
          <p:nvPr userDrawn="1"/>
        </p:nvSpPr>
        <p:spPr bwMode="auto">
          <a:xfrm>
            <a:off x="750888" y="3841750"/>
            <a:ext cx="3821112" cy="1087438"/>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6" name="Rectangle 15">
            <a:extLst>
              <a:ext uri="{FF2B5EF4-FFF2-40B4-BE49-F238E27FC236}">
                <a16:creationId xmlns:a16="http://schemas.microsoft.com/office/drawing/2014/main" id="{F4681692-FCD9-4FDF-B5B9-F1E6302E194F}"/>
              </a:ext>
            </a:extLst>
          </p:cNvPr>
          <p:cNvSpPr/>
          <p:nvPr userDrawn="1"/>
        </p:nvSpPr>
        <p:spPr bwMode="auto">
          <a:xfrm>
            <a:off x="750888" y="5006975"/>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848092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6" name="Rounded Rectangle 3">
            <a:extLst>
              <a:ext uri="{FF2B5EF4-FFF2-40B4-BE49-F238E27FC236}">
                <a16:creationId xmlns:a16="http://schemas.microsoft.com/office/drawing/2014/main" id="{48824D7D-E465-4D99-B8DC-747B08DD579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 name="Rectangle 6">
            <a:extLst>
              <a:ext uri="{FF2B5EF4-FFF2-40B4-BE49-F238E27FC236}">
                <a16:creationId xmlns:a16="http://schemas.microsoft.com/office/drawing/2014/main" id="{A7A1F53F-3471-42C8-8E92-CE7BDD6EF265}"/>
              </a:ext>
            </a:extLst>
          </p:cNvPr>
          <p:cNvSpPr/>
          <p:nvPr userDrawn="1"/>
        </p:nvSpPr>
        <p:spPr>
          <a:xfrm>
            <a:off x="2895600" y="1514475"/>
            <a:ext cx="5492750" cy="2878138"/>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9" name="Rectangle 8">
            <a:extLst>
              <a:ext uri="{FF2B5EF4-FFF2-40B4-BE49-F238E27FC236}">
                <a16:creationId xmlns:a16="http://schemas.microsoft.com/office/drawing/2014/main" id="{666186BE-311E-4CF3-9E44-036B19006A42}"/>
              </a:ext>
            </a:extLst>
          </p:cNvPr>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ectangle 10">
            <a:extLst>
              <a:ext uri="{FF2B5EF4-FFF2-40B4-BE49-F238E27FC236}">
                <a16:creationId xmlns:a16="http://schemas.microsoft.com/office/drawing/2014/main" id="{916E9612-A3DB-47E4-BAA6-141DD01E6FBE}"/>
              </a:ext>
            </a:extLst>
          </p:cNvPr>
          <p:cNvSpPr/>
          <p:nvPr userDrawn="1"/>
        </p:nvSpPr>
        <p:spPr>
          <a:xfrm>
            <a:off x="755650" y="1514475"/>
            <a:ext cx="2036763" cy="2878138"/>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365343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7" name="Rounded Rectangle 3">
            <a:extLst>
              <a:ext uri="{FF2B5EF4-FFF2-40B4-BE49-F238E27FC236}">
                <a16:creationId xmlns:a16="http://schemas.microsoft.com/office/drawing/2014/main" id="{4065E185-63E6-4817-BB88-4BDCEFF85B9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2" name="Rectangle 11">
            <a:extLst>
              <a:ext uri="{FF2B5EF4-FFF2-40B4-BE49-F238E27FC236}">
                <a16:creationId xmlns:a16="http://schemas.microsoft.com/office/drawing/2014/main" id="{CD0A8E3A-390A-4C6D-92F6-03A2AD187369}"/>
              </a:ext>
            </a:extLst>
          </p:cNvPr>
          <p:cNvSpPr/>
          <p:nvPr userDrawn="1"/>
        </p:nvSpPr>
        <p:spPr>
          <a:xfrm>
            <a:off x="755650" y="1514475"/>
            <a:ext cx="2852738" cy="457835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3" name="Rectangle 12">
            <a:extLst>
              <a:ext uri="{FF2B5EF4-FFF2-40B4-BE49-F238E27FC236}">
                <a16:creationId xmlns:a16="http://schemas.microsoft.com/office/drawing/2014/main" id="{A3AB851B-463F-4E24-875F-619C536BE1AD}"/>
              </a:ext>
            </a:extLst>
          </p:cNvPr>
          <p:cNvSpPr/>
          <p:nvPr userDrawn="1"/>
        </p:nvSpPr>
        <p:spPr>
          <a:xfrm>
            <a:off x="3683000" y="4614863"/>
            <a:ext cx="4705350" cy="147796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5" name="Rectangle 14">
            <a:extLst>
              <a:ext uri="{FF2B5EF4-FFF2-40B4-BE49-F238E27FC236}">
                <a16:creationId xmlns:a16="http://schemas.microsoft.com/office/drawing/2014/main" id="{2E27C025-3F8F-4D0B-91B5-AB33A6426CC6}"/>
              </a:ext>
            </a:extLst>
          </p:cNvPr>
          <p:cNvSpPr/>
          <p:nvPr userDrawn="1"/>
        </p:nvSpPr>
        <p:spPr>
          <a:xfrm>
            <a:off x="3683000" y="1519238"/>
            <a:ext cx="4705350" cy="147796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6" name="Rectangle 15">
            <a:extLst>
              <a:ext uri="{FF2B5EF4-FFF2-40B4-BE49-F238E27FC236}">
                <a16:creationId xmlns:a16="http://schemas.microsoft.com/office/drawing/2014/main" id="{061747A8-97F7-4ED7-A904-A1712BCEBB25}"/>
              </a:ext>
            </a:extLst>
          </p:cNvPr>
          <p:cNvSpPr/>
          <p:nvPr userDrawn="1"/>
        </p:nvSpPr>
        <p:spPr>
          <a:xfrm>
            <a:off x="3683000" y="3067050"/>
            <a:ext cx="4705350" cy="147796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9" name="Content Placeholder 2"/>
          <p:cNvSpPr>
            <a:spLocks noGrp="1"/>
          </p:cNvSpPr>
          <p:nvPr>
            <p:ph idx="12"/>
          </p:nvPr>
        </p:nvSpPr>
        <p:spPr>
          <a:xfrm>
            <a:off x="3682999" y="1513946"/>
            <a:ext cx="4705349" cy="1483798"/>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1" name="Content Placeholder 2"/>
          <p:cNvSpPr>
            <a:spLocks noGrp="1"/>
          </p:cNvSpPr>
          <p:nvPr>
            <p:ph idx="14"/>
          </p:nvPr>
        </p:nvSpPr>
        <p:spPr>
          <a:xfrm>
            <a:off x="3682999" y="4609027"/>
            <a:ext cx="4705349" cy="1483798"/>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a:off x="755651" y="1513946"/>
            <a:ext cx="2852738" cy="4578879"/>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719348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7" name="Rounded Rectangle 3">
            <a:extLst>
              <a:ext uri="{FF2B5EF4-FFF2-40B4-BE49-F238E27FC236}">
                <a16:creationId xmlns:a16="http://schemas.microsoft.com/office/drawing/2014/main" id="{91BD92A1-9C4F-4106-BF99-C92A29AFE27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 name="Rectangle 8">
            <a:extLst>
              <a:ext uri="{FF2B5EF4-FFF2-40B4-BE49-F238E27FC236}">
                <a16:creationId xmlns:a16="http://schemas.microsoft.com/office/drawing/2014/main" id="{D09A86E6-86C6-4555-A41A-5C623FADEC21}"/>
              </a:ext>
            </a:extLst>
          </p:cNvPr>
          <p:cNvSpPr/>
          <p:nvPr userDrawn="1"/>
        </p:nvSpPr>
        <p:spPr>
          <a:xfrm>
            <a:off x="4611688" y="1514475"/>
            <a:ext cx="3776662" cy="281463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ectangle 10">
            <a:extLst>
              <a:ext uri="{FF2B5EF4-FFF2-40B4-BE49-F238E27FC236}">
                <a16:creationId xmlns:a16="http://schemas.microsoft.com/office/drawing/2014/main" id="{79C04BFE-2473-4540-83EB-F221E4752717}"/>
              </a:ext>
            </a:extLst>
          </p:cNvPr>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5" name="Rectangle 14">
            <a:extLst>
              <a:ext uri="{FF2B5EF4-FFF2-40B4-BE49-F238E27FC236}">
                <a16:creationId xmlns:a16="http://schemas.microsoft.com/office/drawing/2014/main" id="{A4F91F23-05D6-4C39-B625-306B42054810}"/>
              </a:ext>
            </a:extLst>
          </p:cNvPr>
          <p:cNvSpPr/>
          <p:nvPr userDrawn="1"/>
        </p:nvSpPr>
        <p:spPr>
          <a:xfrm>
            <a:off x="755650" y="1514475"/>
            <a:ext cx="1835150" cy="28146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6" name="Rectangle 15">
            <a:extLst>
              <a:ext uri="{FF2B5EF4-FFF2-40B4-BE49-F238E27FC236}">
                <a16:creationId xmlns:a16="http://schemas.microsoft.com/office/drawing/2014/main" id="{8CF32A2F-5162-4D7A-8F07-BB1D737D84C3}"/>
              </a:ext>
            </a:extLst>
          </p:cNvPr>
          <p:cNvSpPr/>
          <p:nvPr userDrawn="1"/>
        </p:nvSpPr>
        <p:spPr>
          <a:xfrm>
            <a:off x="2684463" y="1514475"/>
            <a:ext cx="1835150" cy="28146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19147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6" name="Rounded Rectangle 3">
            <a:extLst>
              <a:ext uri="{FF2B5EF4-FFF2-40B4-BE49-F238E27FC236}">
                <a16:creationId xmlns:a16="http://schemas.microsoft.com/office/drawing/2014/main" id="{C4F0CC4F-6EB6-4167-935B-A34F080A8F2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 name="Rectangle 8">
            <a:extLst>
              <a:ext uri="{FF2B5EF4-FFF2-40B4-BE49-F238E27FC236}">
                <a16:creationId xmlns:a16="http://schemas.microsoft.com/office/drawing/2014/main" id="{A091E864-5638-4746-8ED8-DED9BDFABC30}"/>
              </a:ext>
            </a:extLst>
          </p:cNvPr>
          <p:cNvSpPr/>
          <p:nvPr userDrawn="1"/>
        </p:nvSpPr>
        <p:spPr>
          <a:xfrm>
            <a:off x="503238" y="2501900"/>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450648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10" name="Rounded Rectangle 3">
            <a:extLst>
              <a:ext uri="{FF2B5EF4-FFF2-40B4-BE49-F238E27FC236}">
                <a16:creationId xmlns:a16="http://schemas.microsoft.com/office/drawing/2014/main" id="{AC14C33E-B127-4E8E-8117-4858F977572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ounded Rectangle 4">
            <a:extLst>
              <a:ext uri="{FF2B5EF4-FFF2-40B4-BE49-F238E27FC236}">
                <a16:creationId xmlns:a16="http://schemas.microsoft.com/office/drawing/2014/main" id="{9F0E08B5-289D-438E-8DFB-67D805FD8807}"/>
              </a:ext>
            </a:extLst>
          </p:cNvPr>
          <p:cNvSpPr/>
          <p:nvPr userDrawn="1"/>
        </p:nvSpPr>
        <p:spPr>
          <a:xfrm>
            <a:off x="760413" y="4340225"/>
            <a:ext cx="2468562"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8" name="Rounded Rectangle 5">
            <a:extLst>
              <a:ext uri="{FF2B5EF4-FFF2-40B4-BE49-F238E27FC236}">
                <a16:creationId xmlns:a16="http://schemas.microsoft.com/office/drawing/2014/main" id="{8F2A8D1F-BE38-480B-A766-4A582C5A1111}"/>
              </a:ext>
            </a:extLst>
          </p:cNvPr>
          <p:cNvSpPr/>
          <p:nvPr userDrawn="1"/>
        </p:nvSpPr>
        <p:spPr>
          <a:xfrm>
            <a:off x="3336925" y="4340225"/>
            <a:ext cx="2470150"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9" name="Rounded Rectangle 6">
            <a:extLst>
              <a:ext uri="{FF2B5EF4-FFF2-40B4-BE49-F238E27FC236}">
                <a16:creationId xmlns:a16="http://schemas.microsoft.com/office/drawing/2014/main" id="{38D2A7AC-3359-4F76-BE2E-581E4B53F70F}"/>
              </a:ext>
            </a:extLst>
          </p:cNvPr>
          <p:cNvSpPr/>
          <p:nvPr userDrawn="1"/>
        </p:nvSpPr>
        <p:spPr>
          <a:xfrm>
            <a:off x="5915025" y="4340225"/>
            <a:ext cx="246856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0" name="Rounded Rectangle 7">
            <a:extLst>
              <a:ext uri="{FF2B5EF4-FFF2-40B4-BE49-F238E27FC236}">
                <a16:creationId xmlns:a16="http://schemas.microsoft.com/office/drawing/2014/main" id="{5425E5AB-E7AC-4D68-9EFC-E79E27EA97D5}"/>
              </a:ext>
            </a:extLst>
          </p:cNvPr>
          <p:cNvSpPr/>
          <p:nvPr userDrawn="1"/>
        </p:nvSpPr>
        <p:spPr>
          <a:xfrm>
            <a:off x="755650" y="2493963"/>
            <a:ext cx="246856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2" name="Rounded Rectangle 8">
            <a:extLst>
              <a:ext uri="{FF2B5EF4-FFF2-40B4-BE49-F238E27FC236}">
                <a16:creationId xmlns:a16="http://schemas.microsoft.com/office/drawing/2014/main" id="{7401045A-99B5-4359-BEA3-1B5656A805ED}"/>
              </a:ext>
            </a:extLst>
          </p:cNvPr>
          <p:cNvSpPr/>
          <p:nvPr userDrawn="1"/>
        </p:nvSpPr>
        <p:spPr>
          <a:xfrm>
            <a:off x="3332163" y="2493963"/>
            <a:ext cx="2470150"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3" name="Rounded Rectangle 9">
            <a:extLst>
              <a:ext uri="{FF2B5EF4-FFF2-40B4-BE49-F238E27FC236}">
                <a16:creationId xmlns:a16="http://schemas.microsoft.com/office/drawing/2014/main" id="{39C92F28-0BD1-4980-8418-68E4BDEE0F21}"/>
              </a:ext>
            </a:extLst>
          </p:cNvPr>
          <p:cNvSpPr/>
          <p:nvPr userDrawn="1"/>
        </p:nvSpPr>
        <p:spPr>
          <a:xfrm>
            <a:off x="5910263" y="2493963"/>
            <a:ext cx="2468562"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48" y="2494138"/>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flipH="1">
            <a:off x="3337552" y="2494138"/>
            <a:ext cx="2464127"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5909923" y="248161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755647" y="434022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337553" y="434022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flipH="1">
            <a:off x="5909924" y="434022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603921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10" name="Rounded Rectangle 3">
            <a:extLst>
              <a:ext uri="{FF2B5EF4-FFF2-40B4-BE49-F238E27FC236}">
                <a16:creationId xmlns:a16="http://schemas.microsoft.com/office/drawing/2014/main" id="{D79A98BD-98F2-4AE1-ABC3-A303A83D642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ectangle 10">
            <a:extLst>
              <a:ext uri="{FF2B5EF4-FFF2-40B4-BE49-F238E27FC236}">
                <a16:creationId xmlns:a16="http://schemas.microsoft.com/office/drawing/2014/main" id="{BE374164-089E-49A6-BE23-20DE3931021C}"/>
              </a:ext>
            </a:extLst>
          </p:cNvPr>
          <p:cNvSpPr/>
          <p:nvPr userDrawn="1"/>
        </p:nvSpPr>
        <p:spPr>
          <a:xfrm>
            <a:off x="3752850" y="4616450"/>
            <a:ext cx="2274888" cy="14668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12" name="Rectangle 11">
            <a:extLst>
              <a:ext uri="{FF2B5EF4-FFF2-40B4-BE49-F238E27FC236}">
                <a16:creationId xmlns:a16="http://schemas.microsoft.com/office/drawing/2014/main" id="{64F83341-89F2-4B97-92C2-6904D851FF53}"/>
              </a:ext>
            </a:extLst>
          </p:cNvPr>
          <p:cNvSpPr/>
          <p:nvPr userDrawn="1"/>
        </p:nvSpPr>
        <p:spPr>
          <a:xfrm>
            <a:off x="3752850" y="3067050"/>
            <a:ext cx="2274888" cy="14605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rgbClr val="FFFFFF"/>
              </a:solidFill>
            </a:endParaRPr>
          </a:p>
        </p:txBody>
      </p:sp>
      <p:sp>
        <p:nvSpPr>
          <p:cNvPr id="19" name="Rectangle 18">
            <a:extLst>
              <a:ext uri="{FF2B5EF4-FFF2-40B4-BE49-F238E27FC236}">
                <a16:creationId xmlns:a16="http://schemas.microsoft.com/office/drawing/2014/main" id="{25A30F3C-7D67-4EE6-ACA6-8ED85EEBF5A1}"/>
              </a:ext>
            </a:extLst>
          </p:cNvPr>
          <p:cNvSpPr/>
          <p:nvPr userDrawn="1"/>
        </p:nvSpPr>
        <p:spPr>
          <a:xfrm>
            <a:off x="3752850" y="1514475"/>
            <a:ext cx="2274888" cy="1463675"/>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20" name="Rectangle 19">
            <a:extLst>
              <a:ext uri="{FF2B5EF4-FFF2-40B4-BE49-F238E27FC236}">
                <a16:creationId xmlns:a16="http://schemas.microsoft.com/office/drawing/2014/main" id="{A4E3C8C2-7487-4308-9A0E-DF91A4DA5848}"/>
              </a:ext>
            </a:extLst>
          </p:cNvPr>
          <p:cNvSpPr/>
          <p:nvPr userDrawn="1"/>
        </p:nvSpPr>
        <p:spPr>
          <a:xfrm>
            <a:off x="6119813" y="4616450"/>
            <a:ext cx="2274887" cy="146685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21" name="Rectangle 20">
            <a:extLst>
              <a:ext uri="{FF2B5EF4-FFF2-40B4-BE49-F238E27FC236}">
                <a16:creationId xmlns:a16="http://schemas.microsoft.com/office/drawing/2014/main" id="{00E51BAA-9D4D-4D07-8AE5-DA2212D916CF}"/>
              </a:ext>
            </a:extLst>
          </p:cNvPr>
          <p:cNvSpPr/>
          <p:nvPr userDrawn="1"/>
        </p:nvSpPr>
        <p:spPr>
          <a:xfrm>
            <a:off x="6119813" y="3067050"/>
            <a:ext cx="2274887" cy="14605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rgbClr val="FFFFFF"/>
              </a:solidFill>
            </a:endParaRPr>
          </a:p>
        </p:txBody>
      </p:sp>
      <p:sp>
        <p:nvSpPr>
          <p:cNvPr id="22" name="Rectangle 21">
            <a:extLst>
              <a:ext uri="{FF2B5EF4-FFF2-40B4-BE49-F238E27FC236}">
                <a16:creationId xmlns:a16="http://schemas.microsoft.com/office/drawing/2014/main" id="{F55126DC-0A69-4CB8-A964-FB09A2623FF5}"/>
              </a:ext>
            </a:extLst>
          </p:cNvPr>
          <p:cNvSpPr/>
          <p:nvPr userDrawn="1"/>
        </p:nvSpPr>
        <p:spPr>
          <a:xfrm>
            <a:off x="6119813" y="1514475"/>
            <a:ext cx="2274887" cy="146367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6700401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60DB47DC-1509-4FB2-BB0B-773AE6BDA126}"/>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AD72923E-B503-47D4-AD60-EA1E4AA36B86}"/>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FA4D309D-C9BA-4288-B9CB-8C1CBFFE8137}"/>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t>Success Criteria</a:t>
            </a:r>
          </a:p>
        </p:txBody>
      </p:sp>
      <p:sp>
        <p:nvSpPr>
          <p:cNvPr id="6" name="Title 1">
            <a:extLst>
              <a:ext uri="{FF2B5EF4-FFF2-40B4-BE49-F238E27FC236}">
                <a16:creationId xmlns:a16="http://schemas.microsoft.com/office/drawing/2014/main" id="{076D2AF2-827F-40C5-B1EC-DE208555EDC2}"/>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t>Aim</a:t>
            </a:r>
          </a:p>
        </p:txBody>
      </p:sp>
      <p:sp>
        <p:nvSpPr>
          <p:cNvPr id="7" name="Content Placeholder 15">
            <a:extLst>
              <a:ext uri="{FF2B5EF4-FFF2-40B4-BE49-F238E27FC236}">
                <a16:creationId xmlns:a16="http://schemas.microsoft.com/office/drawing/2014/main" id="{6F9B4CAC-BD20-4EB7-9651-45E8EE38BB46}"/>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pPr fontAlgn="auto">
              <a:spcAft>
                <a:spcPts val="0"/>
              </a:spcAft>
              <a:defRPr/>
            </a:pPr>
            <a:r>
              <a:rPr lang="en-GB" dirty="0"/>
              <a:t>Statement 2</a:t>
            </a:r>
          </a:p>
          <a:p>
            <a:pPr lvl="1" fontAlgn="auto">
              <a:spcAft>
                <a:spcPts val="0"/>
              </a:spcAft>
              <a:defRPr/>
            </a:pPr>
            <a:r>
              <a:rPr lang="en-GB" dirty="0"/>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8429087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3690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4D3ED4C-3F40-407B-BD81-DF6E07624D45}"/>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5EFAB6E-69FC-4C51-9BE6-C5AC0CBDE37D}"/>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1">
            <a:extLst>
              <a:ext uri="{FF2B5EF4-FFF2-40B4-BE49-F238E27FC236}">
                <a16:creationId xmlns:a16="http://schemas.microsoft.com/office/drawing/2014/main" id="{5D6209E2-FC18-4D0A-98FC-4288FB30406E}"/>
              </a:ext>
            </a:extLst>
          </p:cNvPr>
          <p:cNvSpPr>
            <a:spLocks noGrp="1"/>
          </p:cNvSpPr>
          <p:nvPr>
            <p:ph idx="1"/>
          </p:nvPr>
        </p:nvSpPr>
        <p:spPr>
          <a:xfrm>
            <a:off x="755650" y="1879600"/>
            <a:ext cx="7632700" cy="2874963"/>
          </a:xfrm>
        </p:spPr>
        <p:txBody>
          <a:bodyPr/>
          <a:lstStyle/>
          <a:p>
            <a:pPr algn="ctr" eaLnBrk="1" hangingPunct="1">
              <a:spcBef>
                <a:spcPct val="0"/>
              </a:spcBef>
            </a:pPr>
            <a:r>
              <a:rPr lang="en-GB" altLang="en-US" sz="2000">
                <a:latin typeface="Twinkl" pitchFamily="2" charset="0"/>
              </a:rPr>
              <a:t>Many different minibeasts live in many different microhabitats.</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They are suited to live in that microhabitat because they can find the food, water and shelter they need.</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Minibeasts help to keep the microhabitat healthy.</a:t>
            </a:r>
          </a:p>
          <a:p>
            <a:pPr eaLnBrk="1" hangingPunct="1"/>
            <a:endParaRPr lang="en-GB" altLang="en-US" sz="1400">
              <a:latin typeface="Twinkl" pitchFamily="2" charset="0"/>
            </a:endParaRPr>
          </a:p>
        </p:txBody>
      </p:sp>
      <p:pic>
        <p:nvPicPr>
          <p:cNvPr id="17411" name="Picture 1">
            <a:extLst>
              <a:ext uri="{FF2B5EF4-FFF2-40B4-BE49-F238E27FC236}">
                <a16:creationId xmlns:a16="http://schemas.microsoft.com/office/drawing/2014/main" id="{FE762AB4-4BE4-4BE0-97C2-6A711BFCE32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1450" y="5135563"/>
            <a:ext cx="20542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2">
            <a:extLst>
              <a:ext uri="{FF2B5EF4-FFF2-40B4-BE49-F238E27FC236}">
                <a16:creationId xmlns:a16="http://schemas.microsoft.com/office/drawing/2014/main" id="{F5928F2C-E9F2-4177-A2DF-E584978661A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012015">
            <a:off x="7288213" y="312738"/>
            <a:ext cx="1525587" cy="141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1">
            <a:extLst>
              <a:ext uri="{FF2B5EF4-FFF2-40B4-BE49-F238E27FC236}">
                <a16:creationId xmlns:a16="http://schemas.microsoft.com/office/drawing/2014/main" id="{41D81FE7-ACCD-4A8C-AD60-5F3D1CFBE3D7}"/>
              </a:ext>
            </a:extLst>
          </p:cNvPr>
          <p:cNvSpPr>
            <a:spLocks noGrp="1"/>
          </p:cNvSpPr>
          <p:nvPr>
            <p:ph idx="1"/>
          </p:nvPr>
        </p:nvSpPr>
        <p:spPr>
          <a:xfrm>
            <a:off x="4867275" y="728663"/>
            <a:ext cx="3521075" cy="4767262"/>
          </a:xfrm>
        </p:spPr>
        <p:txBody>
          <a:bodyPr/>
          <a:lstStyle/>
          <a:p>
            <a:pPr algn="ctr" eaLnBrk="1" hangingPunct="1">
              <a:spcBef>
                <a:spcPct val="0"/>
              </a:spcBef>
            </a:pPr>
            <a:r>
              <a:rPr lang="en-GB" altLang="en-US" sz="2400" b="1">
                <a:solidFill>
                  <a:schemeClr val="accent2"/>
                </a:solidFill>
                <a:latin typeface="Twinkl" pitchFamily="2" charset="0"/>
              </a:rPr>
              <a:t>Caterpillar</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Caterpillars like to live on top and underneath leaves.</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This is so they can use their camouflage and blend into the leaf.</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This helps protect them so they cannot be seen by predators.</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The caterpillars can then also catch what they want to eat.</a:t>
            </a:r>
          </a:p>
          <a:p>
            <a:pPr eaLnBrk="1" hangingPunct="1"/>
            <a:endParaRPr lang="en-GB" altLang="en-US">
              <a:latin typeface="Twinkl" pitchFamily="2" charset="0"/>
            </a:endParaRPr>
          </a:p>
        </p:txBody>
      </p:sp>
      <p:pic>
        <p:nvPicPr>
          <p:cNvPr id="5" name="Picture 4">
            <a:extLst>
              <a:ext uri="{FF2B5EF4-FFF2-40B4-BE49-F238E27FC236}">
                <a16:creationId xmlns:a16="http://schemas.microsoft.com/office/drawing/2014/main" id="{7A4A10FB-A46F-4BC3-B673-C017FEE157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55543">
            <a:off x="329574" y="269727"/>
            <a:ext cx="4398382" cy="62820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436" name="Title 1">
            <a:extLst>
              <a:ext uri="{FF2B5EF4-FFF2-40B4-BE49-F238E27FC236}">
                <a16:creationId xmlns:a16="http://schemas.microsoft.com/office/drawing/2014/main" id="{25437A91-637B-47E1-98D2-5BE09A9C4155}"/>
              </a:ext>
            </a:extLst>
          </p:cNvPr>
          <p:cNvSpPr txBox="1">
            <a:spLocks/>
          </p:cNvSpPr>
          <p:nvPr/>
        </p:nvSpPr>
        <p:spPr bwMode="auto">
          <a:xfrm>
            <a:off x="433388" y="6072188"/>
            <a:ext cx="374332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a:solidFill>
                  <a:schemeClr val="bg1"/>
                </a:solidFill>
                <a:latin typeface="BPreplay" pitchFamily="50" charset="0"/>
              </a:rPr>
              <a:t>Photo courtesy of forbesimages (@flickr.com) –</a:t>
            </a:r>
          </a:p>
          <a:p>
            <a:pPr eaLnBrk="1" hangingPunct="1">
              <a:lnSpc>
                <a:spcPct val="100000"/>
              </a:lnSpc>
              <a:spcBef>
                <a:spcPct val="0"/>
              </a:spcBef>
              <a:buFontTx/>
              <a:buNone/>
            </a:pPr>
            <a:r>
              <a:rPr lang="en-GB" altLang="en-US" sz="800">
                <a:solidFill>
                  <a:schemeClr val="bg1"/>
                </a:solidFill>
                <a:latin typeface="BPreplay" pitchFamily="50" charset="0"/>
              </a:rPr>
              <a:t>granted under creative commons licence - attribution</a:t>
            </a:r>
          </a:p>
        </p:txBody>
      </p:sp>
      <p:pic>
        <p:nvPicPr>
          <p:cNvPr id="18437" name="Picture 3">
            <a:extLst>
              <a:ext uri="{FF2B5EF4-FFF2-40B4-BE49-F238E27FC236}">
                <a16:creationId xmlns:a16="http://schemas.microsoft.com/office/drawing/2014/main" id="{531567DA-1083-446D-8918-94F13630734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76963" y="6016625"/>
            <a:ext cx="256857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1">
            <a:extLst>
              <a:ext uri="{FF2B5EF4-FFF2-40B4-BE49-F238E27FC236}">
                <a16:creationId xmlns:a16="http://schemas.microsoft.com/office/drawing/2014/main" id="{D8596FD6-8547-420E-B5CF-35789AE0416F}"/>
              </a:ext>
            </a:extLst>
          </p:cNvPr>
          <p:cNvSpPr>
            <a:spLocks noGrp="1"/>
          </p:cNvSpPr>
          <p:nvPr>
            <p:ph idx="1"/>
          </p:nvPr>
        </p:nvSpPr>
        <p:spPr>
          <a:xfrm>
            <a:off x="755650" y="728663"/>
            <a:ext cx="3521075" cy="4767262"/>
          </a:xfrm>
        </p:spPr>
        <p:txBody>
          <a:bodyPr/>
          <a:lstStyle/>
          <a:p>
            <a:pPr algn="ctr" eaLnBrk="1" hangingPunct="1">
              <a:lnSpc>
                <a:spcPct val="100000"/>
              </a:lnSpc>
              <a:spcBef>
                <a:spcPct val="0"/>
              </a:spcBef>
            </a:pPr>
            <a:r>
              <a:rPr lang="en-GB" altLang="en-US" sz="2400" b="1">
                <a:solidFill>
                  <a:schemeClr val="accent2"/>
                </a:solidFill>
                <a:latin typeface="Twinkl" pitchFamily="2" charset="0"/>
              </a:rPr>
              <a:t>Ant</a:t>
            </a:r>
            <a:br>
              <a:rPr lang="en-GB" altLang="en-US" sz="2400" b="1">
                <a:solidFill>
                  <a:schemeClr val="accent2"/>
                </a:solidFill>
                <a:latin typeface="Twinkl" pitchFamily="2" charset="0"/>
              </a:rPr>
            </a:br>
            <a:endParaRPr lang="en-GB" altLang="en-US" sz="2400">
              <a:solidFill>
                <a:schemeClr val="accent2"/>
              </a:solidFill>
              <a:latin typeface="Twinkl" pitchFamily="2" charset="0"/>
            </a:endParaRPr>
          </a:p>
          <a:p>
            <a:pPr algn="ctr" eaLnBrk="1" hangingPunct="1">
              <a:lnSpc>
                <a:spcPct val="100000"/>
              </a:lnSpc>
              <a:spcBef>
                <a:spcPct val="0"/>
              </a:spcBef>
            </a:pPr>
            <a:r>
              <a:rPr lang="en-GB" altLang="en-US" sz="2000">
                <a:latin typeface="Twinkl" pitchFamily="2" charset="0"/>
              </a:rPr>
              <a:t>Ants mostly live underground.</a:t>
            </a:r>
          </a:p>
          <a:p>
            <a:pPr algn="ctr" eaLnBrk="1" hangingPunct="1">
              <a:lnSpc>
                <a:spcPct val="100000"/>
              </a:lnSpc>
              <a:spcBef>
                <a:spcPct val="0"/>
              </a:spcBef>
            </a:pPr>
            <a:r>
              <a:rPr lang="en-GB" altLang="en-US" sz="2000">
                <a:latin typeface="Twinkl" pitchFamily="2" charset="0"/>
              </a:rPr>
              <a:t>They live in big families.</a:t>
            </a:r>
          </a:p>
          <a:p>
            <a:pPr algn="ctr" eaLnBrk="1" hangingPunct="1">
              <a:lnSpc>
                <a:spcPct val="100000"/>
              </a:lnSpc>
              <a:spcBef>
                <a:spcPct val="0"/>
              </a:spcBef>
            </a:pPr>
            <a:endParaRPr lang="en-GB" altLang="en-US" sz="2000">
              <a:latin typeface="Twinkl" pitchFamily="2" charset="0"/>
            </a:endParaRPr>
          </a:p>
          <a:p>
            <a:pPr algn="ctr" eaLnBrk="1" hangingPunct="1">
              <a:lnSpc>
                <a:spcPct val="100000"/>
              </a:lnSpc>
              <a:spcBef>
                <a:spcPct val="0"/>
              </a:spcBef>
            </a:pPr>
            <a:r>
              <a:rPr lang="en-GB" altLang="en-US" sz="2000">
                <a:latin typeface="Twinkl" pitchFamily="2" charset="0"/>
              </a:rPr>
              <a:t>There are lots of insects to eat underground.</a:t>
            </a:r>
          </a:p>
          <a:p>
            <a:pPr algn="ctr" eaLnBrk="1" hangingPunct="1">
              <a:lnSpc>
                <a:spcPct val="100000"/>
              </a:lnSpc>
              <a:spcBef>
                <a:spcPct val="0"/>
              </a:spcBef>
            </a:pPr>
            <a:endParaRPr lang="en-GB" altLang="en-US" sz="2000">
              <a:latin typeface="Twinkl" pitchFamily="2" charset="0"/>
            </a:endParaRPr>
          </a:p>
          <a:p>
            <a:pPr algn="ctr" eaLnBrk="1" hangingPunct="1">
              <a:lnSpc>
                <a:spcPct val="100000"/>
              </a:lnSpc>
              <a:spcBef>
                <a:spcPct val="0"/>
              </a:spcBef>
            </a:pPr>
            <a:r>
              <a:rPr lang="en-GB" altLang="en-US" sz="2000">
                <a:latin typeface="Twinkl" pitchFamily="2" charset="0"/>
              </a:rPr>
              <a:t>Ants don’t have ears. Ants “hear” by feeling vibrations in the ground through their feet.</a:t>
            </a:r>
          </a:p>
          <a:p>
            <a:pPr eaLnBrk="1" hangingPunct="1"/>
            <a:endParaRPr lang="en-GB" altLang="en-US">
              <a:latin typeface="Twinkl" pitchFamily="2" charset="0"/>
            </a:endParaRPr>
          </a:p>
        </p:txBody>
      </p:sp>
      <p:pic>
        <p:nvPicPr>
          <p:cNvPr id="7" name="Picture 6">
            <a:extLst>
              <a:ext uri="{FF2B5EF4-FFF2-40B4-BE49-F238E27FC236}">
                <a16:creationId xmlns:a16="http://schemas.microsoft.com/office/drawing/2014/main" id="{E7A4B1FF-F343-4A40-8108-E54E4E83D4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502508">
            <a:off x="3511155" y="1339201"/>
            <a:ext cx="6074606" cy="40261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itle 1">
            <a:extLst>
              <a:ext uri="{FF2B5EF4-FFF2-40B4-BE49-F238E27FC236}">
                <a16:creationId xmlns:a16="http://schemas.microsoft.com/office/drawing/2014/main" id="{8B4B6CE3-D4F3-418E-BF64-2B6205F7690F}"/>
              </a:ext>
            </a:extLst>
          </p:cNvPr>
          <p:cNvSpPr txBox="1">
            <a:spLocks/>
          </p:cNvSpPr>
          <p:nvPr/>
        </p:nvSpPr>
        <p:spPr>
          <a:xfrm>
            <a:off x="4117975" y="6475413"/>
            <a:ext cx="2800350" cy="357187"/>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fontAlgn="auto">
              <a:spcAft>
                <a:spcPts val="0"/>
              </a:spcAft>
              <a:defRPr/>
            </a:pPr>
            <a:r>
              <a:rPr lang="en-GB" sz="800" dirty="0">
                <a:latin typeface="BPreplay" panose="02000503000000020004" pitchFamily="50" charset="0"/>
                <a:cs typeface="Arial" pitchFamily="34" charset="0"/>
              </a:rPr>
              <a:t>Photo courtesy of Al </a:t>
            </a:r>
            <a:r>
              <a:rPr lang="en-GB" sz="800" dirty="0" err="1">
                <a:latin typeface="BPreplay" panose="02000503000000020004" pitchFamily="50" charset="0"/>
                <a:cs typeface="Arial" pitchFamily="34" charset="0"/>
              </a:rPr>
              <a:t>Abbasi</a:t>
            </a:r>
            <a:r>
              <a:rPr lang="en-GB" sz="800" dirty="0">
                <a:latin typeface="BPreplay" panose="02000503000000020004" pitchFamily="50" charset="0"/>
                <a:cs typeface="Arial" pitchFamily="34" charset="0"/>
              </a:rPr>
              <a:t> (@flickr.com) – granted under creative commons licence - attribution</a:t>
            </a:r>
          </a:p>
        </p:txBody>
      </p:sp>
      <p:pic>
        <p:nvPicPr>
          <p:cNvPr id="19461" name="Picture 1">
            <a:extLst>
              <a:ext uri="{FF2B5EF4-FFF2-40B4-BE49-F238E27FC236}">
                <a16:creationId xmlns:a16="http://schemas.microsoft.com/office/drawing/2014/main" id="{CF4DE4D2-2740-4F2E-909A-E9323AED7FC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8288" y="4664075"/>
            <a:ext cx="2424112"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1">
            <a:extLst>
              <a:ext uri="{FF2B5EF4-FFF2-40B4-BE49-F238E27FC236}">
                <a16:creationId xmlns:a16="http://schemas.microsoft.com/office/drawing/2014/main" id="{BBED20AA-84B6-409C-9E08-796071675A75}"/>
              </a:ext>
            </a:extLst>
          </p:cNvPr>
          <p:cNvSpPr>
            <a:spLocks noGrp="1"/>
          </p:cNvSpPr>
          <p:nvPr>
            <p:ph idx="1"/>
          </p:nvPr>
        </p:nvSpPr>
        <p:spPr>
          <a:xfrm>
            <a:off x="4867275" y="728663"/>
            <a:ext cx="3521075" cy="4767262"/>
          </a:xfrm>
        </p:spPr>
        <p:txBody>
          <a:bodyPr/>
          <a:lstStyle/>
          <a:p>
            <a:pPr algn="ctr" eaLnBrk="1" hangingPunct="1">
              <a:spcBef>
                <a:spcPct val="0"/>
              </a:spcBef>
            </a:pPr>
            <a:r>
              <a:rPr lang="en-GB" altLang="en-US" sz="2400" b="1">
                <a:solidFill>
                  <a:schemeClr val="accent2"/>
                </a:solidFill>
                <a:latin typeface="Twinkl" pitchFamily="2" charset="0"/>
              </a:rPr>
              <a:t>Worm</a:t>
            </a:r>
          </a:p>
          <a:p>
            <a:pPr algn="ctr" eaLnBrk="1" hangingPunct="1">
              <a:spcBef>
                <a:spcPct val="0"/>
              </a:spcBef>
            </a:pPr>
            <a:endParaRPr lang="en-GB" altLang="en-US" sz="2400" b="1">
              <a:solidFill>
                <a:schemeClr val="accent2"/>
              </a:solidFill>
              <a:latin typeface="Twinkl" pitchFamily="2" charset="0"/>
            </a:endParaRPr>
          </a:p>
          <a:p>
            <a:pPr algn="ctr" eaLnBrk="1" hangingPunct="1">
              <a:spcBef>
                <a:spcPct val="0"/>
              </a:spcBef>
            </a:pPr>
            <a:r>
              <a:rPr lang="en-GB" altLang="en-US" sz="2000">
                <a:latin typeface="Twinkl" pitchFamily="2" charset="0"/>
              </a:rPr>
              <a:t>Worms like to live anywhere there is soil.</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They like to eat dead leaf matter and need the soil to be moist.</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Worms help keep soil healthy as they dig tunnels that let air and water into soil and to the roots of plants.</a:t>
            </a:r>
          </a:p>
          <a:p>
            <a:pPr eaLnBrk="1" hangingPunct="1"/>
            <a:endParaRPr lang="en-GB" altLang="en-US">
              <a:latin typeface="Twinkl" pitchFamily="2" charset="0"/>
            </a:endParaRPr>
          </a:p>
        </p:txBody>
      </p:sp>
      <p:pic>
        <p:nvPicPr>
          <p:cNvPr id="7" name="Picture 6">
            <a:extLst>
              <a:ext uri="{FF2B5EF4-FFF2-40B4-BE49-F238E27FC236}">
                <a16:creationId xmlns:a16="http://schemas.microsoft.com/office/drawing/2014/main" id="{C1E3D276-3ABE-4F01-A678-C7CDFB74A2D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55575">
            <a:off x="284272" y="1072443"/>
            <a:ext cx="4349166" cy="29220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itle 1">
            <a:extLst>
              <a:ext uri="{FF2B5EF4-FFF2-40B4-BE49-F238E27FC236}">
                <a16:creationId xmlns:a16="http://schemas.microsoft.com/office/drawing/2014/main" id="{6C6EE505-CD71-49CA-ABD2-C2D6B5E6020C}"/>
              </a:ext>
            </a:extLst>
          </p:cNvPr>
          <p:cNvSpPr txBox="1">
            <a:spLocks/>
          </p:cNvSpPr>
          <p:nvPr/>
        </p:nvSpPr>
        <p:spPr>
          <a:xfrm rot="272171">
            <a:off x="490538" y="3557588"/>
            <a:ext cx="3063875" cy="333375"/>
          </a:xfrm>
          <a:prstGeom prst="rect">
            <a:avLst/>
          </a:prstGeom>
          <a:noFill/>
          <a:ln>
            <a:noFill/>
          </a:ln>
        </p:spPr>
        <p:txBody>
          <a:bodyPr anchor="ctr">
            <a:normAutofit fontScale="9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spcAft>
                <a:spcPts val="0"/>
              </a:spcAft>
              <a:defRPr/>
            </a:pPr>
            <a:r>
              <a:rPr lang="en-GB" sz="800" dirty="0">
                <a:solidFill>
                  <a:schemeClr val="bg1"/>
                </a:solidFill>
                <a:latin typeface="BPreplay" panose="02000503000000020004" pitchFamily="50" charset="0"/>
                <a:cs typeface="Arial" pitchFamily="34" charset="0"/>
              </a:rPr>
              <a:t>Photo courtesy of </a:t>
            </a:r>
            <a:r>
              <a:rPr lang="en-GB" sz="800" dirty="0" err="1">
                <a:solidFill>
                  <a:schemeClr val="bg1"/>
                </a:solidFill>
                <a:latin typeface="BPreplay" panose="02000503000000020004" pitchFamily="50" charset="0"/>
                <a:cs typeface="Arial" pitchFamily="34" charset="0"/>
              </a:rPr>
              <a:t>houseoftherisingcake</a:t>
            </a:r>
            <a:r>
              <a:rPr lang="en-GB" sz="800" dirty="0">
                <a:solidFill>
                  <a:schemeClr val="bg1"/>
                </a:solidFill>
                <a:latin typeface="BPreplay" panose="02000503000000020004" pitchFamily="50" charset="0"/>
                <a:cs typeface="Arial" pitchFamily="34" charset="0"/>
              </a:rPr>
              <a:t>(@flickr.com) – granted under creative commons licence - attribution</a:t>
            </a:r>
          </a:p>
        </p:txBody>
      </p:sp>
      <p:pic>
        <p:nvPicPr>
          <p:cNvPr id="20485" name="Picture 1">
            <a:extLst>
              <a:ext uri="{FF2B5EF4-FFF2-40B4-BE49-F238E27FC236}">
                <a16:creationId xmlns:a16="http://schemas.microsoft.com/office/drawing/2014/main" id="{8AAABC40-03E7-4586-A439-03A92603E91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4963" y="4932363"/>
            <a:ext cx="68484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21">
            <a:extLst>
              <a:ext uri="{FF2B5EF4-FFF2-40B4-BE49-F238E27FC236}">
                <a16:creationId xmlns:a16="http://schemas.microsoft.com/office/drawing/2014/main" id="{A1061797-34E4-420F-9CF6-4D13383E12FA}"/>
              </a:ext>
            </a:extLst>
          </p:cNvPr>
          <p:cNvSpPr>
            <a:spLocks noGrp="1"/>
          </p:cNvSpPr>
          <p:nvPr>
            <p:ph idx="1"/>
          </p:nvPr>
        </p:nvSpPr>
        <p:spPr>
          <a:xfrm>
            <a:off x="755650" y="728663"/>
            <a:ext cx="3521075" cy="5364162"/>
          </a:xfrm>
        </p:spPr>
        <p:txBody>
          <a:bodyPr/>
          <a:lstStyle/>
          <a:p>
            <a:pPr algn="ctr" eaLnBrk="1" hangingPunct="1">
              <a:spcBef>
                <a:spcPct val="0"/>
              </a:spcBef>
            </a:pPr>
            <a:r>
              <a:rPr lang="en-GB" altLang="en-US" sz="2600" b="1">
                <a:solidFill>
                  <a:schemeClr val="accent2"/>
                </a:solidFill>
                <a:latin typeface="Twinkl" pitchFamily="2" charset="0"/>
              </a:rPr>
              <a:t>Spider</a:t>
            </a:r>
            <a:br>
              <a:rPr lang="en-GB" altLang="en-US" sz="2400" b="1">
                <a:solidFill>
                  <a:schemeClr val="accent2"/>
                </a:solidFill>
                <a:latin typeface="Twinkl" pitchFamily="2" charset="0"/>
              </a:rPr>
            </a:br>
            <a:endParaRPr lang="en-GB" altLang="en-US" sz="2400">
              <a:solidFill>
                <a:schemeClr val="accent2"/>
              </a:solidFill>
              <a:latin typeface="Twinkl" pitchFamily="2" charset="0"/>
            </a:endParaRPr>
          </a:p>
          <a:p>
            <a:pPr algn="ctr" eaLnBrk="1" hangingPunct="1">
              <a:spcBef>
                <a:spcPct val="0"/>
              </a:spcBef>
            </a:pPr>
            <a:r>
              <a:rPr lang="en-GB" altLang="en-US" sz="2000">
                <a:latin typeface="Twinkl" pitchFamily="2" charset="0"/>
              </a:rPr>
              <a:t>Spiders are able to live just about anywhere.</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They do well in all types of habitats but they do have to find shelter when the weather gets colder.</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Their body colours help them blend in well to their surroundings.</a:t>
            </a:r>
          </a:p>
          <a:p>
            <a:pPr algn="ctr" eaLnBrk="1" hangingPunct="1">
              <a:spcBef>
                <a:spcPct val="0"/>
              </a:spcBef>
            </a:pPr>
            <a:endParaRPr lang="en-GB" altLang="en-US" sz="2000">
              <a:latin typeface="Twinkl" pitchFamily="2" charset="0"/>
            </a:endParaRPr>
          </a:p>
          <a:p>
            <a:pPr algn="ctr" eaLnBrk="1" hangingPunct="1">
              <a:spcBef>
                <a:spcPct val="0"/>
              </a:spcBef>
            </a:pPr>
            <a:r>
              <a:rPr lang="en-GB" altLang="en-US" sz="2000">
                <a:latin typeface="Twinkl" pitchFamily="2" charset="0"/>
              </a:rPr>
              <a:t>Spiders build webs to catch small insects to eat.</a:t>
            </a:r>
          </a:p>
          <a:p>
            <a:pPr eaLnBrk="1" hangingPunct="1">
              <a:lnSpc>
                <a:spcPct val="80000"/>
              </a:lnSpc>
            </a:pPr>
            <a:endParaRPr lang="en-GB" altLang="en-US">
              <a:latin typeface="Twinkl" pitchFamily="2" charset="0"/>
            </a:endParaRPr>
          </a:p>
        </p:txBody>
      </p:sp>
      <p:pic>
        <p:nvPicPr>
          <p:cNvPr id="6" name="Picture 5">
            <a:extLst>
              <a:ext uri="{FF2B5EF4-FFF2-40B4-BE49-F238E27FC236}">
                <a16:creationId xmlns:a16="http://schemas.microsoft.com/office/drawing/2014/main" id="{88D795CD-90BD-4A3D-B6D5-1FF17329336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417903">
            <a:off x="4609786" y="302157"/>
            <a:ext cx="4146806" cy="621717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1508" name="Title 1">
            <a:extLst>
              <a:ext uri="{FF2B5EF4-FFF2-40B4-BE49-F238E27FC236}">
                <a16:creationId xmlns:a16="http://schemas.microsoft.com/office/drawing/2014/main" id="{349BDEE9-D554-495D-A5B2-734AF4E76BC4}"/>
              </a:ext>
            </a:extLst>
          </p:cNvPr>
          <p:cNvSpPr txBox="1">
            <a:spLocks/>
          </p:cNvSpPr>
          <p:nvPr/>
        </p:nvSpPr>
        <p:spPr bwMode="auto">
          <a:xfrm rot="-196990">
            <a:off x="4799013" y="6154738"/>
            <a:ext cx="3297237"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a:solidFill>
                  <a:schemeClr val="bg1"/>
                </a:solidFill>
                <a:latin typeface="BPreplay" pitchFamily="50" charset="0"/>
              </a:rPr>
              <a:t>Photo courtesy of Leszeck.leszynski(@flickr.com) – granted under creative commons licence - attribution</a:t>
            </a:r>
          </a:p>
        </p:txBody>
      </p:sp>
      <p:pic>
        <p:nvPicPr>
          <p:cNvPr id="21509" name="Picture 2">
            <a:extLst>
              <a:ext uri="{FF2B5EF4-FFF2-40B4-BE49-F238E27FC236}">
                <a16:creationId xmlns:a16="http://schemas.microsoft.com/office/drawing/2014/main" id="{FF999C80-B383-4DC7-A216-E2882FEFCB0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7325" y="5689600"/>
            <a:ext cx="113665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1">
            <a:extLst>
              <a:ext uri="{FF2B5EF4-FFF2-40B4-BE49-F238E27FC236}">
                <a16:creationId xmlns:a16="http://schemas.microsoft.com/office/drawing/2014/main" id="{AEFECC80-B933-4951-9B51-BC0ACF24CC69}"/>
              </a:ext>
            </a:extLst>
          </p:cNvPr>
          <p:cNvSpPr>
            <a:spLocks noGrp="1"/>
          </p:cNvSpPr>
          <p:nvPr>
            <p:ph idx="1"/>
          </p:nvPr>
        </p:nvSpPr>
        <p:spPr>
          <a:xfrm>
            <a:off x="4867275" y="728663"/>
            <a:ext cx="3521075" cy="5364162"/>
          </a:xfrm>
        </p:spPr>
        <p:txBody>
          <a:bodyPr/>
          <a:lstStyle/>
          <a:p>
            <a:pPr algn="ctr" eaLnBrk="1" hangingPunct="1">
              <a:lnSpc>
                <a:spcPct val="70000"/>
              </a:lnSpc>
              <a:spcBef>
                <a:spcPct val="0"/>
              </a:spcBef>
            </a:pPr>
            <a:r>
              <a:rPr lang="en-GB" altLang="en-US" sz="2400" b="1">
                <a:solidFill>
                  <a:schemeClr val="accent2"/>
                </a:solidFill>
                <a:latin typeface="Twinkl" pitchFamily="2" charset="0"/>
              </a:rPr>
              <a:t>Ladybird</a:t>
            </a:r>
          </a:p>
          <a:p>
            <a:pPr algn="ctr" eaLnBrk="1" hangingPunct="1">
              <a:lnSpc>
                <a:spcPct val="70000"/>
              </a:lnSpc>
              <a:spcBef>
                <a:spcPct val="0"/>
              </a:spcBef>
            </a:pPr>
            <a:endParaRPr lang="en-GB" altLang="en-US" sz="2000" b="1">
              <a:solidFill>
                <a:schemeClr val="accent2"/>
              </a:solidFill>
              <a:latin typeface="Twinkl" pitchFamily="2" charset="0"/>
            </a:endParaRPr>
          </a:p>
          <a:p>
            <a:pPr algn="ctr" eaLnBrk="1" hangingPunct="1">
              <a:lnSpc>
                <a:spcPct val="100000"/>
              </a:lnSpc>
              <a:spcBef>
                <a:spcPct val="0"/>
              </a:spcBef>
            </a:pPr>
            <a:r>
              <a:rPr lang="en-GB" altLang="en-US">
                <a:latin typeface="Twinkl" pitchFamily="2" charset="0"/>
              </a:rPr>
              <a:t>During the summer, ladybirds live in shrubs, branches, and flowers.</a:t>
            </a:r>
          </a:p>
          <a:p>
            <a:pPr algn="ctr" eaLnBrk="1" hangingPunct="1">
              <a:lnSpc>
                <a:spcPct val="100000"/>
              </a:lnSpc>
              <a:spcBef>
                <a:spcPct val="0"/>
              </a:spcBef>
            </a:pPr>
            <a:endParaRPr lang="en-GB" altLang="en-US">
              <a:latin typeface="Twinkl" pitchFamily="2" charset="0"/>
            </a:endParaRPr>
          </a:p>
          <a:p>
            <a:pPr algn="ctr" eaLnBrk="1" hangingPunct="1">
              <a:lnSpc>
                <a:spcPct val="100000"/>
              </a:lnSpc>
              <a:spcBef>
                <a:spcPct val="0"/>
              </a:spcBef>
            </a:pPr>
            <a:r>
              <a:rPr lang="en-GB" altLang="en-US">
                <a:latin typeface="Twinkl" pitchFamily="2" charset="0"/>
              </a:rPr>
              <a:t>When the weather gets colder they find protective hiding places, such as tree stumps or cracks in wood. This then becomes a place to hibernate - at the base of a tree, or even under a rock. They crawl under leaves to protect themselves from the winter cold.</a:t>
            </a:r>
          </a:p>
          <a:p>
            <a:pPr algn="ctr" eaLnBrk="1" hangingPunct="1">
              <a:lnSpc>
                <a:spcPct val="100000"/>
              </a:lnSpc>
              <a:spcBef>
                <a:spcPct val="0"/>
              </a:spcBef>
            </a:pPr>
            <a:endParaRPr lang="en-GB" altLang="en-US">
              <a:latin typeface="Twinkl" pitchFamily="2" charset="0"/>
            </a:endParaRPr>
          </a:p>
          <a:p>
            <a:pPr algn="ctr" eaLnBrk="1" hangingPunct="1">
              <a:lnSpc>
                <a:spcPct val="100000"/>
              </a:lnSpc>
              <a:spcBef>
                <a:spcPct val="0"/>
              </a:spcBef>
            </a:pPr>
            <a:r>
              <a:rPr lang="en-GB" altLang="en-US">
                <a:latin typeface="Twinkl" pitchFamily="2" charset="0"/>
              </a:rPr>
              <a:t>When hibernating, ladybirds huddle together in order to keep warm.</a:t>
            </a:r>
          </a:p>
          <a:p>
            <a:pPr eaLnBrk="1" hangingPunct="1">
              <a:lnSpc>
                <a:spcPct val="70000"/>
              </a:lnSpc>
            </a:pPr>
            <a:endParaRPr lang="en-GB" altLang="en-US" sz="2000">
              <a:latin typeface="Twinkl" pitchFamily="2" charset="0"/>
            </a:endParaRPr>
          </a:p>
        </p:txBody>
      </p:sp>
      <p:pic>
        <p:nvPicPr>
          <p:cNvPr id="6" name="Picture 5">
            <a:extLst>
              <a:ext uri="{FF2B5EF4-FFF2-40B4-BE49-F238E27FC236}">
                <a16:creationId xmlns:a16="http://schemas.microsoft.com/office/drawing/2014/main" id="{2FAE9F28-DE07-4272-908D-433AF4E0EF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341716">
            <a:off x="469095" y="519197"/>
            <a:ext cx="4143521" cy="31373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itle 1">
            <a:extLst>
              <a:ext uri="{FF2B5EF4-FFF2-40B4-BE49-F238E27FC236}">
                <a16:creationId xmlns:a16="http://schemas.microsoft.com/office/drawing/2014/main" id="{0DF558D9-F2C8-46AA-9DDB-28EE760ECA30}"/>
              </a:ext>
            </a:extLst>
          </p:cNvPr>
          <p:cNvSpPr txBox="1">
            <a:spLocks/>
          </p:cNvSpPr>
          <p:nvPr/>
        </p:nvSpPr>
        <p:spPr>
          <a:xfrm rot="21340038">
            <a:off x="588963" y="3316288"/>
            <a:ext cx="2819400" cy="344487"/>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spcAft>
                <a:spcPts val="0"/>
              </a:spcAft>
              <a:defRPr/>
            </a:pPr>
            <a:r>
              <a:rPr lang="en-GB" sz="800" dirty="0">
                <a:solidFill>
                  <a:schemeClr val="bg1"/>
                </a:solidFill>
                <a:latin typeface="BPreplay" panose="02000503000000020004" pitchFamily="50" charset="0"/>
                <a:cs typeface="Arial" pitchFamily="34" charset="0"/>
              </a:rPr>
              <a:t>Photo courtesy of </a:t>
            </a:r>
            <a:r>
              <a:rPr lang="en-GB" sz="800" dirty="0" err="1">
                <a:solidFill>
                  <a:schemeClr val="bg1"/>
                </a:solidFill>
                <a:latin typeface="BPreplay" panose="02000503000000020004" pitchFamily="50" charset="0"/>
                <a:cs typeface="Arial" pitchFamily="34" charset="0"/>
              </a:rPr>
              <a:t>Leszeck.leszynski</a:t>
            </a:r>
            <a:r>
              <a:rPr lang="en-GB" sz="800" dirty="0">
                <a:solidFill>
                  <a:schemeClr val="bg1"/>
                </a:solidFill>
                <a:latin typeface="BPreplay" panose="02000503000000020004" pitchFamily="50" charset="0"/>
                <a:cs typeface="Arial" pitchFamily="34" charset="0"/>
              </a:rPr>
              <a:t>(@flickr.com) – granted under creative commons licence - attribution</a:t>
            </a:r>
          </a:p>
        </p:txBody>
      </p:sp>
      <p:pic>
        <p:nvPicPr>
          <p:cNvPr id="22533" name="Picture 3">
            <a:extLst>
              <a:ext uri="{FF2B5EF4-FFF2-40B4-BE49-F238E27FC236}">
                <a16:creationId xmlns:a16="http://schemas.microsoft.com/office/drawing/2014/main" id="{77A424E3-39E3-4963-9EF2-E843603EF72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221984">
            <a:off x="87313" y="4084638"/>
            <a:ext cx="4349750"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2">
            <a:extLst>
              <a:ext uri="{FF2B5EF4-FFF2-40B4-BE49-F238E27FC236}">
                <a16:creationId xmlns:a16="http://schemas.microsoft.com/office/drawing/2014/main" id="{B1DF7E56-8D16-4662-8944-423EDF4C127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98663" y="3808413"/>
            <a:ext cx="2439987"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1">
            <a:extLst>
              <a:ext uri="{FF2B5EF4-FFF2-40B4-BE49-F238E27FC236}">
                <a16:creationId xmlns:a16="http://schemas.microsoft.com/office/drawing/2014/main" id="{70CE6644-729B-4C16-AFE6-FAD5AC9CBA0B}"/>
              </a:ext>
            </a:extLst>
          </p:cNvPr>
          <p:cNvSpPr>
            <a:spLocks noGrp="1"/>
          </p:cNvSpPr>
          <p:nvPr>
            <p:ph idx="1"/>
          </p:nvPr>
        </p:nvSpPr>
        <p:spPr>
          <a:xfrm>
            <a:off x="755650" y="728663"/>
            <a:ext cx="3521075" cy="4767262"/>
          </a:xfrm>
        </p:spPr>
        <p:txBody>
          <a:bodyPr/>
          <a:lstStyle/>
          <a:p>
            <a:pPr algn="ctr" eaLnBrk="1" hangingPunct="1">
              <a:lnSpc>
                <a:spcPct val="100000"/>
              </a:lnSpc>
              <a:spcBef>
                <a:spcPct val="0"/>
              </a:spcBef>
            </a:pPr>
            <a:r>
              <a:rPr lang="en-GB" altLang="en-US" sz="2400" b="1">
                <a:solidFill>
                  <a:schemeClr val="accent2"/>
                </a:solidFill>
                <a:latin typeface="Twinkl" pitchFamily="2" charset="0"/>
              </a:rPr>
              <a:t>Honey Bee</a:t>
            </a:r>
            <a:endParaRPr lang="en-GB" altLang="en-US" sz="2000">
              <a:solidFill>
                <a:schemeClr val="accent2"/>
              </a:solidFill>
              <a:latin typeface="Twinkl" pitchFamily="2" charset="0"/>
            </a:endParaRPr>
          </a:p>
          <a:p>
            <a:pPr algn="ctr"/>
            <a:r>
              <a:rPr lang="en-GB" altLang="en-US" sz="2000">
                <a:latin typeface="Twinkl" pitchFamily="2" charset="0"/>
              </a:rPr>
              <a:t>Honey Bees like to live in areas with lots of flowering plants, such as gardens and meadows. </a:t>
            </a:r>
          </a:p>
          <a:p>
            <a:pPr algn="ctr"/>
            <a:r>
              <a:rPr lang="en-GB" altLang="en-US" sz="2000">
                <a:latin typeface="Twinkl" pitchFamily="2" charset="0"/>
              </a:rPr>
              <a:t>In their natural habitats, they build nests inside holes in trees and under objects to keep them safe from predators. </a:t>
            </a:r>
          </a:p>
          <a:p>
            <a:pPr algn="ctr"/>
            <a:r>
              <a:rPr lang="en-GB" altLang="en-US" sz="2000">
                <a:latin typeface="Twinkl" pitchFamily="2" charset="0"/>
              </a:rPr>
              <a:t>Humans also build beehives for them to live in - usually </a:t>
            </a:r>
            <a:br>
              <a:rPr lang="en-GB" altLang="en-US" sz="2000">
                <a:latin typeface="Twinkl" pitchFamily="2" charset="0"/>
              </a:rPr>
            </a:br>
            <a:r>
              <a:rPr lang="en-GB" altLang="en-US" sz="2000">
                <a:latin typeface="Twinkl" pitchFamily="2" charset="0"/>
              </a:rPr>
              <a:t>wooden boxes. </a:t>
            </a:r>
          </a:p>
          <a:p>
            <a:pPr algn="ctr"/>
            <a:r>
              <a:rPr lang="en-GB" altLang="en-US" sz="2000">
                <a:latin typeface="Twinkl" pitchFamily="2" charset="0"/>
              </a:rPr>
              <a:t>In colder climates, honey bees store more honey to prepare for the winter. </a:t>
            </a:r>
          </a:p>
        </p:txBody>
      </p:sp>
      <p:pic>
        <p:nvPicPr>
          <p:cNvPr id="7" name="Picture 6">
            <a:extLst>
              <a:ext uri="{FF2B5EF4-FFF2-40B4-BE49-F238E27FC236}">
                <a16:creationId xmlns:a16="http://schemas.microsoft.com/office/drawing/2014/main" id="{1A4A2D8C-7E2A-40CD-B194-E4ACD623D58D}"/>
              </a:ext>
            </a:extLst>
          </p:cNvPr>
          <p:cNvPicPr>
            <a:picLocks noChangeAspect="1"/>
          </p:cNvPicPr>
          <p:nvPr/>
        </p:nvPicPr>
        <p:blipFill rotWithShape="1">
          <a:blip r:embed="rId2">
            <a:extLst>
              <a:ext uri="{28A0092B-C50C-407E-A947-70E740481C1C}">
                <a14:useLocalDpi xmlns:a14="http://schemas.microsoft.com/office/drawing/2010/main" val="0"/>
              </a:ext>
            </a:extLst>
          </a:blip>
          <a:srcRect l="38335" r="11726"/>
          <a:stretch/>
        </p:blipFill>
        <p:spPr>
          <a:xfrm rot="328140">
            <a:off x="4643941" y="742542"/>
            <a:ext cx="4024768" cy="537291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556" name="Picture 1">
            <a:extLst>
              <a:ext uri="{FF2B5EF4-FFF2-40B4-BE49-F238E27FC236}">
                <a16:creationId xmlns:a16="http://schemas.microsoft.com/office/drawing/2014/main" id="{85023745-9947-4EFC-A027-5868A5D780B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917244">
            <a:off x="95250" y="5299075"/>
            <a:ext cx="1320800"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1">
            <a:extLst>
              <a:ext uri="{FF2B5EF4-FFF2-40B4-BE49-F238E27FC236}">
                <a16:creationId xmlns:a16="http://schemas.microsoft.com/office/drawing/2014/main" id="{D3FF343B-2EF8-4279-A98D-505C0F319E11}"/>
              </a:ext>
            </a:extLst>
          </p:cNvPr>
          <p:cNvSpPr>
            <a:spLocks noGrp="1"/>
          </p:cNvSpPr>
          <p:nvPr>
            <p:ph idx="1"/>
          </p:nvPr>
        </p:nvSpPr>
        <p:spPr>
          <a:xfrm>
            <a:off x="4867275" y="728663"/>
            <a:ext cx="3521075" cy="4767262"/>
          </a:xfrm>
        </p:spPr>
        <p:txBody>
          <a:bodyPr/>
          <a:lstStyle/>
          <a:p>
            <a:pPr algn="ctr" eaLnBrk="1" hangingPunct="1">
              <a:spcBef>
                <a:spcPct val="0"/>
              </a:spcBef>
            </a:pPr>
            <a:r>
              <a:rPr lang="en-GB" altLang="en-US" sz="2400" b="1">
                <a:solidFill>
                  <a:schemeClr val="accent2"/>
                </a:solidFill>
                <a:latin typeface="Twinkl" pitchFamily="2" charset="0"/>
              </a:rPr>
              <a:t>Snail</a:t>
            </a:r>
            <a:endParaRPr lang="en-GB" altLang="en-US" sz="2200">
              <a:latin typeface="Twinkl" pitchFamily="2" charset="0"/>
            </a:endParaRPr>
          </a:p>
          <a:p>
            <a:pPr algn="ctr"/>
            <a:r>
              <a:rPr lang="en-GB" altLang="en-US" sz="2000">
                <a:latin typeface="Twinkl" pitchFamily="2" charset="0"/>
              </a:rPr>
              <a:t>Snails can survive nearly everywhere and can be found all around the world.</a:t>
            </a:r>
          </a:p>
          <a:p>
            <a:pPr algn="ctr"/>
            <a:r>
              <a:rPr lang="en-GB" altLang="en-US" sz="2000">
                <a:latin typeface="Twinkl" pitchFamily="2" charset="0"/>
              </a:rPr>
              <a:t>Some have adapted to survive in the water and you can even find snails in the desert! </a:t>
            </a:r>
          </a:p>
          <a:p>
            <a:pPr algn="ctr"/>
            <a:r>
              <a:rPr lang="en-GB" altLang="en-US" sz="2000">
                <a:latin typeface="Twinkl" pitchFamily="2" charset="0"/>
              </a:rPr>
              <a:t>Snails prefer to stay close to rocks and plants to hide from natural predators.</a:t>
            </a:r>
          </a:p>
        </p:txBody>
      </p:sp>
      <p:pic>
        <p:nvPicPr>
          <p:cNvPr id="5" name="Picture 4">
            <a:extLst>
              <a:ext uri="{FF2B5EF4-FFF2-40B4-BE49-F238E27FC236}">
                <a16:creationId xmlns:a16="http://schemas.microsoft.com/office/drawing/2014/main" id="{931837A8-E4AF-47AC-94D7-A6D54CCB2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55543">
            <a:off x="329574" y="1523105"/>
            <a:ext cx="4398382" cy="377527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4580" name="Title 1">
            <a:extLst>
              <a:ext uri="{FF2B5EF4-FFF2-40B4-BE49-F238E27FC236}">
                <a16:creationId xmlns:a16="http://schemas.microsoft.com/office/drawing/2014/main" id="{F93DF8C9-75FE-4006-AAB0-739F428868B7}"/>
              </a:ext>
            </a:extLst>
          </p:cNvPr>
          <p:cNvSpPr txBox="1">
            <a:spLocks/>
          </p:cNvSpPr>
          <p:nvPr/>
        </p:nvSpPr>
        <p:spPr bwMode="auto">
          <a:xfrm>
            <a:off x="433388" y="6072188"/>
            <a:ext cx="374332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a:solidFill>
                  <a:schemeClr val="bg1"/>
                </a:solidFill>
                <a:latin typeface="BPreplay" pitchFamily="50" charset="0"/>
              </a:rPr>
              <a:t>Photo courtesy of forbesimages (@flickr.com) –</a:t>
            </a:r>
          </a:p>
          <a:p>
            <a:pPr eaLnBrk="1" hangingPunct="1">
              <a:lnSpc>
                <a:spcPct val="100000"/>
              </a:lnSpc>
              <a:spcBef>
                <a:spcPct val="0"/>
              </a:spcBef>
              <a:buFontTx/>
              <a:buNone/>
            </a:pPr>
            <a:r>
              <a:rPr lang="en-GB" altLang="en-US" sz="800">
                <a:solidFill>
                  <a:schemeClr val="bg1"/>
                </a:solidFill>
                <a:latin typeface="BPreplay" pitchFamily="50" charset="0"/>
              </a:rPr>
              <a:t>granted under creative commons licence - attribution</a:t>
            </a:r>
          </a:p>
        </p:txBody>
      </p:sp>
      <p:pic>
        <p:nvPicPr>
          <p:cNvPr id="24581" name="Picture 1">
            <a:extLst>
              <a:ext uri="{FF2B5EF4-FFF2-40B4-BE49-F238E27FC236}">
                <a16:creationId xmlns:a16="http://schemas.microsoft.com/office/drawing/2014/main" id="{D2DCDF67-5F6B-466E-BBDA-8F470FF3000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89688" y="5284788"/>
            <a:ext cx="2006600" cy="124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1">
            <a:extLst>
              <a:ext uri="{FF2B5EF4-FFF2-40B4-BE49-F238E27FC236}">
                <a16:creationId xmlns:a16="http://schemas.microsoft.com/office/drawing/2014/main" id="{4795DB5B-DFDD-4C31-8E3A-C36C07171163}"/>
              </a:ext>
            </a:extLst>
          </p:cNvPr>
          <p:cNvSpPr>
            <a:spLocks noGrp="1"/>
          </p:cNvSpPr>
          <p:nvPr>
            <p:ph idx="1"/>
          </p:nvPr>
        </p:nvSpPr>
        <p:spPr>
          <a:xfrm>
            <a:off x="755650" y="728663"/>
            <a:ext cx="3521075" cy="4767262"/>
          </a:xfrm>
        </p:spPr>
        <p:txBody>
          <a:bodyPr/>
          <a:lstStyle/>
          <a:p>
            <a:pPr algn="ctr" eaLnBrk="1" hangingPunct="1">
              <a:lnSpc>
                <a:spcPct val="100000"/>
              </a:lnSpc>
              <a:spcBef>
                <a:spcPct val="0"/>
              </a:spcBef>
            </a:pPr>
            <a:r>
              <a:rPr lang="en-GB" altLang="en-US" sz="2400" b="1">
                <a:solidFill>
                  <a:schemeClr val="accent2"/>
                </a:solidFill>
                <a:latin typeface="Twinkl" pitchFamily="2" charset="0"/>
              </a:rPr>
              <a:t>Woodlouse</a:t>
            </a:r>
            <a:endParaRPr lang="en-GB" altLang="en-US" sz="2400">
              <a:solidFill>
                <a:schemeClr val="accent2"/>
              </a:solidFill>
              <a:latin typeface="Twinkl" pitchFamily="2" charset="0"/>
            </a:endParaRPr>
          </a:p>
          <a:p>
            <a:pPr algn="ctr"/>
            <a:r>
              <a:rPr lang="en-GB" altLang="en-US" sz="2000">
                <a:latin typeface="Twinkl" pitchFamily="2" charset="0"/>
              </a:rPr>
              <a:t>Woodlice like dark damp places to hide during the day, such as compost heaps and woodland gardens. </a:t>
            </a:r>
          </a:p>
          <a:p>
            <a:pPr algn="ctr"/>
            <a:r>
              <a:rPr lang="en-GB" altLang="en-US" sz="2000">
                <a:latin typeface="Twinkl" pitchFamily="2" charset="0"/>
              </a:rPr>
              <a:t>They are the only species of crustacean that live on land and not in the water.</a:t>
            </a:r>
          </a:p>
          <a:p>
            <a:pPr algn="ctr"/>
            <a:r>
              <a:rPr lang="en-GB" altLang="en-US" sz="2000">
                <a:latin typeface="Twinkl" pitchFamily="2" charset="0"/>
              </a:rPr>
              <a:t>Woodlice can curl up into a ball to protect themselves from predators.</a:t>
            </a:r>
          </a:p>
        </p:txBody>
      </p:sp>
      <p:pic>
        <p:nvPicPr>
          <p:cNvPr id="7" name="Picture 6">
            <a:extLst>
              <a:ext uri="{FF2B5EF4-FFF2-40B4-BE49-F238E27FC236}">
                <a16:creationId xmlns:a16="http://schemas.microsoft.com/office/drawing/2014/main" id="{1862EC3F-88E6-4CD9-9EFB-21502703A5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686169">
            <a:off x="3528813" y="1339201"/>
            <a:ext cx="6039289" cy="40261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5604" name="Picture 1">
            <a:extLst>
              <a:ext uri="{FF2B5EF4-FFF2-40B4-BE49-F238E27FC236}">
                <a16:creationId xmlns:a16="http://schemas.microsoft.com/office/drawing/2014/main" id="{A769380E-A2D0-4A80-B07D-AD7E5CB047A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6388" y="5106988"/>
            <a:ext cx="2227262"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1">
            <a:extLst>
              <a:ext uri="{FF2B5EF4-FFF2-40B4-BE49-F238E27FC236}">
                <a16:creationId xmlns:a16="http://schemas.microsoft.com/office/drawing/2014/main" id="{764B809C-BF5D-4415-A2B3-2743E2579CF9}"/>
              </a:ext>
            </a:extLst>
          </p:cNvPr>
          <p:cNvSpPr>
            <a:spLocks noGrp="1"/>
          </p:cNvSpPr>
          <p:nvPr>
            <p:ph idx="1"/>
          </p:nvPr>
        </p:nvSpPr>
        <p:spPr>
          <a:xfrm>
            <a:off x="755650" y="728663"/>
            <a:ext cx="3521075" cy="4767262"/>
          </a:xfrm>
        </p:spPr>
        <p:txBody>
          <a:bodyPr/>
          <a:lstStyle/>
          <a:p>
            <a:pPr algn="ctr" eaLnBrk="1" hangingPunct="1">
              <a:lnSpc>
                <a:spcPct val="100000"/>
              </a:lnSpc>
              <a:spcBef>
                <a:spcPct val="0"/>
              </a:spcBef>
            </a:pPr>
            <a:r>
              <a:rPr lang="en-GB" altLang="en-US" sz="2400" b="1">
                <a:solidFill>
                  <a:schemeClr val="accent2"/>
                </a:solidFill>
                <a:latin typeface="Twinkl" pitchFamily="2" charset="0"/>
              </a:rPr>
              <a:t>Butterfly</a:t>
            </a:r>
            <a:endParaRPr lang="en-GB" altLang="en-US" sz="2400">
              <a:solidFill>
                <a:schemeClr val="accent2"/>
              </a:solidFill>
              <a:latin typeface="Twinkl" pitchFamily="2" charset="0"/>
            </a:endParaRPr>
          </a:p>
          <a:p>
            <a:pPr algn="ctr"/>
            <a:r>
              <a:rPr lang="en-GB" altLang="en-US" sz="2000">
                <a:latin typeface="Twinkl" pitchFamily="2" charset="0"/>
              </a:rPr>
              <a:t>Butterflies can survive in varied habitats around the world. Some live during the day and others are nocturnal. Some prefer the heat of summer but others can live through Autumn and Winter. In the UK, butterflies tend to prefer grasslands with lots of wild flowers. Each plant will usually be food for a different type of caterpillar (butterfly larvae)</a:t>
            </a:r>
          </a:p>
        </p:txBody>
      </p:sp>
      <p:pic>
        <p:nvPicPr>
          <p:cNvPr id="7" name="Picture 6">
            <a:extLst>
              <a:ext uri="{FF2B5EF4-FFF2-40B4-BE49-F238E27FC236}">
                <a16:creationId xmlns:a16="http://schemas.microsoft.com/office/drawing/2014/main" id="{F7B76235-1D12-4C2E-87CD-687996A573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686169">
            <a:off x="3528813" y="1339201"/>
            <a:ext cx="6039289" cy="40261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6628" name="Picture 1">
            <a:extLst>
              <a:ext uri="{FF2B5EF4-FFF2-40B4-BE49-F238E27FC236}">
                <a16:creationId xmlns:a16="http://schemas.microsoft.com/office/drawing/2014/main" id="{7D014C4F-36B2-479D-8090-30E655AE2DA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0025" y="4976813"/>
            <a:ext cx="1920875" cy="167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1233</TotalTime>
  <Words>543</Words>
  <Application>Microsoft Office PowerPoint</Application>
  <PresentationFormat>On-screen Show (4:3)</PresentationFormat>
  <Paragraphs>66</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BPreplay</vt:lpstr>
      <vt:lpstr>Sassoon Infant Rg</vt:lpstr>
      <vt:lpstr>Calibri</vt:lpstr>
      <vt:lpstr>Twinkl</vt:lpstr>
      <vt:lpstr>Sassoon Infant Md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teacher</cp:lastModifiedBy>
  <cp:revision>111</cp:revision>
  <dcterms:created xsi:type="dcterms:W3CDTF">2014-10-01T16:09:27Z</dcterms:created>
  <dcterms:modified xsi:type="dcterms:W3CDTF">2020-06-07T20:35:10Z</dcterms:modified>
</cp:coreProperties>
</file>