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74" r:id="rId3"/>
    <p:sldId id="275" r:id="rId4"/>
    <p:sldId id="276" r:id="rId5"/>
    <p:sldId id="278" r:id="rId6"/>
    <p:sldId id="27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8948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1007535" y="1513946"/>
            <a:ext cx="10176933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6851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rgbClr val="C14779">
              <a:alpha val="90000"/>
            </a:srgbClr>
          </a:solid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1007535" y="1513946"/>
            <a:ext cx="10176933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0574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609601" y="1514476"/>
            <a:ext cx="10960100" cy="488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513946"/>
            <a:ext cx="10960100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2186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1007534" y="1514475"/>
            <a:ext cx="10176933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grpSp>
        <p:nvGrpSpPr>
          <p:cNvPr id="11" name="Group 5"/>
          <p:cNvGrpSpPr>
            <a:grpSpLocks/>
          </p:cNvGrpSpPr>
          <p:nvPr userDrawn="1"/>
        </p:nvGrpSpPr>
        <p:grpSpPr bwMode="auto">
          <a:xfrm>
            <a:off x="5336117" y="1738314"/>
            <a:ext cx="5585883" cy="4129087"/>
            <a:chOff x="4002736" y="1755885"/>
            <a:chExt cx="4189074" cy="4129086"/>
          </a:xfrm>
        </p:grpSpPr>
        <p:sp>
          <p:nvSpPr>
            <p:cNvPr id="12" name="Oval 11"/>
            <p:cNvSpPr/>
            <p:nvPr userDrawn="1"/>
          </p:nvSpPr>
          <p:spPr bwMode="auto"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Oval 15"/>
            <p:cNvSpPr/>
            <p:nvPr userDrawn="1"/>
          </p:nvSpPr>
          <p:spPr bwMode="auto"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Oval 16"/>
            <p:cNvSpPr/>
            <p:nvPr userDrawn="1"/>
          </p:nvSpPr>
          <p:spPr bwMode="auto"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1007534" y="1513944"/>
            <a:ext cx="4065277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0"/>
          </p:nvPr>
        </p:nvSpPr>
        <p:spPr>
          <a:xfrm>
            <a:off x="5350363" y="1736725"/>
            <a:ext cx="2640212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8263167" y="1736725"/>
            <a:ext cx="2640212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5350363" y="3868604"/>
            <a:ext cx="2640212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8263167" y="3868604"/>
            <a:ext cx="2640212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90869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6214533" y="1514475"/>
            <a:ext cx="4921251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1001184" y="1514475"/>
            <a:ext cx="5094816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1001184" y="2678113"/>
            <a:ext cx="5094816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5" name="Rectangle 14"/>
          <p:cNvSpPr/>
          <p:nvPr userDrawn="1"/>
        </p:nvSpPr>
        <p:spPr bwMode="auto">
          <a:xfrm>
            <a:off x="1001184" y="3841750"/>
            <a:ext cx="5094816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 bwMode="auto">
          <a:xfrm>
            <a:off x="1001184" y="5006975"/>
            <a:ext cx="5094816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6213644" y="1513945"/>
            <a:ext cx="4922141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1006117" y="1513946"/>
            <a:ext cx="5094820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1006117" y="2678233"/>
            <a:ext cx="5094820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1006117" y="3842520"/>
            <a:ext cx="5094820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1006117" y="5006808"/>
            <a:ext cx="5094820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6516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3860800" y="1514475"/>
            <a:ext cx="7323667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1007534" y="4481513"/>
            <a:ext cx="10176933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1007534" y="1514475"/>
            <a:ext cx="2715684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1001179" y="1513946"/>
            <a:ext cx="2722039" cy="28793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3860800" y="1513946"/>
            <a:ext cx="7323667" cy="28793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1001179" y="4481512"/>
            <a:ext cx="10183288" cy="16113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17905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1007533" y="1514475"/>
            <a:ext cx="3803651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4910667" y="4614863"/>
            <a:ext cx="627380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5" name="Rectangle 14"/>
          <p:cNvSpPr/>
          <p:nvPr userDrawn="1"/>
        </p:nvSpPr>
        <p:spPr>
          <a:xfrm>
            <a:off x="4910667" y="1519238"/>
            <a:ext cx="627380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4910667" y="3067051"/>
            <a:ext cx="627380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4910666" y="1513946"/>
            <a:ext cx="627379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4910666" y="3061487"/>
            <a:ext cx="627379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4910666" y="4609027"/>
            <a:ext cx="627379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1007535" y="1513947"/>
            <a:ext cx="3803651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9163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6148918" y="1514475"/>
            <a:ext cx="5035549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1007534" y="4418013"/>
            <a:ext cx="10176933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5" name="Rectangle 14"/>
          <p:cNvSpPr/>
          <p:nvPr userDrawn="1"/>
        </p:nvSpPr>
        <p:spPr>
          <a:xfrm>
            <a:off x="1007533" y="1514475"/>
            <a:ext cx="2446867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3579284" y="1514475"/>
            <a:ext cx="2446867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6149473" y="1513946"/>
            <a:ext cx="5034993" cy="28158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1007536" y="1513946"/>
            <a:ext cx="2446865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1007534" y="4418012"/>
            <a:ext cx="10176932" cy="16748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3578504" y="1513946"/>
            <a:ext cx="2446865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0670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670985" y="2501901"/>
            <a:ext cx="10850033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007534" y="1500011"/>
            <a:ext cx="10164223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1013889" y="5125507"/>
            <a:ext cx="10164223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670981" y="2502605"/>
            <a:ext cx="10850035" cy="258762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36513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1013884" y="4340225"/>
            <a:ext cx="3291416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8" name="Rounded Rectangle 17"/>
          <p:cNvSpPr/>
          <p:nvPr userDrawn="1"/>
        </p:nvSpPr>
        <p:spPr>
          <a:xfrm>
            <a:off x="4449234" y="4340225"/>
            <a:ext cx="329353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7886701" y="4340225"/>
            <a:ext cx="3291417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20" name="Rounded Rectangle 19"/>
          <p:cNvSpPr/>
          <p:nvPr userDrawn="1"/>
        </p:nvSpPr>
        <p:spPr>
          <a:xfrm>
            <a:off x="1007534" y="2493963"/>
            <a:ext cx="3291417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22" name="Rounded Rectangle 21"/>
          <p:cNvSpPr/>
          <p:nvPr userDrawn="1"/>
        </p:nvSpPr>
        <p:spPr>
          <a:xfrm>
            <a:off x="4442884" y="2493963"/>
            <a:ext cx="329353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23" name="Rounded Rectangle 22"/>
          <p:cNvSpPr/>
          <p:nvPr userDrawn="1"/>
        </p:nvSpPr>
        <p:spPr>
          <a:xfrm>
            <a:off x="7880351" y="2493963"/>
            <a:ext cx="3291416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1007534" y="1500011"/>
            <a:ext cx="10164223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1007532" y="2494138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4450070" y="2494138"/>
            <a:ext cx="328550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7879898" y="2481615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1007530" y="4340225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4450072" y="4340225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7879900" y="4340225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74933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003800" y="4616450"/>
            <a:ext cx="3033184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5003800" y="3067050"/>
            <a:ext cx="3033184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sz="1800" dirty="0">
              <a:solidFill>
                <a:srgbClr val="FFFFFF"/>
              </a:solidFill>
            </a:endParaRPr>
          </a:p>
        </p:txBody>
      </p:sp>
      <p:sp>
        <p:nvSpPr>
          <p:cNvPr id="19" name="Rectangle 18"/>
          <p:cNvSpPr/>
          <p:nvPr userDrawn="1"/>
        </p:nvSpPr>
        <p:spPr>
          <a:xfrm>
            <a:off x="5003800" y="1514476"/>
            <a:ext cx="3033184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20" name="Rectangle 19"/>
          <p:cNvSpPr/>
          <p:nvPr userDrawn="1"/>
        </p:nvSpPr>
        <p:spPr>
          <a:xfrm>
            <a:off x="8159751" y="4616450"/>
            <a:ext cx="3033183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8159751" y="3067050"/>
            <a:ext cx="3033183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sz="1800" dirty="0">
              <a:solidFill>
                <a:srgbClr val="FFFFFF"/>
              </a:solidFill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8159751" y="1514476"/>
            <a:ext cx="3033183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7533" y="1513946"/>
            <a:ext cx="3996268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5003799" y="1513945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8156216" y="1513944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5020729" y="3059085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8156216" y="3062997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5003799" y="4612049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8156216" y="4616561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320183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800" dirty="0"/>
              <a:t>Statement 1 Lorem ipsum </a:t>
            </a:r>
            <a:r>
              <a:rPr lang="en-GB" sz="1800" dirty="0" err="1"/>
              <a:t>dolor</a:t>
            </a:r>
            <a:r>
              <a:rPr lang="en-GB" sz="1800" dirty="0"/>
              <a:t> sit </a:t>
            </a:r>
            <a:r>
              <a:rPr lang="en-GB" sz="1800" dirty="0" err="1"/>
              <a:t>amet</a:t>
            </a:r>
            <a:r>
              <a:rPr lang="en-GB" sz="1800" dirty="0"/>
              <a:t>, </a:t>
            </a:r>
            <a:r>
              <a:rPr lang="en-GB" sz="1800" dirty="0" err="1"/>
              <a:t>consectetur</a:t>
            </a:r>
            <a:r>
              <a:rPr lang="en-GB" sz="1800" dirty="0"/>
              <a:t> </a:t>
            </a:r>
            <a:r>
              <a:rPr lang="en-GB" sz="1800" dirty="0" err="1"/>
              <a:t>adipiscing</a:t>
            </a:r>
            <a:r>
              <a:rPr lang="en-GB" sz="1800" dirty="0"/>
              <a:t> </a:t>
            </a:r>
            <a:r>
              <a:rPr lang="en-GB" sz="1800" dirty="0" err="1"/>
              <a:t>elit</a:t>
            </a:r>
            <a:r>
              <a:rPr lang="en-GB" sz="1800" dirty="0"/>
              <a:t>.</a:t>
            </a:r>
          </a:p>
          <a:p>
            <a:pPr>
              <a:defRPr/>
            </a:pPr>
            <a:r>
              <a:rPr lang="en-GB" sz="1800" dirty="0"/>
              <a:t>Statement 2</a:t>
            </a:r>
          </a:p>
          <a:p>
            <a:pPr lvl="1">
              <a:defRPr/>
            </a:pPr>
            <a:r>
              <a:rPr lang="en-GB" sz="1600" dirty="0"/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42625796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895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05444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2020889" y="465138"/>
            <a:ext cx="8220075" cy="995362"/>
          </a:xfrm>
        </p:spPr>
        <p:txBody>
          <a:bodyPr/>
          <a:lstStyle/>
          <a:p>
            <a:endParaRPr lang="en-GB" sz="3200" u="sng" dirty="0">
              <a:latin typeface="CCW Cursive Writing 7" pitchFamily="66" charset="0"/>
            </a:endParaRP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1107583" y="1500189"/>
            <a:ext cx="10367493" cy="4579937"/>
          </a:xfrm>
        </p:spPr>
        <p:txBody>
          <a:bodyPr/>
          <a:lstStyle/>
          <a:p>
            <a:r>
              <a:rPr lang="en-GB" sz="3200" u="sng" dirty="0">
                <a:latin typeface="CCW Cursive Writing 7" pitchFamily="66" charset="0"/>
                <a:cs typeface="Sassoon Infant Rg" pitchFamily="50" charset="0"/>
              </a:rPr>
              <a:t>L.O. understand the different types of subordinate clauses including relative clauses. </a:t>
            </a:r>
          </a:p>
        </p:txBody>
      </p:sp>
    </p:spTree>
    <p:extLst>
      <p:ext uri="{BB962C8B-B14F-4D97-AF65-F5344CB8AC3E}">
        <p14:creationId xmlns:p14="http://schemas.microsoft.com/office/powerpoint/2010/main" val="1103144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1"/>
          <p:cNvSpPr>
            <a:spLocks/>
          </p:cNvSpPr>
          <p:nvPr/>
        </p:nvSpPr>
        <p:spPr bwMode="auto">
          <a:xfrm>
            <a:off x="515155" y="2667001"/>
            <a:ext cx="1139780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/>
          <a:p>
            <a:pPr algn="ctr" fontAlgn="base">
              <a:spcBef>
                <a:spcPts val="1000"/>
              </a:spcBef>
              <a:spcAft>
                <a:spcPct val="0"/>
              </a:spcAft>
            </a:pPr>
            <a:r>
              <a:rPr lang="en-GB" altLang="en-US" sz="2800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Eiffel Tower, which is in Paris, is one of the</a:t>
            </a:r>
            <a:br>
              <a:rPr lang="en-GB" altLang="en-US" sz="2800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altLang="en-US" sz="2800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busiest tourist attractions in the world. </a:t>
            </a:r>
          </a:p>
        </p:txBody>
      </p:sp>
      <p:sp>
        <p:nvSpPr>
          <p:cNvPr id="33" name="Title 1"/>
          <p:cNvSpPr>
            <a:spLocks/>
          </p:cNvSpPr>
          <p:nvPr/>
        </p:nvSpPr>
        <p:spPr bwMode="auto">
          <a:xfrm>
            <a:off x="515155" y="3773489"/>
            <a:ext cx="11397803" cy="4730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/>
          <a:p>
            <a:pPr algn="ctr" fontAlgn="base">
              <a:spcBef>
                <a:spcPts val="1000"/>
              </a:spcBef>
              <a:spcAft>
                <a:spcPct val="0"/>
              </a:spcAft>
            </a:pPr>
            <a:r>
              <a:rPr lang="en-GB" altLang="en-US" sz="2400" i="1" dirty="0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Which</a:t>
            </a:r>
            <a:r>
              <a:rPr lang="en-GB" altLang="en-US" sz="2400" dirty="0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is a </a:t>
            </a:r>
            <a:r>
              <a:rPr lang="en-GB" altLang="en-US" sz="2400" b="1" dirty="0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relative pronoun </a:t>
            </a:r>
            <a:r>
              <a:rPr lang="en-GB" altLang="en-US" sz="2400" dirty="0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 this subordinate clause can also be called a </a:t>
            </a:r>
            <a:r>
              <a:rPr lang="en-GB" altLang="en-US" sz="2400" b="1" dirty="0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relative clause</a:t>
            </a:r>
            <a:r>
              <a:rPr lang="en-GB" altLang="en-US" sz="2400" dirty="0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br>
              <a:rPr lang="en-GB" altLang="en-US" sz="2400" dirty="0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altLang="en-US" sz="2400" dirty="0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It contains extra information so needs marking with commas.</a:t>
            </a:r>
          </a:p>
        </p:txBody>
      </p:sp>
      <p:sp>
        <p:nvSpPr>
          <p:cNvPr id="33796" name="Title 1"/>
          <p:cNvSpPr>
            <a:spLocks noGrp="1"/>
          </p:cNvSpPr>
          <p:nvPr>
            <p:ph type="title"/>
          </p:nvPr>
        </p:nvSpPr>
        <p:spPr>
          <a:xfrm>
            <a:off x="515155" y="479426"/>
            <a:ext cx="11397803" cy="993775"/>
          </a:xfrm>
        </p:spPr>
        <p:txBody>
          <a:bodyPr/>
          <a:lstStyle/>
          <a:p>
            <a:pPr eaLnBrk="1" hangingPunct="1"/>
            <a:r>
              <a:rPr lang="en-GB" altLang="en-US" sz="3600" b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Subordinate Clauses: The Tricky Bits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1139745" y="1473200"/>
            <a:ext cx="10121109" cy="952500"/>
          </a:xfrm>
          <a:prstGeom prst="roundRect">
            <a:avLst/>
          </a:prstGeom>
          <a:solidFill>
            <a:srgbClr val="C147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>
              <a:defRPr/>
            </a:pPr>
            <a:r>
              <a:rPr lang="en-GB" sz="2400" dirty="0">
                <a:solidFill>
                  <a:prstClr val="whit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Subordinate clauses can also split the main clause. This is also called an </a:t>
            </a:r>
            <a:r>
              <a:rPr lang="en-GB" sz="2400" b="1" dirty="0">
                <a:solidFill>
                  <a:prstClr val="whit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embedded clause</a:t>
            </a:r>
            <a:r>
              <a:rPr lang="en-GB" sz="2400" dirty="0">
                <a:solidFill>
                  <a:prstClr val="whit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or a </a:t>
            </a:r>
            <a:r>
              <a:rPr lang="en-GB" sz="2400" b="1" dirty="0">
                <a:solidFill>
                  <a:prstClr val="whit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relative clause</a:t>
            </a:r>
            <a:r>
              <a:rPr lang="en-GB" sz="2400" dirty="0">
                <a:solidFill>
                  <a:prstClr val="whit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br>
              <a:rPr lang="en-GB" sz="2400" dirty="0">
                <a:solidFill>
                  <a:prstClr val="white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400" dirty="0">
                <a:solidFill>
                  <a:prstClr val="whit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Look at these examples...</a:t>
            </a:r>
            <a:endParaRPr lang="en-GB" sz="2400" b="1" dirty="0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itle 1"/>
          <p:cNvSpPr>
            <a:spLocks/>
          </p:cNvSpPr>
          <p:nvPr/>
        </p:nvSpPr>
        <p:spPr bwMode="auto">
          <a:xfrm>
            <a:off x="515155" y="4359276"/>
            <a:ext cx="1139780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/>
          <a:p>
            <a:pPr algn="ctr" fontAlgn="base">
              <a:spcBef>
                <a:spcPts val="1000"/>
              </a:spcBef>
              <a:spcAft>
                <a:spcPct val="0"/>
              </a:spcAft>
            </a:pPr>
            <a:r>
              <a:rPr lang="en-GB" altLang="en-US" sz="2800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Billy, gasping for air, tried to run from the charging bull.</a:t>
            </a:r>
          </a:p>
        </p:txBody>
      </p:sp>
      <p:sp>
        <p:nvSpPr>
          <p:cNvPr id="21" name="Title 1"/>
          <p:cNvSpPr>
            <a:spLocks/>
          </p:cNvSpPr>
          <p:nvPr/>
        </p:nvSpPr>
        <p:spPr bwMode="auto">
          <a:xfrm>
            <a:off x="924370" y="5735639"/>
            <a:ext cx="10561348" cy="4730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/>
          <a:p>
            <a:pPr fontAlgn="base">
              <a:spcBef>
                <a:spcPts val="100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This subordinate clause could also be called an </a:t>
            </a:r>
            <a:r>
              <a:rPr lang="en-GB" altLang="en-US" sz="2400" b="1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embedded clause</a:t>
            </a:r>
            <a:r>
              <a:rPr lang="en-GB" altLang="en-US" sz="2400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Embedded means ‘in the middle of’ as it is in the </a:t>
            </a:r>
            <a:r>
              <a:rPr lang="en-GB" altLang="en-US" sz="2400" b="1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middle</a:t>
            </a:r>
            <a:r>
              <a:rPr lang="en-GB" altLang="en-US" sz="2400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of the main clause. It also contains extra information so needs marking with commas.</a:t>
            </a:r>
          </a:p>
        </p:txBody>
      </p:sp>
      <p:sp>
        <p:nvSpPr>
          <p:cNvPr id="26" name="Title 1"/>
          <p:cNvSpPr>
            <a:spLocks/>
          </p:cNvSpPr>
          <p:nvPr/>
        </p:nvSpPr>
        <p:spPr bwMode="auto">
          <a:xfrm>
            <a:off x="515155" y="2667001"/>
            <a:ext cx="1139780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/>
          <a:p>
            <a:pPr algn="ctr" fontAlgn="base">
              <a:spcBef>
                <a:spcPts val="1000"/>
              </a:spcBef>
              <a:spcAft>
                <a:spcPct val="0"/>
              </a:spcAft>
            </a:pPr>
            <a:r>
              <a:rPr lang="en-GB" altLang="en-US" sz="2800">
                <a:solidFill>
                  <a:srgbClr val="35CBC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Eiffel Tower, </a:t>
            </a:r>
            <a:r>
              <a:rPr lang="en-GB" altLang="en-US" sz="2800">
                <a:solidFill>
                  <a:srgbClr val="C1477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which is in Paris, </a:t>
            </a:r>
            <a:r>
              <a:rPr lang="en-GB" altLang="en-US" sz="2800">
                <a:solidFill>
                  <a:srgbClr val="35CBC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is one of the</a:t>
            </a:r>
            <a:br>
              <a:rPr lang="en-GB" altLang="en-US" sz="2800">
                <a:solidFill>
                  <a:srgbClr val="35CBC2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altLang="en-US" sz="2800">
                <a:solidFill>
                  <a:srgbClr val="35CBC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busiest tourist attractions in the world. </a:t>
            </a:r>
          </a:p>
        </p:txBody>
      </p:sp>
      <p:sp>
        <p:nvSpPr>
          <p:cNvPr id="28" name="Title 1"/>
          <p:cNvSpPr>
            <a:spLocks/>
          </p:cNvSpPr>
          <p:nvPr/>
        </p:nvSpPr>
        <p:spPr bwMode="auto">
          <a:xfrm>
            <a:off x="515155" y="4359276"/>
            <a:ext cx="1139780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/>
          <a:p>
            <a:pPr algn="ctr" fontAlgn="base">
              <a:spcBef>
                <a:spcPts val="1000"/>
              </a:spcBef>
              <a:spcAft>
                <a:spcPct val="0"/>
              </a:spcAft>
            </a:pPr>
            <a:r>
              <a:rPr lang="en-GB" altLang="en-US" sz="2800">
                <a:solidFill>
                  <a:srgbClr val="35CBC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Billy,</a:t>
            </a:r>
            <a:r>
              <a:rPr lang="en-GB" altLang="en-US" sz="2800">
                <a:solidFill>
                  <a:srgbClr val="1C1C1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2800">
                <a:solidFill>
                  <a:srgbClr val="C1477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gasping for air, </a:t>
            </a:r>
            <a:r>
              <a:rPr lang="en-GB" altLang="en-US" sz="2800">
                <a:solidFill>
                  <a:srgbClr val="35CBC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tried to run from the charging bull.</a:t>
            </a:r>
          </a:p>
        </p:txBody>
      </p:sp>
    </p:spTree>
    <p:extLst>
      <p:ext uri="{BB962C8B-B14F-4D97-AF65-F5344CB8AC3E}">
        <p14:creationId xmlns:p14="http://schemas.microsoft.com/office/powerpoint/2010/main" val="3196814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3" grpId="0"/>
      <p:bldP spid="20" grpId="0"/>
      <p:bldP spid="21" grpId="0"/>
      <p:bldP spid="26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sz="3200">
                <a:latin typeface="Jarman"/>
              </a:rPr>
              <a:t>Use the following relation pronouns to create a relative clause: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2279650" y="1514475"/>
            <a:ext cx="7632700" cy="4578350"/>
          </a:xfrm>
        </p:spPr>
        <p:txBody>
          <a:bodyPr/>
          <a:lstStyle/>
          <a:p>
            <a:pPr algn="ctr"/>
            <a:r>
              <a:rPr lang="en-GB" altLang="en-US" sz="2800">
                <a:solidFill>
                  <a:srgbClr val="FF0000"/>
                </a:solidFill>
                <a:latin typeface="Jarman"/>
                <a:cs typeface="Sassoon Infant Rg" pitchFamily="50" charset="0"/>
              </a:rPr>
              <a:t>who		which		that          whose</a:t>
            </a:r>
            <a:endParaRPr lang="en-GB" altLang="en-US" sz="2800">
              <a:solidFill>
                <a:srgbClr val="7030A0"/>
              </a:solidFill>
              <a:latin typeface="Jarman"/>
              <a:cs typeface="Sassoon Infant Rg" pitchFamily="50" charset="0"/>
            </a:endParaRPr>
          </a:p>
          <a:p>
            <a:r>
              <a:rPr lang="en-GB" altLang="en-US" sz="2800">
                <a:solidFill>
                  <a:srgbClr val="7030A0"/>
                </a:solidFill>
                <a:latin typeface="Jarman"/>
                <a:cs typeface="Sassoon Infant Rg" pitchFamily="50" charset="0"/>
              </a:rPr>
              <a:t>The penguin, </a:t>
            </a:r>
            <a:r>
              <a:rPr lang="en-GB" altLang="en-US" sz="2800">
                <a:solidFill>
                  <a:srgbClr val="FF0000"/>
                </a:solidFill>
                <a:latin typeface="Jarman"/>
                <a:cs typeface="Sassoon Infant Rg" pitchFamily="50" charset="0"/>
              </a:rPr>
              <a:t>_________________________,</a:t>
            </a:r>
            <a:r>
              <a:rPr lang="en-GB" altLang="en-US" sz="2800">
                <a:solidFill>
                  <a:srgbClr val="7030A0"/>
                </a:solidFill>
                <a:latin typeface="Jarman"/>
                <a:cs typeface="Sassoon Infant Rg" pitchFamily="50" charset="0"/>
              </a:rPr>
              <a:t> appeared to be swimming happily. </a:t>
            </a:r>
          </a:p>
          <a:p>
            <a:endParaRPr lang="en-GB" altLang="en-US" sz="2800">
              <a:solidFill>
                <a:srgbClr val="7030A0"/>
              </a:solidFill>
              <a:latin typeface="Jarman"/>
              <a:cs typeface="Sassoon Infant Rg" pitchFamily="50" charset="0"/>
            </a:endParaRPr>
          </a:p>
          <a:p>
            <a:r>
              <a:rPr lang="en-GB" altLang="en-US" sz="2800">
                <a:solidFill>
                  <a:srgbClr val="7030A0"/>
                </a:solidFill>
                <a:latin typeface="Jarman"/>
                <a:cs typeface="Sassoon Infant Rg" pitchFamily="50" charset="0"/>
              </a:rPr>
              <a:t>The dog, </a:t>
            </a:r>
            <a:r>
              <a:rPr lang="en-GB" altLang="en-US" sz="2800">
                <a:solidFill>
                  <a:srgbClr val="FF0000"/>
                </a:solidFill>
                <a:latin typeface="Jarman"/>
                <a:cs typeface="Sassoon Infant Rg" pitchFamily="50" charset="0"/>
              </a:rPr>
              <a:t>that _________________, </a:t>
            </a:r>
            <a:r>
              <a:rPr lang="en-GB" altLang="en-US" sz="2800">
                <a:solidFill>
                  <a:srgbClr val="7030A0"/>
                </a:solidFill>
                <a:latin typeface="Jarman"/>
                <a:cs typeface="Sassoon Infant Rg" pitchFamily="50" charset="0"/>
              </a:rPr>
              <a:t>famished after his adventurous walk. </a:t>
            </a:r>
          </a:p>
          <a:p>
            <a:endParaRPr lang="en-GB" altLang="en-US" sz="2800">
              <a:solidFill>
                <a:srgbClr val="7030A0"/>
              </a:solidFill>
              <a:latin typeface="Jarman"/>
              <a:cs typeface="Sassoon Infant Rg" pitchFamily="50" charset="0"/>
            </a:endParaRPr>
          </a:p>
          <a:p>
            <a:r>
              <a:rPr lang="en-GB" altLang="en-US" sz="2800">
                <a:solidFill>
                  <a:srgbClr val="7030A0"/>
                </a:solidFill>
                <a:latin typeface="Jarman"/>
                <a:cs typeface="Sassoon Infant Rg" pitchFamily="50" charset="0"/>
              </a:rPr>
              <a:t>The boy, </a:t>
            </a:r>
            <a:r>
              <a:rPr lang="en-GB" altLang="en-US" sz="2800" b="1" u="sng">
                <a:solidFill>
                  <a:srgbClr val="FF0000"/>
                </a:solidFill>
                <a:latin typeface="Jarman"/>
                <a:cs typeface="Sassoon Infant Rg" pitchFamily="50" charset="0"/>
              </a:rPr>
              <a:t>whose bike </a:t>
            </a:r>
            <a:r>
              <a:rPr lang="en-GB" altLang="en-US" sz="2800">
                <a:solidFill>
                  <a:srgbClr val="FF0000"/>
                </a:solidFill>
                <a:latin typeface="Jarman"/>
                <a:cs typeface="Sassoon Infant Rg" pitchFamily="50" charset="0"/>
              </a:rPr>
              <a:t>_________, </a:t>
            </a:r>
            <a:r>
              <a:rPr lang="en-GB" altLang="en-US" sz="2800">
                <a:solidFill>
                  <a:srgbClr val="7030A0"/>
                </a:solidFill>
                <a:latin typeface="Jarman"/>
                <a:cs typeface="Sassoon Infant Rg" pitchFamily="50" charset="0"/>
              </a:rPr>
              <a:t>was red and black. </a:t>
            </a:r>
          </a:p>
        </p:txBody>
      </p:sp>
    </p:spTree>
    <p:extLst>
      <p:ext uri="{BB962C8B-B14F-4D97-AF65-F5344CB8AC3E}">
        <p14:creationId xmlns:p14="http://schemas.microsoft.com/office/powerpoint/2010/main" val="2101124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sz="2800">
                <a:latin typeface="CCW Cursive Writing 7" pitchFamily="66" charset="0"/>
              </a:rPr>
              <a:t>Write all the information into complex sentences using relative clauses. 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2279650" y="1514475"/>
            <a:ext cx="7632700" cy="4578350"/>
          </a:xfrm>
        </p:spPr>
        <p:txBody>
          <a:bodyPr/>
          <a:lstStyle/>
          <a:p>
            <a:endParaRPr lang="en-GB">
              <a:cs typeface="Sassoon Infant Rg" pitchFamily="50" charset="0"/>
            </a:endParaRPr>
          </a:p>
        </p:txBody>
      </p:sp>
      <p:pic>
        <p:nvPicPr>
          <p:cNvPr id="3584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4" t="14706" r="28745" b="28860"/>
          <a:stretch>
            <a:fillRect/>
          </a:stretch>
        </p:blipFill>
        <p:spPr bwMode="auto">
          <a:xfrm>
            <a:off x="1651001" y="1711326"/>
            <a:ext cx="8259763" cy="492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3056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2020889" y="465138"/>
            <a:ext cx="8220075" cy="995362"/>
          </a:xfrm>
        </p:spPr>
        <p:txBody>
          <a:bodyPr/>
          <a:lstStyle/>
          <a:p>
            <a:endParaRPr lang="en-GB" sz="3200" u="sng" dirty="0">
              <a:latin typeface="CCW Cursive Writing 7" pitchFamily="66" charset="0"/>
            </a:endParaRP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1107583" y="1500189"/>
            <a:ext cx="10367493" cy="4579937"/>
          </a:xfrm>
        </p:spPr>
        <p:txBody>
          <a:bodyPr/>
          <a:lstStyle/>
          <a:p>
            <a:r>
              <a:rPr lang="en-GB" sz="3200" u="sng" dirty="0">
                <a:latin typeface="CCW Cursive Writing 7" pitchFamily="66" charset="0"/>
                <a:cs typeface="Sassoon Infant Rg" pitchFamily="50" charset="0"/>
              </a:rPr>
              <a:t>L.O. use relative clauses accurately. </a:t>
            </a:r>
          </a:p>
        </p:txBody>
      </p:sp>
    </p:spTree>
    <p:extLst>
      <p:ext uri="{BB962C8B-B14F-4D97-AF65-F5344CB8AC3E}">
        <p14:creationId xmlns:p14="http://schemas.microsoft.com/office/powerpoint/2010/main" val="3128266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3B2144-8383-4CDF-A144-0ACF78F12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8DB9E5EA-8C4F-457B-9699-6E865FD9C5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7295" t="35277" r="4820" b="9870"/>
          <a:stretch/>
        </p:blipFill>
        <p:spPr>
          <a:xfrm>
            <a:off x="6307561" y="3729617"/>
            <a:ext cx="5871736" cy="312838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85445A0-A4F4-4BB3-B206-88C0DBE12A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028" t="30789" r="6409" b="35956"/>
          <a:stretch/>
        </p:blipFill>
        <p:spPr>
          <a:xfrm>
            <a:off x="0" y="16100"/>
            <a:ext cx="5884442" cy="198012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AF3FBF4-7BDE-4446-8F12-99DE391B703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7299" t="29692" r="14437" b="8900"/>
          <a:stretch/>
        </p:blipFill>
        <p:spPr>
          <a:xfrm>
            <a:off x="6294854" y="-24857"/>
            <a:ext cx="5884442" cy="35794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248D430-2718-4E09-8F73-652EE5E41CD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8345" t="35850" r="6303" b="46477"/>
          <a:stretch/>
        </p:blipFill>
        <p:spPr>
          <a:xfrm>
            <a:off x="0" y="5968256"/>
            <a:ext cx="5884442" cy="8897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FE5F923-DC4E-48A2-B322-687A4592E8D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8979" t="35850" r="6197" b="31258"/>
          <a:stretch/>
        </p:blipFill>
        <p:spPr>
          <a:xfrm>
            <a:off x="0" y="2036971"/>
            <a:ext cx="5884442" cy="19849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86ED0E4-D648-4138-AC7F-D70C5FE2EF6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7606" t="33607" r="5104" b="29098"/>
          <a:stretch/>
        </p:blipFill>
        <p:spPr>
          <a:xfrm>
            <a:off x="1" y="3942611"/>
            <a:ext cx="5581518" cy="2042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92642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186</Words>
  <Application>Microsoft Office PowerPoint</Application>
  <PresentationFormat>Widescreen</PresentationFormat>
  <Paragraphs>18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CCW Cursive Writing 7</vt:lpstr>
      <vt:lpstr>Jarman</vt:lpstr>
      <vt:lpstr>Sassoon Infant Md</vt:lpstr>
      <vt:lpstr>Sassoon Infant Rg</vt:lpstr>
      <vt:lpstr>1_Office Theme</vt:lpstr>
      <vt:lpstr>PowerPoint Presentation</vt:lpstr>
      <vt:lpstr>Subordinate Clauses: The Tricky Bits</vt:lpstr>
      <vt:lpstr>Use the following relation pronouns to create a relative clause:</vt:lpstr>
      <vt:lpstr>Write all the information into complex sentences using relative clauses.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1</cp:revision>
  <dcterms:created xsi:type="dcterms:W3CDTF">2020-09-28T13:19:11Z</dcterms:created>
  <dcterms:modified xsi:type="dcterms:W3CDTF">2020-09-28T13:24:51Z</dcterms:modified>
</cp:coreProperties>
</file>