
<file path=[Content_Types].xml><?xml version="1.0" encoding="utf-8"?>
<Types xmlns="http://schemas.openxmlformats.org/package/2006/content-types">
  <Default Extension="mp3" ContentType="audio/mpeg"/>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11"/>
  </p:notesMasterIdLst>
  <p:sldIdLst>
    <p:sldId id="263" r:id="rId2"/>
    <p:sldId id="256" r:id="rId3"/>
    <p:sldId id="269" r:id="rId4"/>
    <p:sldId id="287" r:id="rId5"/>
    <p:sldId id="257" r:id="rId6"/>
    <p:sldId id="288" r:id="rId7"/>
    <p:sldId id="289" r:id="rId8"/>
    <p:sldId id="290" r:id="rId9"/>
    <p:sldId id="291"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4A72DB5-95ED-4188-9D48-84288BB4E933}" type="datetimeFigureOut">
              <a:rPr lang="en-GB" smtClean="0"/>
              <a:t>06/12/2021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F19A44-EA1A-49F1-9DC4-341B9A8BC4E2}" type="slidenum">
              <a:rPr lang="en-GB" smtClean="0"/>
              <a:t>‹#›</a:t>
            </a:fld>
            <a:endParaRPr lang="en-GB"/>
          </a:p>
        </p:txBody>
      </p:sp>
    </p:spTree>
    <p:extLst>
      <p:ext uri="{BB962C8B-B14F-4D97-AF65-F5344CB8AC3E}">
        <p14:creationId xmlns:p14="http://schemas.microsoft.com/office/powerpoint/2010/main" val="15965713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Outline</a:t>
            </a:r>
            <a:r>
              <a:rPr lang="en-GB" baseline="0" dirty="0"/>
              <a:t> each section of the ROAR response. Emphasise that it’s about a first-line response but also about the ongoing resilience building support that schools can provide for their young people.</a:t>
            </a:r>
            <a:endParaRPr lang="en-GB" dirty="0"/>
          </a:p>
        </p:txBody>
      </p:sp>
      <p:sp>
        <p:nvSpPr>
          <p:cNvPr id="4" name="Slide Number Placeholder 3"/>
          <p:cNvSpPr>
            <a:spLocks noGrp="1"/>
          </p:cNvSpPr>
          <p:nvPr>
            <p:ph type="sldNum" sz="quarter" idx="10"/>
          </p:nvPr>
        </p:nvSpPr>
        <p:spPr/>
        <p:txBody>
          <a:bodyPr/>
          <a:lstStyle/>
          <a:p>
            <a:fld id="{F8658810-A400-4D07-B21B-491F77F99391}" type="slidenum">
              <a:rPr lang="en-GB" smtClean="0"/>
              <a:t>3</a:t>
            </a:fld>
            <a:endParaRPr lang="en-GB"/>
          </a:p>
        </p:txBody>
      </p:sp>
    </p:spTree>
    <p:extLst>
      <p:ext uri="{BB962C8B-B14F-4D97-AF65-F5344CB8AC3E}">
        <p14:creationId xmlns:p14="http://schemas.microsoft.com/office/powerpoint/2010/main" val="19378281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the background</a:t>
            </a:r>
            <a:r>
              <a:rPr lang="en-GB" baseline="0" dirty="0"/>
              <a:t> of the </a:t>
            </a:r>
            <a:r>
              <a:rPr lang="en-GB" baseline="0" dirty="0" err="1"/>
              <a:t>resiliANTS</a:t>
            </a:r>
            <a:r>
              <a:rPr lang="en-GB" baseline="0" dirty="0"/>
              <a:t> found on p18-19 of the handbook. The </a:t>
            </a:r>
            <a:r>
              <a:rPr lang="en-GB" baseline="0" dirty="0" err="1"/>
              <a:t>resiliants</a:t>
            </a:r>
            <a:r>
              <a:rPr lang="en-GB" baseline="0" dirty="0"/>
              <a:t> have been developed by primary school children based on the 5 key areas of resilience as outlined in professor Angie Hart’s resilience framework (p17). Give delegates a moment to look at this in the handbook.</a:t>
            </a:r>
            <a:endParaRPr lang="en-GB" dirty="0"/>
          </a:p>
        </p:txBody>
      </p:sp>
      <p:sp>
        <p:nvSpPr>
          <p:cNvPr id="4" name="Slide Number Placeholder 3"/>
          <p:cNvSpPr>
            <a:spLocks noGrp="1"/>
          </p:cNvSpPr>
          <p:nvPr>
            <p:ph type="sldNum" sz="quarter" idx="10"/>
          </p:nvPr>
        </p:nvSpPr>
        <p:spPr/>
        <p:txBody>
          <a:bodyPr/>
          <a:lstStyle/>
          <a:p>
            <a:fld id="{F8658810-A400-4D07-B21B-491F77F99391}" type="slidenum">
              <a:rPr lang="en-GB" smtClean="0"/>
              <a:t>4</a:t>
            </a:fld>
            <a:endParaRPr lang="en-GB"/>
          </a:p>
        </p:txBody>
      </p:sp>
    </p:spTree>
    <p:extLst>
      <p:ext uri="{BB962C8B-B14F-4D97-AF65-F5344CB8AC3E}">
        <p14:creationId xmlns:p14="http://schemas.microsoft.com/office/powerpoint/2010/main" val="10696096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78DAD26-82D1-4FAD-97A9-6DB387520D8B}" type="datetimeFigureOut">
              <a:rPr lang="en-GB" smtClean="0"/>
              <a:t>06/12/2021</a:t>
            </a:fld>
            <a:endParaRPr lang="en-GB"/>
          </a:p>
        </p:txBody>
      </p:sp>
      <p:sp>
        <p:nvSpPr>
          <p:cNvPr id="5" name="Footer Placeholder 4"/>
          <p:cNvSpPr>
            <a:spLocks noGrp="1"/>
          </p:cNvSpPr>
          <p:nvPr>
            <p:ph type="ftr" sz="quarter" idx="11"/>
          </p:nvPr>
        </p:nvSpPr>
        <p:spPr>
          <a:xfrm>
            <a:off x="5332412" y="5883275"/>
            <a:ext cx="4324044" cy="365125"/>
          </a:xfrm>
        </p:spPr>
        <p:txBody>
          <a:bodyPr/>
          <a:lstStyle/>
          <a:p>
            <a:endParaRPr lang="en-GB"/>
          </a:p>
        </p:txBody>
      </p:sp>
      <p:sp>
        <p:nvSpPr>
          <p:cNvPr id="6" name="Slide Number Placeholder 5"/>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584283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78DAD26-82D1-4FAD-97A9-6DB387520D8B}" type="datetimeFigureOut">
              <a:rPr lang="en-GB" smtClean="0"/>
              <a:t>06/12/2021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951856" y="5867131"/>
            <a:ext cx="551167" cy="365125"/>
          </a:xfrm>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41225519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78DAD26-82D1-4FAD-97A9-6DB387520D8B}" type="datetimeFigureOut">
              <a:rPr lang="en-GB" smtClean="0"/>
              <a:t>06/12/2021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19988401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78DAD26-82D1-4FAD-97A9-6DB387520D8B}" type="datetimeFigureOut">
              <a:rPr lang="en-GB" smtClean="0"/>
              <a:t>06/12/2021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41866284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78DAD26-82D1-4FAD-97A9-6DB387520D8B}" type="datetimeFigureOut">
              <a:rPr lang="en-GB" smtClean="0"/>
              <a:t>06/12/2021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693882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78DAD26-82D1-4FAD-97A9-6DB387520D8B}" type="datetimeFigureOut">
              <a:rPr lang="en-GB" smtClean="0"/>
              <a:t>06/12/2021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31632796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78DAD26-82D1-4FAD-97A9-6DB387520D8B}" type="datetimeFigureOut">
              <a:rPr lang="en-GB" smtClean="0"/>
              <a:t>06/12/2021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25487972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78DAD26-82D1-4FAD-97A9-6DB387520D8B}" type="datetimeFigureOut">
              <a:rPr lang="en-GB" smtClean="0"/>
              <a:t>06/12/2021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42319298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78DAD26-82D1-4FAD-97A9-6DB387520D8B}" type="datetimeFigureOut">
              <a:rPr lang="en-GB" smtClean="0"/>
              <a:t>06/12/2021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1555064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78DAD26-82D1-4FAD-97A9-6DB387520D8B}" type="datetimeFigureOut">
              <a:rPr lang="en-GB" smtClean="0"/>
              <a:t>06/12/2021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34155679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78DAD26-82D1-4FAD-97A9-6DB387520D8B}" type="datetimeFigureOut">
              <a:rPr lang="en-GB" smtClean="0"/>
              <a:t>06/12/2021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14270442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78DAD26-82D1-4FAD-97A9-6DB387520D8B}" type="datetimeFigureOut">
              <a:rPr lang="en-GB" smtClean="0"/>
              <a:t>06/12/2021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14716688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78DAD26-82D1-4FAD-97A9-6DB387520D8B}" type="datetimeFigureOut">
              <a:rPr lang="en-GB" smtClean="0"/>
              <a:t>06/12/2021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23455941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78DAD26-82D1-4FAD-97A9-6DB387520D8B}" type="datetimeFigureOut">
              <a:rPr lang="en-GB" smtClean="0"/>
              <a:t>06/12/2021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304421671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78DAD26-82D1-4FAD-97A9-6DB387520D8B}" type="datetimeFigureOut">
              <a:rPr lang="en-GB" smtClean="0"/>
              <a:t>06/12/2021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40654790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78DAD26-82D1-4FAD-97A9-6DB387520D8B}" type="datetimeFigureOut">
              <a:rPr lang="en-GB" smtClean="0"/>
              <a:t>06/12/2021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5105258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78DAD26-82D1-4FAD-97A9-6DB387520D8B}" type="datetimeFigureOut">
              <a:rPr lang="en-GB" smtClean="0"/>
              <a:t>06/12/2021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44ECC1-0046-4CE2-A6EC-42EAB3907095}" type="slidenum">
              <a:rPr lang="en-GB" smtClean="0"/>
              <a:t>‹#›</a:t>
            </a:fld>
            <a:endParaRPr lang="en-GB"/>
          </a:p>
        </p:txBody>
      </p:sp>
    </p:spTree>
    <p:extLst>
      <p:ext uri="{BB962C8B-B14F-4D97-AF65-F5344CB8AC3E}">
        <p14:creationId xmlns:p14="http://schemas.microsoft.com/office/powerpoint/2010/main" val="400922539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Two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a:lstStyle/>
          <a:p>
            <a:r>
              <a:rPr lang="en-US" dirty="0"/>
              <a:t>CLICK TO EDIT MASTER TITLE STYLE</a:t>
            </a:r>
            <a:endParaRPr lang="en-GB" dirty="0"/>
          </a:p>
        </p:txBody>
      </p:sp>
      <p:sp>
        <p:nvSpPr>
          <p:cNvPr id="3" name="Content Placeholder 2"/>
          <p:cNvSpPr>
            <a:spLocks noGrp="1"/>
          </p:cNvSpPr>
          <p:nvPr>
            <p:ph sz="half" idx="1"/>
          </p:nvPr>
        </p:nvSpPr>
        <p:spPr>
          <a:xfrm>
            <a:off x="2701635" y="1825624"/>
            <a:ext cx="5652655" cy="46686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8" name="Picture Placeholder 2"/>
          <p:cNvSpPr>
            <a:spLocks noGrp="1"/>
          </p:cNvSpPr>
          <p:nvPr>
            <p:ph type="pic" idx="10"/>
          </p:nvPr>
        </p:nvSpPr>
        <p:spPr>
          <a:xfrm>
            <a:off x="8571123" y="1825624"/>
            <a:ext cx="2782677" cy="228049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9" name="Picture Placeholder 2"/>
          <p:cNvSpPr>
            <a:spLocks noGrp="1"/>
          </p:cNvSpPr>
          <p:nvPr>
            <p:ph type="pic" idx="11"/>
          </p:nvPr>
        </p:nvSpPr>
        <p:spPr>
          <a:xfrm>
            <a:off x="8571123" y="4213826"/>
            <a:ext cx="2782677" cy="228049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Tree>
    <p:extLst>
      <p:ext uri="{BB962C8B-B14F-4D97-AF65-F5344CB8AC3E}">
        <p14:creationId xmlns:p14="http://schemas.microsoft.com/office/powerpoint/2010/main" val="45535710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78DAD26-82D1-4FAD-97A9-6DB387520D8B}" type="datetimeFigureOut">
              <a:rPr lang="en-GB" smtClean="0"/>
              <a:t>06/12/2021</a:t>
            </a:fld>
            <a:endParaRPr lang="en-GB"/>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844ECC1-0046-4CE2-A6EC-42EAB3907095}" type="slidenum">
              <a:rPr lang="en-GB" smtClean="0"/>
              <a:t>‹#›</a:t>
            </a:fld>
            <a:endParaRPr lang="en-GB"/>
          </a:p>
        </p:txBody>
      </p:sp>
    </p:spTree>
    <p:extLst>
      <p:ext uri="{BB962C8B-B14F-4D97-AF65-F5344CB8AC3E}">
        <p14:creationId xmlns:p14="http://schemas.microsoft.com/office/powerpoint/2010/main" val="593142025"/>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 id="2147483696" r:id="rId18"/>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media" Target="../media/media1.mp3"/><Relationship Id="rId1" Type="http://schemas.openxmlformats.org/officeDocument/2006/relationships/audio" Target="NULL" TargetMode="External"/><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8" Type="http://schemas.openxmlformats.org/officeDocument/2006/relationships/image" Target="../media/image10.emf"/><Relationship Id="rId3" Type="http://schemas.openxmlformats.org/officeDocument/2006/relationships/image" Target="../media/image5.png"/><Relationship Id="rId7" Type="http://schemas.openxmlformats.org/officeDocument/2006/relationships/image" Target="../media/image9.emf"/><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1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076C5F-1257-8343-847B-8CB08F2CF9E1}"/>
              </a:ext>
            </a:extLst>
          </p:cNvPr>
          <p:cNvSpPr>
            <a:spLocks noGrp="1"/>
          </p:cNvSpPr>
          <p:nvPr>
            <p:ph type="title"/>
          </p:nvPr>
        </p:nvSpPr>
        <p:spPr>
          <a:xfrm>
            <a:off x="1484311" y="1199626"/>
            <a:ext cx="10018713" cy="1238773"/>
          </a:xfrm>
        </p:spPr>
        <p:txBody>
          <a:bodyPr>
            <a:noAutofit/>
          </a:bodyPr>
          <a:lstStyle/>
          <a:p>
            <a:br>
              <a:rPr lang="en-US" sz="4800" dirty="0"/>
            </a:br>
            <a:br>
              <a:rPr lang="en-US" sz="4800" dirty="0"/>
            </a:br>
            <a:r>
              <a:rPr lang="en-US" sz="4800" dirty="0"/>
              <a:t>Jesus we ask you to be with us as we worship here today</a:t>
            </a:r>
            <a:br>
              <a:rPr lang="en-US" sz="4800" dirty="0"/>
            </a:br>
            <a:br>
              <a:rPr lang="en-US" sz="4800" dirty="0"/>
            </a:br>
            <a:r>
              <a:rPr lang="en-US" sz="6600" dirty="0">
                <a:solidFill>
                  <a:srgbClr val="FF0000"/>
                </a:solidFill>
              </a:rPr>
              <a:t>We welcome you with open hearts.</a:t>
            </a:r>
          </a:p>
        </p:txBody>
      </p:sp>
    </p:spTree>
    <p:extLst>
      <p:ext uri="{BB962C8B-B14F-4D97-AF65-F5344CB8AC3E}">
        <p14:creationId xmlns:p14="http://schemas.microsoft.com/office/powerpoint/2010/main" val="6699147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C61DC89-4A65-4A99-B481-BEDDF04AF720}"/>
              </a:ext>
            </a:extLst>
          </p:cNvPr>
          <p:cNvPicPr>
            <a:picLocks noChangeAspect="1"/>
          </p:cNvPicPr>
          <p:nvPr/>
        </p:nvPicPr>
        <p:blipFill>
          <a:blip r:embed="rId4"/>
          <a:stretch>
            <a:fillRect/>
          </a:stretch>
        </p:blipFill>
        <p:spPr>
          <a:xfrm>
            <a:off x="5226134" y="955643"/>
            <a:ext cx="5566130" cy="5450296"/>
          </a:xfrm>
          <a:prstGeom prst="rect">
            <a:avLst/>
          </a:prstGeom>
        </p:spPr>
      </p:pic>
      <p:sp>
        <p:nvSpPr>
          <p:cNvPr id="2" name="Title 1">
            <a:extLst>
              <a:ext uri="{FF2B5EF4-FFF2-40B4-BE49-F238E27FC236}">
                <a16:creationId xmlns:a16="http://schemas.microsoft.com/office/drawing/2014/main" id="{D8BC7F91-B6CC-4291-93BA-6093C25181E4}"/>
              </a:ext>
            </a:extLst>
          </p:cNvPr>
          <p:cNvSpPr>
            <a:spLocks noGrp="1"/>
          </p:cNvSpPr>
          <p:nvPr>
            <p:ph type="ctrTitle"/>
          </p:nvPr>
        </p:nvSpPr>
        <p:spPr>
          <a:xfrm>
            <a:off x="2447707" y="704633"/>
            <a:ext cx="2067669" cy="855502"/>
          </a:xfrm>
        </p:spPr>
        <p:txBody>
          <a:bodyPr>
            <a:normAutofit fontScale="90000"/>
          </a:bodyPr>
          <a:lstStyle/>
          <a:p>
            <a:r>
              <a:rPr lang="en-GB" dirty="0"/>
              <a:t>ROAR</a:t>
            </a:r>
          </a:p>
        </p:txBody>
      </p:sp>
      <p:sp>
        <p:nvSpPr>
          <p:cNvPr id="3" name="Subtitle 2">
            <a:extLst>
              <a:ext uri="{FF2B5EF4-FFF2-40B4-BE49-F238E27FC236}">
                <a16:creationId xmlns:a16="http://schemas.microsoft.com/office/drawing/2014/main" id="{7EB47FD9-FD0E-41AC-9C17-20DFFE5B366B}"/>
              </a:ext>
            </a:extLst>
          </p:cNvPr>
          <p:cNvSpPr>
            <a:spLocks noGrp="1"/>
          </p:cNvSpPr>
          <p:nvPr>
            <p:ph type="subTitle" idx="1"/>
          </p:nvPr>
        </p:nvSpPr>
        <p:spPr/>
        <p:txBody>
          <a:bodyPr/>
          <a:lstStyle/>
          <a:p>
            <a:endParaRPr lang="en-GB"/>
          </a:p>
        </p:txBody>
      </p:sp>
      <p:pic>
        <p:nvPicPr>
          <p:cNvPr id="6" name="roar-katyp_O3qchSMU">
            <a:hlinkClick r:id="" action="ppaction://media"/>
            <a:extLst>
              <a:ext uri="{FF2B5EF4-FFF2-40B4-BE49-F238E27FC236}">
                <a16:creationId xmlns:a16="http://schemas.microsoft.com/office/drawing/2014/main" id="{0FCDEE9E-722A-4ED7-AF0B-9051E83EFF5E}"/>
              </a:ext>
            </a:extLst>
          </p:cNvPr>
          <p:cNvPicPr>
            <a:picLocks noChangeAspect="1"/>
          </p:cNvPicPr>
          <p:nvPr>
            <a:audioFile r:link="rId1"/>
            <p:extLst>
              <p:ext uri="{DAA4B4D4-6D71-4841-9C94-3DE7FCFB9230}">
                <p14:media xmlns:p14="http://schemas.microsoft.com/office/powerpoint/2010/main" r:embed="rId2">
                  <p14:trim end="7940.8125"/>
                </p14:media>
              </p:ext>
            </p:extLst>
          </p:nvPr>
        </p:nvPicPr>
        <p:blipFill>
          <a:blip r:embed="rId5"/>
          <a:stretch>
            <a:fillRect/>
          </a:stretch>
        </p:blipFill>
        <p:spPr>
          <a:xfrm>
            <a:off x="11282794" y="95033"/>
            <a:ext cx="609600" cy="609600"/>
          </a:xfrm>
          <a:prstGeom prst="rect">
            <a:avLst/>
          </a:prstGeom>
        </p:spPr>
      </p:pic>
    </p:spTree>
    <p:extLst>
      <p:ext uri="{BB962C8B-B14F-4D97-AF65-F5344CB8AC3E}">
        <p14:creationId xmlns:p14="http://schemas.microsoft.com/office/powerpoint/2010/main" val="3458596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3" cstate="print">
            <a:extLst>
              <a:ext uri="{28A0092B-C50C-407E-A947-70E740481C1C}">
                <a14:useLocalDpi xmlns:a14="http://schemas.microsoft.com/office/drawing/2010/main" val="0"/>
              </a:ext>
            </a:extLst>
          </a:blip>
          <a:srcRect b="75261"/>
          <a:stretch/>
        </p:blipFill>
        <p:spPr>
          <a:xfrm>
            <a:off x="3992012" y="95420"/>
            <a:ext cx="6214167" cy="1641017"/>
          </a:xfrm>
          <a:prstGeom prst="rect">
            <a:avLst/>
          </a:prstGeom>
        </p:spPr>
      </p:pic>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t="25366" b="50963"/>
          <a:stretch/>
        </p:blipFill>
        <p:spPr>
          <a:xfrm>
            <a:off x="3992011" y="1819564"/>
            <a:ext cx="6214167" cy="1570182"/>
          </a:xfrm>
          <a:prstGeom prst="rect">
            <a:avLst/>
          </a:prstGeom>
        </p:spPr>
      </p:pic>
      <p:pic>
        <p:nvPicPr>
          <p:cNvPr id="8" name="Picture 7"/>
          <p:cNvPicPr>
            <a:picLocks noChangeAspect="1"/>
          </p:cNvPicPr>
          <p:nvPr/>
        </p:nvPicPr>
        <p:blipFill rotWithShape="1">
          <a:blip r:embed="rId3" cstate="print">
            <a:extLst>
              <a:ext uri="{28A0092B-C50C-407E-A947-70E740481C1C}">
                <a14:useLocalDpi xmlns:a14="http://schemas.microsoft.com/office/drawing/2010/main" val="0"/>
              </a:ext>
            </a:extLst>
          </a:blip>
          <a:srcRect t="49246" b="24995"/>
          <a:stretch/>
        </p:blipFill>
        <p:spPr>
          <a:xfrm>
            <a:off x="3992013" y="3389746"/>
            <a:ext cx="6214167" cy="1708727"/>
          </a:xfrm>
          <a:prstGeom prst="rect">
            <a:avLst/>
          </a:prstGeom>
        </p:spPr>
      </p:pic>
      <p:pic>
        <p:nvPicPr>
          <p:cNvPr id="9" name="Picture 8"/>
          <p:cNvPicPr>
            <a:picLocks noChangeAspect="1"/>
          </p:cNvPicPr>
          <p:nvPr/>
        </p:nvPicPr>
        <p:blipFill rotWithShape="1">
          <a:blip r:embed="rId3" cstate="print">
            <a:extLst>
              <a:ext uri="{28A0092B-C50C-407E-A947-70E740481C1C}">
                <a14:useLocalDpi xmlns:a14="http://schemas.microsoft.com/office/drawing/2010/main" val="0"/>
              </a:ext>
            </a:extLst>
          </a:blip>
          <a:srcRect t="75076"/>
          <a:stretch/>
        </p:blipFill>
        <p:spPr>
          <a:xfrm>
            <a:off x="3992013" y="5098473"/>
            <a:ext cx="6214167" cy="1653309"/>
          </a:xfrm>
          <a:prstGeom prst="rect">
            <a:avLst/>
          </a:prstGeom>
        </p:spPr>
      </p:pic>
    </p:spTree>
    <p:extLst>
      <p:ext uri="{BB962C8B-B14F-4D97-AF65-F5344CB8AC3E}">
        <p14:creationId xmlns:p14="http://schemas.microsoft.com/office/powerpoint/2010/main" val="187688795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18889" y="10005"/>
            <a:ext cx="8652164" cy="1325563"/>
          </a:xfrm>
        </p:spPr>
        <p:txBody>
          <a:bodyPr/>
          <a:lstStyle/>
          <a:p>
            <a:r>
              <a:rPr lang="en-GB" dirty="0"/>
              <a:t>Ralph and the </a:t>
            </a:r>
            <a:r>
              <a:rPr lang="en-GB" dirty="0" err="1"/>
              <a:t>ResiliANTS</a:t>
            </a:r>
            <a:endParaRPr lang="en-GB" dirty="0"/>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l="50920" r="17520"/>
          <a:stretch/>
        </p:blipFill>
        <p:spPr>
          <a:xfrm>
            <a:off x="2587924" y="1232761"/>
            <a:ext cx="3174522" cy="5659173"/>
          </a:xfrm>
          <a:prstGeom prst="rect">
            <a:avLst/>
          </a:prstGeom>
        </p:spPr>
      </p:pic>
      <p:pic>
        <p:nvPicPr>
          <p:cNvPr id="17" name="Picture 16"/>
          <p:cNvPicPr>
            <a:picLocks noChangeAspect="1"/>
          </p:cNvPicPr>
          <p:nvPr/>
        </p:nvPicPr>
        <p:blipFill>
          <a:blip r:embed="rId4"/>
          <a:stretch>
            <a:fillRect/>
          </a:stretch>
        </p:blipFill>
        <p:spPr>
          <a:xfrm>
            <a:off x="6295593" y="1285591"/>
            <a:ext cx="1954350" cy="1466800"/>
          </a:xfrm>
          <a:prstGeom prst="rect">
            <a:avLst/>
          </a:prstGeom>
        </p:spPr>
      </p:pic>
      <p:pic>
        <p:nvPicPr>
          <p:cNvPr id="20" name="Picture 19"/>
          <p:cNvPicPr>
            <a:picLocks noChangeAspect="1"/>
          </p:cNvPicPr>
          <p:nvPr/>
        </p:nvPicPr>
        <p:blipFill>
          <a:blip r:embed="rId5"/>
          <a:stretch>
            <a:fillRect/>
          </a:stretch>
        </p:blipFill>
        <p:spPr>
          <a:xfrm>
            <a:off x="9547668" y="1264548"/>
            <a:ext cx="1954350" cy="1466800"/>
          </a:xfrm>
          <a:prstGeom prst="rect">
            <a:avLst/>
          </a:prstGeom>
        </p:spPr>
      </p:pic>
      <p:pic>
        <p:nvPicPr>
          <p:cNvPr id="21" name="Picture 20"/>
          <p:cNvPicPr>
            <a:picLocks noChangeAspect="1"/>
          </p:cNvPicPr>
          <p:nvPr/>
        </p:nvPicPr>
        <p:blipFill>
          <a:blip r:embed="rId6"/>
          <a:stretch>
            <a:fillRect/>
          </a:stretch>
        </p:blipFill>
        <p:spPr>
          <a:xfrm>
            <a:off x="6344252" y="3295013"/>
            <a:ext cx="1954350" cy="1466800"/>
          </a:xfrm>
          <a:prstGeom prst="rect">
            <a:avLst/>
          </a:prstGeom>
        </p:spPr>
      </p:pic>
      <p:pic>
        <p:nvPicPr>
          <p:cNvPr id="22" name="Picture 21"/>
          <p:cNvPicPr>
            <a:picLocks noChangeAspect="1"/>
          </p:cNvPicPr>
          <p:nvPr/>
        </p:nvPicPr>
        <p:blipFill>
          <a:blip r:embed="rId7"/>
          <a:stretch>
            <a:fillRect/>
          </a:stretch>
        </p:blipFill>
        <p:spPr>
          <a:xfrm>
            <a:off x="9547668" y="3305247"/>
            <a:ext cx="1954350" cy="1466800"/>
          </a:xfrm>
          <a:prstGeom prst="rect">
            <a:avLst/>
          </a:prstGeom>
        </p:spPr>
      </p:pic>
      <p:pic>
        <p:nvPicPr>
          <p:cNvPr id="23" name="Picture 22"/>
          <p:cNvPicPr>
            <a:picLocks noChangeAspect="1"/>
          </p:cNvPicPr>
          <p:nvPr/>
        </p:nvPicPr>
        <p:blipFill>
          <a:blip r:embed="rId8"/>
          <a:stretch>
            <a:fillRect/>
          </a:stretch>
        </p:blipFill>
        <p:spPr>
          <a:xfrm>
            <a:off x="8007665" y="5034473"/>
            <a:ext cx="1954350" cy="1466800"/>
          </a:xfrm>
          <a:prstGeom prst="rect">
            <a:avLst/>
          </a:prstGeom>
        </p:spPr>
      </p:pic>
      <p:sp>
        <p:nvSpPr>
          <p:cNvPr id="24" name="Rectangle 23"/>
          <p:cNvSpPr/>
          <p:nvPr/>
        </p:nvSpPr>
        <p:spPr>
          <a:xfrm>
            <a:off x="6612155" y="2725094"/>
            <a:ext cx="1499128" cy="461665"/>
          </a:xfrm>
          <a:prstGeom prst="rect">
            <a:avLst/>
          </a:prstGeom>
          <a:noFill/>
        </p:spPr>
        <p:txBody>
          <a:bodyPr wrap="none" lIns="91440" tIns="45720" rIns="91440" bIns="45720">
            <a:spAutoFit/>
          </a:bodyPr>
          <a:lstStyle/>
          <a:p>
            <a:pPr algn="ctr"/>
            <a:r>
              <a:rPr lang="en-US" sz="2400" b="0" cap="none" spc="0" dirty="0">
                <a:ln w="0"/>
                <a:solidFill>
                  <a:srgbClr val="CB202D"/>
                </a:solidFill>
              </a:rPr>
              <a:t>Basics Bob</a:t>
            </a:r>
          </a:p>
        </p:txBody>
      </p:sp>
      <p:sp>
        <p:nvSpPr>
          <p:cNvPr id="25" name="Rectangle 24"/>
          <p:cNvSpPr/>
          <p:nvPr/>
        </p:nvSpPr>
        <p:spPr>
          <a:xfrm>
            <a:off x="9042706" y="2675056"/>
            <a:ext cx="2964274" cy="461665"/>
          </a:xfrm>
          <a:prstGeom prst="rect">
            <a:avLst/>
          </a:prstGeom>
          <a:noFill/>
        </p:spPr>
        <p:txBody>
          <a:bodyPr wrap="none" lIns="91440" tIns="45720" rIns="91440" bIns="45720">
            <a:spAutoFit/>
          </a:bodyPr>
          <a:lstStyle/>
          <a:p>
            <a:pPr algn="ctr"/>
            <a:r>
              <a:rPr lang="en-US" sz="2400" b="0" cap="none" spc="0" dirty="0">
                <a:ln w="0"/>
                <a:solidFill>
                  <a:srgbClr val="CB202D"/>
                </a:solidFill>
              </a:rPr>
              <a:t>Belonging Billy &amp; Bella</a:t>
            </a:r>
          </a:p>
        </p:txBody>
      </p:sp>
      <p:sp>
        <p:nvSpPr>
          <p:cNvPr id="26" name="Rectangle 25"/>
          <p:cNvSpPr/>
          <p:nvPr/>
        </p:nvSpPr>
        <p:spPr>
          <a:xfrm>
            <a:off x="6562846" y="4631997"/>
            <a:ext cx="1776448" cy="461665"/>
          </a:xfrm>
          <a:prstGeom prst="rect">
            <a:avLst/>
          </a:prstGeom>
          <a:noFill/>
        </p:spPr>
        <p:txBody>
          <a:bodyPr wrap="none" lIns="91440" tIns="45720" rIns="91440" bIns="45720">
            <a:spAutoFit/>
          </a:bodyPr>
          <a:lstStyle/>
          <a:p>
            <a:pPr algn="ctr"/>
            <a:r>
              <a:rPr lang="en-US" sz="2400" b="0" cap="none" spc="0" dirty="0">
                <a:ln w="0"/>
                <a:solidFill>
                  <a:srgbClr val="CB202D"/>
                </a:solidFill>
              </a:rPr>
              <a:t>Learning Leo</a:t>
            </a:r>
          </a:p>
        </p:txBody>
      </p:sp>
      <p:sp>
        <p:nvSpPr>
          <p:cNvPr id="27" name="Rectangle 26"/>
          <p:cNvSpPr/>
          <p:nvPr/>
        </p:nvSpPr>
        <p:spPr>
          <a:xfrm>
            <a:off x="9662446" y="4637270"/>
            <a:ext cx="1744388" cy="461665"/>
          </a:xfrm>
          <a:prstGeom prst="rect">
            <a:avLst/>
          </a:prstGeom>
          <a:noFill/>
        </p:spPr>
        <p:txBody>
          <a:bodyPr wrap="none" lIns="91440" tIns="45720" rIns="91440" bIns="45720">
            <a:spAutoFit/>
          </a:bodyPr>
          <a:lstStyle/>
          <a:p>
            <a:pPr algn="ctr"/>
            <a:r>
              <a:rPr lang="en-US" sz="2400" dirty="0">
                <a:ln w="0"/>
                <a:solidFill>
                  <a:srgbClr val="CB202D"/>
                </a:solidFill>
              </a:rPr>
              <a:t>Coping Cody</a:t>
            </a:r>
            <a:endParaRPr lang="en-US" sz="2400" b="0" cap="none" spc="0" dirty="0">
              <a:ln w="0"/>
              <a:solidFill>
                <a:srgbClr val="CB202D"/>
              </a:solidFill>
            </a:endParaRPr>
          </a:p>
        </p:txBody>
      </p:sp>
      <p:sp>
        <p:nvSpPr>
          <p:cNvPr id="28" name="Rectangle 27"/>
          <p:cNvSpPr/>
          <p:nvPr/>
        </p:nvSpPr>
        <p:spPr>
          <a:xfrm>
            <a:off x="7724494" y="6400961"/>
            <a:ext cx="2520691" cy="461665"/>
          </a:xfrm>
          <a:prstGeom prst="rect">
            <a:avLst/>
          </a:prstGeom>
          <a:noFill/>
        </p:spPr>
        <p:txBody>
          <a:bodyPr wrap="none" lIns="91440" tIns="45720" rIns="91440" bIns="45720">
            <a:spAutoFit/>
          </a:bodyPr>
          <a:lstStyle/>
          <a:p>
            <a:pPr algn="ctr"/>
            <a:r>
              <a:rPr lang="en-US" sz="2400" dirty="0">
                <a:ln w="0"/>
                <a:solidFill>
                  <a:srgbClr val="CB202D"/>
                </a:solidFill>
              </a:rPr>
              <a:t>Core-self Courtney</a:t>
            </a:r>
            <a:endParaRPr lang="en-US" sz="2400" b="0" cap="none" spc="0" dirty="0">
              <a:ln w="0"/>
              <a:solidFill>
                <a:srgbClr val="CB202D"/>
              </a:solidFill>
            </a:endParaRPr>
          </a:p>
        </p:txBody>
      </p:sp>
    </p:spTree>
    <p:extLst>
      <p:ext uri="{BB962C8B-B14F-4D97-AF65-F5344CB8AC3E}">
        <p14:creationId xmlns:p14="http://schemas.microsoft.com/office/powerpoint/2010/main" val="388244944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ppt_x"/>
                                          </p:val>
                                        </p:tav>
                                        <p:tav tm="100000">
                                          <p:val>
                                            <p:strVal val="#ppt_x"/>
                                          </p:val>
                                        </p:tav>
                                      </p:tavLst>
                                    </p:anim>
                                    <p:anim calcmode="lin" valueType="num">
                                      <p:cBhvr additive="base">
                                        <p:cTn id="12"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additive="base">
                                        <p:cTn id="17" dur="500" fill="hold"/>
                                        <p:tgtEl>
                                          <p:spTgt spid="20"/>
                                        </p:tgtEl>
                                        <p:attrNameLst>
                                          <p:attrName>ppt_x</p:attrName>
                                        </p:attrNameLst>
                                      </p:cBhvr>
                                      <p:tavLst>
                                        <p:tav tm="0">
                                          <p:val>
                                            <p:strVal val="#ppt_x"/>
                                          </p:val>
                                        </p:tav>
                                        <p:tav tm="100000">
                                          <p:val>
                                            <p:strVal val="#ppt_x"/>
                                          </p:val>
                                        </p:tav>
                                      </p:tavLst>
                                    </p:anim>
                                    <p:anim calcmode="lin" valueType="num">
                                      <p:cBhvr additive="base">
                                        <p:cTn id="18" dur="500" fill="hold"/>
                                        <p:tgtEl>
                                          <p:spTgt spid="20"/>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anim calcmode="lin" valueType="num">
                                      <p:cBhvr additive="base">
                                        <p:cTn id="21" dur="500" fill="hold"/>
                                        <p:tgtEl>
                                          <p:spTgt spid="25"/>
                                        </p:tgtEl>
                                        <p:attrNameLst>
                                          <p:attrName>ppt_x</p:attrName>
                                        </p:attrNameLst>
                                      </p:cBhvr>
                                      <p:tavLst>
                                        <p:tav tm="0">
                                          <p:val>
                                            <p:strVal val="#ppt_x"/>
                                          </p:val>
                                        </p:tav>
                                        <p:tav tm="100000">
                                          <p:val>
                                            <p:strVal val="#ppt_x"/>
                                          </p:val>
                                        </p:tav>
                                      </p:tavLst>
                                    </p:anim>
                                    <p:anim calcmode="lin" valueType="num">
                                      <p:cBhvr additive="base">
                                        <p:cTn id="2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500" fill="hold"/>
                                        <p:tgtEl>
                                          <p:spTgt spid="21"/>
                                        </p:tgtEl>
                                        <p:attrNameLst>
                                          <p:attrName>ppt_x</p:attrName>
                                        </p:attrNameLst>
                                      </p:cBhvr>
                                      <p:tavLst>
                                        <p:tav tm="0">
                                          <p:val>
                                            <p:strVal val="#ppt_x"/>
                                          </p:val>
                                        </p:tav>
                                        <p:tav tm="100000">
                                          <p:val>
                                            <p:strVal val="#ppt_x"/>
                                          </p:val>
                                        </p:tav>
                                      </p:tavLst>
                                    </p:anim>
                                    <p:anim calcmode="lin" valueType="num">
                                      <p:cBhvr additive="base">
                                        <p:cTn id="28" dur="500" fill="hold"/>
                                        <p:tgtEl>
                                          <p:spTgt spid="21"/>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500" fill="hold"/>
                                        <p:tgtEl>
                                          <p:spTgt spid="26"/>
                                        </p:tgtEl>
                                        <p:attrNameLst>
                                          <p:attrName>ppt_x</p:attrName>
                                        </p:attrNameLst>
                                      </p:cBhvr>
                                      <p:tavLst>
                                        <p:tav tm="0">
                                          <p:val>
                                            <p:strVal val="#ppt_x"/>
                                          </p:val>
                                        </p:tav>
                                        <p:tav tm="100000">
                                          <p:val>
                                            <p:strVal val="#ppt_x"/>
                                          </p:val>
                                        </p:tav>
                                      </p:tavLst>
                                    </p:anim>
                                    <p:anim calcmode="lin" valueType="num">
                                      <p:cBhvr additive="base">
                                        <p:cTn id="32"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500" fill="hold"/>
                                        <p:tgtEl>
                                          <p:spTgt spid="22"/>
                                        </p:tgtEl>
                                        <p:attrNameLst>
                                          <p:attrName>ppt_x</p:attrName>
                                        </p:attrNameLst>
                                      </p:cBhvr>
                                      <p:tavLst>
                                        <p:tav tm="0">
                                          <p:val>
                                            <p:strVal val="#ppt_x"/>
                                          </p:val>
                                        </p:tav>
                                        <p:tav tm="100000">
                                          <p:val>
                                            <p:strVal val="#ppt_x"/>
                                          </p:val>
                                        </p:tav>
                                      </p:tavLst>
                                    </p:anim>
                                    <p:anim calcmode="lin" valueType="num">
                                      <p:cBhvr additive="base">
                                        <p:cTn id="38" dur="500" fill="hold"/>
                                        <p:tgtEl>
                                          <p:spTgt spid="2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7"/>
                                        </p:tgtEl>
                                        <p:attrNameLst>
                                          <p:attrName>style.visibility</p:attrName>
                                        </p:attrNameLst>
                                      </p:cBhvr>
                                      <p:to>
                                        <p:strVal val="visible"/>
                                      </p:to>
                                    </p:set>
                                    <p:anim calcmode="lin" valueType="num">
                                      <p:cBhvr additive="base">
                                        <p:cTn id="41" dur="500" fill="hold"/>
                                        <p:tgtEl>
                                          <p:spTgt spid="27"/>
                                        </p:tgtEl>
                                        <p:attrNameLst>
                                          <p:attrName>ppt_x</p:attrName>
                                        </p:attrNameLst>
                                      </p:cBhvr>
                                      <p:tavLst>
                                        <p:tav tm="0">
                                          <p:val>
                                            <p:strVal val="#ppt_x"/>
                                          </p:val>
                                        </p:tav>
                                        <p:tav tm="100000">
                                          <p:val>
                                            <p:strVal val="#ppt_x"/>
                                          </p:val>
                                        </p:tav>
                                      </p:tavLst>
                                    </p:anim>
                                    <p:anim calcmode="lin" valueType="num">
                                      <p:cBhvr additive="base">
                                        <p:cTn id="42"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additive="base">
                                        <p:cTn id="47" dur="500" fill="hold"/>
                                        <p:tgtEl>
                                          <p:spTgt spid="23"/>
                                        </p:tgtEl>
                                        <p:attrNameLst>
                                          <p:attrName>ppt_x</p:attrName>
                                        </p:attrNameLst>
                                      </p:cBhvr>
                                      <p:tavLst>
                                        <p:tav tm="0">
                                          <p:val>
                                            <p:strVal val="#ppt_x"/>
                                          </p:val>
                                        </p:tav>
                                        <p:tav tm="100000">
                                          <p:val>
                                            <p:strVal val="#ppt_x"/>
                                          </p:val>
                                        </p:tav>
                                      </p:tavLst>
                                    </p:anim>
                                    <p:anim calcmode="lin" valueType="num">
                                      <p:cBhvr additive="base">
                                        <p:cTn id="48" dur="500" fill="hold"/>
                                        <p:tgtEl>
                                          <p:spTgt spid="23"/>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28"/>
                                        </p:tgtEl>
                                        <p:attrNameLst>
                                          <p:attrName>style.visibility</p:attrName>
                                        </p:attrNameLst>
                                      </p:cBhvr>
                                      <p:to>
                                        <p:strVal val="visible"/>
                                      </p:to>
                                    </p:set>
                                    <p:anim calcmode="lin" valueType="num">
                                      <p:cBhvr additive="base">
                                        <p:cTn id="51" dur="500" fill="hold"/>
                                        <p:tgtEl>
                                          <p:spTgt spid="28"/>
                                        </p:tgtEl>
                                        <p:attrNameLst>
                                          <p:attrName>ppt_x</p:attrName>
                                        </p:attrNameLst>
                                      </p:cBhvr>
                                      <p:tavLst>
                                        <p:tav tm="0">
                                          <p:val>
                                            <p:strVal val="#ppt_x"/>
                                          </p:val>
                                        </p:tav>
                                        <p:tav tm="100000">
                                          <p:val>
                                            <p:strVal val="#ppt_x"/>
                                          </p:val>
                                        </p:tav>
                                      </p:tavLst>
                                    </p:anim>
                                    <p:anim calcmode="lin" valueType="num">
                                      <p:cBhvr additive="base">
                                        <p:cTn id="52"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p:bldP spid="27" grpId="0"/>
      <p:bldP spid="2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F1105F-ACB6-4044-82DB-D2569CD12494}"/>
              </a:ext>
            </a:extLst>
          </p:cNvPr>
          <p:cNvSpPr>
            <a:spLocks noGrp="1"/>
          </p:cNvSpPr>
          <p:nvPr>
            <p:ph type="title"/>
          </p:nvPr>
        </p:nvSpPr>
        <p:spPr>
          <a:xfrm>
            <a:off x="5565913" y="685800"/>
            <a:ext cx="5937111" cy="1752599"/>
          </a:xfrm>
        </p:spPr>
        <p:txBody>
          <a:bodyPr>
            <a:normAutofit fontScale="90000"/>
          </a:bodyPr>
          <a:lstStyle/>
          <a:p>
            <a:br>
              <a:rPr lang="en-US" dirty="0">
                <a:ln w="0"/>
                <a:solidFill>
                  <a:srgbClr val="CB202D"/>
                </a:solidFill>
              </a:rPr>
            </a:br>
            <a:br>
              <a:rPr lang="en-US" dirty="0">
                <a:ln w="0"/>
                <a:solidFill>
                  <a:srgbClr val="CB202D"/>
                </a:solidFill>
              </a:rPr>
            </a:br>
            <a:br>
              <a:rPr lang="en-US" dirty="0">
                <a:ln w="0"/>
                <a:solidFill>
                  <a:srgbClr val="CB202D"/>
                </a:solidFill>
              </a:rPr>
            </a:br>
            <a:br>
              <a:rPr lang="en-US" dirty="0">
                <a:ln w="0"/>
                <a:solidFill>
                  <a:srgbClr val="CB202D"/>
                </a:solidFill>
              </a:rPr>
            </a:br>
            <a:br>
              <a:rPr lang="en-US" dirty="0">
                <a:ln w="0"/>
                <a:solidFill>
                  <a:srgbClr val="CB202D"/>
                </a:solidFill>
              </a:rPr>
            </a:br>
            <a:br>
              <a:rPr lang="en-US" dirty="0">
                <a:ln w="0"/>
                <a:solidFill>
                  <a:srgbClr val="CB202D"/>
                </a:solidFill>
              </a:rPr>
            </a:br>
            <a:r>
              <a:rPr lang="en-US" sz="5300" dirty="0">
                <a:ln w="0"/>
                <a:solidFill>
                  <a:srgbClr val="CB202D"/>
                </a:solidFill>
              </a:rPr>
              <a:t>Coping Cody</a:t>
            </a:r>
            <a:br>
              <a:rPr lang="en-US" dirty="0">
                <a:ln w="0"/>
                <a:solidFill>
                  <a:srgbClr val="CB202D"/>
                </a:solidFill>
              </a:rPr>
            </a:br>
            <a:r>
              <a:rPr lang="en-GB" sz="3100" dirty="0"/>
              <a:t>I often face challenges, but I have a really good set of skills</a:t>
            </a:r>
            <a:br>
              <a:rPr lang="en-GB" sz="3100" dirty="0"/>
            </a:br>
            <a:r>
              <a:rPr lang="en-GB" sz="3100" dirty="0"/>
              <a:t>to help me to cope. I help others to be brave, solve problems</a:t>
            </a:r>
            <a:br>
              <a:rPr lang="en-GB" sz="3100" dirty="0"/>
            </a:br>
            <a:r>
              <a:rPr lang="en-GB" sz="3100" dirty="0"/>
              <a:t>and to ask for help. I can have a laugh and can dust myself</a:t>
            </a:r>
            <a:br>
              <a:rPr lang="en-GB" sz="3100" dirty="0"/>
            </a:br>
            <a:r>
              <a:rPr lang="en-GB" sz="3100" dirty="0"/>
              <a:t>off and start again. I love my rose-tinted glasses.</a:t>
            </a:r>
          </a:p>
        </p:txBody>
      </p:sp>
      <p:sp>
        <p:nvSpPr>
          <p:cNvPr id="3" name="Content Placeholder 2">
            <a:extLst>
              <a:ext uri="{FF2B5EF4-FFF2-40B4-BE49-F238E27FC236}">
                <a16:creationId xmlns:a16="http://schemas.microsoft.com/office/drawing/2014/main" id="{88B17B15-A2A1-4E07-8D8A-804FF34C900A}"/>
              </a:ext>
            </a:extLst>
          </p:cNvPr>
          <p:cNvSpPr>
            <a:spLocks noGrp="1"/>
          </p:cNvSpPr>
          <p:nvPr>
            <p:ph idx="1"/>
          </p:nvPr>
        </p:nvSpPr>
        <p:spPr>
          <a:xfrm>
            <a:off x="5565912" y="1366873"/>
            <a:ext cx="5937111" cy="4210877"/>
          </a:xfrm>
        </p:spPr>
        <p:txBody>
          <a:bodyPr>
            <a:normAutofit/>
          </a:bodyPr>
          <a:lstStyle/>
          <a:p>
            <a:pPr marL="0" indent="0">
              <a:buNone/>
            </a:pPr>
            <a:r>
              <a:rPr lang="en-GB" dirty="0"/>
              <a:t> </a:t>
            </a:r>
          </a:p>
        </p:txBody>
      </p:sp>
      <p:sp>
        <p:nvSpPr>
          <p:cNvPr id="6" name="Rectangle 5">
            <a:extLst>
              <a:ext uri="{FF2B5EF4-FFF2-40B4-BE49-F238E27FC236}">
                <a16:creationId xmlns:a16="http://schemas.microsoft.com/office/drawing/2014/main" id="{67C293C4-1138-40CD-BB96-5987EFB66092}"/>
              </a:ext>
            </a:extLst>
          </p:cNvPr>
          <p:cNvSpPr/>
          <p:nvPr/>
        </p:nvSpPr>
        <p:spPr>
          <a:xfrm>
            <a:off x="6895355" y="1859339"/>
            <a:ext cx="4084140" cy="369332"/>
          </a:xfrm>
          <a:prstGeom prst="rect">
            <a:avLst/>
          </a:prstGeom>
        </p:spPr>
        <p:txBody>
          <a:bodyPr wrap="square">
            <a:spAutoFit/>
          </a:bodyPr>
          <a:lstStyle/>
          <a:p>
            <a:endParaRPr lang="en-GB" dirty="0"/>
          </a:p>
        </p:txBody>
      </p:sp>
      <p:pic>
        <p:nvPicPr>
          <p:cNvPr id="4" name="Picture 3">
            <a:extLst>
              <a:ext uri="{FF2B5EF4-FFF2-40B4-BE49-F238E27FC236}">
                <a16:creationId xmlns:a16="http://schemas.microsoft.com/office/drawing/2014/main" id="{B147241F-736A-4D39-B69C-BA49114B617C}"/>
              </a:ext>
            </a:extLst>
          </p:cNvPr>
          <p:cNvPicPr>
            <a:picLocks noChangeAspect="1"/>
          </p:cNvPicPr>
          <p:nvPr/>
        </p:nvPicPr>
        <p:blipFill>
          <a:blip r:embed="rId2"/>
          <a:stretch>
            <a:fillRect/>
          </a:stretch>
        </p:blipFill>
        <p:spPr>
          <a:xfrm>
            <a:off x="1212505" y="1859339"/>
            <a:ext cx="4460809" cy="3349079"/>
          </a:xfrm>
          <a:prstGeom prst="rect">
            <a:avLst/>
          </a:prstGeom>
        </p:spPr>
      </p:pic>
    </p:spTree>
    <p:extLst>
      <p:ext uri="{BB962C8B-B14F-4D97-AF65-F5344CB8AC3E}">
        <p14:creationId xmlns:p14="http://schemas.microsoft.com/office/powerpoint/2010/main" val="2172941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DEE748-83E6-4714-89D1-7C8344F2C482}"/>
              </a:ext>
            </a:extLst>
          </p:cNvPr>
          <p:cNvSpPr>
            <a:spLocks noGrp="1"/>
          </p:cNvSpPr>
          <p:nvPr>
            <p:ph type="title"/>
          </p:nvPr>
        </p:nvSpPr>
        <p:spPr>
          <a:xfrm>
            <a:off x="1484312" y="1669774"/>
            <a:ext cx="10018711" cy="636104"/>
          </a:xfrm>
        </p:spPr>
        <p:txBody>
          <a:bodyPr>
            <a:normAutofit fontScale="90000"/>
          </a:bodyPr>
          <a:lstStyle/>
          <a:p>
            <a:pPr algn="l"/>
            <a:br>
              <a:rPr lang="en-GB" sz="4400" b="1" dirty="0">
                <a:solidFill>
                  <a:srgbClr val="FF0000"/>
                </a:solidFill>
              </a:rPr>
            </a:br>
            <a:br>
              <a:rPr lang="en-GB" sz="4400" b="1" dirty="0">
                <a:solidFill>
                  <a:srgbClr val="FF0000"/>
                </a:solidFill>
              </a:rPr>
            </a:br>
            <a:br>
              <a:rPr lang="en-GB" sz="4400" b="1" dirty="0">
                <a:solidFill>
                  <a:srgbClr val="FF0000"/>
                </a:solidFill>
              </a:rPr>
            </a:br>
            <a:br>
              <a:rPr lang="en-GB" sz="4400" b="1" dirty="0">
                <a:solidFill>
                  <a:srgbClr val="FF0000"/>
                </a:solidFill>
              </a:rPr>
            </a:br>
            <a:r>
              <a:rPr lang="en-GB" sz="4400" b="1" dirty="0">
                <a:solidFill>
                  <a:srgbClr val="FF0000"/>
                </a:solidFill>
              </a:rPr>
              <a:t>What does it mean – rose tinted glasses?</a:t>
            </a:r>
            <a:br>
              <a:rPr lang="en-GB" sz="4400" b="1" dirty="0">
                <a:solidFill>
                  <a:srgbClr val="FF0000"/>
                </a:solidFill>
              </a:rPr>
            </a:br>
            <a:r>
              <a:rPr lang="en-GB" sz="4400" b="1" dirty="0">
                <a:solidFill>
                  <a:srgbClr val="FF0000"/>
                </a:solidFill>
              </a:rPr>
              <a:t>When were you brave?</a:t>
            </a:r>
            <a:br>
              <a:rPr lang="en-GB" sz="4400" b="1" dirty="0">
                <a:solidFill>
                  <a:srgbClr val="FF0000"/>
                </a:solidFill>
              </a:rPr>
            </a:br>
            <a:r>
              <a:rPr lang="en-GB" sz="4400" b="1" dirty="0">
                <a:solidFill>
                  <a:srgbClr val="FF0000"/>
                </a:solidFill>
              </a:rPr>
              <a:t>What skills do you have to solve problems?</a:t>
            </a:r>
            <a:br>
              <a:rPr lang="en-GB" sz="4400" b="1" dirty="0">
                <a:solidFill>
                  <a:srgbClr val="FF0000"/>
                </a:solidFill>
              </a:rPr>
            </a:br>
            <a:r>
              <a:rPr lang="en-GB" sz="4400" b="1" dirty="0">
                <a:solidFill>
                  <a:srgbClr val="FF0000"/>
                </a:solidFill>
              </a:rPr>
              <a:t>Can you see things from another point of view?</a:t>
            </a:r>
            <a:br>
              <a:rPr lang="en-GB" sz="4400" b="1" dirty="0">
                <a:solidFill>
                  <a:srgbClr val="FF0000"/>
                </a:solidFill>
              </a:rPr>
            </a:br>
            <a:r>
              <a:rPr lang="en-GB" sz="4400" b="1" dirty="0">
                <a:solidFill>
                  <a:srgbClr val="FF0000"/>
                </a:solidFill>
              </a:rPr>
              <a:t>How do you chill out and calm down?</a:t>
            </a:r>
            <a:br>
              <a:rPr lang="en-GB" sz="4400" b="1" dirty="0">
                <a:solidFill>
                  <a:srgbClr val="FF0000"/>
                </a:solidFill>
              </a:rPr>
            </a:br>
            <a:r>
              <a:rPr lang="en-GB" sz="4400" b="1" dirty="0">
                <a:solidFill>
                  <a:srgbClr val="FF0000"/>
                </a:solidFill>
              </a:rPr>
              <a:t>Who could you ask for </a:t>
            </a:r>
            <a:r>
              <a:rPr lang="en-GB" sz="4400" b="1">
                <a:solidFill>
                  <a:srgbClr val="FF0000"/>
                </a:solidFill>
              </a:rPr>
              <a:t>help from?</a:t>
            </a:r>
            <a:br>
              <a:rPr lang="en-GB" sz="4400" b="1" dirty="0">
                <a:solidFill>
                  <a:srgbClr val="FF0000"/>
                </a:solidFill>
              </a:rPr>
            </a:br>
            <a:br>
              <a:rPr lang="en-GB" dirty="0"/>
            </a:br>
            <a:br>
              <a:rPr lang="en-GB" dirty="0"/>
            </a:br>
            <a:endParaRPr lang="en-GB" dirty="0"/>
          </a:p>
        </p:txBody>
      </p:sp>
      <p:pic>
        <p:nvPicPr>
          <p:cNvPr id="4" name="Picture 3">
            <a:extLst>
              <a:ext uri="{FF2B5EF4-FFF2-40B4-BE49-F238E27FC236}">
                <a16:creationId xmlns:a16="http://schemas.microsoft.com/office/drawing/2014/main" id="{6EDAEC27-5434-4964-90EC-35A7287CA1B2}"/>
              </a:ext>
            </a:extLst>
          </p:cNvPr>
          <p:cNvPicPr>
            <a:picLocks noChangeAspect="1"/>
          </p:cNvPicPr>
          <p:nvPr/>
        </p:nvPicPr>
        <p:blipFill>
          <a:blip r:embed="rId2"/>
          <a:stretch>
            <a:fillRect/>
          </a:stretch>
        </p:blipFill>
        <p:spPr>
          <a:xfrm>
            <a:off x="8878957" y="4369904"/>
            <a:ext cx="3132476" cy="2349357"/>
          </a:xfrm>
          <a:prstGeom prst="rect">
            <a:avLst/>
          </a:prstGeom>
        </p:spPr>
      </p:pic>
      <p:sp>
        <p:nvSpPr>
          <p:cNvPr id="5" name="Text Placeholder 4">
            <a:extLst>
              <a:ext uri="{FF2B5EF4-FFF2-40B4-BE49-F238E27FC236}">
                <a16:creationId xmlns:a16="http://schemas.microsoft.com/office/drawing/2014/main" id="{4EB89A2F-EA63-4C83-9A60-7BC1EBB9157E}"/>
              </a:ext>
            </a:extLst>
          </p:cNvPr>
          <p:cNvSpPr>
            <a:spLocks noGrp="1"/>
          </p:cNvSpPr>
          <p:nvPr>
            <p:ph type="body" idx="1"/>
          </p:nvPr>
        </p:nvSpPr>
        <p:spPr>
          <a:xfrm>
            <a:off x="9104243" y="4552123"/>
            <a:ext cx="2650435" cy="1964564"/>
          </a:xfrm>
        </p:spPr>
        <p:txBody>
          <a:bodyPr>
            <a:normAutofit/>
          </a:bodyPr>
          <a:lstStyle/>
          <a:p>
            <a:endParaRPr lang="en-GB" sz="3200" dirty="0"/>
          </a:p>
        </p:txBody>
      </p:sp>
    </p:spTree>
    <p:extLst>
      <p:ext uri="{BB962C8B-B14F-4D97-AF65-F5344CB8AC3E}">
        <p14:creationId xmlns:p14="http://schemas.microsoft.com/office/powerpoint/2010/main" val="1654260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nodePh="1">
                                  <p:stCondLst>
                                    <p:cond delay="0"/>
                                  </p:stCondLst>
                                  <p:endCondLst>
                                    <p:cond evt="begin" delay="0">
                                      <p:tn val="9"/>
                                    </p:cond>
                                  </p:endCondLst>
                                  <p:childTnLst>
                                    <p:set>
                                      <p:cBhvr>
                                        <p:cTn id="10"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D345904-11AD-4798-AD45-561F9BD03686}"/>
              </a:ext>
            </a:extLst>
          </p:cNvPr>
          <p:cNvSpPr>
            <a:spLocks noGrp="1"/>
          </p:cNvSpPr>
          <p:nvPr>
            <p:ph type="title"/>
          </p:nvPr>
        </p:nvSpPr>
        <p:spPr>
          <a:xfrm>
            <a:off x="1484312" y="685800"/>
            <a:ext cx="10018711" cy="1951383"/>
          </a:xfrm>
        </p:spPr>
        <p:txBody>
          <a:bodyPr>
            <a:normAutofit/>
          </a:bodyPr>
          <a:lstStyle/>
          <a:p>
            <a:r>
              <a:rPr lang="en-GB" sz="4800" b="1" dirty="0">
                <a:solidFill>
                  <a:srgbClr val="FF0000"/>
                </a:solidFill>
              </a:rPr>
              <a:t>Work in class</a:t>
            </a:r>
          </a:p>
        </p:txBody>
      </p:sp>
      <p:pic>
        <p:nvPicPr>
          <p:cNvPr id="5" name="Picture 4">
            <a:extLst>
              <a:ext uri="{FF2B5EF4-FFF2-40B4-BE49-F238E27FC236}">
                <a16:creationId xmlns:a16="http://schemas.microsoft.com/office/drawing/2014/main" id="{0D506113-AF25-402A-BBA5-80092BDF2C8D}"/>
              </a:ext>
            </a:extLst>
          </p:cNvPr>
          <p:cNvPicPr>
            <a:picLocks noChangeAspect="1"/>
          </p:cNvPicPr>
          <p:nvPr/>
        </p:nvPicPr>
        <p:blipFill>
          <a:blip r:embed="rId2"/>
          <a:stretch>
            <a:fillRect/>
          </a:stretch>
        </p:blipFill>
        <p:spPr>
          <a:xfrm>
            <a:off x="8415130" y="119269"/>
            <a:ext cx="3724874" cy="2793656"/>
          </a:xfrm>
          <a:prstGeom prst="rect">
            <a:avLst/>
          </a:prstGeom>
        </p:spPr>
      </p:pic>
      <p:pic>
        <p:nvPicPr>
          <p:cNvPr id="6" name="Picture 5">
            <a:extLst>
              <a:ext uri="{FF2B5EF4-FFF2-40B4-BE49-F238E27FC236}">
                <a16:creationId xmlns:a16="http://schemas.microsoft.com/office/drawing/2014/main" id="{394ED7DE-95F0-4D26-95FE-8D8CA6E53F2F}"/>
              </a:ext>
            </a:extLst>
          </p:cNvPr>
          <p:cNvPicPr>
            <a:picLocks noChangeAspect="1"/>
          </p:cNvPicPr>
          <p:nvPr/>
        </p:nvPicPr>
        <p:blipFill>
          <a:blip r:embed="rId3"/>
          <a:stretch>
            <a:fillRect/>
          </a:stretch>
        </p:blipFill>
        <p:spPr>
          <a:xfrm>
            <a:off x="1305339" y="1956941"/>
            <a:ext cx="2616996" cy="1472060"/>
          </a:xfrm>
          <a:prstGeom prst="rect">
            <a:avLst/>
          </a:prstGeom>
        </p:spPr>
      </p:pic>
      <p:pic>
        <p:nvPicPr>
          <p:cNvPr id="7" name="Picture 6">
            <a:extLst>
              <a:ext uri="{FF2B5EF4-FFF2-40B4-BE49-F238E27FC236}">
                <a16:creationId xmlns:a16="http://schemas.microsoft.com/office/drawing/2014/main" id="{CC6EC5BF-4D71-4BE9-86E2-4E77ACF5269A}"/>
              </a:ext>
            </a:extLst>
          </p:cNvPr>
          <p:cNvPicPr>
            <a:picLocks noChangeAspect="1"/>
          </p:cNvPicPr>
          <p:nvPr/>
        </p:nvPicPr>
        <p:blipFill rotWithShape="1">
          <a:blip r:embed="rId4"/>
          <a:srcRect l="22379" t="-1757" r="22143" b="-1"/>
          <a:stretch/>
        </p:blipFill>
        <p:spPr>
          <a:xfrm>
            <a:off x="7699513" y="3945076"/>
            <a:ext cx="1577009" cy="1627049"/>
          </a:xfrm>
          <a:prstGeom prst="rect">
            <a:avLst/>
          </a:prstGeom>
        </p:spPr>
      </p:pic>
      <p:pic>
        <p:nvPicPr>
          <p:cNvPr id="8" name="Picture 7">
            <a:extLst>
              <a:ext uri="{FF2B5EF4-FFF2-40B4-BE49-F238E27FC236}">
                <a16:creationId xmlns:a16="http://schemas.microsoft.com/office/drawing/2014/main" id="{E52966DD-35A4-4063-B62D-19FDC28A4DDC}"/>
              </a:ext>
            </a:extLst>
          </p:cNvPr>
          <p:cNvPicPr>
            <a:picLocks noChangeAspect="1"/>
          </p:cNvPicPr>
          <p:nvPr/>
        </p:nvPicPr>
        <p:blipFill>
          <a:blip r:embed="rId5"/>
          <a:stretch>
            <a:fillRect/>
          </a:stretch>
        </p:blipFill>
        <p:spPr>
          <a:xfrm>
            <a:off x="2336444" y="3908324"/>
            <a:ext cx="4707155" cy="2647775"/>
          </a:xfrm>
          <a:prstGeom prst="rect">
            <a:avLst/>
          </a:prstGeom>
        </p:spPr>
      </p:pic>
      <p:pic>
        <p:nvPicPr>
          <p:cNvPr id="9" name="Picture 8">
            <a:extLst>
              <a:ext uri="{FF2B5EF4-FFF2-40B4-BE49-F238E27FC236}">
                <a16:creationId xmlns:a16="http://schemas.microsoft.com/office/drawing/2014/main" id="{D4A90759-49E6-416D-A2D2-43E77E534A88}"/>
              </a:ext>
            </a:extLst>
          </p:cNvPr>
          <p:cNvPicPr>
            <a:picLocks noChangeAspect="1"/>
          </p:cNvPicPr>
          <p:nvPr/>
        </p:nvPicPr>
        <p:blipFill>
          <a:blip r:embed="rId6"/>
          <a:stretch>
            <a:fillRect/>
          </a:stretch>
        </p:blipFill>
        <p:spPr>
          <a:xfrm>
            <a:off x="8116717" y="3908324"/>
            <a:ext cx="5804692" cy="3265139"/>
          </a:xfrm>
          <a:prstGeom prst="rect">
            <a:avLst/>
          </a:prstGeom>
        </p:spPr>
      </p:pic>
      <p:pic>
        <p:nvPicPr>
          <p:cNvPr id="13" name="Picture 12">
            <a:extLst>
              <a:ext uri="{FF2B5EF4-FFF2-40B4-BE49-F238E27FC236}">
                <a16:creationId xmlns:a16="http://schemas.microsoft.com/office/drawing/2014/main" id="{DEEAEBDF-0A3F-42A0-AD6D-9B48B2689AAA}"/>
              </a:ext>
            </a:extLst>
          </p:cNvPr>
          <p:cNvPicPr>
            <a:picLocks noChangeAspect="1"/>
          </p:cNvPicPr>
          <p:nvPr/>
        </p:nvPicPr>
        <p:blipFill>
          <a:blip r:embed="rId7"/>
          <a:stretch>
            <a:fillRect/>
          </a:stretch>
        </p:blipFill>
        <p:spPr>
          <a:xfrm>
            <a:off x="4529032" y="2245884"/>
            <a:ext cx="3929270" cy="2210214"/>
          </a:xfrm>
          <a:prstGeom prst="rect">
            <a:avLst/>
          </a:prstGeom>
        </p:spPr>
      </p:pic>
    </p:spTree>
    <p:extLst>
      <p:ext uri="{BB962C8B-B14F-4D97-AF65-F5344CB8AC3E}">
        <p14:creationId xmlns:p14="http://schemas.microsoft.com/office/powerpoint/2010/main" val="20814993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D1AD2C-E20B-4BC7-B8C9-766C24326DD6}"/>
              </a:ext>
            </a:extLst>
          </p:cNvPr>
          <p:cNvSpPr>
            <a:spLocks noGrp="1"/>
          </p:cNvSpPr>
          <p:nvPr>
            <p:ph type="title"/>
          </p:nvPr>
        </p:nvSpPr>
        <p:spPr>
          <a:xfrm>
            <a:off x="1484312" y="685800"/>
            <a:ext cx="10018711" cy="1828800"/>
          </a:xfrm>
        </p:spPr>
        <p:txBody>
          <a:bodyPr>
            <a:normAutofit/>
          </a:bodyPr>
          <a:lstStyle/>
          <a:p>
            <a:r>
              <a:rPr lang="en-GB" sz="4000" b="1" dirty="0">
                <a:solidFill>
                  <a:srgbClr val="FF0000"/>
                </a:solidFill>
              </a:rPr>
              <a:t>Links with school values </a:t>
            </a:r>
          </a:p>
        </p:txBody>
      </p:sp>
      <p:sp>
        <p:nvSpPr>
          <p:cNvPr id="3" name="Text Placeholder 2">
            <a:extLst>
              <a:ext uri="{FF2B5EF4-FFF2-40B4-BE49-F238E27FC236}">
                <a16:creationId xmlns:a16="http://schemas.microsoft.com/office/drawing/2014/main" id="{E0A72A7F-8463-4E20-9622-C2CF7A4B7891}"/>
              </a:ext>
            </a:extLst>
          </p:cNvPr>
          <p:cNvSpPr>
            <a:spLocks noGrp="1"/>
          </p:cNvSpPr>
          <p:nvPr>
            <p:ph type="body" idx="1"/>
          </p:nvPr>
        </p:nvSpPr>
        <p:spPr>
          <a:xfrm>
            <a:off x="1484312" y="1909174"/>
            <a:ext cx="10018713" cy="3603730"/>
          </a:xfrm>
        </p:spPr>
        <p:txBody>
          <a:bodyPr>
            <a:noAutofit/>
          </a:bodyPr>
          <a:lstStyle/>
          <a:p>
            <a:pPr marL="342900" indent="-342900" algn="l">
              <a:buFont typeface="Arial" panose="020B0604020202020204" pitchFamily="34" charset="0"/>
              <a:buChar char="•"/>
            </a:pPr>
            <a:r>
              <a:rPr lang="en-GB" sz="2800" b="1" dirty="0"/>
              <a:t>Courage</a:t>
            </a:r>
          </a:p>
          <a:p>
            <a:pPr marL="342900" indent="-342900" algn="l">
              <a:buFont typeface="Arial" panose="020B0604020202020204" pitchFamily="34" charset="0"/>
              <a:buChar char="•"/>
            </a:pPr>
            <a:r>
              <a:rPr lang="en-GB" sz="2800" b="1" dirty="0"/>
              <a:t>Friendship </a:t>
            </a:r>
          </a:p>
          <a:p>
            <a:pPr marL="342900" indent="-342900" algn="l">
              <a:buFont typeface="Arial" panose="020B0604020202020204" pitchFamily="34" charset="0"/>
              <a:buChar char="•"/>
            </a:pPr>
            <a:r>
              <a:rPr lang="en-GB" sz="2800" b="1" dirty="0"/>
              <a:t>Endurance</a:t>
            </a:r>
          </a:p>
          <a:p>
            <a:pPr marL="457200" indent="-457200" algn="l">
              <a:buFont typeface="Arial" panose="020B0604020202020204" pitchFamily="34" charset="0"/>
              <a:buChar char="•"/>
            </a:pPr>
            <a:r>
              <a:rPr lang="en-GB" sz="2800" b="1" dirty="0"/>
              <a:t>Humility</a:t>
            </a:r>
          </a:p>
          <a:p>
            <a:pPr marL="457200" indent="-457200" algn="l">
              <a:buFont typeface="Arial" panose="020B0604020202020204" pitchFamily="34" charset="0"/>
              <a:buChar char="•"/>
            </a:pPr>
            <a:r>
              <a:rPr lang="en-GB" sz="2800" b="1" dirty="0"/>
              <a:t>Compassion</a:t>
            </a:r>
          </a:p>
          <a:p>
            <a:pPr marL="457200" indent="-457200" algn="l">
              <a:buFont typeface="Arial" panose="020B0604020202020204" pitchFamily="34" charset="0"/>
              <a:buChar char="•"/>
            </a:pPr>
            <a:r>
              <a:rPr lang="en-GB" sz="2800" b="1" dirty="0"/>
              <a:t>Hope</a:t>
            </a:r>
          </a:p>
        </p:txBody>
      </p:sp>
      <p:pic>
        <p:nvPicPr>
          <p:cNvPr id="4" name="Picture 3">
            <a:extLst>
              <a:ext uri="{FF2B5EF4-FFF2-40B4-BE49-F238E27FC236}">
                <a16:creationId xmlns:a16="http://schemas.microsoft.com/office/drawing/2014/main" id="{6E351358-20F8-41DF-BF87-48BCDAB70940}"/>
              </a:ext>
            </a:extLst>
          </p:cNvPr>
          <p:cNvPicPr>
            <a:picLocks noChangeAspect="1"/>
          </p:cNvPicPr>
          <p:nvPr/>
        </p:nvPicPr>
        <p:blipFill>
          <a:blip r:embed="rId2"/>
          <a:stretch>
            <a:fillRect/>
          </a:stretch>
        </p:blipFill>
        <p:spPr>
          <a:xfrm>
            <a:off x="8787274" y="3492809"/>
            <a:ext cx="2542252" cy="2298391"/>
          </a:xfrm>
          <a:prstGeom prst="rect">
            <a:avLst/>
          </a:prstGeom>
        </p:spPr>
      </p:pic>
    </p:spTree>
    <p:extLst>
      <p:ext uri="{BB962C8B-B14F-4D97-AF65-F5344CB8AC3E}">
        <p14:creationId xmlns:p14="http://schemas.microsoft.com/office/powerpoint/2010/main" val="29267596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5F114D-35E9-420B-950C-0F867E1D7641}"/>
              </a:ext>
            </a:extLst>
          </p:cNvPr>
          <p:cNvSpPr>
            <a:spLocks noGrp="1"/>
          </p:cNvSpPr>
          <p:nvPr>
            <p:ph type="title"/>
          </p:nvPr>
        </p:nvSpPr>
        <p:spPr/>
        <p:txBody>
          <a:bodyPr>
            <a:normAutofit/>
          </a:bodyPr>
          <a:lstStyle/>
          <a:p>
            <a:r>
              <a:rPr lang="en-GB" sz="4800" b="1" dirty="0">
                <a:solidFill>
                  <a:srgbClr val="FF0000"/>
                </a:solidFill>
              </a:rPr>
              <a:t>Let us pray</a:t>
            </a:r>
          </a:p>
        </p:txBody>
      </p:sp>
      <p:pic>
        <p:nvPicPr>
          <p:cNvPr id="3" name="Picture 2">
            <a:extLst>
              <a:ext uri="{FF2B5EF4-FFF2-40B4-BE49-F238E27FC236}">
                <a16:creationId xmlns:a16="http://schemas.microsoft.com/office/drawing/2014/main" id="{35C42D60-F52E-454F-8881-77F4006200F9}"/>
              </a:ext>
            </a:extLst>
          </p:cNvPr>
          <p:cNvPicPr>
            <a:picLocks noChangeAspect="1"/>
          </p:cNvPicPr>
          <p:nvPr/>
        </p:nvPicPr>
        <p:blipFill>
          <a:blip r:embed="rId2"/>
          <a:stretch>
            <a:fillRect/>
          </a:stretch>
        </p:blipFill>
        <p:spPr>
          <a:xfrm>
            <a:off x="4943062" y="2829960"/>
            <a:ext cx="2693296" cy="3363270"/>
          </a:xfrm>
          <a:prstGeom prst="rect">
            <a:avLst/>
          </a:prstGeom>
        </p:spPr>
      </p:pic>
    </p:spTree>
    <p:extLst>
      <p:ext uri="{BB962C8B-B14F-4D97-AF65-F5344CB8AC3E}">
        <p14:creationId xmlns:p14="http://schemas.microsoft.com/office/powerpoint/2010/main" val="204784764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BC1C1C"/>
      </a:accent1>
      <a:accent2>
        <a:srgbClr val="F67534"/>
      </a:accent2>
      <a:accent3>
        <a:srgbClr val="EAAC35"/>
      </a:accent3>
      <a:accent4>
        <a:srgbClr val="9BAF68"/>
      </a:accent4>
      <a:accent5>
        <a:srgbClr val="68B9A6"/>
      </a:accent5>
      <a:accent6>
        <a:srgbClr val="50B1D4"/>
      </a:accent6>
      <a:hlink>
        <a:srgbClr val="E46416"/>
      </a:hlink>
      <a:folHlink>
        <a:srgbClr val="EE9340"/>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93B4CCAC-FD5A-4D59-B1AC-EAF45910B5A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Parallax</Template>
  <TotalTime>494</TotalTime>
  <Words>121</Words>
  <Application>Microsoft Office PowerPoint</Application>
  <PresentationFormat>Widescreen</PresentationFormat>
  <Paragraphs>24</Paragraphs>
  <Slides>9</Slides>
  <Notes>2</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Corbel</vt:lpstr>
      <vt:lpstr>Parallax</vt:lpstr>
      <vt:lpstr>  Jesus we ask you to be with us as we worship here today  We welcome you with open hearts.</vt:lpstr>
      <vt:lpstr>ROAR</vt:lpstr>
      <vt:lpstr>PowerPoint Presentation</vt:lpstr>
      <vt:lpstr>Ralph and the ResiliANTS</vt:lpstr>
      <vt:lpstr>      Coping Cody I often face challenges, but I have a really good set of skills to help me to cope. I help others to be brave, solve problems and to ask for help. I can have a laugh and can dust myself off and start again. I love my rose-tinted glasses.</vt:lpstr>
      <vt:lpstr>    What does it mean – rose tinted glasses? When were you brave? What skills do you have to solve problems? Can you see things from another point of view? How do you chill out and calm down? Who could you ask for help from?   </vt:lpstr>
      <vt:lpstr>Work in class</vt:lpstr>
      <vt:lpstr>Links with school values </vt:lpstr>
      <vt:lpstr>Let us pray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ROAR</dc:title>
  <dc:creator>Alison Klaassen</dc:creator>
  <cp:lastModifiedBy>Alison Klaassen</cp:lastModifiedBy>
  <cp:revision>20</cp:revision>
  <dcterms:created xsi:type="dcterms:W3CDTF">2021-11-08T11:11:04Z</dcterms:created>
  <dcterms:modified xsi:type="dcterms:W3CDTF">2021-12-06T13:43:36Z</dcterms:modified>
</cp:coreProperties>
</file>