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2" r:id="rId7"/>
    <p:sldId id="269" r:id="rId8"/>
    <p:sldId id="264" r:id="rId9"/>
    <p:sldId id="267" r:id="rId10"/>
    <p:sldId id="268"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512" autoAdjust="0"/>
    <p:restoredTop sz="94660"/>
  </p:normalViewPr>
  <p:slideViewPr>
    <p:cSldViewPr snapToGrid="0">
      <p:cViewPr varScale="1">
        <p:scale>
          <a:sx n="85" d="100"/>
          <a:sy n="85" d="100"/>
        </p:scale>
        <p:origin x="19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9308C-D4E3-4660-A3D8-E7D1CADC1C2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C5F5297-D6D1-4F03-BBC6-3952129830E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3B1CFF2-FE3D-4209-9B62-54C93DD7917D}"/>
              </a:ext>
            </a:extLst>
          </p:cNvPr>
          <p:cNvSpPr>
            <a:spLocks noGrp="1"/>
          </p:cNvSpPr>
          <p:nvPr>
            <p:ph type="dt" sz="half" idx="10"/>
          </p:nvPr>
        </p:nvSpPr>
        <p:spPr/>
        <p:txBody>
          <a:bodyPr/>
          <a:lstStyle/>
          <a:p>
            <a:fld id="{901EC679-D0E9-4BA5-81BD-16A8FA06F8E2}" type="datetimeFigureOut">
              <a:rPr lang="en-GB" smtClean="0"/>
              <a:t>10/06/2020</a:t>
            </a:fld>
            <a:endParaRPr lang="en-GB"/>
          </a:p>
        </p:txBody>
      </p:sp>
      <p:sp>
        <p:nvSpPr>
          <p:cNvPr id="5" name="Footer Placeholder 4">
            <a:extLst>
              <a:ext uri="{FF2B5EF4-FFF2-40B4-BE49-F238E27FC236}">
                <a16:creationId xmlns:a16="http://schemas.microsoft.com/office/drawing/2014/main" id="{9F98E0A1-3A1B-4F39-A403-1F673BEE24A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55ADB91-37B4-4831-9179-E4877052EF14}"/>
              </a:ext>
            </a:extLst>
          </p:cNvPr>
          <p:cNvSpPr>
            <a:spLocks noGrp="1"/>
          </p:cNvSpPr>
          <p:nvPr>
            <p:ph type="sldNum" sz="quarter" idx="12"/>
          </p:nvPr>
        </p:nvSpPr>
        <p:spPr/>
        <p:txBody>
          <a:bodyPr/>
          <a:lstStyle/>
          <a:p>
            <a:fld id="{C3F31244-982B-49FE-9F57-D32EC6E1D0AD}" type="slidenum">
              <a:rPr lang="en-GB" smtClean="0"/>
              <a:t>‹#›</a:t>
            </a:fld>
            <a:endParaRPr lang="en-GB"/>
          </a:p>
        </p:txBody>
      </p:sp>
    </p:spTree>
    <p:extLst>
      <p:ext uri="{BB962C8B-B14F-4D97-AF65-F5344CB8AC3E}">
        <p14:creationId xmlns:p14="http://schemas.microsoft.com/office/powerpoint/2010/main" val="32912273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DD2634-39F1-44C6-B898-18355270258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2C9CF24-3498-412F-B518-03EF49A739F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82171BF-8D66-499B-BBED-99CB38938069}"/>
              </a:ext>
            </a:extLst>
          </p:cNvPr>
          <p:cNvSpPr>
            <a:spLocks noGrp="1"/>
          </p:cNvSpPr>
          <p:nvPr>
            <p:ph type="dt" sz="half" idx="10"/>
          </p:nvPr>
        </p:nvSpPr>
        <p:spPr/>
        <p:txBody>
          <a:bodyPr/>
          <a:lstStyle/>
          <a:p>
            <a:fld id="{901EC679-D0E9-4BA5-81BD-16A8FA06F8E2}" type="datetimeFigureOut">
              <a:rPr lang="en-GB" smtClean="0"/>
              <a:t>10/06/2020</a:t>
            </a:fld>
            <a:endParaRPr lang="en-GB"/>
          </a:p>
        </p:txBody>
      </p:sp>
      <p:sp>
        <p:nvSpPr>
          <p:cNvPr id="5" name="Footer Placeholder 4">
            <a:extLst>
              <a:ext uri="{FF2B5EF4-FFF2-40B4-BE49-F238E27FC236}">
                <a16:creationId xmlns:a16="http://schemas.microsoft.com/office/drawing/2014/main" id="{4B41092A-DDFD-4FCD-8ABF-F5CDF75BEF3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7C82FBC-87BD-4955-BD80-F94D275EE08D}"/>
              </a:ext>
            </a:extLst>
          </p:cNvPr>
          <p:cNvSpPr>
            <a:spLocks noGrp="1"/>
          </p:cNvSpPr>
          <p:nvPr>
            <p:ph type="sldNum" sz="quarter" idx="12"/>
          </p:nvPr>
        </p:nvSpPr>
        <p:spPr/>
        <p:txBody>
          <a:bodyPr/>
          <a:lstStyle/>
          <a:p>
            <a:fld id="{C3F31244-982B-49FE-9F57-D32EC6E1D0AD}" type="slidenum">
              <a:rPr lang="en-GB" smtClean="0"/>
              <a:t>‹#›</a:t>
            </a:fld>
            <a:endParaRPr lang="en-GB"/>
          </a:p>
        </p:txBody>
      </p:sp>
    </p:spTree>
    <p:extLst>
      <p:ext uri="{BB962C8B-B14F-4D97-AF65-F5344CB8AC3E}">
        <p14:creationId xmlns:p14="http://schemas.microsoft.com/office/powerpoint/2010/main" val="6558151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C8670E-42F3-4B62-80A0-554B2A03994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DC07EA9-3BEB-4D02-AAD0-A6CD32894D1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F8E9659-A9E6-4B3B-A297-2293A93BE507}"/>
              </a:ext>
            </a:extLst>
          </p:cNvPr>
          <p:cNvSpPr>
            <a:spLocks noGrp="1"/>
          </p:cNvSpPr>
          <p:nvPr>
            <p:ph type="dt" sz="half" idx="10"/>
          </p:nvPr>
        </p:nvSpPr>
        <p:spPr/>
        <p:txBody>
          <a:bodyPr/>
          <a:lstStyle/>
          <a:p>
            <a:fld id="{901EC679-D0E9-4BA5-81BD-16A8FA06F8E2}" type="datetimeFigureOut">
              <a:rPr lang="en-GB" smtClean="0"/>
              <a:t>10/06/2020</a:t>
            </a:fld>
            <a:endParaRPr lang="en-GB"/>
          </a:p>
        </p:txBody>
      </p:sp>
      <p:sp>
        <p:nvSpPr>
          <p:cNvPr id="5" name="Footer Placeholder 4">
            <a:extLst>
              <a:ext uri="{FF2B5EF4-FFF2-40B4-BE49-F238E27FC236}">
                <a16:creationId xmlns:a16="http://schemas.microsoft.com/office/drawing/2014/main" id="{02917DFE-86C3-41A0-B1D8-4D3D19C147C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2D6F47C-EB30-4648-8B97-765F7AC09C3C}"/>
              </a:ext>
            </a:extLst>
          </p:cNvPr>
          <p:cNvSpPr>
            <a:spLocks noGrp="1"/>
          </p:cNvSpPr>
          <p:nvPr>
            <p:ph type="sldNum" sz="quarter" idx="12"/>
          </p:nvPr>
        </p:nvSpPr>
        <p:spPr/>
        <p:txBody>
          <a:bodyPr/>
          <a:lstStyle/>
          <a:p>
            <a:fld id="{C3F31244-982B-49FE-9F57-D32EC6E1D0AD}" type="slidenum">
              <a:rPr lang="en-GB" smtClean="0"/>
              <a:t>‹#›</a:t>
            </a:fld>
            <a:endParaRPr lang="en-GB"/>
          </a:p>
        </p:txBody>
      </p:sp>
    </p:spTree>
    <p:extLst>
      <p:ext uri="{BB962C8B-B14F-4D97-AF65-F5344CB8AC3E}">
        <p14:creationId xmlns:p14="http://schemas.microsoft.com/office/powerpoint/2010/main" val="17434084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53B7E-64FB-45A1-B0E5-8DF1EC12A0A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66DC8FA-E62E-4FC2-A2BF-95DB5A646AF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2FD3064-C9FE-41CB-A0E1-1E22B068974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706997C-1592-4557-AFB8-56874197CB9B}"/>
              </a:ext>
            </a:extLst>
          </p:cNvPr>
          <p:cNvSpPr>
            <a:spLocks noGrp="1"/>
          </p:cNvSpPr>
          <p:nvPr>
            <p:ph type="dt" sz="half" idx="10"/>
          </p:nvPr>
        </p:nvSpPr>
        <p:spPr/>
        <p:txBody>
          <a:bodyPr/>
          <a:lstStyle/>
          <a:p>
            <a:fld id="{901EC679-D0E9-4BA5-81BD-16A8FA06F8E2}" type="datetimeFigureOut">
              <a:rPr lang="en-GB" smtClean="0"/>
              <a:t>10/06/2020</a:t>
            </a:fld>
            <a:endParaRPr lang="en-GB"/>
          </a:p>
        </p:txBody>
      </p:sp>
      <p:sp>
        <p:nvSpPr>
          <p:cNvPr id="6" name="Footer Placeholder 5">
            <a:extLst>
              <a:ext uri="{FF2B5EF4-FFF2-40B4-BE49-F238E27FC236}">
                <a16:creationId xmlns:a16="http://schemas.microsoft.com/office/drawing/2014/main" id="{9EEF50C2-7DC4-4BAA-A6F1-4CEFF1316AD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CC1011E-F795-44E9-882F-4BB435E6E4AC}"/>
              </a:ext>
            </a:extLst>
          </p:cNvPr>
          <p:cNvSpPr>
            <a:spLocks noGrp="1"/>
          </p:cNvSpPr>
          <p:nvPr>
            <p:ph type="sldNum" sz="quarter" idx="12"/>
          </p:nvPr>
        </p:nvSpPr>
        <p:spPr/>
        <p:txBody>
          <a:bodyPr/>
          <a:lstStyle/>
          <a:p>
            <a:fld id="{C3F31244-982B-49FE-9F57-D32EC6E1D0AD}" type="slidenum">
              <a:rPr lang="en-GB" smtClean="0"/>
              <a:t>‹#›</a:t>
            </a:fld>
            <a:endParaRPr lang="en-GB"/>
          </a:p>
        </p:txBody>
      </p:sp>
    </p:spTree>
    <p:extLst>
      <p:ext uri="{BB962C8B-B14F-4D97-AF65-F5344CB8AC3E}">
        <p14:creationId xmlns:p14="http://schemas.microsoft.com/office/powerpoint/2010/main" val="7024676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A05B8C-373E-421F-AA8D-9B906CC33D7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36F41DE-49EB-47BC-90F0-6EB9C1FCE82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2621A7F-2A19-40E0-B58C-1AAC21B4381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E7F2768-2A69-4208-8C09-B43EAD6CE3A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9B06D73-9255-45EC-BD2E-5C0ADCB20C1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07D9316-573F-4FD6-AA6D-16F9AD041008}"/>
              </a:ext>
            </a:extLst>
          </p:cNvPr>
          <p:cNvSpPr>
            <a:spLocks noGrp="1"/>
          </p:cNvSpPr>
          <p:nvPr>
            <p:ph type="dt" sz="half" idx="10"/>
          </p:nvPr>
        </p:nvSpPr>
        <p:spPr/>
        <p:txBody>
          <a:bodyPr/>
          <a:lstStyle/>
          <a:p>
            <a:fld id="{901EC679-D0E9-4BA5-81BD-16A8FA06F8E2}" type="datetimeFigureOut">
              <a:rPr lang="en-GB" smtClean="0"/>
              <a:t>10/06/2020</a:t>
            </a:fld>
            <a:endParaRPr lang="en-GB"/>
          </a:p>
        </p:txBody>
      </p:sp>
      <p:sp>
        <p:nvSpPr>
          <p:cNvPr id="8" name="Footer Placeholder 7">
            <a:extLst>
              <a:ext uri="{FF2B5EF4-FFF2-40B4-BE49-F238E27FC236}">
                <a16:creationId xmlns:a16="http://schemas.microsoft.com/office/drawing/2014/main" id="{92FC494D-46C6-4C11-93A2-F552577E666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D63E0D4-43C7-4DE5-A132-EEEB3EA16AB5}"/>
              </a:ext>
            </a:extLst>
          </p:cNvPr>
          <p:cNvSpPr>
            <a:spLocks noGrp="1"/>
          </p:cNvSpPr>
          <p:nvPr>
            <p:ph type="sldNum" sz="quarter" idx="12"/>
          </p:nvPr>
        </p:nvSpPr>
        <p:spPr/>
        <p:txBody>
          <a:bodyPr/>
          <a:lstStyle/>
          <a:p>
            <a:fld id="{C3F31244-982B-49FE-9F57-D32EC6E1D0AD}" type="slidenum">
              <a:rPr lang="en-GB" smtClean="0"/>
              <a:t>‹#›</a:t>
            </a:fld>
            <a:endParaRPr lang="en-GB"/>
          </a:p>
        </p:txBody>
      </p:sp>
    </p:spTree>
    <p:extLst>
      <p:ext uri="{BB962C8B-B14F-4D97-AF65-F5344CB8AC3E}">
        <p14:creationId xmlns:p14="http://schemas.microsoft.com/office/powerpoint/2010/main" val="2365960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F235BD-366C-4851-8377-1B13E24E661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CAD0C3D-177B-461A-A9BB-5C508E066165}"/>
              </a:ext>
            </a:extLst>
          </p:cNvPr>
          <p:cNvSpPr>
            <a:spLocks noGrp="1"/>
          </p:cNvSpPr>
          <p:nvPr>
            <p:ph type="dt" sz="half" idx="10"/>
          </p:nvPr>
        </p:nvSpPr>
        <p:spPr/>
        <p:txBody>
          <a:bodyPr/>
          <a:lstStyle/>
          <a:p>
            <a:fld id="{901EC679-D0E9-4BA5-81BD-16A8FA06F8E2}" type="datetimeFigureOut">
              <a:rPr lang="en-GB" smtClean="0"/>
              <a:t>10/06/2020</a:t>
            </a:fld>
            <a:endParaRPr lang="en-GB"/>
          </a:p>
        </p:txBody>
      </p:sp>
      <p:sp>
        <p:nvSpPr>
          <p:cNvPr id="4" name="Footer Placeholder 3">
            <a:extLst>
              <a:ext uri="{FF2B5EF4-FFF2-40B4-BE49-F238E27FC236}">
                <a16:creationId xmlns:a16="http://schemas.microsoft.com/office/drawing/2014/main" id="{7B955D0E-0D00-4BAB-8A21-7B494386143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B24E077-B2F8-43A9-9EF1-EE1F1DF3EACE}"/>
              </a:ext>
            </a:extLst>
          </p:cNvPr>
          <p:cNvSpPr>
            <a:spLocks noGrp="1"/>
          </p:cNvSpPr>
          <p:nvPr>
            <p:ph type="sldNum" sz="quarter" idx="12"/>
          </p:nvPr>
        </p:nvSpPr>
        <p:spPr/>
        <p:txBody>
          <a:bodyPr/>
          <a:lstStyle/>
          <a:p>
            <a:fld id="{C3F31244-982B-49FE-9F57-D32EC6E1D0AD}" type="slidenum">
              <a:rPr lang="en-GB" smtClean="0"/>
              <a:t>‹#›</a:t>
            </a:fld>
            <a:endParaRPr lang="en-GB"/>
          </a:p>
        </p:txBody>
      </p:sp>
    </p:spTree>
    <p:extLst>
      <p:ext uri="{BB962C8B-B14F-4D97-AF65-F5344CB8AC3E}">
        <p14:creationId xmlns:p14="http://schemas.microsoft.com/office/powerpoint/2010/main" val="4059360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F3035A9-6E48-4B01-974C-C6E9475223D1}"/>
              </a:ext>
            </a:extLst>
          </p:cNvPr>
          <p:cNvSpPr>
            <a:spLocks noGrp="1"/>
          </p:cNvSpPr>
          <p:nvPr>
            <p:ph type="dt" sz="half" idx="10"/>
          </p:nvPr>
        </p:nvSpPr>
        <p:spPr/>
        <p:txBody>
          <a:bodyPr/>
          <a:lstStyle/>
          <a:p>
            <a:fld id="{901EC679-D0E9-4BA5-81BD-16A8FA06F8E2}" type="datetimeFigureOut">
              <a:rPr lang="en-GB" smtClean="0"/>
              <a:t>10/06/2020</a:t>
            </a:fld>
            <a:endParaRPr lang="en-GB"/>
          </a:p>
        </p:txBody>
      </p:sp>
      <p:sp>
        <p:nvSpPr>
          <p:cNvPr id="3" name="Footer Placeholder 2">
            <a:extLst>
              <a:ext uri="{FF2B5EF4-FFF2-40B4-BE49-F238E27FC236}">
                <a16:creationId xmlns:a16="http://schemas.microsoft.com/office/drawing/2014/main" id="{ECDAB3C0-5D00-4F1F-BC21-FBEAD5A5793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3CE5DB0-A06A-4729-B6A4-088033B2B304}"/>
              </a:ext>
            </a:extLst>
          </p:cNvPr>
          <p:cNvSpPr>
            <a:spLocks noGrp="1"/>
          </p:cNvSpPr>
          <p:nvPr>
            <p:ph type="sldNum" sz="quarter" idx="12"/>
          </p:nvPr>
        </p:nvSpPr>
        <p:spPr/>
        <p:txBody>
          <a:bodyPr/>
          <a:lstStyle/>
          <a:p>
            <a:fld id="{C3F31244-982B-49FE-9F57-D32EC6E1D0AD}" type="slidenum">
              <a:rPr lang="en-GB" smtClean="0"/>
              <a:t>‹#›</a:t>
            </a:fld>
            <a:endParaRPr lang="en-GB"/>
          </a:p>
        </p:txBody>
      </p:sp>
    </p:spTree>
    <p:extLst>
      <p:ext uri="{BB962C8B-B14F-4D97-AF65-F5344CB8AC3E}">
        <p14:creationId xmlns:p14="http://schemas.microsoft.com/office/powerpoint/2010/main" val="20500979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65B703-607B-412B-9741-09AB0F5CB9A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E4038C5-978F-4552-BBC8-6DF2A9CFB15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DAAAC1E-1D19-4CC9-978F-7705B46B69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4987E36-C323-46AC-AAF3-10A2697DE4EE}"/>
              </a:ext>
            </a:extLst>
          </p:cNvPr>
          <p:cNvSpPr>
            <a:spLocks noGrp="1"/>
          </p:cNvSpPr>
          <p:nvPr>
            <p:ph type="dt" sz="half" idx="10"/>
          </p:nvPr>
        </p:nvSpPr>
        <p:spPr/>
        <p:txBody>
          <a:bodyPr/>
          <a:lstStyle/>
          <a:p>
            <a:fld id="{901EC679-D0E9-4BA5-81BD-16A8FA06F8E2}" type="datetimeFigureOut">
              <a:rPr lang="en-GB" smtClean="0"/>
              <a:t>10/06/2020</a:t>
            </a:fld>
            <a:endParaRPr lang="en-GB"/>
          </a:p>
        </p:txBody>
      </p:sp>
      <p:sp>
        <p:nvSpPr>
          <p:cNvPr id="6" name="Footer Placeholder 5">
            <a:extLst>
              <a:ext uri="{FF2B5EF4-FFF2-40B4-BE49-F238E27FC236}">
                <a16:creationId xmlns:a16="http://schemas.microsoft.com/office/drawing/2014/main" id="{A1A53FBA-07A6-43AF-A36B-FFFD6E055BB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344650F-A69B-476D-99DF-29406BF95ED4}"/>
              </a:ext>
            </a:extLst>
          </p:cNvPr>
          <p:cNvSpPr>
            <a:spLocks noGrp="1"/>
          </p:cNvSpPr>
          <p:nvPr>
            <p:ph type="sldNum" sz="quarter" idx="12"/>
          </p:nvPr>
        </p:nvSpPr>
        <p:spPr/>
        <p:txBody>
          <a:bodyPr/>
          <a:lstStyle/>
          <a:p>
            <a:fld id="{C3F31244-982B-49FE-9F57-D32EC6E1D0AD}" type="slidenum">
              <a:rPr lang="en-GB" smtClean="0"/>
              <a:t>‹#›</a:t>
            </a:fld>
            <a:endParaRPr lang="en-GB"/>
          </a:p>
        </p:txBody>
      </p:sp>
    </p:spTree>
    <p:extLst>
      <p:ext uri="{BB962C8B-B14F-4D97-AF65-F5344CB8AC3E}">
        <p14:creationId xmlns:p14="http://schemas.microsoft.com/office/powerpoint/2010/main" val="1710896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1B5D34-693B-46EC-A9F0-C9A6D211102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8B93A79-CA94-43B4-AD54-A7B28F124E9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9867A7A-9568-45F8-AA31-A5017E4C89F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65270A8-C1D9-495D-9243-7E0F10805064}"/>
              </a:ext>
            </a:extLst>
          </p:cNvPr>
          <p:cNvSpPr>
            <a:spLocks noGrp="1"/>
          </p:cNvSpPr>
          <p:nvPr>
            <p:ph type="dt" sz="half" idx="10"/>
          </p:nvPr>
        </p:nvSpPr>
        <p:spPr/>
        <p:txBody>
          <a:bodyPr/>
          <a:lstStyle/>
          <a:p>
            <a:fld id="{901EC679-D0E9-4BA5-81BD-16A8FA06F8E2}" type="datetimeFigureOut">
              <a:rPr lang="en-GB" smtClean="0"/>
              <a:t>10/06/2020</a:t>
            </a:fld>
            <a:endParaRPr lang="en-GB"/>
          </a:p>
        </p:txBody>
      </p:sp>
      <p:sp>
        <p:nvSpPr>
          <p:cNvPr id="6" name="Footer Placeholder 5">
            <a:extLst>
              <a:ext uri="{FF2B5EF4-FFF2-40B4-BE49-F238E27FC236}">
                <a16:creationId xmlns:a16="http://schemas.microsoft.com/office/drawing/2014/main" id="{11D46095-297C-4642-AD6E-B66C8774552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FF9AEB8-8B53-45B5-A9F4-DC3EC9996464}"/>
              </a:ext>
            </a:extLst>
          </p:cNvPr>
          <p:cNvSpPr>
            <a:spLocks noGrp="1"/>
          </p:cNvSpPr>
          <p:nvPr>
            <p:ph type="sldNum" sz="quarter" idx="12"/>
          </p:nvPr>
        </p:nvSpPr>
        <p:spPr/>
        <p:txBody>
          <a:bodyPr/>
          <a:lstStyle/>
          <a:p>
            <a:fld id="{C3F31244-982B-49FE-9F57-D32EC6E1D0AD}" type="slidenum">
              <a:rPr lang="en-GB" smtClean="0"/>
              <a:t>‹#›</a:t>
            </a:fld>
            <a:endParaRPr lang="en-GB"/>
          </a:p>
        </p:txBody>
      </p:sp>
    </p:spTree>
    <p:extLst>
      <p:ext uri="{BB962C8B-B14F-4D97-AF65-F5344CB8AC3E}">
        <p14:creationId xmlns:p14="http://schemas.microsoft.com/office/powerpoint/2010/main" val="32293359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056FAE-4AC5-46E3-BA01-1EFA0A31FF3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8720235-90C2-4700-9574-C9BBFE3DD7A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847A82-E2ED-42E0-B820-0D5F2FFFA00A}"/>
              </a:ext>
            </a:extLst>
          </p:cNvPr>
          <p:cNvSpPr>
            <a:spLocks noGrp="1"/>
          </p:cNvSpPr>
          <p:nvPr>
            <p:ph type="dt" sz="half" idx="10"/>
          </p:nvPr>
        </p:nvSpPr>
        <p:spPr/>
        <p:txBody>
          <a:bodyPr/>
          <a:lstStyle/>
          <a:p>
            <a:fld id="{901EC679-D0E9-4BA5-81BD-16A8FA06F8E2}" type="datetimeFigureOut">
              <a:rPr lang="en-GB" smtClean="0"/>
              <a:t>10/06/2020</a:t>
            </a:fld>
            <a:endParaRPr lang="en-GB"/>
          </a:p>
        </p:txBody>
      </p:sp>
      <p:sp>
        <p:nvSpPr>
          <p:cNvPr id="5" name="Footer Placeholder 4">
            <a:extLst>
              <a:ext uri="{FF2B5EF4-FFF2-40B4-BE49-F238E27FC236}">
                <a16:creationId xmlns:a16="http://schemas.microsoft.com/office/drawing/2014/main" id="{5C039FA0-38C3-4D52-84C6-32BFC73ADA1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9A16CC7-3254-4097-93A5-770BA9F4854F}"/>
              </a:ext>
            </a:extLst>
          </p:cNvPr>
          <p:cNvSpPr>
            <a:spLocks noGrp="1"/>
          </p:cNvSpPr>
          <p:nvPr>
            <p:ph type="sldNum" sz="quarter" idx="12"/>
          </p:nvPr>
        </p:nvSpPr>
        <p:spPr/>
        <p:txBody>
          <a:bodyPr/>
          <a:lstStyle/>
          <a:p>
            <a:fld id="{C3F31244-982B-49FE-9F57-D32EC6E1D0AD}" type="slidenum">
              <a:rPr lang="en-GB" smtClean="0"/>
              <a:t>‹#›</a:t>
            </a:fld>
            <a:endParaRPr lang="en-GB"/>
          </a:p>
        </p:txBody>
      </p:sp>
    </p:spTree>
    <p:extLst>
      <p:ext uri="{BB962C8B-B14F-4D97-AF65-F5344CB8AC3E}">
        <p14:creationId xmlns:p14="http://schemas.microsoft.com/office/powerpoint/2010/main" val="28424943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BF81AFB-FA40-4ED9-94D4-9ABBB22AE5C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50B6EEC-63DC-4BEB-8B9E-36E440AEF92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08FA67C-D6E2-401C-9BBF-66C37BB2078E}"/>
              </a:ext>
            </a:extLst>
          </p:cNvPr>
          <p:cNvSpPr>
            <a:spLocks noGrp="1"/>
          </p:cNvSpPr>
          <p:nvPr>
            <p:ph type="dt" sz="half" idx="10"/>
          </p:nvPr>
        </p:nvSpPr>
        <p:spPr/>
        <p:txBody>
          <a:bodyPr/>
          <a:lstStyle/>
          <a:p>
            <a:fld id="{901EC679-D0E9-4BA5-81BD-16A8FA06F8E2}" type="datetimeFigureOut">
              <a:rPr lang="en-GB" smtClean="0"/>
              <a:t>10/06/2020</a:t>
            </a:fld>
            <a:endParaRPr lang="en-GB"/>
          </a:p>
        </p:txBody>
      </p:sp>
      <p:sp>
        <p:nvSpPr>
          <p:cNvPr id="5" name="Footer Placeholder 4">
            <a:extLst>
              <a:ext uri="{FF2B5EF4-FFF2-40B4-BE49-F238E27FC236}">
                <a16:creationId xmlns:a16="http://schemas.microsoft.com/office/drawing/2014/main" id="{29A4BD28-96CF-4A3A-A4C7-092014D611F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19BDBFB-D600-4B3C-94E0-1CCFC531490A}"/>
              </a:ext>
            </a:extLst>
          </p:cNvPr>
          <p:cNvSpPr>
            <a:spLocks noGrp="1"/>
          </p:cNvSpPr>
          <p:nvPr>
            <p:ph type="sldNum" sz="quarter" idx="12"/>
          </p:nvPr>
        </p:nvSpPr>
        <p:spPr/>
        <p:txBody>
          <a:bodyPr/>
          <a:lstStyle/>
          <a:p>
            <a:fld id="{C3F31244-982B-49FE-9F57-D32EC6E1D0AD}" type="slidenum">
              <a:rPr lang="en-GB" smtClean="0"/>
              <a:t>‹#›</a:t>
            </a:fld>
            <a:endParaRPr lang="en-GB"/>
          </a:p>
        </p:txBody>
      </p:sp>
    </p:spTree>
    <p:extLst>
      <p:ext uri="{BB962C8B-B14F-4D97-AF65-F5344CB8AC3E}">
        <p14:creationId xmlns:p14="http://schemas.microsoft.com/office/powerpoint/2010/main" val="618090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95C9978-70FF-43E8-A7C1-99AD650474D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BB39232-53D2-46B7-8033-EFF764467AF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8E4F525-9BC6-4607-846B-3C1DC97B966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1EC679-D0E9-4BA5-81BD-16A8FA06F8E2}" type="datetimeFigureOut">
              <a:rPr lang="en-GB" smtClean="0"/>
              <a:t>10/06/2020</a:t>
            </a:fld>
            <a:endParaRPr lang="en-GB"/>
          </a:p>
        </p:txBody>
      </p:sp>
      <p:sp>
        <p:nvSpPr>
          <p:cNvPr id="5" name="Footer Placeholder 4">
            <a:extLst>
              <a:ext uri="{FF2B5EF4-FFF2-40B4-BE49-F238E27FC236}">
                <a16:creationId xmlns:a16="http://schemas.microsoft.com/office/drawing/2014/main" id="{33E28EB0-4490-4119-9298-170BFDC00F3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5A997E3-B7AB-4932-84E9-27C7938813D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F31244-982B-49FE-9F57-D32EC6E1D0AD}" type="slidenum">
              <a:rPr lang="en-GB" smtClean="0"/>
              <a:t>‹#›</a:t>
            </a:fld>
            <a:endParaRPr lang="en-GB"/>
          </a:p>
        </p:txBody>
      </p:sp>
    </p:spTree>
    <p:extLst>
      <p:ext uri="{BB962C8B-B14F-4D97-AF65-F5344CB8AC3E}">
        <p14:creationId xmlns:p14="http://schemas.microsoft.com/office/powerpoint/2010/main" val="1293003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3.jpg"/></Relationships>
</file>

<file path=ppt/slides/_rels/slide9.xml.rels><?xml version="1.0" encoding="UTF-8" standalone="yes"?>
<Relationships xmlns="http://schemas.openxmlformats.org/package/2006/relationships"><Relationship Id="rId3" Type="http://schemas.openxmlformats.org/officeDocument/2006/relationships/image" Target="../media/image16.jpg"/><Relationship Id="rId7" Type="http://schemas.openxmlformats.org/officeDocument/2006/relationships/image" Target="../media/image20.jpg"/><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19.jpg"/><Relationship Id="rId5" Type="http://schemas.openxmlformats.org/officeDocument/2006/relationships/image" Target="../media/image18.jpg"/><Relationship Id="rId4" Type="http://schemas.openxmlformats.org/officeDocument/2006/relationships/image" Target="../media/image17.jpg"/></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png"/><Relationship Id="rId1" Type="http://schemas.openxmlformats.org/officeDocument/2006/relationships/slideLayout" Target="../slideLayouts/slideLayout7.xml"/><Relationship Id="rId5" Type="http://schemas.openxmlformats.org/officeDocument/2006/relationships/image" Target="../media/image24.jpeg"/><Relationship Id="rId4" Type="http://schemas.openxmlformats.org/officeDocument/2006/relationships/image" Target="../media/image23.jpe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7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7EE99E-50C0-4363-8AE6-C2253460935F}"/>
              </a:ext>
            </a:extLst>
          </p:cNvPr>
          <p:cNvSpPr>
            <a:spLocks noGrp="1"/>
          </p:cNvSpPr>
          <p:nvPr>
            <p:ph type="ctrTitle"/>
          </p:nvPr>
        </p:nvSpPr>
        <p:spPr>
          <a:xfrm>
            <a:off x="1454727" y="325148"/>
            <a:ext cx="9144000" cy="1395413"/>
          </a:xfrm>
        </p:spPr>
        <p:txBody>
          <a:bodyPr>
            <a:normAutofit/>
          </a:bodyPr>
          <a:lstStyle/>
          <a:p>
            <a:r>
              <a:rPr lang="en-GB" sz="6600" b="1" dirty="0">
                <a:solidFill>
                  <a:srgbClr val="C00000"/>
                </a:solidFill>
                <a:latin typeface="Castellar" panose="020A0402060406010301" pitchFamily="18" charset="0"/>
              </a:rPr>
              <a:t>Eva Rothschild</a:t>
            </a:r>
          </a:p>
        </p:txBody>
      </p:sp>
      <p:sp>
        <p:nvSpPr>
          <p:cNvPr id="3" name="Subtitle 2">
            <a:extLst>
              <a:ext uri="{FF2B5EF4-FFF2-40B4-BE49-F238E27FC236}">
                <a16:creationId xmlns:a16="http://schemas.microsoft.com/office/drawing/2014/main" id="{45440E79-5A0A-4479-90EB-D5CBD2C8BB02}"/>
              </a:ext>
            </a:extLst>
          </p:cNvPr>
          <p:cNvSpPr>
            <a:spLocks noGrp="1"/>
          </p:cNvSpPr>
          <p:nvPr>
            <p:ph type="subTitle" idx="1"/>
          </p:nvPr>
        </p:nvSpPr>
        <p:spPr>
          <a:xfrm>
            <a:off x="6778335" y="1907021"/>
            <a:ext cx="4641273" cy="988868"/>
          </a:xfrm>
        </p:spPr>
        <p:txBody>
          <a:bodyPr>
            <a:normAutofit/>
          </a:bodyPr>
          <a:lstStyle/>
          <a:p>
            <a:r>
              <a:rPr lang="en-GB" sz="4000" b="1" dirty="0">
                <a:solidFill>
                  <a:srgbClr val="C00000"/>
                </a:solidFill>
                <a:latin typeface="Castellar" panose="020A0402060406010301" pitchFamily="18" charset="0"/>
              </a:rPr>
              <a:t>Sculptor</a:t>
            </a:r>
          </a:p>
        </p:txBody>
      </p:sp>
      <p:pic>
        <p:nvPicPr>
          <p:cNvPr id="6" name="Picture 5" descr="Eva Rothschild: What are you looking at?">
            <a:extLst>
              <a:ext uri="{FF2B5EF4-FFF2-40B4-BE49-F238E27FC236}">
                <a16:creationId xmlns:a16="http://schemas.microsoft.com/office/drawing/2014/main" id="{227B57E2-3378-4A97-9FD3-FE22638DFC76}"/>
              </a:ext>
            </a:extLst>
          </p:cNvPr>
          <p:cNvPicPr/>
          <p:nvPr/>
        </p:nvPicPr>
        <p:blipFill rotWithShape="1">
          <a:blip r:embed="rId2">
            <a:extLst>
              <a:ext uri="{28A0092B-C50C-407E-A947-70E740481C1C}">
                <a14:useLocalDpi xmlns:a14="http://schemas.microsoft.com/office/drawing/2010/main" val="0"/>
              </a:ext>
            </a:extLst>
          </a:blip>
          <a:srcRect r="14247"/>
          <a:stretch/>
        </p:blipFill>
        <p:spPr bwMode="auto">
          <a:xfrm>
            <a:off x="308263" y="2078183"/>
            <a:ext cx="6040581" cy="4060680"/>
          </a:xfrm>
          <a:prstGeom prst="rect">
            <a:avLst/>
          </a:prstGeom>
          <a:noFill/>
          <a:ln>
            <a:noFill/>
          </a:ln>
          <a:extLst>
            <a:ext uri="{53640926-AAD7-44D8-BBD7-CCE9431645EC}">
              <a14:shadowObscured xmlns:a14="http://schemas.microsoft.com/office/drawing/2010/main"/>
            </a:ext>
          </a:extLst>
        </p:spPr>
      </p:pic>
      <p:pic>
        <p:nvPicPr>
          <p:cNvPr id="7" name="Picture 6" descr="Eva Rothschild: Kosmos - YouTube">
            <a:extLst>
              <a:ext uri="{FF2B5EF4-FFF2-40B4-BE49-F238E27FC236}">
                <a16:creationId xmlns:a16="http://schemas.microsoft.com/office/drawing/2014/main" id="{1BFBD8CD-0783-4817-BF2F-FFDFDF31F193}"/>
              </a:ext>
            </a:extLst>
          </p:cNvPr>
          <p:cNvPicPr/>
          <p:nvPr/>
        </p:nvPicPr>
        <p:blipFill rotWithShape="1">
          <a:blip r:embed="rId3">
            <a:extLst>
              <a:ext uri="{28A0092B-C50C-407E-A947-70E740481C1C}">
                <a14:useLocalDpi xmlns:a14="http://schemas.microsoft.com/office/drawing/2010/main" val="0"/>
              </a:ext>
            </a:extLst>
          </a:blip>
          <a:srcRect r="10973"/>
          <a:stretch/>
        </p:blipFill>
        <p:spPr bwMode="auto">
          <a:xfrm>
            <a:off x="6525491" y="2895889"/>
            <a:ext cx="5070763" cy="3424673"/>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2489458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7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1E5FF1-6C3E-47EC-B6AD-E2F41829F21F}"/>
              </a:ext>
            </a:extLst>
          </p:cNvPr>
          <p:cNvSpPr>
            <a:spLocks noGrp="1"/>
          </p:cNvSpPr>
          <p:nvPr>
            <p:ph type="title"/>
          </p:nvPr>
        </p:nvSpPr>
        <p:spPr>
          <a:xfrm>
            <a:off x="952500" y="407988"/>
            <a:ext cx="10515600" cy="835025"/>
          </a:xfrm>
        </p:spPr>
        <p:txBody>
          <a:bodyPr>
            <a:normAutofit fontScale="90000"/>
          </a:bodyPr>
          <a:lstStyle/>
          <a:p>
            <a:r>
              <a:rPr lang="en-GB" dirty="0">
                <a:latin typeface="Comic Sans MS" panose="030F0702030302020204" pitchFamily="66" charset="0"/>
              </a:rPr>
              <a:t>Learning objectives;</a:t>
            </a:r>
            <a:br>
              <a:rPr lang="en-GB" dirty="0">
                <a:latin typeface="Comic Sans MS" panose="030F0702030302020204" pitchFamily="66" charset="0"/>
              </a:rPr>
            </a:br>
            <a:endParaRPr lang="en-GB" sz="31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0CD5C111-8602-4DBA-A2E2-58E46B89B2BB}"/>
              </a:ext>
            </a:extLst>
          </p:cNvPr>
          <p:cNvSpPr>
            <a:spLocks noGrp="1"/>
          </p:cNvSpPr>
          <p:nvPr>
            <p:ph idx="1"/>
          </p:nvPr>
        </p:nvSpPr>
        <p:spPr>
          <a:xfrm>
            <a:off x="638175" y="3063875"/>
            <a:ext cx="10515600" cy="3251290"/>
          </a:xfrm>
        </p:spPr>
        <p:txBody>
          <a:bodyPr/>
          <a:lstStyle/>
          <a:p>
            <a:pPr marL="0" indent="0">
              <a:buNone/>
            </a:pPr>
            <a:r>
              <a:rPr lang="en-GB" sz="3600" dirty="0">
                <a:latin typeface="Comic Sans MS" panose="030F0702030302020204" pitchFamily="66" charset="0"/>
              </a:rPr>
              <a:t>Success Criteria;</a:t>
            </a:r>
          </a:p>
          <a:p>
            <a:r>
              <a:rPr lang="en-GB" altLang="en-US" sz="2400" dirty="0">
                <a:latin typeface="Comic Sans MS" panose="030F0702030302020204" pitchFamily="66" charset="0"/>
              </a:rPr>
              <a:t>I can create geometric shapes with sweets and cocktail sticks.</a:t>
            </a:r>
          </a:p>
          <a:p>
            <a:r>
              <a:rPr lang="en-GB" altLang="en-US" sz="2400" dirty="0">
                <a:latin typeface="Comic Sans MS" panose="030F0702030302020204" pitchFamily="66" charset="0"/>
              </a:rPr>
              <a:t>I can join shapes together to create a sculpture.</a:t>
            </a:r>
          </a:p>
          <a:p>
            <a:r>
              <a:rPr lang="en-GB" altLang="en-US" sz="2400" dirty="0">
                <a:latin typeface="Comic Sans MS" panose="030F0702030302020204" pitchFamily="66" charset="0"/>
              </a:rPr>
              <a:t>I can say something about the sculptor Eva Rothschild. </a:t>
            </a:r>
          </a:p>
          <a:p>
            <a:r>
              <a:rPr lang="en-GB" altLang="en-US" sz="2400" dirty="0">
                <a:latin typeface="Comic Sans MS" panose="030F0702030302020204" pitchFamily="66" charset="0"/>
              </a:rPr>
              <a:t>I can describe some shapes that Eva Rothschild uses in her work.</a:t>
            </a:r>
          </a:p>
          <a:p>
            <a:pPr marL="0" indent="0">
              <a:buNone/>
            </a:pPr>
            <a:endParaRPr lang="en-GB" dirty="0"/>
          </a:p>
        </p:txBody>
      </p:sp>
      <p:sp>
        <p:nvSpPr>
          <p:cNvPr id="4" name="Rectangle 3">
            <a:extLst>
              <a:ext uri="{FF2B5EF4-FFF2-40B4-BE49-F238E27FC236}">
                <a16:creationId xmlns:a16="http://schemas.microsoft.com/office/drawing/2014/main" id="{819840A7-BEE5-4DD8-9045-F7C0E18AC44D}"/>
              </a:ext>
            </a:extLst>
          </p:cNvPr>
          <p:cNvSpPr/>
          <p:nvPr/>
        </p:nvSpPr>
        <p:spPr>
          <a:xfrm>
            <a:off x="838199" y="1100048"/>
            <a:ext cx="10906125" cy="1938992"/>
          </a:xfrm>
          <a:prstGeom prst="rect">
            <a:avLst/>
          </a:prstGeom>
        </p:spPr>
        <p:txBody>
          <a:bodyPr wrap="square">
            <a:spAutoFit/>
          </a:bodyPr>
          <a:lstStyle/>
          <a:p>
            <a:pPr marL="457200" indent="-457200">
              <a:buFont typeface="Arial" panose="020B0604020202020204" pitchFamily="34" charset="0"/>
              <a:buChar char="•"/>
            </a:pPr>
            <a:r>
              <a:rPr lang="en-GB" sz="2400" dirty="0">
                <a:latin typeface="Comic Sans MS" panose="030F0702030302020204" pitchFamily="66" charset="0"/>
              </a:rPr>
              <a:t>To </a:t>
            </a:r>
            <a:r>
              <a:rPr lang="en-GB" altLang="en-US" sz="2400" dirty="0">
                <a:latin typeface="Comic Sans MS" panose="030F0702030302020204" pitchFamily="66" charset="0"/>
              </a:rPr>
              <a:t>describe the work of sculptor Eva Rothschild.</a:t>
            </a:r>
            <a:br>
              <a:rPr lang="en-GB" altLang="en-US" sz="2400" dirty="0">
                <a:latin typeface="Comic Sans MS" panose="030F0702030302020204" pitchFamily="66" charset="0"/>
              </a:rPr>
            </a:br>
            <a:r>
              <a:rPr lang="en-GB" altLang="en-US" sz="2400" dirty="0">
                <a:latin typeface="Comic Sans MS" panose="030F0702030302020204" pitchFamily="66" charset="0"/>
              </a:rPr>
              <a:t>To make a sculpture using line, shape, form and space.</a:t>
            </a:r>
          </a:p>
          <a:p>
            <a:pPr marL="457200" indent="-457200">
              <a:buFont typeface="Arial" panose="020B0604020202020204" pitchFamily="34" charset="0"/>
              <a:buChar char="•"/>
            </a:pPr>
            <a:r>
              <a:rPr lang="en-GB" altLang="en-US" sz="2400" dirty="0">
                <a:latin typeface="Comic Sans MS" panose="030F0702030302020204" pitchFamily="66" charset="0"/>
              </a:rPr>
              <a:t>To use a new media- sweets, to create a sculpture.</a:t>
            </a:r>
            <a:br>
              <a:rPr lang="en-GB" altLang="en-US" sz="2400" dirty="0">
                <a:latin typeface="Comic Sans MS" panose="030F0702030302020204" pitchFamily="66" charset="0"/>
              </a:rPr>
            </a:br>
            <a:br>
              <a:rPr lang="en-GB" sz="2400" dirty="0">
                <a:latin typeface="Comic Sans MS" panose="030F0702030302020204" pitchFamily="66" charset="0"/>
              </a:rPr>
            </a:br>
            <a:endParaRPr lang="en-GB" sz="2400" dirty="0"/>
          </a:p>
        </p:txBody>
      </p:sp>
    </p:spTree>
    <p:extLst>
      <p:ext uri="{BB962C8B-B14F-4D97-AF65-F5344CB8AC3E}">
        <p14:creationId xmlns:p14="http://schemas.microsoft.com/office/powerpoint/2010/main" val="21691966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7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747B8F8-6EC8-495B-9A5C-B037EAC77823}"/>
              </a:ext>
            </a:extLst>
          </p:cNvPr>
          <p:cNvPicPr/>
          <p:nvPr/>
        </p:nvPicPr>
        <p:blipFill rotWithShape="1">
          <a:blip r:embed="rId2">
            <a:extLst>
              <a:ext uri="{28A0092B-C50C-407E-A947-70E740481C1C}">
                <a14:useLocalDpi xmlns:a14="http://schemas.microsoft.com/office/drawing/2010/main" val="0"/>
              </a:ext>
            </a:extLst>
          </a:blip>
          <a:srcRect l="28662" r="16176"/>
          <a:stretch/>
        </p:blipFill>
        <p:spPr bwMode="auto">
          <a:xfrm>
            <a:off x="7127874" y="885825"/>
            <a:ext cx="4530725" cy="5372100"/>
          </a:xfrm>
          <a:prstGeom prst="roundRect">
            <a:avLst>
              <a:gd name="adj" fmla="val 6793"/>
            </a:avLst>
          </a:prstGeom>
          <a:noFill/>
          <a:ln>
            <a:noFill/>
          </a:ln>
        </p:spPr>
      </p:pic>
      <p:sp>
        <p:nvSpPr>
          <p:cNvPr id="3" name="Rectangle 2">
            <a:extLst>
              <a:ext uri="{FF2B5EF4-FFF2-40B4-BE49-F238E27FC236}">
                <a16:creationId xmlns:a16="http://schemas.microsoft.com/office/drawing/2014/main" id="{A0924746-D140-4522-B5D4-B5ACED39B3E4}"/>
              </a:ext>
            </a:extLst>
          </p:cNvPr>
          <p:cNvSpPr/>
          <p:nvPr/>
        </p:nvSpPr>
        <p:spPr>
          <a:xfrm>
            <a:off x="900030" y="297999"/>
            <a:ext cx="4536819" cy="1541319"/>
          </a:xfrm>
          <a:prstGeom prst="rect">
            <a:avLst/>
          </a:prstGeom>
        </p:spPr>
        <p:txBody>
          <a:bodyPr wrap="none">
            <a:spAutoFit/>
          </a:bodyPr>
          <a:lstStyle/>
          <a:p>
            <a:pPr>
              <a:lnSpc>
                <a:spcPct val="107000"/>
              </a:lnSpc>
              <a:spcAft>
                <a:spcPts val="800"/>
              </a:spcAft>
            </a:pPr>
            <a:r>
              <a:rPr lang="en-GB" sz="8800" dirty="0">
                <a:solidFill>
                  <a:srgbClr val="C00000"/>
                </a:solidFill>
                <a:latin typeface="Freestyle Script" panose="030804020302050B0404" pitchFamily="66" charset="0"/>
                <a:ea typeface="Calibri" panose="020F0502020204030204" pitchFamily="34" charset="0"/>
                <a:cs typeface="Times New Roman" panose="02020603050405020304" pitchFamily="18" charset="0"/>
              </a:rPr>
              <a:t>Eva Rothschild</a:t>
            </a:r>
          </a:p>
        </p:txBody>
      </p:sp>
      <p:sp>
        <p:nvSpPr>
          <p:cNvPr id="4" name="Rectangle 3">
            <a:extLst>
              <a:ext uri="{FF2B5EF4-FFF2-40B4-BE49-F238E27FC236}">
                <a16:creationId xmlns:a16="http://schemas.microsoft.com/office/drawing/2014/main" id="{00C3E6E0-E31B-4428-812D-A3327ABC82BC}"/>
              </a:ext>
            </a:extLst>
          </p:cNvPr>
          <p:cNvSpPr/>
          <p:nvPr/>
        </p:nvSpPr>
        <p:spPr>
          <a:xfrm>
            <a:off x="533400" y="1776280"/>
            <a:ext cx="6096000" cy="4329711"/>
          </a:xfrm>
          <a:prstGeom prst="rect">
            <a:avLst/>
          </a:prstGeom>
        </p:spPr>
        <p:txBody>
          <a:bodyPr>
            <a:spAutoFit/>
          </a:bodyPr>
          <a:lstStyle/>
          <a:p>
            <a:pPr>
              <a:lnSpc>
                <a:spcPct val="110000"/>
              </a:lnSpc>
              <a:defRPr/>
            </a:pPr>
            <a:r>
              <a:rPr lang="en-GB" sz="2800" dirty="0">
                <a:latin typeface="Comic Sans MS" panose="030F0702030302020204" pitchFamily="66" charset="0"/>
              </a:rPr>
              <a:t>Eva Rothschild is an Irish artist, living in London. </a:t>
            </a:r>
          </a:p>
          <a:p>
            <a:pPr>
              <a:lnSpc>
                <a:spcPct val="110000"/>
              </a:lnSpc>
              <a:defRPr/>
            </a:pPr>
            <a:r>
              <a:rPr lang="en-GB" sz="2800" dirty="0">
                <a:latin typeface="Comic Sans MS" panose="030F0702030302020204" pitchFamily="66" charset="0"/>
              </a:rPr>
              <a:t>She was born in Dublin, in 1972.</a:t>
            </a:r>
          </a:p>
          <a:p>
            <a:pPr>
              <a:lnSpc>
                <a:spcPct val="110000"/>
              </a:lnSpc>
              <a:defRPr/>
            </a:pPr>
            <a:r>
              <a:rPr lang="en-GB" sz="2800" dirty="0">
                <a:latin typeface="Comic Sans MS" panose="030F0702030302020204" pitchFamily="66" charset="0"/>
              </a:rPr>
              <a:t>Rothschild mainly works in sculpture, making abstract works in diverse materials including leather, paper, wood, Plexiglass and metal. </a:t>
            </a:r>
          </a:p>
          <a:p>
            <a:pPr>
              <a:lnSpc>
                <a:spcPct val="110000"/>
              </a:lnSpc>
              <a:defRPr/>
            </a:pPr>
            <a:r>
              <a:rPr lang="en-GB" sz="2800" dirty="0">
                <a:latin typeface="Comic Sans MS" panose="030F0702030302020204" pitchFamily="66" charset="0"/>
              </a:rPr>
              <a:t>There are lots of lines, corners, and geometric shapes in her work.</a:t>
            </a:r>
          </a:p>
        </p:txBody>
      </p:sp>
    </p:spTree>
    <p:extLst>
      <p:ext uri="{BB962C8B-B14F-4D97-AF65-F5344CB8AC3E}">
        <p14:creationId xmlns:p14="http://schemas.microsoft.com/office/powerpoint/2010/main" val="24594600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7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8A0DC10-26C1-45D4-8D92-B907B3FD3A11}"/>
              </a:ext>
            </a:extLst>
          </p:cNvPr>
          <p:cNvSpPr/>
          <p:nvPr/>
        </p:nvSpPr>
        <p:spPr>
          <a:xfrm>
            <a:off x="306387" y="102382"/>
            <a:ext cx="6221575" cy="1107996"/>
          </a:xfrm>
          <a:prstGeom prst="rect">
            <a:avLst/>
          </a:prstGeom>
        </p:spPr>
        <p:txBody>
          <a:bodyPr wrap="none">
            <a:spAutoFit/>
          </a:bodyPr>
          <a:lstStyle/>
          <a:p>
            <a:r>
              <a:rPr lang="en-GB" altLang="en-US" sz="6600" dirty="0">
                <a:solidFill>
                  <a:srgbClr val="C00000"/>
                </a:solidFill>
                <a:latin typeface="Freestyle Script" panose="030804020302050B0404" pitchFamily="66" charset="0"/>
              </a:rPr>
              <a:t>Someone and Someone, 2008</a:t>
            </a:r>
            <a:endParaRPr lang="en-GB" sz="6600" dirty="0">
              <a:solidFill>
                <a:srgbClr val="C00000"/>
              </a:solidFill>
              <a:latin typeface="Freestyle Script" panose="030804020302050B0404" pitchFamily="66" charset="0"/>
            </a:endParaRPr>
          </a:p>
        </p:txBody>
      </p:sp>
      <p:pic>
        <p:nvPicPr>
          <p:cNvPr id="3" name="Picture 2">
            <a:extLst>
              <a:ext uri="{FF2B5EF4-FFF2-40B4-BE49-F238E27FC236}">
                <a16:creationId xmlns:a16="http://schemas.microsoft.com/office/drawing/2014/main" id="{CF263DA6-F5F3-4414-B6C0-063145D8FAD4}"/>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9089401" y="2903974"/>
            <a:ext cx="2747530" cy="3566247"/>
          </a:xfrm>
          <a:prstGeom prst="roundRect">
            <a:avLst>
              <a:gd name="adj" fmla="val 8966"/>
            </a:avLst>
          </a:prstGeom>
          <a:noFill/>
          <a:ln>
            <a:noFill/>
          </a:ln>
        </p:spPr>
      </p:pic>
      <p:sp>
        <p:nvSpPr>
          <p:cNvPr id="4" name="Rectangle 3">
            <a:extLst>
              <a:ext uri="{FF2B5EF4-FFF2-40B4-BE49-F238E27FC236}">
                <a16:creationId xmlns:a16="http://schemas.microsoft.com/office/drawing/2014/main" id="{16B149E9-B91E-4048-8BE6-BA2D2DC64783}"/>
              </a:ext>
            </a:extLst>
          </p:cNvPr>
          <p:cNvSpPr/>
          <p:nvPr/>
        </p:nvSpPr>
        <p:spPr>
          <a:xfrm>
            <a:off x="3417174" y="1061172"/>
            <a:ext cx="6096000" cy="4130683"/>
          </a:xfrm>
          <a:prstGeom prst="rect">
            <a:avLst/>
          </a:prstGeom>
        </p:spPr>
        <p:txBody>
          <a:bodyPr>
            <a:spAutoFit/>
          </a:bodyPr>
          <a:lstStyle/>
          <a:p>
            <a:pPr>
              <a:lnSpc>
                <a:spcPct val="110000"/>
              </a:lnSpc>
            </a:pPr>
            <a:r>
              <a:rPr lang="en-GB" altLang="en-US" sz="2400" dirty="0">
                <a:latin typeface="Comic Sans MS" panose="030F0702030302020204" pitchFamily="66" charset="0"/>
              </a:rPr>
              <a:t>Rothschild made this arch from aluminium and painted the bright coloured stripes with enamel paint.</a:t>
            </a:r>
          </a:p>
          <a:p>
            <a:pPr>
              <a:lnSpc>
                <a:spcPct val="110000"/>
              </a:lnSpc>
            </a:pPr>
            <a:r>
              <a:rPr lang="en-GB" altLang="en-US" sz="2400" dirty="0">
                <a:latin typeface="Comic Sans MS" panose="030F0702030302020204" pitchFamily="66" charset="0"/>
              </a:rPr>
              <a:t>This sculpture was exhibited in a public space, for people to enjoy when they went for a walk or played in the park.</a:t>
            </a:r>
          </a:p>
          <a:p>
            <a:pPr>
              <a:lnSpc>
                <a:spcPct val="110000"/>
              </a:lnSpc>
            </a:pPr>
            <a:endParaRPr lang="en-GB" altLang="en-US" sz="2400" dirty="0">
              <a:latin typeface="Comic Sans MS" panose="030F0702030302020204" pitchFamily="66" charset="0"/>
            </a:endParaRPr>
          </a:p>
          <a:p>
            <a:pPr>
              <a:lnSpc>
                <a:spcPct val="110000"/>
              </a:lnSpc>
            </a:pPr>
            <a:r>
              <a:rPr lang="en-GB" altLang="en-US" sz="2400" dirty="0">
                <a:latin typeface="Comic Sans MS" panose="030F0702030302020204" pitchFamily="66" charset="0"/>
              </a:rPr>
              <a:t>What does it make you think of?</a:t>
            </a:r>
          </a:p>
          <a:p>
            <a:pPr>
              <a:lnSpc>
                <a:spcPct val="110000"/>
              </a:lnSpc>
            </a:pPr>
            <a:endParaRPr lang="en-GB" altLang="en-US" sz="2400" dirty="0">
              <a:latin typeface="Comic Sans MS" panose="030F0702030302020204" pitchFamily="66" charset="0"/>
            </a:endParaRPr>
          </a:p>
          <a:p>
            <a:pPr>
              <a:lnSpc>
                <a:spcPct val="110000"/>
              </a:lnSpc>
            </a:pPr>
            <a:r>
              <a:rPr lang="en-GB" altLang="en-US" sz="2400" dirty="0">
                <a:latin typeface="Comic Sans MS" panose="030F0702030302020204" pitchFamily="66" charset="0"/>
              </a:rPr>
              <a:t>Have you seen anything similar? </a:t>
            </a:r>
          </a:p>
        </p:txBody>
      </p:sp>
      <p:pic>
        <p:nvPicPr>
          <p:cNvPr id="5" name="Picture 4">
            <a:extLst>
              <a:ext uri="{FF2B5EF4-FFF2-40B4-BE49-F238E27FC236}">
                <a16:creationId xmlns:a16="http://schemas.microsoft.com/office/drawing/2014/main" id="{62B0091E-AFA6-47A0-BB21-AB4AA43E1318}"/>
              </a:ext>
            </a:extLst>
          </p:cNvPr>
          <p:cNvPicPr/>
          <p:nvPr/>
        </p:nvPicPr>
        <p:blipFill rotWithShape="1">
          <a:blip r:embed="rId3">
            <a:extLst>
              <a:ext uri="{28A0092B-C50C-407E-A947-70E740481C1C}">
                <a14:useLocalDpi xmlns:a14="http://schemas.microsoft.com/office/drawing/2010/main" val="0"/>
              </a:ext>
            </a:extLst>
          </a:blip>
          <a:srcRect t="9135" b="15475"/>
          <a:stretch/>
        </p:blipFill>
        <p:spPr bwMode="auto">
          <a:xfrm>
            <a:off x="355068" y="3131127"/>
            <a:ext cx="2540531" cy="3415727"/>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8932961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7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C9C64BF-6061-460C-A22A-383034094A9C}"/>
              </a:ext>
            </a:extLst>
          </p:cNvPr>
          <p:cNvSpPr/>
          <p:nvPr/>
        </p:nvSpPr>
        <p:spPr>
          <a:xfrm>
            <a:off x="674648" y="201097"/>
            <a:ext cx="3111749" cy="1200329"/>
          </a:xfrm>
          <a:prstGeom prst="rect">
            <a:avLst/>
          </a:prstGeom>
        </p:spPr>
        <p:txBody>
          <a:bodyPr wrap="none">
            <a:spAutoFit/>
          </a:bodyPr>
          <a:lstStyle/>
          <a:p>
            <a:r>
              <a:rPr lang="en-GB" altLang="en-US" sz="7200" dirty="0">
                <a:solidFill>
                  <a:srgbClr val="C00000"/>
                </a:solidFill>
                <a:latin typeface="Freestyle Script" panose="030804020302050B0404" pitchFamily="66" charset="0"/>
              </a:rPr>
              <a:t>Meta, 2004</a:t>
            </a:r>
            <a:endParaRPr lang="en-GB" sz="7200" dirty="0">
              <a:solidFill>
                <a:srgbClr val="C00000"/>
              </a:solidFill>
              <a:latin typeface="Freestyle Script" panose="030804020302050B0404" pitchFamily="66" charset="0"/>
            </a:endParaRPr>
          </a:p>
        </p:txBody>
      </p:sp>
      <p:pic>
        <p:nvPicPr>
          <p:cNvPr id="3" name="Picture 2">
            <a:extLst>
              <a:ext uri="{FF2B5EF4-FFF2-40B4-BE49-F238E27FC236}">
                <a16:creationId xmlns:a16="http://schemas.microsoft.com/office/drawing/2014/main" id="{521E18D8-29C5-4A26-88A1-C9BD141E5BDD}"/>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35818" y="1401426"/>
            <a:ext cx="3640319" cy="5038446"/>
          </a:xfrm>
          <a:prstGeom prst="roundRect">
            <a:avLst>
              <a:gd name="adj" fmla="val 9461"/>
            </a:avLst>
          </a:prstGeom>
          <a:noFill/>
          <a:ln>
            <a:noFill/>
          </a:ln>
        </p:spPr>
      </p:pic>
      <p:sp>
        <p:nvSpPr>
          <p:cNvPr id="4" name="Rectangle 3">
            <a:extLst>
              <a:ext uri="{FF2B5EF4-FFF2-40B4-BE49-F238E27FC236}">
                <a16:creationId xmlns:a16="http://schemas.microsoft.com/office/drawing/2014/main" id="{0D71D68C-6156-464C-9B03-3E353B89797C}"/>
              </a:ext>
            </a:extLst>
          </p:cNvPr>
          <p:cNvSpPr/>
          <p:nvPr/>
        </p:nvSpPr>
        <p:spPr>
          <a:xfrm>
            <a:off x="4189582" y="2290873"/>
            <a:ext cx="4126283" cy="3318152"/>
          </a:xfrm>
          <a:prstGeom prst="rect">
            <a:avLst/>
          </a:prstGeom>
        </p:spPr>
        <p:txBody>
          <a:bodyPr wrap="square">
            <a:spAutoFit/>
          </a:bodyPr>
          <a:lstStyle/>
          <a:p>
            <a:pPr>
              <a:lnSpc>
                <a:spcPct val="110000"/>
              </a:lnSpc>
            </a:pPr>
            <a:r>
              <a:rPr lang="en-GB" altLang="en-US" sz="2400" dirty="0">
                <a:latin typeface="Comic Sans MS" panose="030F0702030302020204" pitchFamily="66" charset="0"/>
              </a:rPr>
              <a:t>These sculptures are made from metal, with holes cut into them.</a:t>
            </a:r>
          </a:p>
          <a:p>
            <a:pPr>
              <a:lnSpc>
                <a:spcPct val="110000"/>
              </a:lnSpc>
            </a:pPr>
            <a:r>
              <a:rPr lang="en-GB" altLang="en-US" sz="2400" dirty="0">
                <a:latin typeface="Comic Sans MS" panose="030F0702030302020204" pitchFamily="66" charset="0"/>
              </a:rPr>
              <a:t>What shapes can you see in these sculptures? </a:t>
            </a:r>
          </a:p>
          <a:p>
            <a:pPr>
              <a:lnSpc>
                <a:spcPct val="110000"/>
              </a:lnSpc>
            </a:pPr>
            <a:r>
              <a:rPr lang="en-GB" altLang="en-US" sz="2400" dirty="0">
                <a:latin typeface="Comic Sans MS" panose="030F0702030302020204" pitchFamily="66" charset="0"/>
              </a:rPr>
              <a:t>What do you think she was thinking about when she created them?</a:t>
            </a:r>
          </a:p>
        </p:txBody>
      </p:sp>
      <p:pic>
        <p:nvPicPr>
          <p:cNvPr id="7170" name="Picture 2" descr="Legend', Eva Rothschild, 2009 | Tate">
            <a:extLst>
              <a:ext uri="{FF2B5EF4-FFF2-40B4-BE49-F238E27FC236}">
                <a16:creationId xmlns:a16="http://schemas.microsoft.com/office/drawing/2014/main" id="{C144B450-6153-4380-928A-50720EEA97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5054" y="1316354"/>
            <a:ext cx="3421128" cy="526719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12DE2059-615D-4DC6-B1BA-3CDFF64B2BEA}"/>
              </a:ext>
            </a:extLst>
          </p:cNvPr>
          <p:cNvSpPr/>
          <p:nvPr/>
        </p:nvSpPr>
        <p:spPr>
          <a:xfrm>
            <a:off x="8254465" y="162304"/>
            <a:ext cx="3421129" cy="1277914"/>
          </a:xfrm>
          <a:prstGeom prst="rect">
            <a:avLst/>
          </a:prstGeom>
        </p:spPr>
        <p:txBody>
          <a:bodyPr wrap="none">
            <a:spAutoFit/>
          </a:bodyPr>
          <a:lstStyle/>
          <a:p>
            <a:pPr>
              <a:lnSpc>
                <a:spcPct val="107000"/>
              </a:lnSpc>
              <a:spcAft>
                <a:spcPts val="800"/>
              </a:spcAft>
            </a:pPr>
            <a:r>
              <a:rPr lang="en-GB" sz="7200" dirty="0">
                <a:solidFill>
                  <a:srgbClr val="C00000"/>
                </a:solidFill>
                <a:latin typeface="Freestyle Script" panose="030804020302050B0404" pitchFamily="66" charset="0"/>
                <a:ea typeface="Calibri" panose="020F0502020204030204" pitchFamily="34" charset="0"/>
                <a:cs typeface="Times New Roman" panose="02020603050405020304" pitchFamily="18" charset="0"/>
              </a:rPr>
              <a:t>Legend, 2009</a:t>
            </a:r>
          </a:p>
        </p:txBody>
      </p:sp>
    </p:spTree>
    <p:extLst>
      <p:ext uri="{BB962C8B-B14F-4D97-AF65-F5344CB8AC3E}">
        <p14:creationId xmlns:p14="http://schemas.microsoft.com/office/powerpoint/2010/main" val="35936720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7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88B3E15-56EC-45EA-A424-E0B0B9A2F0CA}"/>
              </a:ext>
            </a:extLst>
          </p:cNvPr>
          <p:cNvSpPr/>
          <p:nvPr/>
        </p:nvSpPr>
        <p:spPr>
          <a:xfrm>
            <a:off x="126401" y="0"/>
            <a:ext cx="5032147" cy="1200329"/>
          </a:xfrm>
          <a:prstGeom prst="rect">
            <a:avLst/>
          </a:prstGeom>
        </p:spPr>
        <p:txBody>
          <a:bodyPr wrap="none">
            <a:spAutoFit/>
          </a:bodyPr>
          <a:lstStyle/>
          <a:p>
            <a:r>
              <a:rPr lang="en-GB" altLang="en-US" sz="7200" dirty="0">
                <a:solidFill>
                  <a:srgbClr val="C00000"/>
                </a:solidFill>
                <a:latin typeface="Freestyle Script" panose="030804020302050B0404" pitchFamily="66" charset="0"/>
              </a:rPr>
              <a:t>Cold Corners, 2009</a:t>
            </a:r>
            <a:endParaRPr lang="en-GB" sz="7200" dirty="0">
              <a:solidFill>
                <a:srgbClr val="C00000"/>
              </a:solidFill>
              <a:latin typeface="Freestyle Script" panose="030804020302050B0404" pitchFamily="66" charset="0"/>
            </a:endParaRPr>
          </a:p>
        </p:txBody>
      </p:sp>
      <p:pic>
        <p:nvPicPr>
          <p:cNvPr id="3" name="Picture 2">
            <a:extLst>
              <a:ext uri="{FF2B5EF4-FFF2-40B4-BE49-F238E27FC236}">
                <a16:creationId xmlns:a16="http://schemas.microsoft.com/office/drawing/2014/main" id="{E17FCE10-D921-468F-87D5-4D42401D3EF3}"/>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7781845" y="653143"/>
            <a:ext cx="4155776" cy="5183211"/>
          </a:xfrm>
          <a:prstGeom prst="roundRect">
            <a:avLst>
              <a:gd name="adj" fmla="val 10488"/>
            </a:avLst>
          </a:prstGeom>
          <a:noFill/>
          <a:ln>
            <a:noFill/>
          </a:ln>
        </p:spPr>
      </p:pic>
      <p:sp>
        <p:nvSpPr>
          <p:cNvPr id="4" name="Rectangle 3">
            <a:extLst>
              <a:ext uri="{FF2B5EF4-FFF2-40B4-BE49-F238E27FC236}">
                <a16:creationId xmlns:a16="http://schemas.microsoft.com/office/drawing/2014/main" id="{B940912F-1124-463B-A066-ECC10060E157}"/>
              </a:ext>
            </a:extLst>
          </p:cNvPr>
          <p:cNvSpPr/>
          <p:nvPr/>
        </p:nvSpPr>
        <p:spPr>
          <a:xfrm>
            <a:off x="254379" y="957944"/>
            <a:ext cx="7399487" cy="2780505"/>
          </a:xfrm>
          <a:prstGeom prst="rect">
            <a:avLst/>
          </a:prstGeom>
        </p:spPr>
        <p:txBody>
          <a:bodyPr wrap="square">
            <a:spAutoFit/>
          </a:bodyPr>
          <a:lstStyle/>
          <a:p>
            <a:pPr>
              <a:lnSpc>
                <a:spcPct val="110000"/>
              </a:lnSpc>
            </a:pPr>
            <a:r>
              <a:rPr lang="en-GB" altLang="en-US" sz="2000" dirty="0">
                <a:latin typeface="Comic Sans MS" panose="030F0702030302020204" pitchFamily="66" charset="0"/>
              </a:rPr>
              <a:t>Rothschild made this huge sculpture to go inside the Tate Britain.</a:t>
            </a:r>
          </a:p>
          <a:p>
            <a:pPr>
              <a:lnSpc>
                <a:spcPct val="110000"/>
              </a:lnSpc>
            </a:pPr>
            <a:r>
              <a:rPr lang="en-GB" altLang="en-US" sz="2000" dirty="0">
                <a:latin typeface="Comic Sans MS" panose="030F0702030302020204" pitchFamily="66" charset="0"/>
              </a:rPr>
              <a:t>It stretches for more than 70 metres!</a:t>
            </a:r>
          </a:p>
          <a:p>
            <a:pPr>
              <a:lnSpc>
                <a:spcPct val="110000"/>
              </a:lnSpc>
            </a:pPr>
            <a:r>
              <a:rPr lang="en-GB" altLang="en-US" sz="2000" dirty="0">
                <a:latin typeface="Comic Sans MS" panose="030F0702030302020204" pitchFamily="66" charset="0"/>
              </a:rPr>
              <a:t>The sculpture is minimalist. It is simple and does not have much detail.</a:t>
            </a:r>
          </a:p>
          <a:p>
            <a:pPr>
              <a:lnSpc>
                <a:spcPct val="110000"/>
              </a:lnSpc>
            </a:pPr>
            <a:r>
              <a:rPr lang="en-GB" altLang="en-US" sz="2000" dirty="0">
                <a:latin typeface="Comic Sans MS" panose="030F0702030302020204" pitchFamily="66" charset="0"/>
              </a:rPr>
              <a:t>It contrasts with the grand design of the building.</a:t>
            </a:r>
          </a:p>
          <a:p>
            <a:pPr>
              <a:lnSpc>
                <a:spcPct val="110000"/>
              </a:lnSpc>
            </a:pPr>
            <a:r>
              <a:rPr lang="en-GB" altLang="en-US" sz="2000" dirty="0">
                <a:latin typeface="Comic Sans MS" panose="030F0702030302020204" pitchFamily="66" charset="0"/>
              </a:rPr>
              <a:t>Visitors walk around and through the sculpture, viewing it from different angles.</a:t>
            </a:r>
          </a:p>
        </p:txBody>
      </p:sp>
      <p:pic>
        <p:nvPicPr>
          <p:cNvPr id="5" name="Picture 4">
            <a:extLst>
              <a:ext uri="{FF2B5EF4-FFF2-40B4-BE49-F238E27FC236}">
                <a16:creationId xmlns:a16="http://schemas.microsoft.com/office/drawing/2014/main" id="{E616E774-189E-4D41-ACB8-7674CEC792A2}"/>
              </a:ext>
            </a:extLst>
          </p:cNvPr>
          <p:cNvPicPr/>
          <p:nvPr/>
        </p:nvPicPr>
        <p:blipFill rotWithShape="1">
          <a:blip r:embed="rId3">
            <a:extLst>
              <a:ext uri="{28A0092B-C50C-407E-A947-70E740481C1C}">
                <a14:useLocalDpi xmlns:a14="http://schemas.microsoft.com/office/drawing/2010/main" val="0"/>
              </a:ext>
            </a:extLst>
          </a:blip>
          <a:srcRect t="5083" b="12043"/>
          <a:stretch/>
        </p:blipFill>
        <p:spPr bwMode="auto">
          <a:xfrm>
            <a:off x="1625600" y="3825456"/>
            <a:ext cx="5129028" cy="2780504"/>
          </a:xfrm>
          <a:prstGeom prst="roundRect">
            <a:avLst>
              <a:gd name="adj" fmla="val 6848"/>
            </a:avLst>
          </a:prstGeom>
          <a:noFill/>
          <a:ln>
            <a:noFill/>
          </a:ln>
        </p:spPr>
      </p:pic>
    </p:spTree>
    <p:extLst>
      <p:ext uri="{BB962C8B-B14F-4D97-AF65-F5344CB8AC3E}">
        <p14:creationId xmlns:p14="http://schemas.microsoft.com/office/powerpoint/2010/main" val="21356799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7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7559CCF-C800-40D0-9868-EBDC37481F46}"/>
              </a:ext>
            </a:extLst>
          </p:cNvPr>
          <p:cNvSpPr/>
          <p:nvPr/>
        </p:nvSpPr>
        <p:spPr>
          <a:xfrm>
            <a:off x="6794791" y="444260"/>
            <a:ext cx="4870736" cy="4093428"/>
          </a:xfrm>
          <a:prstGeom prst="rect">
            <a:avLst/>
          </a:prstGeom>
        </p:spPr>
        <p:txBody>
          <a:bodyPr wrap="square">
            <a:spAutoFit/>
          </a:bodyPr>
          <a:lstStyle/>
          <a:p>
            <a:r>
              <a:rPr lang="en-GB" sz="2000" b="0" i="1" dirty="0">
                <a:solidFill>
                  <a:srgbClr val="FF0000"/>
                </a:solidFill>
                <a:effectLst/>
                <a:latin typeface="Comic Sans MS" panose="030F0702030302020204" pitchFamily="66" charset="0"/>
              </a:rPr>
              <a:t>This and This and This</a:t>
            </a:r>
            <a:r>
              <a:rPr lang="en-GB" sz="2000" b="0" i="0" dirty="0">
                <a:solidFill>
                  <a:srgbClr val="FF0000"/>
                </a:solidFill>
                <a:effectLst/>
                <a:latin typeface="Comic Sans MS" panose="030F0702030302020204" pitchFamily="66" charset="0"/>
              </a:rPr>
              <a:t> </a:t>
            </a:r>
            <a:r>
              <a:rPr lang="en-GB" sz="2000" b="0" i="0" dirty="0">
                <a:effectLst/>
                <a:latin typeface="Comic Sans MS" panose="030F0702030302020204" pitchFamily="66" charset="0"/>
              </a:rPr>
              <a:t>is a sculpture that comes in sections, separate parts whose geometrical simplicity makes them seemingly independent, were it not that the colour running along the inside of each triangular section divides them into pairs. </a:t>
            </a:r>
          </a:p>
          <a:p>
            <a:r>
              <a:rPr lang="en-GB" sz="2000" b="0" i="0" dirty="0">
                <a:effectLst/>
                <a:latin typeface="Comic Sans MS" panose="030F0702030302020204" pitchFamily="66" charset="0"/>
              </a:rPr>
              <a:t>The black running along the outside joins them all up, like the drawing of one continuous line, taking the measure of invisible boundaries in space by ricocheting between them at visually startling angles.</a:t>
            </a:r>
            <a:endParaRPr lang="en-GB" sz="2000" dirty="0">
              <a:latin typeface="Comic Sans MS" panose="030F0702030302020204" pitchFamily="66" charset="0"/>
            </a:endParaRPr>
          </a:p>
        </p:txBody>
      </p:sp>
      <p:pic>
        <p:nvPicPr>
          <p:cNvPr id="4" name="Picture 3" descr="A large green field with trees in the background&#10;&#10;Description automatically generated">
            <a:extLst>
              <a:ext uri="{FF2B5EF4-FFF2-40B4-BE49-F238E27FC236}">
                <a16:creationId xmlns:a16="http://schemas.microsoft.com/office/drawing/2014/main" id="{6726361A-2429-4FBE-95DC-85AAE0257D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6473" y="1625437"/>
            <a:ext cx="5569527" cy="3136072"/>
          </a:xfrm>
          <a:prstGeom prst="rect">
            <a:avLst/>
          </a:prstGeom>
        </p:spPr>
      </p:pic>
      <p:sp>
        <p:nvSpPr>
          <p:cNvPr id="5" name="Rectangle 4">
            <a:extLst>
              <a:ext uri="{FF2B5EF4-FFF2-40B4-BE49-F238E27FC236}">
                <a16:creationId xmlns:a16="http://schemas.microsoft.com/office/drawing/2014/main" id="{FD3B2050-8C4C-4E6A-B33D-B96DDD93776A}"/>
              </a:ext>
            </a:extLst>
          </p:cNvPr>
          <p:cNvSpPr/>
          <p:nvPr/>
        </p:nvSpPr>
        <p:spPr>
          <a:xfrm>
            <a:off x="331093" y="145921"/>
            <a:ext cx="5960286" cy="1200329"/>
          </a:xfrm>
          <a:prstGeom prst="rect">
            <a:avLst/>
          </a:prstGeom>
        </p:spPr>
        <p:txBody>
          <a:bodyPr wrap="none">
            <a:spAutoFit/>
          </a:bodyPr>
          <a:lstStyle/>
          <a:p>
            <a:r>
              <a:rPr lang="en-GB" sz="7200" b="0" i="1" dirty="0">
                <a:solidFill>
                  <a:srgbClr val="C00000"/>
                </a:solidFill>
                <a:effectLst/>
                <a:latin typeface="Freestyle Script" panose="030804020302050B0404" pitchFamily="66" charset="0"/>
              </a:rPr>
              <a:t>This and This and This</a:t>
            </a:r>
            <a:r>
              <a:rPr lang="en-GB" sz="7200" b="0" i="0" dirty="0">
                <a:solidFill>
                  <a:srgbClr val="C00000"/>
                </a:solidFill>
                <a:effectLst/>
                <a:latin typeface="Freestyle Script" panose="030804020302050B0404" pitchFamily="66" charset="0"/>
              </a:rPr>
              <a:t> </a:t>
            </a:r>
            <a:endParaRPr lang="en-GB" sz="7200" dirty="0">
              <a:solidFill>
                <a:srgbClr val="C00000"/>
              </a:solidFill>
              <a:latin typeface="Freestyle Script" panose="030804020302050B0404" pitchFamily="66" charset="0"/>
            </a:endParaRPr>
          </a:p>
        </p:txBody>
      </p:sp>
      <p:sp>
        <p:nvSpPr>
          <p:cNvPr id="6" name="Rectangle 5">
            <a:extLst>
              <a:ext uri="{FF2B5EF4-FFF2-40B4-BE49-F238E27FC236}">
                <a16:creationId xmlns:a16="http://schemas.microsoft.com/office/drawing/2014/main" id="{9AA56B89-D944-47D4-95F9-D09C5CD946CC}"/>
              </a:ext>
            </a:extLst>
          </p:cNvPr>
          <p:cNvSpPr/>
          <p:nvPr/>
        </p:nvSpPr>
        <p:spPr>
          <a:xfrm>
            <a:off x="117038" y="5096062"/>
            <a:ext cx="9935161" cy="1631216"/>
          </a:xfrm>
          <a:prstGeom prst="rect">
            <a:avLst/>
          </a:prstGeom>
        </p:spPr>
        <p:txBody>
          <a:bodyPr wrap="square">
            <a:spAutoFit/>
          </a:bodyPr>
          <a:lstStyle/>
          <a:p>
            <a:r>
              <a:rPr lang="en-GB" sz="2000" dirty="0">
                <a:latin typeface="Comic Sans MS" panose="030F0702030302020204" pitchFamily="66" charset="0"/>
              </a:rPr>
              <a:t>Pyramidal structures recall both the most durable of monuments and the most makeshift of shelters and Rothschild’s machined aluminium and steel framework supports both these alternatives.  However, t</a:t>
            </a:r>
            <a:r>
              <a:rPr lang="en-GB" sz="2000" b="0" i="0" dirty="0">
                <a:effectLst/>
                <a:latin typeface="Comic Sans MS" panose="030F0702030302020204" pitchFamily="66" charset="0"/>
              </a:rPr>
              <a:t>he important point is that it does not come to a standstill in material form, but uses form to activate more than one idea at a time.</a:t>
            </a:r>
            <a:endParaRPr lang="en-GB" sz="2000" dirty="0">
              <a:latin typeface="Comic Sans MS" panose="030F0702030302020204" pitchFamily="66" charset="0"/>
            </a:endParaRPr>
          </a:p>
        </p:txBody>
      </p:sp>
    </p:spTree>
    <p:extLst>
      <p:ext uri="{BB962C8B-B14F-4D97-AF65-F5344CB8AC3E}">
        <p14:creationId xmlns:p14="http://schemas.microsoft.com/office/powerpoint/2010/main" val="12309977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7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Content Placeholder 3">
            <a:extLst>
              <a:ext uri="{FF2B5EF4-FFF2-40B4-BE49-F238E27FC236}">
                <a16:creationId xmlns:a16="http://schemas.microsoft.com/office/drawing/2014/main" id="{CE3D63BC-D0E1-4E34-9661-0AC74C47F9FC}"/>
              </a:ext>
            </a:extLst>
          </p:cNvPr>
          <p:cNvPicPr>
            <a:picLocks noChangeAspect="1"/>
          </p:cNvPicPr>
          <p:nvPr/>
        </p:nvPicPr>
        <p:blipFill rotWithShape="1">
          <a:blip r:embed="rId2"/>
          <a:srcRect l="11124" r="11347"/>
          <a:stretch/>
        </p:blipFill>
        <p:spPr>
          <a:xfrm>
            <a:off x="176601" y="1068905"/>
            <a:ext cx="2286727" cy="4424217"/>
          </a:xfrm>
          <a:prstGeom prst="roundRect">
            <a:avLst/>
          </a:prstGeom>
        </p:spPr>
      </p:pic>
      <p:pic>
        <p:nvPicPr>
          <p:cNvPr id="4" name="Picture 3">
            <a:extLst>
              <a:ext uri="{FF2B5EF4-FFF2-40B4-BE49-F238E27FC236}">
                <a16:creationId xmlns:a16="http://schemas.microsoft.com/office/drawing/2014/main" id="{BAAF3884-F806-40B2-9D03-223FDF3883BD}"/>
              </a:ext>
            </a:extLst>
          </p:cNvPr>
          <p:cNvPicPr/>
          <p:nvPr/>
        </p:nvPicPr>
        <p:blipFill rotWithShape="1">
          <a:blip r:embed="rId3" cstate="print">
            <a:extLst>
              <a:ext uri="{28A0092B-C50C-407E-A947-70E740481C1C}">
                <a14:useLocalDpi xmlns:a14="http://schemas.microsoft.com/office/drawing/2010/main" val="0"/>
              </a:ext>
            </a:extLst>
          </a:blip>
          <a:srcRect l="15705" r="10278"/>
          <a:stretch/>
        </p:blipFill>
        <p:spPr bwMode="auto">
          <a:xfrm>
            <a:off x="2727836" y="1600425"/>
            <a:ext cx="2113472" cy="4109667"/>
          </a:xfrm>
          <a:prstGeom prst="roundRect">
            <a:avLst/>
          </a:prstGeom>
          <a:noFill/>
          <a:ln>
            <a:noFill/>
          </a:ln>
        </p:spPr>
      </p:pic>
      <p:sp>
        <p:nvSpPr>
          <p:cNvPr id="5" name="Rectangle 4">
            <a:extLst>
              <a:ext uri="{FF2B5EF4-FFF2-40B4-BE49-F238E27FC236}">
                <a16:creationId xmlns:a16="http://schemas.microsoft.com/office/drawing/2014/main" id="{A60EFDE4-78EA-494E-A143-D36FB9476C5C}"/>
              </a:ext>
            </a:extLst>
          </p:cNvPr>
          <p:cNvSpPr/>
          <p:nvPr/>
        </p:nvSpPr>
        <p:spPr>
          <a:xfrm>
            <a:off x="89605" y="-10256"/>
            <a:ext cx="8040984" cy="1200329"/>
          </a:xfrm>
          <a:prstGeom prst="rect">
            <a:avLst/>
          </a:prstGeom>
        </p:spPr>
        <p:txBody>
          <a:bodyPr wrap="none">
            <a:spAutoFit/>
          </a:bodyPr>
          <a:lstStyle/>
          <a:p>
            <a:r>
              <a:rPr lang="en-GB" altLang="en-US" sz="7200" dirty="0">
                <a:solidFill>
                  <a:srgbClr val="C00000"/>
                </a:solidFill>
                <a:latin typeface="Freestyle Script" panose="030804020302050B0404" pitchFamily="66" charset="0"/>
              </a:rPr>
              <a:t>More of Rothschild’s Sculptures</a:t>
            </a:r>
            <a:endParaRPr lang="en-GB" sz="7200" dirty="0">
              <a:solidFill>
                <a:srgbClr val="C00000"/>
              </a:solidFill>
              <a:latin typeface="Freestyle Script" panose="030804020302050B0404" pitchFamily="66" charset="0"/>
            </a:endParaRPr>
          </a:p>
        </p:txBody>
      </p:sp>
      <p:sp>
        <p:nvSpPr>
          <p:cNvPr id="6" name="Content Placeholder 2">
            <a:extLst>
              <a:ext uri="{FF2B5EF4-FFF2-40B4-BE49-F238E27FC236}">
                <a16:creationId xmlns:a16="http://schemas.microsoft.com/office/drawing/2014/main" id="{5ED7C22A-8330-4817-ABF1-276AA83C223E}"/>
              </a:ext>
            </a:extLst>
          </p:cNvPr>
          <p:cNvSpPr txBox="1">
            <a:spLocks/>
          </p:cNvSpPr>
          <p:nvPr/>
        </p:nvSpPr>
        <p:spPr>
          <a:xfrm>
            <a:off x="443437" y="5710092"/>
            <a:ext cx="1868487" cy="676275"/>
          </a:xfrm>
          <a:prstGeom prst="roundRect">
            <a:avLst>
              <a:gd name="adj" fmla="val 2585"/>
            </a:avLst>
          </a:prstGeom>
          <a:noFill/>
          <a:ln w="25400">
            <a:noFill/>
          </a:ln>
        </p:spPr>
        <p:txBody>
          <a:bodyPr lIns="252000" tIns="252000" rIns="252000" bIns="25200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fontAlgn="auto">
              <a:lnSpc>
                <a:spcPct val="110000"/>
              </a:lnSpc>
              <a:spcAft>
                <a:spcPts val="0"/>
              </a:spcAft>
              <a:buFont typeface="Arial" panose="020B0604020202020204" pitchFamily="34" charset="0"/>
              <a:buNone/>
              <a:defRPr/>
            </a:pPr>
            <a:r>
              <a:rPr lang="en-GB" sz="2000" dirty="0">
                <a:latin typeface="Comic Sans MS" panose="030F0702030302020204" pitchFamily="66" charset="0"/>
              </a:rPr>
              <a:t>Tumbling Dice</a:t>
            </a:r>
          </a:p>
        </p:txBody>
      </p:sp>
      <p:sp>
        <p:nvSpPr>
          <p:cNvPr id="7" name="Content Placeholder 2">
            <a:extLst>
              <a:ext uri="{FF2B5EF4-FFF2-40B4-BE49-F238E27FC236}">
                <a16:creationId xmlns:a16="http://schemas.microsoft.com/office/drawing/2014/main" id="{048CAC80-946B-439C-B9DC-5A369A21B7FE}"/>
              </a:ext>
            </a:extLst>
          </p:cNvPr>
          <p:cNvSpPr txBox="1">
            <a:spLocks/>
          </p:cNvSpPr>
          <p:nvPr/>
        </p:nvSpPr>
        <p:spPr>
          <a:xfrm>
            <a:off x="2734526" y="5819148"/>
            <a:ext cx="1870075" cy="676275"/>
          </a:xfrm>
          <a:prstGeom prst="roundRect">
            <a:avLst>
              <a:gd name="adj" fmla="val 2585"/>
            </a:avLst>
          </a:prstGeom>
          <a:noFill/>
          <a:ln w="25400">
            <a:noFill/>
          </a:ln>
        </p:spPr>
        <p:txBody>
          <a:bodyPr lIns="252000" tIns="252000" rIns="252000" bIns="25200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fontAlgn="auto">
              <a:lnSpc>
                <a:spcPct val="110000"/>
              </a:lnSpc>
              <a:spcAft>
                <a:spcPts val="0"/>
              </a:spcAft>
              <a:buFont typeface="Arial" panose="020B0604020202020204" pitchFamily="34" charset="0"/>
              <a:buNone/>
              <a:defRPr/>
            </a:pPr>
            <a:r>
              <a:rPr lang="en-GB" sz="2000" dirty="0">
                <a:latin typeface="Comic Sans MS" panose="030F0702030302020204" pitchFamily="66" charset="0"/>
              </a:rPr>
              <a:t>Magic Time</a:t>
            </a:r>
          </a:p>
        </p:txBody>
      </p:sp>
      <p:sp>
        <p:nvSpPr>
          <p:cNvPr id="8" name="Content Placeholder 2">
            <a:extLst>
              <a:ext uri="{FF2B5EF4-FFF2-40B4-BE49-F238E27FC236}">
                <a16:creationId xmlns:a16="http://schemas.microsoft.com/office/drawing/2014/main" id="{1EBA0D5B-55C2-497C-9814-AC67B5AEC7AC}"/>
              </a:ext>
            </a:extLst>
          </p:cNvPr>
          <p:cNvSpPr txBox="1">
            <a:spLocks/>
          </p:cNvSpPr>
          <p:nvPr/>
        </p:nvSpPr>
        <p:spPr>
          <a:xfrm>
            <a:off x="9829376" y="3083827"/>
            <a:ext cx="1868488" cy="676275"/>
          </a:xfrm>
          <a:prstGeom prst="roundRect">
            <a:avLst>
              <a:gd name="adj" fmla="val 2585"/>
            </a:avLst>
          </a:prstGeom>
          <a:noFill/>
          <a:ln w="25400">
            <a:noFill/>
          </a:ln>
        </p:spPr>
        <p:txBody>
          <a:bodyPr lIns="252000" tIns="252000" rIns="252000" bIns="25200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fontAlgn="auto">
              <a:lnSpc>
                <a:spcPct val="110000"/>
              </a:lnSpc>
              <a:spcAft>
                <a:spcPts val="0"/>
              </a:spcAft>
              <a:buFont typeface="Arial" panose="020B0604020202020204" pitchFamily="34" charset="0"/>
              <a:buNone/>
              <a:defRPr/>
            </a:pPr>
            <a:r>
              <a:rPr lang="en-GB" sz="2000" dirty="0">
                <a:latin typeface="Comic Sans MS" panose="030F0702030302020204" pitchFamily="66" charset="0"/>
              </a:rPr>
              <a:t>Cubes</a:t>
            </a:r>
          </a:p>
        </p:txBody>
      </p:sp>
      <p:pic>
        <p:nvPicPr>
          <p:cNvPr id="9" name="Picture 8">
            <a:extLst>
              <a:ext uri="{FF2B5EF4-FFF2-40B4-BE49-F238E27FC236}">
                <a16:creationId xmlns:a16="http://schemas.microsoft.com/office/drawing/2014/main" id="{B28E4926-3B92-4219-B910-4998A0F075C8}"/>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23073"/>
          <a:stretch/>
        </p:blipFill>
        <p:spPr>
          <a:xfrm>
            <a:off x="5430474" y="3760102"/>
            <a:ext cx="5651336" cy="2901787"/>
          </a:xfrm>
          <a:prstGeom prst="roundRect">
            <a:avLst>
              <a:gd name="adj" fmla="val 9841"/>
            </a:avLst>
          </a:prstGeom>
        </p:spPr>
      </p:pic>
      <p:pic>
        <p:nvPicPr>
          <p:cNvPr id="10" name="Picture 9">
            <a:extLst>
              <a:ext uri="{FF2B5EF4-FFF2-40B4-BE49-F238E27FC236}">
                <a16:creationId xmlns:a16="http://schemas.microsoft.com/office/drawing/2014/main" id="{CAFB476B-AD6E-4532-ABDC-5529E7A7D4D6}"/>
              </a:ext>
            </a:extLst>
          </p:cNvPr>
          <p:cNvPicPr/>
          <p:nvPr/>
        </p:nvPicPr>
        <p:blipFill rotWithShape="1">
          <a:blip r:embed="rId5" cstate="print">
            <a:extLst>
              <a:ext uri="{28A0092B-C50C-407E-A947-70E740481C1C}">
                <a14:useLocalDpi xmlns:a14="http://schemas.microsoft.com/office/drawing/2010/main" val="0"/>
              </a:ext>
            </a:extLst>
          </a:blip>
          <a:srcRect l="-349" t="19981" b="9387"/>
          <a:stretch/>
        </p:blipFill>
        <p:spPr bwMode="auto">
          <a:xfrm>
            <a:off x="9112330" y="202299"/>
            <a:ext cx="2743200" cy="2895600"/>
          </a:xfrm>
          <a:prstGeom prst="roundRect">
            <a:avLst/>
          </a:prstGeom>
          <a:noFill/>
          <a:ln>
            <a:noFill/>
          </a:ln>
          <a:extLst>
            <a:ext uri="{53640926-AAD7-44D8-BBD7-CCE9431645EC}">
              <a14:shadowObscured xmlns:a14="http://schemas.microsoft.com/office/drawing/2010/main"/>
            </a:ext>
          </a:extLst>
        </p:spPr>
      </p:pic>
      <p:sp>
        <p:nvSpPr>
          <p:cNvPr id="11" name="Content Placeholder 2">
            <a:extLst>
              <a:ext uri="{FF2B5EF4-FFF2-40B4-BE49-F238E27FC236}">
                <a16:creationId xmlns:a16="http://schemas.microsoft.com/office/drawing/2014/main" id="{7BE09781-070C-402A-84EF-B36CEFD2F97E}"/>
              </a:ext>
            </a:extLst>
          </p:cNvPr>
          <p:cNvSpPr txBox="1">
            <a:spLocks/>
          </p:cNvSpPr>
          <p:nvPr/>
        </p:nvSpPr>
        <p:spPr>
          <a:xfrm>
            <a:off x="5165966" y="3091656"/>
            <a:ext cx="4080934" cy="674687"/>
          </a:xfrm>
          <a:prstGeom prst="roundRect">
            <a:avLst>
              <a:gd name="adj" fmla="val 2585"/>
            </a:avLst>
          </a:prstGeom>
          <a:noFill/>
          <a:ln w="25400">
            <a:noFill/>
          </a:ln>
        </p:spPr>
        <p:txBody>
          <a:bodyPr lIns="252000" tIns="252000" rIns="252000" bIns="25200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fontAlgn="auto">
              <a:lnSpc>
                <a:spcPct val="110000"/>
              </a:lnSpc>
              <a:spcAft>
                <a:spcPts val="0"/>
              </a:spcAft>
              <a:buFont typeface="Arial" panose="020B0604020202020204" pitchFamily="34" charset="0"/>
              <a:buNone/>
              <a:defRPr/>
            </a:pPr>
            <a:r>
              <a:rPr lang="en-GB" sz="2000" dirty="0">
                <a:latin typeface="Comic Sans MS" panose="030F0702030302020204" pitchFamily="66" charset="0"/>
              </a:rPr>
              <a:t>What the Eye Wants, 2014</a:t>
            </a:r>
          </a:p>
        </p:txBody>
      </p:sp>
      <p:sp>
        <p:nvSpPr>
          <p:cNvPr id="12" name="Rectangle 11">
            <a:extLst>
              <a:ext uri="{FF2B5EF4-FFF2-40B4-BE49-F238E27FC236}">
                <a16:creationId xmlns:a16="http://schemas.microsoft.com/office/drawing/2014/main" id="{AF33AE78-BC84-4824-9A57-28C91940AB43}"/>
              </a:ext>
            </a:extLst>
          </p:cNvPr>
          <p:cNvSpPr/>
          <p:nvPr/>
        </p:nvSpPr>
        <p:spPr>
          <a:xfrm>
            <a:off x="4956856" y="1316840"/>
            <a:ext cx="3972655" cy="1494255"/>
          </a:xfrm>
          <a:prstGeom prst="rect">
            <a:avLst/>
          </a:prstGeom>
        </p:spPr>
        <p:txBody>
          <a:bodyPr wrap="square">
            <a:spAutoFit/>
          </a:bodyPr>
          <a:lstStyle/>
          <a:p>
            <a:pPr>
              <a:lnSpc>
                <a:spcPct val="107000"/>
              </a:lnSpc>
              <a:spcAft>
                <a:spcPts val="800"/>
              </a:spcAft>
            </a:pPr>
            <a:r>
              <a:rPr lang="en-GB" sz="2000" dirty="0">
                <a:solidFill>
                  <a:srgbClr val="C00000"/>
                </a:solidFill>
                <a:latin typeface="Comic Sans MS" panose="030F0702030302020204" pitchFamily="66" charset="0"/>
                <a:ea typeface="Calibri" panose="020F0502020204030204" pitchFamily="34" charset="0"/>
                <a:cs typeface="Times New Roman" panose="02020603050405020304" pitchFamily="18" charset="0"/>
              </a:rPr>
              <a:t>Look at the shapes she creates in her sculptures. </a:t>
            </a:r>
          </a:p>
          <a:p>
            <a:pPr>
              <a:lnSpc>
                <a:spcPct val="107000"/>
              </a:lnSpc>
              <a:spcAft>
                <a:spcPts val="800"/>
              </a:spcAft>
            </a:pPr>
            <a:r>
              <a:rPr lang="en-GB" sz="2000" dirty="0">
                <a:solidFill>
                  <a:srgbClr val="C00000"/>
                </a:solidFill>
                <a:latin typeface="Comic Sans MS" panose="030F0702030302020204" pitchFamily="66" charset="0"/>
                <a:ea typeface="Calibri" panose="020F0502020204030204" pitchFamily="34" charset="0"/>
                <a:cs typeface="Times New Roman" panose="02020603050405020304" pitchFamily="18" charset="0"/>
              </a:rPr>
              <a:t>Think about how she connects each piece</a:t>
            </a:r>
            <a:r>
              <a:rPr lang="en-GB" dirty="0">
                <a:solidFill>
                  <a:srgbClr val="C00000"/>
                </a:solidFill>
                <a:latin typeface="Calibri" panose="020F0502020204030204" pitchFamily="34" charset="0"/>
                <a:ea typeface="Calibri" panose="020F0502020204030204" pitchFamily="34" charset="0"/>
                <a:cs typeface="Times New Roman" panose="02020603050405020304" pitchFamily="18" charset="0"/>
              </a:rPr>
              <a:t>.</a:t>
            </a:r>
          </a:p>
        </p:txBody>
      </p:sp>
    </p:spTree>
    <p:extLst>
      <p:ext uri="{BB962C8B-B14F-4D97-AF65-F5344CB8AC3E}">
        <p14:creationId xmlns:p14="http://schemas.microsoft.com/office/powerpoint/2010/main" val="25794368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7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B6F55A8-5A3C-4897-AA32-D5BB003CBACD}"/>
              </a:ext>
            </a:extLst>
          </p:cNvPr>
          <p:cNvSpPr/>
          <p:nvPr/>
        </p:nvSpPr>
        <p:spPr>
          <a:xfrm>
            <a:off x="3556226" y="157519"/>
            <a:ext cx="5876930" cy="1107996"/>
          </a:xfrm>
          <a:prstGeom prst="rect">
            <a:avLst/>
          </a:prstGeom>
        </p:spPr>
        <p:txBody>
          <a:bodyPr wrap="none">
            <a:spAutoFit/>
          </a:bodyPr>
          <a:lstStyle/>
          <a:p>
            <a:r>
              <a:rPr lang="en-GB" altLang="en-US" sz="6600" dirty="0">
                <a:solidFill>
                  <a:srgbClr val="C00000"/>
                </a:solidFill>
                <a:latin typeface="Freestyle Script" panose="030804020302050B0404" pitchFamily="66" charset="0"/>
              </a:rPr>
              <a:t>Your Sculpture Challenge</a:t>
            </a:r>
            <a:endParaRPr lang="en-GB" sz="6600" dirty="0">
              <a:solidFill>
                <a:srgbClr val="C00000"/>
              </a:solidFill>
              <a:latin typeface="Freestyle Script" panose="030804020302050B0404" pitchFamily="66" charset="0"/>
            </a:endParaRPr>
          </a:p>
        </p:txBody>
      </p:sp>
      <p:sp>
        <p:nvSpPr>
          <p:cNvPr id="3" name="Rectangle 2">
            <a:extLst>
              <a:ext uri="{FF2B5EF4-FFF2-40B4-BE49-F238E27FC236}">
                <a16:creationId xmlns:a16="http://schemas.microsoft.com/office/drawing/2014/main" id="{D0D0E0F2-CDAD-4F5D-A0B9-4F6360C583C4}"/>
              </a:ext>
            </a:extLst>
          </p:cNvPr>
          <p:cNvSpPr/>
          <p:nvPr/>
        </p:nvSpPr>
        <p:spPr>
          <a:xfrm>
            <a:off x="2862262" y="1365089"/>
            <a:ext cx="6096000" cy="3318152"/>
          </a:xfrm>
          <a:prstGeom prst="rect">
            <a:avLst/>
          </a:prstGeom>
        </p:spPr>
        <p:txBody>
          <a:bodyPr>
            <a:spAutoFit/>
          </a:bodyPr>
          <a:lstStyle/>
          <a:p>
            <a:pPr algn="ctr">
              <a:lnSpc>
                <a:spcPct val="110000"/>
              </a:lnSpc>
              <a:defRPr/>
            </a:pPr>
            <a:r>
              <a:rPr lang="en-GB" sz="2400" dirty="0">
                <a:latin typeface="Comic Sans MS" panose="030F0702030302020204" pitchFamily="66" charset="0"/>
              </a:rPr>
              <a:t>Use only your choice of sweets (you can mix them up) and cocktail sticks to create your own sculpture.</a:t>
            </a:r>
          </a:p>
          <a:p>
            <a:pPr algn="ctr">
              <a:lnSpc>
                <a:spcPct val="110000"/>
              </a:lnSpc>
              <a:defRPr/>
            </a:pPr>
            <a:r>
              <a:rPr lang="en-GB" sz="2400" dirty="0">
                <a:latin typeface="Comic Sans MS" panose="030F0702030302020204" pitchFamily="66" charset="0"/>
              </a:rPr>
              <a:t>Think about the shapes you are going to use in your artwork.</a:t>
            </a:r>
          </a:p>
          <a:p>
            <a:pPr algn="ctr">
              <a:lnSpc>
                <a:spcPct val="110000"/>
              </a:lnSpc>
              <a:defRPr/>
            </a:pPr>
            <a:r>
              <a:rPr lang="en-GB" sz="2400" dirty="0">
                <a:latin typeface="Comic Sans MS" panose="030F0702030302020204" pitchFamily="66" charset="0"/>
              </a:rPr>
              <a:t>Are you going to make your sculpture tall or wide? </a:t>
            </a:r>
          </a:p>
          <a:p>
            <a:pPr algn="ctr">
              <a:lnSpc>
                <a:spcPct val="110000"/>
              </a:lnSpc>
              <a:defRPr/>
            </a:pPr>
            <a:r>
              <a:rPr lang="en-GB" sz="2400" dirty="0">
                <a:latin typeface="Comic Sans MS" panose="030F0702030302020204" pitchFamily="66" charset="0"/>
              </a:rPr>
              <a:t>Will it be able to stand up on its own?</a:t>
            </a:r>
          </a:p>
        </p:txBody>
      </p:sp>
      <p:pic>
        <p:nvPicPr>
          <p:cNvPr id="5" name="Picture 4" descr="A box filled with different types of chocolate&#10;&#10;Description automatically generated">
            <a:extLst>
              <a:ext uri="{FF2B5EF4-FFF2-40B4-BE49-F238E27FC236}">
                <a16:creationId xmlns:a16="http://schemas.microsoft.com/office/drawing/2014/main" id="{F21CE5DC-03FD-4274-B781-256CBB07DFB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1700" y="4142041"/>
            <a:ext cx="1984782" cy="1984782"/>
          </a:xfrm>
          <a:prstGeom prst="rect">
            <a:avLst/>
          </a:prstGeom>
        </p:spPr>
      </p:pic>
      <p:pic>
        <p:nvPicPr>
          <p:cNvPr id="11" name="Picture 10" descr="A picture containing indoor, food, board, cut&#10;&#10;Description automatically generated">
            <a:extLst>
              <a:ext uri="{FF2B5EF4-FFF2-40B4-BE49-F238E27FC236}">
                <a16:creationId xmlns:a16="http://schemas.microsoft.com/office/drawing/2014/main" id="{AC89A740-1192-4D1B-AB45-31BB0447C4C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56226" y="4831040"/>
            <a:ext cx="2163981" cy="1697893"/>
          </a:xfrm>
          <a:prstGeom prst="rect">
            <a:avLst/>
          </a:prstGeom>
        </p:spPr>
      </p:pic>
      <p:pic>
        <p:nvPicPr>
          <p:cNvPr id="13" name="Picture 12" descr="A close up of a flower&#10;&#10;Description automatically generated">
            <a:extLst>
              <a:ext uri="{FF2B5EF4-FFF2-40B4-BE49-F238E27FC236}">
                <a16:creationId xmlns:a16="http://schemas.microsoft.com/office/drawing/2014/main" id="{8CA8A559-1F2F-4738-A16E-C48531B4C1F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66342" y="1181919"/>
            <a:ext cx="2020521" cy="2525651"/>
          </a:xfrm>
          <a:prstGeom prst="rect">
            <a:avLst/>
          </a:prstGeom>
        </p:spPr>
      </p:pic>
      <p:pic>
        <p:nvPicPr>
          <p:cNvPr id="15" name="Picture 14" descr="A close up of food&#10;&#10;Description automatically generated">
            <a:extLst>
              <a:ext uri="{FF2B5EF4-FFF2-40B4-BE49-F238E27FC236}">
                <a16:creationId xmlns:a16="http://schemas.microsoft.com/office/drawing/2014/main" id="{595B04DB-8B95-446F-BE80-CAB38E3C04E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0703" y="1181919"/>
            <a:ext cx="1984782" cy="1984782"/>
          </a:xfrm>
          <a:prstGeom prst="rect">
            <a:avLst/>
          </a:prstGeom>
        </p:spPr>
      </p:pic>
      <p:pic>
        <p:nvPicPr>
          <p:cNvPr id="17" name="Picture 16" descr="A pile of food&#10;&#10;Description automatically generated">
            <a:extLst>
              <a:ext uri="{FF2B5EF4-FFF2-40B4-BE49-F238E27FC236}">
                <a16:creationId xmlns:a16="http://schemas.microsoft.com/office/drawing/2014/main" id="{26ADA065-4E92-4F04-821E-1F0DA54697D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505039" y="4385808"/>
            <a:ext cx="2143125" cy="2143125"/>
          </a:xfrm>
          <a:prstGeom prst="rect">
            <a:avLst/>
          </a:prstGeom>
        </p:spPr>
      </p:pic>
      <p:pic>
        <p:nvPicPr>
          <p:cNvPr id="19" name="Picture 18" descr="A picture containing food, brush&#10;&#10;Description automatically generated">
            <a:extLst>
              <a:ext uri="{FF2B5EF4-FFF2-40B4-BE49-F238E27FC236}">
                <a16:creationId xmlns:a16="http://schemas.microsoft.com/office/drawing/2014/main" id="{9F2D2BB0-7705-4210-9383-E8B02F53E5D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530632" y="4831040"/>
            <a:ext cx="2163981" cy="1754332"/>
          </a:xfrm>
          <a:prstGeom prst="rect">
            <a:avLst/>
          </a:prstGeom>
        </p:spPr>
      </p:pic>
    </p:spTree>
    <p:extLst>
      <p:ext uri="{BB962C8B-B14F-4D97-AF65-F5344CB8AC3E}">
        <p14:creationId xmlns:p14="http://schemas.microsoft.com/office/powerpoint/2010/main" val="20835687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7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Picture 11">
            <a:extLst>
              <a:ext uri="{FF2B5EF4-FFF2-40B4-BE49-F238E27FC236}">
                <a16:creationId xmlns:a16="http://schemas.microsoft.com/office/drawing/2014/main" id="{69071FE3-4CBE-4B3F-84E8-9AE57D0C524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700257" y="3946113"/>
            <a:ext cx="2730251" cy="2534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a16="http://schemas.microsoft.com/office/drawing/2014/main" id="{442956C6-89DE-449F-85C0-5EC07908956E}"/>
              </a:ext>
            </a:extLst>
          </p:cNvPr>
          <p:cNvSpPr/>
          <p:nvPr/>
        </p:nvSpPr>
        <p:spPr>
          <a:xfrm>
            <a:off x="3528291" y="1573818"/>
            <a:ext cx="6400800" cy="2911887"/>
          </a:xfrm>
          <a:prstGeom prst="rect">
            <a:avLst/>
          </a:prstGeom>
        </p:spPr>
        <p:txBody>
          <a:bodyPr wrap="square">
            <a:spAutoFit/>
          </a:bodyPr>
          <a:lstStyle/>
          <a:p>
            <a:pPr>
              <a:lnSpc>
                <a:spcPct val="110000"/>
              </a:lnSpc>
            </a:pPr>
            <a:r>
              <a:rPr lang="en-GB" altLang="en-US" sz="2400" dirty="0">
                <a:latin typeface="Comic Sans MS" panose="030F0702030302020204" pitchFamily="66" charset="0"/>
              </a:rPr>
              <a:t>What shapes did you use?</a:t>
            </a:r>
          </a:p>
          <a:p>
            <a:pPr>
              <a:lnSpc>
                <a:spcPct val="110000"/>
              </a:lnSpc>
            </a:pPr>
            <a:r>
              <a:rPr lang="en-GB" altLang="en-US" sz="2400" dirty="0">
                <a:latin typeface="Comic Sans MS" panose="030F0702030302020204" pitchFamily="66" charset="0"/>
              </a:rPr>
              <a:t>Were some shapes stronger than others?</a:t>
            </a:r>
          </a:p>
          <a:p>
            <a:pPr>
              <a:lnSpc>
                <a:spcPct val="110000"/>
              </a:lnSpc>
            </a:pPr>
            <a:r>
              <a:rPr lang="en-GB" altLang="en-US" sz="2400" dirty="0">
                <a:latin typeface="Comic Sans MS" panose="030F0702030302020204" pitchFamily="66" charset="0"/>
              </a:rPr>
              <a:t>How tall is your sculpture?</a:t>
            </a:r>
          </a:p>
          <a:p>
            <a:pPr>
              <a:lnSpc>
                <a:spcPct val="110000"/>
              </a:lnSpc>
            </a:pPr>
            <a:r>
              <a:rPr lang="en-GB" altLang="en-US" sz="2400" dirty="0">
                <a:latin typeface="Comic Sans MS" panose="030F0702030302020204" pitchFamily="66" charset="0"/>
              </a:rPr>
              <a:t>Did it stand up on its own?</a:t>
            </a:r>
          </a:p>
          <a:p>
            <a:pPr>
              <a:lnSpc>
                <a:spcPct val="110000"/>
              </a:lnSpc>
            </a:pPr>
            <a:r>
              <a:rPr lang="en-GB" altLang="en-US" sz="2400" dirty="0">
                <a:latin typeface="Comic Sans MS" panose="030F0702030302020204" pitchFamily="66" charset="0"/>
              </a:rPr>
              <a:t>Would you change the materials that you used?</a:t>
            </a:r>
          </a:p>
          <a:p>
            <a:pPr>
              <a:lnSpc>
                <a:spcPct val="110000"/>
              </a:lnSpc>
            </a:pPr>
            <a:r>
              <a:rPr lang="en-GB" altLang="en-US" sz="2400" dirty="0">
                <a:latin typeface="Comic Sans MS" panose="030F0702030302020204" pitchFamily="66" charset="0"/>
              </a:rPr>
              <a:t>If so, why?</a:t>
            </a:r>
            <a:endParaRPr lang="en-GB" sz="2400" dirty="0">
              <a:latin typeface="Comic Sans MS" panose="030F0702030302020204" pitchFamily="66" charset="0"/>
            </a:endParaRPr>
          </a:p>
        </p:txBody>
      </p:sp>
      <p:sp>
        <p:nvSpPr>
          <p:cNvPr id="4" name="Rectangle 3">
            <a:extLst>
              <a:ext uri="{FF2B5EF4-FFF2-40B4-BE49-F238E27FC236}">
                <a16:creationId xmlns:a16="http://schemas.microsoft.com/office/drawing/2014/main" id="{FFF07E51-CE35-4EC6-8814-6BD44FE3D48C}"/>
              </a:ext>
            </a:extLst>
          </p:cNvPr>
          <p:cNvSpPr/>
          <p:nvPr/>
        </p:nvSpPr>
        <p:spPr>
          <a:xfrm>
            <a:off x="4572001" y="164201"/>
            <a:ext cx="4064512" cy="1409617"/>
          </a:xfrm>
          <a:prstGeom prst="rect">
            <a:avLst/>
          </a:prstGeom>
        </p:spPr>
        <p:txBody>
          <a:bodyPr wrap="square">
            <a:spAutoFit/>
          </a:bodyPr>
          <a:lstStyle/>
          <a:p>
            <a:pPr>
              <a:lnSpc>
                <a:spcPct val="107000"/>
              </a:lnSpc>
              <a:spcAft>
                <a:spcPts val="800"/>
              </a:spcAft>
            </a:pPr>
            <a:r>
              <a:rPr lang="en-GB" sz="8000" dirty="0">
                <a:solidFill>
                  <a:srgbClr val="C00000"/>
                </a:solidFill>
                <a:latin typeface="Freestyle Script" panose="030804020302050B0404" pitchFamily="66" charset="0"/>
                <a:ea typeface="Calibri" panose="020F0502020204030204" pitchFamily="34" charset="0"/>
                <a:cs typeface="Times New Roman" panose="02020603050405020304" pitchFamily="18" charset="0"/>
              </a:rPr>
              <a:t>Reflection</a:t>
            </a:r>
          </a:p>
        </p:txBody>
      </p:sp>
      <p:pic>
        <p:nvPicPr>
          <p:cNvPr id="5" name="Picture 4" descr="Pin on 0-9">
            <a:extLst>
              <a:ext uri="{FF2B5EF4-FFF2-40B4-BE49-F238E27FC236}">
                <a16:creationId xmlns:a16="http://schemas.microsoft.com/office/drawing/2014/main" id="{B2109BAB-E2C6-4BE9-AA95-FB2BF9000067}"/>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780819" y="277090"/>
            <a:ext cx="2222025" cy="3151910"/>
          </a:xfrm>
          <a:prstGeom prst="rect">
            <a:avLst/>
          </a:prstGeom>
          <a:noFill/>
          <a:ln>
            <a:noFill/>
          </a:ln>
        </p:spPr>
      </p:pic>
      <p:pic>
        <p:nvPicPr>
          <p:cNvPr id="6" name="Picture 5" descr="Eva Rothschild | Artists | 303 Gallery">
            <a:extLst>
              <a:ext uri="{FF2B5EF4-FFF2-40B4-BE49-F238E27FC236}">
                <a16:creationId xmlns:a16="http://schemas.microsoft.com/office/drawing/2014/main" id="{8BCC853A-D669-406B-9082-50958E210526}"/>
              </a:ext>
            </a:extLst>
          </p:cNvPr>
          <p:cNvPicPr/>
          <p:nvPr/>
        </p:nvPicPr>
        <p:blipFill rotWithShape="1">
          <a:blip r:embed="rId4">
            <a:extLst>
              <a:ext uri="{28A0092B-C50C-407E-A947-70E740481C1C}">
                <a14:useLocalDpi xmlns:a14="http://schemas.microsoft.com/office/drawing/2010/main" val="0"/>
              </a:ext>
            </a:extLst>
          </a:blip>
          <a:srcRect l="19071" t="7368" r="27032"/>
          <a:stretch/>
        </p:blipFill>
        <p:spPr bwMode="auto">
          <a:xfrm>
            <a:off x="9680223" y="925689"/>
            <a:ext cx="2031998" cy="4898531"/>
          </a:xfrm>
          <a:prstGeom prst="rect">
            <a:avLst/>
          </a:prstGeom>
          <a:noFill/>
          <a:ln>
            <a:noFill/>
          </a:ln>
          <a:extLst>
            <a:ext uri="{53640926-AAD7-44D8-BBD7-CCE9431645EC}">
              <a14:shadowObscured xmlns:a14="http://schemas.microsoft.com/office/drawing/2010/main"/>
            </a:ext>
          </a:extLst>
        </p:spPr>
      </p:pic>
      <p:pic>
        <p:nvPicPr>
          <p:cNvPr id="7" name="Picture 6" descr="Eva Rothschild Paintings &amp; Artwork for Sale | Eva Rothschild Art ...">
            <a:extLst>
              <a:ext uri="{FF2B5EF4-FFF2-40B4-BE49-F238E27FC236}">
                <a16:creationId xmlns:a16="http://schemas.microsoft.com/office/drawing/2014/main" id="{D8C08533-A348-426B-9104-C4032078D8B8}"/>
              </a:ext>
            </a:extLst>
          </p:cNvPr>
          <p:cNvPicPr/>
          <p:nvPr/>
        </p:nvPicPr>
        <p:blipFill rotWithShape="1">
          <a:blip r:embed="rId5">
            <a:extLst>
              <a:ext uri="{28A0092B-C50C-407E-A947-70E740481C1C}">
                <a14:useLocalDpi xmlns:a14="http://schemas.microsoft.com/office/drawing/2010/main" val="0"/>
              </a:ext>
            </a:extLst>
          </a:blip>
          <a:srcRect l="29091" r="29545"/>
          <a:stretch/>
        </p:blipFill>
        <p:spPr bwMode="auto">
          <a:xfrm>
            <a:off x="780819" y="3654037"/>
            <a:ext cx="1849492" cy="291188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678425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147</TotalTime>
  <Words>591</Words>
  <Application>Microsoft Office PowerPoint</Application>
  <PresentationFormat>Widescreen</PresentationFormat>
  <Paragraphs>56</Paragraphs>
  <Slides>10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Arial</vt:lpstr>
      <vt:lpstr>Calibri</vt:lpstr>
      <vt:lpstr>Calibri Light</vt:lpstr>
      <vt:lpstr>Castellar</vt:lpstr>
      <vt:lpstr>Comic Sans MS</vt:lpstr>
      <vt:lpstr>Freestyle Script</vt:lpstr>
      <vt:lpstr>Office Theme</vt:lpstr>
      <vt:lpstr>Eva Rothschild</vt:lpstr>
      <vt:lpstr>Learning objectives;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Eva Rothschild</dc:title>
  <dc:creator>Jane Afford</dc:creator>
  <cp:lastModifiedBy>Jane Afford</cp:lastModifiedBy>
  <cp:revision>14</cp:revision>
  <dcterms:created xsi:type="dcterms:W3CDTF">2020-06-10T19:23:47Z</dcterms:created>
  <dcterms:modified xsi:type="dcterms:W3CDTF">2020-06-10T21:51:14Z</dcterms:modified>
</cp:coreProperties>
</file>