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97"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27" r:id="rId21"/>
    <p:sldId id="31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41" d="100"/>
          <a:sy n="41" d="100"/>
        </p:scale>
        <p:origin x="170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08/10/2024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a:t>
            </a:r>
          </a:p>
          <a:p>
            <a:r>
              <a:rPr lang="en-US" dirty="0"/>
              <a:t>Scheme used across the school.</a:t>
            </a:r>
          </a:p>
          <a:p>
            <a:r>
              <a:rPr lang="en-US" dirty="0"/>
              <a:t>ELS spelling in Year 2 but still children that will need the approach into the juniors</a:t>
            </a:r>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a:t>
            </a:r>
          </a:p>
          <a:p>
            <a:r>
              <a:rPr lang="en-US" dirty="0">
                <a:cs typeface="Calibri"/>
              </a:rPr>
              <a:t>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Use flashcards to put this into context. Show parents examples of graphemes, digraphs, trigraphs and split digraphs. Where possible, make the link between same sound, different spelling. </a:t>
            </a:r>
            <a:r>
              <a:rPr lang="en-US" dirty="0">
                <a:solidFill>
                  <a:srgbClr val="FF0000"/>
                </a:solidFill>
                <a:cs typeface="Calibri"/>
              </a:rPr>
              <a:t>  </a:t>
            </a:r>
            <a:r>
              <a:rPr lang="en-US" dirty="0">
                <a:solidFill>
                  <a:srgbClr val="FF0000"/>
                </a:solidFill>
                <a:highlight>
                  <a:srgbClr val="FFFF00"/>
                </a:highlight>
                <a:cs typeface="Calibri"/>
              </a:rPr>
              <a:t>Show alternate spelling poster</a:t>
            </a:r>
            <a:endParaRPr lang="en-US" dirty="0">
              <a:solidFill>
                <a:srgbClr val="FF0000"/>
              </a:solidFill>
              <a:highlight>
                <a:srgbClr val="FFFF00"/>
              </a:highlight>
            </a:endParaRPr>
          </a:p>
          <a:p>
            <a:r>
              <a:rPr lang="en-US" dirty="0">
                <a:solidFill>
                  <a:srgbClr val="FF0000"/>
                </a:solidFill>
                <a:cs typeface="Calibri"/>
              </a:rPr>
              <a:t>Example: </a:t>
            </a:r>
          </a:p>
          <a:p>
            <a:r>
              <a:rPr lang="en-US" dirty="0"/>
              <a:t>&lt;a&gt;</a:t>
            </a:r>
          </a:p>
          <a:p>
            <a:r>
              <a:rPr lang="en-US" b="1" dirty="0"/>
              <a:t>a</a:t>
            </a:r>
            <a:r>
              <a:rPr lang="en-US" dirty="0"/>
              <a:t>corn</a:t>
            </a:r>
          </a:p>
          <a:p>
            <a:r>
              <a:rPr lang="en-US" dirty="0"/>
              <a:t>&lt;ai&gt;</a:t>
            </a:r>
          </a:p>
          <a:p>
            <a:r>
              <a:rPr lang="en-US" dirty="0"/>
              <a:t>r</a:t>
            </a:r>
            <a:r>
              <a:rPr lang="en-US" b="1" dirty="0"/>
              <a:t>ai</a:t>
            </a:r>
            <a:r>
              <a:rPr lang="en-US" dirty="0"/>
              <a:t>n</a:t>
            </a:r>
          </a:p>
          <a:p>
            <a:r>
              <a:rPr lang="en-US" dirty="0"/>
              <a:t>&lt;ay&gt;</a:t>
            </a:r>
          </a:p>
          <a:p>
            <a:r>
              <a:rPr lang="en-US" dirty="0"/>
              <a:t>pl</a:t>
            </a:r>
            <a:r>
              <a:rPr lang="en-US" b="1" dirty="0"/>
              <a:t>ay</a:t>
            </a:r>
            <a:endParaRPr lang="en-US" dirty="0"/>
          </a:p>
          <a:p>
            <a:r>
              <a:rPr lang="en-US" dirty="0"/>
              <a:t>&lt;a-e&gt;</a:t>
            </a:r>
          </a:p>
          <a:p>
            <a:r>
              <a:rPr lang="en-US" dirty="0"/>
              <a:t>n</a:t>
            </a:r>
            <a:r>
              <a:rPr lang="en-US" b="1" dirty="0"/>
              <a:t>a</a:t>
            </a:r>
            <a:r>
              <a:rPr lang="en-US" dirty="0"/>
              <a:t>m</a:t>
            </a:r>
            <a:r>
              <a:rPr lang="en-US" b="1" dirty="0"/>
              <a:t>e</a:t>
            </a:r>
            <a:endParaRPr lang="en-US" dirty="0"/>
          </a:p>
          <a:p>
            <a:r>
              <a:rPr lang="en-US" dirty="0"/>
              <a:t>&lt;</a:t>
            </a:r>
            <a:r>
              <a:rPr lang="en-US" dirty="0" err="1"/>
              <a:t>eigh</a:t>
            </a:r>
            <a:r>
              <a:rPr lang="en-US" dirty="0"/>
              <a:t>&gt;</a:t>
            </a:r>
          </a:p>
          <a:p>
            <a:r>
              <a:rPr lang="en-US" b="1" dirty="0"/>
              <a:t>eigh</a:t>
            </a:r>
            <a:r>
              <a:rPr lang="en-US" dirty="0"/>
              <a:t>t</a:t>
            </a:r>
          </a:p>
          <a:p>
            <a:r>
              <a:rPr lang="en-US" dirty="0"/>
              <a:t>&lt;</a:t>
            </a:r>
            <a:r>
              <a:rPr lang="en-US" dirty="0" err="1"/>
              <a:t>ey</a:t>
            </a:r>
            <a:r>
              <a:rPr lang="en-US" dirty="0"/>
              <a:t>&gt;</a:t>
            </a:r>
          </a:p>
          <a:p>
            <a:r>
              <a:rPr lang="en-US" dirty="0"/>
              <a:t>th</a:t>
            </a:r>
            <a:r>
              <a:rPr lang="en-US" b="1" dirty="0"/>
              <a:t>ey</a:t>
            </a:r>
            <a:endParaRPr lang="en-US" dirty="0"/>
          </a:p>
          <a:p>
            <a:r>
              <a:rPr lang="en-US" dirty="0"/>
              <a:t>&lt;</a:t>
            </a:r>
            <a:r>
              <a:rPr lang="en-US" dirty="0" err="1"/>
              <a:t>ea</a:t>
            </a:r>
            <a:r>
              <a:rPr lang="en-US" dirty="0"/>
              <a:t>&gt;</a:t>
            </a:r>
          </a:p>
          <a:p>
            <a:r>
              <a:rPr lang="en-US" dirty="0"/>
              <a:t>gr</a:t>
            </a:r>
            <a:r>
              <a:rPr lang="en-US" b="1" dirty="0"/>
              <a:t>ea</a:t>
            </a:r>
            <a:r>
              <a:rPr lang="en-US" dirty="0"/>
              <a:t>t</a:t>
            </a:r>
          </a:p>
          <a:p>
            <a:r>
              <a:rPr lang="en-US" dirty="0"/>
              <a:t>&lt;</a:t>
            </a:r>
            <a:r>
              <a:rPr lang="en-US" dirty="0" err="1"/>
              <a:t>aigh</a:t>
            </a:r>
            <a:r>
              <a:rPr lang="en-US" dirty="0"/>
              <a:t>&gt;</a:t>
            </a:r>
          </a:p>
          <a:p>
            <a:r>
              <a:rPr lang="en-US" dirty="0"/>
              <a:t>str</a:t>
            </a:r>
            <a:r>
              <a:rPr lang="en-US" b="1" dirty="0"/>
              <a:t>aigh</a:t>
            </a:r>
            <a:r>
              <a:rPr lang="en-US" dirty="0"/>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  Me then you</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Flashcards</a:t>
            </a:r>
          </a:p>
          <a:p>
            <a:r>
              <a:rPr lang="en-GB" dirty="0"/>
              <a:t>Secret code</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08/10/2024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08/10/2024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08/10/2024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08/10/2024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08/10/2024</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08/10/2024</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08/10/2024</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08/10/2024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08/10/2024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08/10/2024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08/10/2024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477875"/>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C2AD8AC-BB95-4999-8CC1-95DE38016F70}">
  <ds:schemaRefs>
    <ds:schemaRef ds:uri="http://schemas.microsoft.com/office/infopath/2007/PartnerControls"/>
    <ds:schemaRef ds:uri="http://www.w3.org/XML/1998/namespace"/>
    <ds:schemaRef ds:uri="8894e085-ca10-42ec-aadf-154ab0169348"/>
    <ds:schemaRef ds:uri="http://schemas.openxmlformats.org/package/2006/metadata/core-properties"/>
    <ds:schemaRef ds:uri="http://schemas.microsoft.com/office/2006/metadata/properties"/>
    <ds:schemaRef ds:uri="4700a94c-e2d5-4e62-8a3b-b235c350b210"/>
    <ds:schemaRef ds:uri="http://purl.org/dc/dcmitype/"/>
    <ds:schemaRef ds:uri="aa5adec1-2310-4cd8-871b-e051d2dba17c"/>
    <ds:schemaRef ds:uri="http://purl.org/dc/elements/1.1/"/>
    <ds:schemaRef ds:uri="http://schemas.microsoft.com/office/2006/documentManagement/types"/>
    <ds:schemaRef ds:uri="http://purl.org/dc/terms/"/>
  </ds:schemaRefs>
</ds:datastoreItem>
</file>

<file path=customXml/itemProps3.xml><?xml version="1.0" encoding="utf-8"?>
<ds:datastoreItem xmlns:ds="http://schemas.openxmlformats.org/officeDocument/2006/customXml" ds:itemID="{A531C47F-31A2-437A-8102-EA1BCFBAB7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13524</TotalTime>
  <Words>1774</Words>
  <Application>Microsoft Office PowerPoint</Application>
  <PresentationFormat>On-screen Show (4:3)</PresentationFormat>
  <Paragraphs>196</Paragraphs>
  <Slides>18</Slides>
  <Notes>18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Heather Parsons</cp:lastModifiedBy>
  <cp:revision>376</cp:revision>
  <dcterms:created xsi:type="dcterms:W3CDTF">2017-12-08T10:29:15Z</dcterms:created>
  <dcterms:modified xsi:type="dcterms:W3CDTF">2024-10-08T20:35:57Z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