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notesMasterIdLst>
    <p:notesMasterId r:id="rId25"/>
  </p:notesMasterIdLst>
  <p:sldIdLst>
    <p:sldId id="256" r:id="rId5"/>
    <p:sldId id="301" r:id="rId6"/>
    <p:sldId id="302" r:id="rId7"/>
    <p:sldId id="326" r:id="rId8"/>
    <p:sldId id="305" r:id="rId9"/>
    <p:sldId id="327" r:id="rId10"/>
    <p:sldId id="307" r:id="rId11"/>
    <p:sldId id="328" r:id="rId12"/>
    <p:sldId id="309" r:id="rId13"/>
    <p:sldId id="329" r:id="rId14"/>
    <p:sldId id="337" r:id="rId15"/>
    <p:sldId id="338" r:id="rId16"/>
    <p:sldId id="313" r:id="rId17"/>
    <p:sldId id="330" r:id="rId18"/>
    <p:sldId id="331" r:id="rId19"/>
    <p:sldId id="314" r:id="rId20"/>
    <p:sldId id="332" r:id="rId21"/>
    <p:sldId id="315" r:id="rId22"/>
    <p:sldId id="333" r:id="rId23"/>
    <p:sldId id="334" r:id="rId2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C8092CD1-5CC1-4C1D-AE01-5F9E44A1BD3A}" v="69" dt="2019-05-23T10:29:23.990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7292A2E-F333-43FB-9621-5CBBE7FDCDCB}" styleName="Light Style 2 - Accent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861" autoAdjust="0"/>
    <p:restoredTop sz="90188" autoAdjust="0"/>
  </p:normalViewPr>
  <p:slideViewPr>
    <p:cSldViewPr snapToGrid="0">
      <p:cViewPr varScale="1">
        <p:scale>
          <a:sx n="85" d="100"/>
          <a:sy n="85" d="100"/>
        </p:scale>
        <p:origin x="954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viewProps" Target="viewProps.xml"/><Relationship Id="rId30" Type="http://schemas.microsoft.com/office/2015/10/relationships/revisionInfo" Target="revisionInfo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28BECA-CC89-4276-ABFB-6E388113E415}" type="datetimeFigureOut">
              <a:rPr lang="en-GB" smtClean="0"/>
              <a:t>05/07/2020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E67285D-E6A2-48E7-868E-62E0D97D1D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63520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E67285D-E6A2-48E7-868E-62E0D97D1D24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819244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E67285D-E6A2-48E7-868E-62E0D97D1D24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833339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E67285D-E6A2-48E7-868E-62E0D97D1D24}" type="slidenum">
              <a:rPr lang="en-GB" smtClean="0"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270676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05/07/2020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86816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05/07/2020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46660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05/07/2020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1169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05/07/2020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31389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05/07/2020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13319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05/07/2020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8380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05/07/2020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10637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05/07/2020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87609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05/07/2020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58489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05/07/2020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17486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05/07/2020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39993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43C518-2E58-4E98-8F61-29A47E1D445A}" type="datetimeFigureOut">
              <a:rPr lang="en-GB" smtClean="0"/>
              <a:t>05/07/2020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24114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s://classroomsecrets.co.uk/content-domain-filter/?fwp_contentdomain=2m2" TargetMode="External"/><Relationship Id="rId4" Type="http://schemas.openxmlformats.org/officeDocument/2006/relationships/hyperlink" Target="https://classroomsecrets.co.uk/content-domain-filter/?fwp_contentdomain=2m1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png"/><Relationship Id="rId4" Type="http://schemas.openxmlformats.org/officeDocument/2006/relationships/image" Target="../media/image2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png"/><Relationship Id="rId4" Type="http://schemas.openxmlformats.org/officeDocument/2006/relationships/image" Target="../media/image2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71151" y="6454317"/>
            <a:ext cx="1188000" cy="388198"/>
            <a:chOff x="79697" y="6454317"/>
            <a:chExt cx="1188000" cy="388198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538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400" b="1" dirty="0">
                  <a:latin typeface="Century Gothic" panose="020B0502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lvl="0" algn="ctr"/>
            <a:r>
              <a:rPr lang="en-GB" sz="1600" b="1" u="sng" dirty="0">
                <a:solidFill>
                  <a:srgbClr val="E7E6E6">
                    <a:lumMod val="50000"/>
                  </a:srgbClr>
                </a:solidFill>
                <a:latin typeface="Century Gothic" panose="020B0502020202020204" pitchFamily="34" charset="0"/>
              </a:rPr>
              <a:t>Mass, Capacity and Temperature – Litres</a:t>
            </a:r>
          </a:p>
          <a:p>
            <a:pPr lvl="0" algn="ctr"/>
            <a:endParaRPr lang="en-GB" sz="1600" b="1" dirty="0">
              <a:solidFill>
                <a:srgbClr val="E7E6E6">
                  <a:lumMod val="25000"/>
                </a:srgbClr>
              </a:solidFill>
              <a:latin typeface="Century Gothic" panose="020B0502020202020204" pitchFamily="34" charset="0"/>
            </a:endParaRPr>
          </a:p>
          <a:p>
            <a:pPr lvl="0" defTabSz="457200">
              <a:defRPr/>
            </a:pPr>
            <a:endParaRPr lang="en-GB" sz="12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lvl="0" defTabSz="457200">
              <a:defRPr/>
            </a:pPr>
            <a:endParaRPr lang="en-GB" sz="12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lvl="0" defTabSz="457200">
              <a:defRPr/>
            </a:pPr>
            <a:r>
              <a:rPr lang="en-GB" sz="1600" b="1" dirty="0">
                <a:solidFill>
                  <a:prstClr val="black"/>
                </a:solidFill>
                <a:latin typeface="Century Gothic" panose="020B0502020202020204" pitchFamily="34" charset="0"/>
              </a:rPr>
              <a:t>National Curriculum Objectives:</a:t>
            </a:r>
            <a:endParaRPr lang="en-GB" sz="16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pPr lvl="0" fontAlgn="base">
              <a:defRPr/>
            </a:pPr>
            <a:endParaRPr lang="en-GB" sz="12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fontAlgn="base">
              <a:lnSpc>
                <a:spcPct val="100000"/>
              </a:lnSpc>
              <a:spcAft>
                <a:spcPts val="0"/>
              </a:spcAft>
              <a:buClrTx/>
              <a:buSzTx/>
              <a:tabLst/>
              <a:defRPr/>
            </a:pPr>
            <a:endParaRPr lang="en-GB" sz="16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fontAlgn="base">
              <a:lnSpc>
                <a:spcPct val="100000"/>
              </a:lnSpc>
              <a:spcAft>
                <a:spcPts val="0"/>
              </a:spcAft>
              <a:buClrTx/>
              <a:buSzTx/>
              <a:tabLst/>
              <a:defRPr/>
            </a:pPr>
            <a:r>
              <a:rPr lang="en-GB" sz="1600" b="1" dirty="0">
                <a:solidFill>
                  <a:prstClr val="black"/>
                </a:solidFill>
                <a:latin typeface="Century Gothic" panose="020B0502020202020204" pitchFamily="34" charset="0"/>
              </a:rPr>
              <a:t>Mathematics Year 2: (2M1) </a:t>
            </a:r>
          </a:p>
          <a:p>
            <a:pPr fontAlgn="base">
              <a:lnSpc>
                <a:spcPct val="100000"/>
              </a:lnSpc>
              <a:spcAft>
                <a:spcPts val="0"/>
              </a:spcAft>
              <a:buClrTx/>
              <a:buSzTx/>
              <a:tabLst/>
              <a:defRPr/>
            </a:pPr>
            <a:r>
              <a:rPr lang="en-GB" sz="1600" b="1" dirty="0">
                <a:solidFill>
                  <a:prstClr val="black"/>
                </a:solidFill>
                <a:latin typeface="Century Gothic" panose="020B0502020202020204" pitchFamily="34" charset="0"/>
                <a:hlinkClick r:id="rId4"/>
              </a:rPr>
              <a:t>Compare and order lengths, mass, volume/capacity and record the results using &gt;, &lt; and =</a:t>
            </a:r>
            <a:endParaRPr lang="en-GB" sz="16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fontAlgn="base">
              <a:lnSpc>
                <a:spcPct val="100000"/>
              </a:lnSpc>
              <a:spcAft>
                <a:spcPts val="0"/>
              </a:spcAft>
              <a:buClrTx/>
              <a:buSzTx/>
              <a:tabLst/>
              <a:defRPr/>
            </a:pPr>
            <a:endParaRPr lang="en-GB" sz="16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fontAlgn="base">
              <a:lnSpc>
                <a:spcPct val="100000"/>
              </a:lnSpc>
              <a:spcAft>
                <a:spcPts val="0"/>
              </a:spcAft>
              <a:buClrTx/>
              <a:buSzTx/>
              <a:tabLst/>
              <a:defRPr/>
            </a:pPr>
            <a:endParaRPr lang="en-GB" sz="16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fontAlgn="base">
              <a:lnSpc>
                <a:spcPct val="100000"/>
              </a:lnSpc>
              <a:spcAft>
                <a:spcPts val="0"/>
              </a:spcAft>
              <a:buClrTx/>
              <a:buSzTx/>
              <a:tabLst/>
              <a:defRPr/>
            </a:pPr>
            <a:r>
              <a:rPr lang="en-GB" sz="1600" b="1" dirty="0">
                <a:solidFill>
                  <a:prstClr val="black"/>
                </a:solidFill>
                <a:latin typeface="Century Gothic" panose="020B0502020202020204" pitchFamily="34" charset="0"/>
              </a:rPr>
              <a:t>Mathematics Year 2: (2M2) </a:t>
            </a:r>
          </a:p>
          <a:p>
            <a:pPr fontAlgn="base">
              <a:lnSpc>
                <a:spcPct val="100000"/>
              </a:lnSpc>
              <a:spcAft>
                <a:spcPts val="0"/>
              </a:spcAft>
              <a:buClrTx/>
              <a:buSzTx/>
              <a:tabLst/>
              <a:defRPr/>
            </a:pPr>
            <a:r>
              <a:rPr lang="en-GB" sz="1600" b="1" dirty="0">
                <a:solidFill>
                  <a:prstClr val="black"/>
                </a:solidFill>
                <a:latin typeface="Century Gothic" panose="020B0502020202020204" pitchFamily="34" charset="0"/>
                <a:hlinkClick r:id="rId5"/>
              </a:rPr>
              <a:t>Choose and use appropriate standard units to estimate and measure length/height in any direction (m/cm); mass (kg/g); temperature (°C); capacity (litres/ml) to the nearest appropriate unit, using rulers, scales, thermometers and measuring vessels</a:t>
            </a:r>
            <a:endParaRPr lang="en-GB" sz="16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lvl="0" defTabSz="457200">
              <a:lnSpc>
                <a:spcPct val="100000"/>
              </a:lnSpc>
              <a:spcAft>
                <a:spcPts val="0"/>
              </a:spcAft>
              <a:buClrTx/>
              <a:buSzTx/>
              <a:tabLst/>
              <a:defRPr/>
            </a:pPr>
            <a:endParaRPr lang="en-GB" sz="1600" b="1" u="sng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lvl="0" defTabSz="457200">
              <a:lnSpc>
                <a:spcPct val="100000"/>
              </a:lnSpc>
              <a:spcAft>
                <a:spcPts val="0"/>
              </a:spcAft>
              <a:buClrTx/>
              <a:buSzTx/>
              <a:tabLst/>
              <a:defRPr/>
            </a:pPr>
            <a:endParaRPr lang="en-GB" sz="1200" b="1" u="sng" dirty="0">
              <a:solidFill>
                <a:prstClr val="black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3748126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lvl="0" algn="ctr"/>
            <a:r>
              <a:rPr lang="en-GB" sz="1600" b="1" u="sng" dirty="0">
                <a:solidFill>
                  <a:srgbClr val="E7E6E6">
                    <a:lumMod val="50000"/>
                  </a:srgbClr>
                </a:solidFill>
                <a:latin typeface="Century Gothic" panose="020B0502020202020204" pitchFamily="34" charset="0"/>
              </a:rPr>
              <a:t>Mass, Capacity and Temperature</a:t>
            </a:r>
            <a:br>
              <a:rPr lang="en-GB" sz="1600" b="1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</a:br>
            <a:endParaRPr lang="en-GB" sz="1600" b="1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4000" b="1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4000" b="1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4800" b="1" dirty="0">
                <a:solidFill>
                  <a:schemeClr val="bg2">
                    <a:lumMod val="25000"/>
                  </a:schemeClr>
                </a:solidFill>
                <a:latin typeface="Century Gothic" panose="020B0502020202020204" pitchFamily="34" charset="0"/>
              </a:rPr>
              <a:t>Step 6: Litres</a:t>
            </a:r>
          </a:p>
          <a:p>
            <a:pPr lvl="0" fontAlgn="base">
              <a:defRPr/>
            </a:pPr>
            <a:endParaRPr lang="en-GB" sz="12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F1550675-0405-44A6-B164-A8BD393A8D0B}"/>
              </a:ext>
            </a:extLst>
          </p:cNvPr>
          <p:cNvGrpSpPr/>
          <p:nvPr/>
        </p:nvGrpSpPr>
        <p:grpSpPr>
          <a:xfrm>
            <a:off x="71151" y="6454317"/>
            <a:ext cx="1188000" cy="388198"/>
            <a:chOff x="79697" y="6454317"/>
            <a:chExt cx="1188000" cy="388198"/>
          </a:xfrm>
        </p:grpSpPr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54EACCF1-E413-4980-9AF7-0BC550B33278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538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400" b="1" dirty="0">
                  <a:latin typeface="Century Gothic" panose="020B0502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0" name="Picture 9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0A26F8A3-ED00-4E7E-8704-280F83C8CD2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85590059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11" name="Group 10">
            <a:extLst>
              <a:ext uri="{FF2B5EF4-FFF2-40B4-BE49-F238E27FC236}">
                <a16:creationId xmlns:a16="http://schemas.microsoft.com/office/drawing/2014/main" id="{CB3845C6-300D-4BE0-850B-120F5B269236}"/>
              </a:ext>
            </a:extLst>
          </p:cNvPr>
          <p:cNvGrpSpPr/>
          <p:nvPr/>
        </p:nvGrpSpPr>
        <p:grpSpPr>
          <a:xfrm>
            <a:off x="71151" y="6454317"/>
            <a:ext cx="1188000" cy="388198"/>
            <a:chOff x="79697" y="6454317"/>
            <a:chExt cx="1188000" cy="388198"/>
          </a:xfrm>
        </p:grpSpPr>
        <p:sp>
          <p:nvSpPr>
            <p:cNvPr id="12" name="TextBox 8">
              <a:extLst>
                <a:ext uri="{FF2B5EF4-FFF2-40B4-BE49-F238E27FC236}">
                  <a16:creationId xmlns:a16="http://schemas.microsoft.com/office/drawing/2014/main" id="{91E5E366-677A-4E78-9A0C-9DDA973C3C76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538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400" b="1" dirty="0">
                  <a:latin typeface="Century Gothic" panose="020B0502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3" name="Picture 12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92288C57-933C-423C-A9F1-6197578EBE4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pic>
        <p:nvPicPr>
          <p:cNvPr id="14" name="Picture 13">
            <a:extLst>
              <a:ext uri="{FF2B5EF4-FFF2-40B4-BE49-F238E27FC236}">
                <a16:creationId xmlns:a16="http://schemas.microsoft.com/office/drawing/2014/main" id="{E74ED3B4-28DB-482E-B2FE-91E24AC1519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438" y="143658"/>
            <a:ext cx="8913124" cy="6322100"/>
          </a:xfrm>
          <a:prstGeom prst="rect">
            <a:avLst/>
          </a:prstGeom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id="{2E0F9CDF-F314-4222-AA1B-E80A1D164427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lvl="0" algn="ctr"/>
            <a:r>
              <a:rPr lang="en-GB" sz="1600" b="1" u="sng" dirty="0">
                <a:solidFill>
                  <a:srgbClr val="E7E6E6">
                    <a:lumMod val="50000"/>
                  </a:srgbClr>
                </a:solidFill>
                <a:latin typeface="Century Gothic" panose="020B0502020202020204" pitchFamily="34" charset="0"/>
              </a:rPr>
              <a:t>Introduction</a:t>
            </a:r>
          </a:p>
          <a:p>
            <a:pPr lvl="0" algn="ctr"/>
            <a:endParaRPr lang="en-GB" sz="20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How many millilitres of liquid are in this container?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What is the greatest volume of liquid that could be measured in this container?</a:t>
            </a:r>
          </a:p>
          <a:p>
            <a:pPr lvl="0" algn="ctr"/>
            <a:endParaRPr lang="en-GB" sz="4000" b="1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4000" b="1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fontAlgn="base">
              <a:defRPr/>
            </a:pPr>
            <a:endParaRPr lang="en-GB" sz="12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145040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11" name="Group 10">
            <a:extLst>
              <a:ext uri="{FF2B5EF4-FFF2-40B4-BE49-F238E27FC236}">
                <a16:creationId xmlns:a16="http://schemas.microsoft.com/office/drawing/2014/main" id="{CB3845C6-300D-4BE0-850B-120F5B269236}"/>
              </a:ext>
            </a:extLst>
          </p:cNvPr>
          <p:cNvGrpSpPr/>
          <p:nvPr/>
        </p:nvGrpSpPr>
        <p:grpSpPr>
          <a:xfrm>
            <a:off x="71151" y="6454317"/>
            <a:ext cx="1188000" cy="388198"/>
            <a:chOff x="79697" y="6454317"/>
            <a:chExt cx="1188000" cy="388198"/>
          </a:xfrm>
        </p:grpSpPr>
        <p:sp>
          <p:nvSpPr>
            <p:cNvPr id="12" name="TextBox 8">
              <a:extLst>
                <a:ext uri="{FF2B5EF4-FFF2-40B4-BE49-F238E27FC236}">
                  <a16:creationId xmlns:a16="http://schemas.microsoft.com/office/drawing/2014/main" id="{91E5E366-677A-4E78-9A0C-9DDA973C3C76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538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400" b="1" dirty="0">
                  <a:latin typeface="Century Gothic" panose="020B0502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3" name="Picture 12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92288C57-933C-423C-A9F1-6197578EBE4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pic>
        <p:nvPicPr>
          <p:cNvPr id="14" name="Picture 13">
            <a:extLst>
              <a:ext uri="{FF2B5EF4-FFF2-40B4-BE49-F238E27FC236}">
                <a16:creationId xmlns:a16="http://schemas.microsoft.com/office/drawing/2014/main" id="{E74ED3B4-28DB-482E-B2FE-91E24AC1519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438" y="143658"/>
            <a:ext cx="8913124" cy="6322100"/>
          </a:xfrm>
          <a:prstGeom prst="rect">
            <a:avLst/>
          </a:prstGeom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id="{2E0F9CDF-F314-4222-AA1B-E80A1D164427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lvl="0" algn="ctr"/>
            <a:r>
              <a:rPr lang="en-GB" sz="1600" b="1" u="sng" dirty="0">
                <a:solidFill>
                  <a:srgbClr val="E7E6E6">
                    <a:lumMod val="50000"/>
                  </a:srgbClr>
                </a:solidFill>
                <a:latin typeface="Century Gothic" panose="020B0502020202020204" pitchFamily="34" charset="0"/>
              </a:rPr>
              <a:t>Introduction</a:t>
            </a:r>
          </a:p>
          <a:p>
            <a:pPr lvl="0" algn="ctr"/>
            <a:endParaRPr lang="en-GB" sz="20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How many millilitres of liquid are in this container? </a:t>
            </a:r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50ml</a:t>
            </a: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What is the greatest volume of liquid that could be measured in this container? </a:t>
            </a:r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80ml</a:t>
            </a:r>
          </a:p>
          <a:p>
            <a:pPr lvl="0" algn="ctr"/>
            <a:endParaRPr lang="en-GB" sz="4000" b="1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4000" b="1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fontAlgn="base">
              <a:defRPr/>
            </a:pPr>
            <a:endParaRPr lang="en-GB" sz="12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7401576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25" name="Group 24">
            <a:extLst>
              <a:ext uri="{FF2B5EF4-FFF2-40B4-BE49-F238E27FC236}">
                <a16:creationId xmlns:a16="http://schemas.microsoft.com/office/drawing/2014/main" id="{D6D645E8-2908-4863-A7A3-594F52CC234A}"/>
              </a:ext>
            </a:extLst>
          </p:cNvPr>
          <p:cNvGrpSpPr/>
          <p:nvPr/>
        </p:nvGrpSpPr>
        <p:grpSpPr>
          <a:xfrm>
            <a:off x="71151" y="6454317"/>
            <a:ext cx="1188000" cy="388198"/>
            <a:chOff x="79697" y="6454317"/>
            <a:chExt cx="1188000" cy="388198"/>
          </a:xfrm>
        </p:grpSpPr>
        <p:sp>
          <p:nvSpPr>
            <p:cNvPr id="26" name="TextBox 8">
              <a:extLst>
                <a:ext uri="{FF2B5EF4-FFF2-40B4-BE49-F238E27FC236}">
                  <a16:creationId xmlns:a16="http://schemas.microsoft.com/office/drawing/2014/main" id="{609ED30F-DAE5-474E-8ACC-925107410050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538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400" b="1" dirty="0">
                  <a:latin typeface="Century Gothic" panose="020B0502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27" name="Picture 26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E95CEA33-03D4-49A0-936C-C156BA6FA69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pic>
        <p:nvPicPr>
          <p:cNvPr id="22" name="Picture 21">
            <a:extLst>
              <a:ext uri="{FF2B5EF4-FFF2-40B4-BE49-F238E27FC236}">
                <a16:creationId xmlns:a16="http://schemas.microsoft.com/office/drawing/2014/main" id="{44431214-5FA0-4101-806F-7CF6AEFF294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438" y="143658"/>
            <a:ext cx="8913124" cy="6322100"/>
          </a:xfrm>
          <a:prstGeom prst="rect">
            <a:avLst/>
          </a:prstGeom>
        </p:spPr>
      </p:pic>
      <p:sp>
        <p:nvSpPr>
          <p:cNvPr id="23" name="Rectangle 22">
            <a:extLst>
              <a:ext uri="{FF2B5EF4-FFF2-40B4-BE49-F238E27FC236}">
                <a16:creationId xmlns:a16="http://schemas.microsoft.com/office/drawing/2014/main" id="{EFB0BDD0-0F97-4925-A6C7-2DB661753400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lvl="0" algn="ctr"/>
            <a:r>
              <a:rPr lang="en-GB" sz="1600" b="1" u="sng" dirty="0">
                <a:solidFill>
                  <a:srgbClr val="E7E6E6">
                    <a:lumMod val="50000"/>
                  </a:srgbClr>
                </a:solidFill>
                <a:latin typeface="Century Gothic" panose="020B0502020202020204" pitchFamily="34" charset="0"/>
              </a:rPr>
              <a:t>Varied Fluency 1</a:t>
            </a:r>
          </a:p>
          <a:p>
            <a:pPr lvl="0" algn="ctr"/>
            <a:endParaRPr lang="en-GB" sz="20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Which pot holds the same amount of liquid as the container?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4000" b="1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4000" b="1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fontAlgn="base">
              <a:defRPr/>
            </a:pPr>
            <a:endParaRPr lang="en-GB" sz="12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</p:txBody>
      </p:sp>
      <p:grpSp>
        <p:nvGrpSpPr>
          <p:cNvPr id="24" name="Group 23">
            <a:extLst>
              <a:ext uri="{FF2B5EF4-FFF2-40B4-BE49-F238E27FC236}">
                <a16:creationId xmlns:a16="http://schemas.microsoft.com/office/drawing/2014/main" id="{7B3E140D-53CB-464E-AABB-745DF44B1FD8}"/>
              </a:ext>
            </a:extLst>
          </p:cNvPr>
          <p:cNvGrpSpPr/>
          <p:nvPr/>
        </p:nvGrpSpPr>
        <p:grpSpPr>
          <a:xfrm>
            <a:off x="4298530" y="1547844"/>
            <a:ext cx="2417314" cy="2522646"/>
            <a:chOff x="4298530" y="1547844"/>
            <a:chExt cx="2417314" cy="2522646"/>
          </a:xfrm>
        </p:grpSpPr>
        <p:sp>
          <p:nvSpPr>
            <p:cNvPr id="31" name="TextBox 30">
              <a:extLst>
                <a:ext uri="{FF2B5EF4-FFF2-40B4-BE49-F238E27FC236}">
                  <a16:creationId xmlns:a16="http://schemas.microsoft.com/office/drawing/2014/main" id="{AE50199F-BBEB-4EDF-BADE-97FAF96CF580}"/>
                </a:ext>
              </a:extLst>
            </p:cNvPr>
            <p:cNvSpPr txBox="1"/>
            <p:nvPr/>
          </p:nvSpPr>
          <p:spPr>
            <a:xfrm>
              <a:off x="5130801" y="2477525"/>
              <a:ext cx="595035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3200" b="1" dirty="0">
                  <a:latin typeface="Century Gothic" panose="020B0502020202020204" pitchFamily="34" charset="0"/>
                </a:rPr>
                <a:t>5L</a:t>
              </a:r>
            </a:p>
          </p:txBody>
        </p:sp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285B31BD-73CB-4BC6-97A5-EA94048C4C3C}"/>
                </a:ext>
              </a:extLst>
            </p:cNvPr>
            <p:cNvSpPr txBox="1"/>
            <p:nvPr/>
          </p:nvSpPr>
          <p:spPr>
            <a:xfrm>
              <a:off x="4298530" y="1547844"/>
              <a:ext cx="373820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2000" b="1" dirty="0">
                  <a:latin typeface="Century Gothic" panose="020B0502020202020204" pitchFamily="34" charset="0"/>
                </a:rPr>
                <a:t>A</a:t>
              </a:r>
            </a:p>
          </p:txBody>
        </p:sp>
        <p:sp>
          <p:nvSpPr>
            <p:cNvPr id="33" name="TextBox 32">
              <a:extLst>
                <a:ext uri="{FF2B5EF4-FFF2-40B4-BE49-F238E27FC236}">
                  <a16:creationId xmlns:a16="http://schemas.microsoft.com/office/drawing/2014/main" id="{B9D7A9C6-AD7B-4A0C-9CAA-5D3C64FEE316}"/>
                </a:ext>
              </a:extLst>
            </p:cNvPr>
            <p:cNvSpPr txBox="1"/>
            <p:nvPr/>
          </p:nvSpPr>
          <p:spPr>
            <a:xfrm>
              <a:off x="6382098" y="1547844"/>
              <a:ext cx="333746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2000" b="1" dirty="0">
                  <a:latin typeface="Century Gothic" panose="020B0502020202020204" pitchFamily="34" charset="0"/>
                </a:rPr>
                <a:t>B</a:t>
              </a:r>
            </a:p>
          </p:txBody>
        </p:sp>
        <p:sp>
          <p:nvSpPr>
            <p:cNvPr id="34" name="TextBox 33">
              <a:extLst>
                <a:ext uri="{FF2B5EF4-FFF2-40B4-BE49-F238E27FC236}">
                  <a16:creationId xmlns:a16="http://schemas.microsoft.com/office/drawing/2014/main" id="{5DB52F73-CFFF-4EFF-AFD3-EF51D1ECF32D}"/>
                </a:ext>
              </a:extLst>
            </p:cNvPr>
            <p:cNvSpPr txBox="1"/>
            <p:nvPr/>
          </p:nvSpPr>
          <p:spPr>
            <a:xfrm>
              <a:off x="5354743" y="3670380"/>
              <a:ext cx="385042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2000" b="1" dirty="0">
                  <a:latin typeface="Century Gothic" panose="020B0502020202020204" pitchFamily="34" charset="0"/>
                </a:rPr>
                <a:t>C</a:t>
              </a:r>
            </a:p>
          </p:txBody>
        </p:sp>
      </p:grpSp>
      <p:sp>
        <p:nvSpPr>
          <p:cNvPr id="35" name="TextBox 34">
            <a:extLst>
              <a:ext uri="{FF2B5EF4-FFF2-40B4-BE49-F238E27FC236}">
                <a16:creationId xmlns:a16="http://schemas.microsoft.com/office/drawing/2014/main" id="{B3EBF954-4864-4EBC-9E96-D125A54F0A38}"/>
              </a:ext>
            </a:extLst>
          </p:cNvPr>
          <p:cNvSpPr txBox="1"/>
          <p:nvPr/>
        </p:nvSpPr>
        <p:spPr>
          <a:xfrm>
            <a:off x="7314504" y="2541401"/>
            <a:ext cx="59503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>
                <a:latin typeface="Century Gothic" panose="020B0502020202020204" pitchFamily="34" charset="0"/>
              </a:rPr>
              <a:t>6L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3B2F9FA7-10AD-4C81-BFCF-8572BDFF838F}"/>
              </a:ext>
            </a:extLst>
          </p:cNvPr>
          <p:cNvSpPr txBox="1"/>
          <p:nvPr/>
        </p:nvSpPr>
        <p:spPr>
          <a:xfrm>
            <a:off x="6086829" y="4456644"/>
            <a:ext cx="59503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>
                <a:latin typeface="Century Gothic" panose="020B0502020202020204" pitchFamily="34" charset="0"/>
              </a:rPr>
              <a:t>7L</a:t>
            </a:r>
          </a:p>
        </p:txBody>
      </p:sp>
    </p:spTree>
    <p:extLst>
      <p:ext uri="{BB962C8B-B14F-4D97-AF65-F5344CB8AC3E}">
        <p14:creationId xmlns:p14="http://schemas.microsoft.com/office/powerpoint/2010/main" val="393412131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25" name="Group 24">
            <a:extLst>
              <a:ext uri="{FF2B5EF4-FFF2-40B4-BE49-F238E27FC236}">
                <a16:creationId xmlns:a16="http://schemas.microsoft.com/office/drawing/2014/main" id="{A4EF553E-DD52-4DE9-8779-F4C5506359EA}"/>
              </a:ext>
            </a:extLst>
          </p:cNvPr>
          <p:cNvGrpSpPr/>
          <p:nvPr/>
        </p:nvGrpSpPr>
        <p:grpSpPr>
          <a:xfrm>
            <a:off x="71151" y="6454317"/>
            <a:ext cx="1188000" cy="388198"/>
            <a:chOff x="79697" y="6454317"/>
            <a:chExt cx="1188000" cy="388198"/>
          </a:xfrm>
        </p:grpSpPr>
        <p:sp>
          <p:nvSpPr>
            <p:cNvPr id="26" name="TextBox 8">
              <a:extLst>
                <a:ext uri="{FF2B5EF4-FFF2-40B4-BE49-F238E27FC236}">
                  <a16:creationId xmlns:a16="http://schemas.microsoft.com/office/drawing/2014/main" id="{548A44D4-DC9C-4619-98BA-0F2A6EE2E91F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538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400" b="1" dirty="0">
                  <a:latin typeface="Century Gothic" panose="020B0502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27" name="Picture 26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858C4B38-9B77-4EF5-A58D-DD4FB01A2E6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pic>
        <p:nvPicPr>
          <p:cNvPr id="22" name="Picture 21">
            <a:extLst>
              <a:ext uri="{FF2B5EF4-FFF2-40B4-BE49-F238E27FC236}">
                <a16:creationId xmlns:a16="http://schemas.microsoft.com/office/drawing/2014/main" id="{F6DF957C-01F8-4B2A-AEAF-3D6A697362C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438" y="143658"/>
            <a:ext cx="8913124" cy="6322100"/>
          </a:xfrm>
          <a:prstGeom prst="rect">
            <a:avLst/>
          </a:prstGeom>
        </p:spPr>
      </p:pic>
      <p:sp>
        <p:nvSpPr>
          <p:cNvPr id="28" name="Rectangle 27">
            <a:extLst>
              <a:ext uri="{FF2B5EF4-FFF2-40B4-BE49-F238E27FC236}">
                <a16:creationId xmlns:a16="http://schemas.microsoft.com/office/drawing/2014/main" id="{93EA2084-167C-4C87-AF34-E78935D983E6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lvl="0" algn="ctr"/>
            <a:r>
              <a:rPr lang="en-GB" sz="1600" b="1" u="sng" dirty="0">
                <a:solidFill>
                  <a:srgbClr val="E7E6E6">
                    <a:lumMod val="50000"/>
                  </a:srgbClr>
                </a:solidFill>
                <a:latin typeface="Century Gothic" panose="020B0502020202020204" pitchFamily="34" charset="0"/>
              </a:rPr>
              <a:t>Varied Fluency 1</a:t>
            </a:r>
          </a:p>
          <a:p>
            <a:pPr lvl="0" algn="ctr"/>
            <a:endParaRPr lang="en-GB" sz="20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Which pot holds the same amount of liquid as the container?</a:t>
            </a:r>
          </a:p>
          <a:p>
            <a:pPr lvl="0" algn="ctr"/>
            <a:endParaRPr lang="en-GB" sz="20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4000" b="1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4000" b="1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fontAlgn="base">
              <a:defRPr/>
            </a:pPr>
            <a:endParaRPr lang="en-GB" sz="12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</p:txBody>
      </p:sp>
      <p:grpSp>
        <p:nvGrpSpPr>
          <p:cNvPr id="29" name="Group 28">
            <a:extLst>
              <a:ext uri="{FF2B5EF4-FFF2-40B4-BE49-F238E27FC236}">
                <a16:creationId xmlns:a16="http://schemas.microsoft.com/office/drawing/2014/main" id="{1C26CDC6-B109-4AF3-898E-239F58D0E8CF}"/>
              </a:ext>
            </a:extLst>
          </p:cNvPr>
          <p:cNvGrpSpPr/>
          <p:nvPr/>
        </p:nvGrpSpPr>
        <p:grpSpPr>
          <a:xfrm>
            <a:off x="4298530" y="1547844"/>
            <a:ext cx="3611009" cy="3493575"/>
            <a:chOff x="4298530" y="1547844"/>
            <a:chExt cx="3611009" cy="3493575"/>
          </a:xfrm>
        </p:grpSpPr>
        <p:sp>
          <p:nvSpPr>
            <p:cNvPr id="33" name="TextBox 32">
              <a:extLst>
                <a:ext uri="{FF2B5EF4-FFF2-40B4-BE49-F238E27FC236}">
                  <a16:creationId xmlns:a16="http://schemas.microsoft.com/office/drawing/2014/main" id="{8A47C0D7-833C-4BD8-A855-BBD7CC29F58A}"/>
                </a:ext>
              </a:extLst>
            </p:cNvPr>
            <p:cNvSpPr txBox="1"/>
            <p:nvPr/>
          </p:nvSpPr>
          <p:spPr>
            <a:xfrm>
              <a:off x="5130801" y="2477525"/>
              <a:ext cx="595035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3200" b="1" dirty="0">
                  <a:latin typeface="Century Gothic" panose="020B0502020202020204" pitchFamily="34" charset="0"/>
                </a:rPr>
                <a:t>5L</a:t>
              </a:r>
            </a:p>
          </p:txBody>
        </p:sp>
        <p:sp>
          <p:nvSpPr>
            <p:cNvPr id="34" name="TextBox 33">
              <a:extLst>
                <a:ext uri="{FF2B5EF4-FFF2-40B4-BE49-F238E27FC236}">
                  <a16:creationId xmlns:a16="http://schemas.microsoft.com/office/drawing/2014/main" id="{1F669981-9C8A-4D1D-B96B-95CE8FDEACAD}"/>
                </a:ext>
              </a:extLst>
            </p:cNvPr>
            <p:cNvSpPr txBox="1"/>
            <p:nvPr/>
          </p:nvSpPr>
          <p:spPr>
            <a:xfrm>
              <a:off x="7314504" y="2541401"/>
              <a:ext cx="595035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3200" b="1" dirty="0">
                  <a:latin typeface="Century Gothic" panose="020B0502020202020204" pitchFamily="34" charset="0"/>
                </a:rPr>
                <a:t>6L</a:t>
              </a:r>
            </a:p>
          </p:txBody>
        </p:sp>
        <p:sp>
          <p:nvSpPr>
            <p:cNvPr id="35" name="TextBox 34">
              <a:extLst>
                <a:ext uri="{FF2B5EF4-FFF2-40B4-BE49-F238E27FC236}">
                  <a16:creationId xmlns:a16="http://schemas.microsoft.com/office/drawing/2014/main" id="{3DD512D6-7D61-4DB8-A667-F6889DD93E2C}"/>
                </a:ext>
              </a:extLst>
            </p:cNvPr>
            <p:cNvSpPr txBox="1"/>
            <p:nvPr/>
          </p:nvSpPr>
          <p:spPr>
            <a:xfrm>
              <a:off x="6086829" y="4456644"/>
              <a:ext cx="595035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3200" b="1" dirty="0">
                  <a:latin typeface="Century Gothic" panose="020B0502020202020204" pitchFamily="34" charset="0"/>
                </a:rPr>
                <a:t>7L</a:t>
              </a:r>
            </a:p>
          </p:txBody>
        </p:sp>
        <p:sp>
          <p:nvSpPr>
            <p:cNvPr id="36" name="TextBox 35">
              <a:extLst>
                <a:ext uri="{FF2B5EF4-FFF2-40B4-BE49-F238E27FC236}">
                  <a16:creationId xmlns:a16="http://schemas.microsoft.com/office/drawing/2014/main" id="{4ACC18D2-5B97-4605-853D-971B4631ECC9}"/>
                </a:ext>
              </a:extLst>
            </p:cNvPr>
            <p:cNvSpPr txBox="1"/>
            <p:nvPr/>
          </p:nvSpPr>
          <p:spPr>
            <a:xfrm>
              <a:off x="4298530" y="1547844"/>
              <a:ext cx="373820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2000" b="1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</a:rPr>
                <a:t>A</a:t>
              </a:r>
            </a:p>
          </p:txBody>
        </p:sp>
        <p:sp>
          <p:nvSpPr>
            <p:cNvPr id="37" name="TextBox 36">
              <a:extLst>
                <a:ext uri="{FF2B5EF4-FFF2-40B4-BE49-F238E27FC236}">
                  <a16:creationId xmlns:a16="http://schemas.microsoft.com/office/drawing/2014/main" id="{5845873A-B741-48CB-90B0-C839F00147E4}"/>
                </a:ext>
              </a:extLst>
            </p:cNvPr>
            <p:cNvSpPr txBox="1"/>
            <p:nvPr/>
          </p:nvSpPr>
          <p:spPr>
            <a:xfrm>
              <a:off x="6382098" y="1547844"/>
              <a:ext cx="333746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2000" b="1" dirty="0">
                  <a:solidFill>
                    <a:srgbClr val="FF0000"/>
                  </a:solidFill>
                  <a:latin typeface="Century Gothic" panose="020B0502020202020204" pitchFamily="34" charset="0"/>
                </a:rPr>
                <a:t>B</a:t>
              </a:r>
            </a:p>
          </p:txBody>
        </p:sp>
        <p:sp>
          <p:nvSpPr>
            <p:cNvPr id="38" name="TextBox 37">
              <a:extLst>
                <a:ext uri="{FF2B5EF4-FFF2-40B4-BE49-F238E27FC236}">
                  <a16:creationId xmlns:a16="http://schemas.microsoft.com/office/drawing/2014/main" id="{AB033CA7-A504-41D6-AF60-3CE629AC3016}"/>
                </a:ext>
              </a:extLst>
            </p:cNvPr>
            <p:cNvSpPr txBox="1"/>
            <p:nvPr/>
          </p:nvSpPr>
          <p:spPr>
            <a:xfrm>
              <a:off x="5354743" y="3670380"/>
              <a:ext cx="385042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2000" b="1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</a:rPr>
                <a:t>C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31016490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20" name="Group 19">
            <a:extLst>
              <a:ext uri="{FF2B5EF4-FFF2-40B4-BE49-F238E27FC236}">
                <a16:creationId xmlns:a16="http://schemas.microsoft.com/office/drawing/2014/main" id="{2E56EE70-7423-4012-8F96-14DE2DBC355B}"/>
              </a:ext>
            </a:extLst>
          </p:cNvPr>
          <p:cNvGrpSpPr/>
          <p:nvPr/>
        </p:nvGrpSpPr>
        <p:grpSpPr>
          <a:xfrm>
            <a:off x="71151" y="6454317"/>
            <a:ext cx="1188000" cy="388198"/>
            <a:chOff x="79697" y="6454317"/>
            <a:chExt cx="1188000" cy="388198"/>
          </a:xfrm>
        </p:grpSpPr>
        <p:sp>
          <p:nvSpPr>
            <p:cNvPr id="21" name="TextBox 8">
              <a:extLst>
                <a:ext uri="{FF2B5EF4-FFF2-40B4-BE49-F238E27FC236}">
                  <a16:creationId xmlns:a16="http://schemas.microsoft.com/office/drawing/2014/main" id="{DEF2B6C7-05BA-4A34-A5B8-054E8B479885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538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400" b="1" dirty="0">
                  <a:latin typeface="Century Gothic" panose="020B0502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30" name="Picture 29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4B5E1B73-955E-4ED9-9332-2CF327729C4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pic>
        <p:nvPicPr>
          <p:cNvPr id="18" name="Picture 17">
            <a:extLst>
              <a:ext uri="{FF2B5EF4-FFF2-40B4-BE49-F238E27FC236}">
                <a16:creationId xmlns:a16="http://schemas.microsoft.com/office/drawing/2014/main" id="{43F314D9-3091-4B3F-9D0E-4C631E6C8A9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438" y="143658"/>
            <a:ext cx="8913124" cy="6322100"/>
          </a:xfrm>
          <a:prstGeom prst="rect">
            <a:avLst/>
          </a:prstGeom>
        </p:spPr>
      </p:pic>
      <p:sp>
        <p:nvSpPr>
          <p:cNvPr id="31" name="Rectangle 30">
            <a:extLst>
              <a:ext uri="{FF2B5EF4-FFF2-40B4-BE49-F238E27FC236}">
                <a16:creationId xmlns:a16="http://schemas.microsoft.com/office/drawing/2014/main" id="{F5D306E1-1388-40FE-8C9E-E00401028F68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lvl="0" algn="ctr"/>
            <a:r>
              <a:rPr lang="en-GB" sz="1600" b="1" u="sng" dirty="0">
                <a:solidFill>
                  <a:srgbClr val="E7E6E6">
                    <a:lumMod val="50000"/>
                  </a:srgbClr>
                </a:solidFill>
                <a:latin typeface="Century Gothic" panose="020B0502020202020204" pitchFamily="34" charset="0"/>
              </a:rPr>
              <a:t>Varied Fluency 2</a:t>
            </a:r>
          </a:p>
          <a:p>
            <a:pPr lvl="0" algn="ctr"/>
            <a:endParaRPr lang="en-GB" sz="20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Complete the comparison by using the correct symbol from below. 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4000" b="1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4000" b="1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fontAlgn="base">
              <a:defRPr/>
            </a:pPr>
            <a:endParaRPr lang="en-GB" sz="12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E95B646C-3281-4D1D-B088-D21F84B184AF}"/>
              </a:ext>
            </a:extLst>
          </p:cNvPr>
          <p:cNvSpPr/>
          <p:nvPr/>
        </p:nvSpPr>
        <p:spPr>
          <a:xfrm>
            <a:off x="4032000" y="2688994"/>
            <a:ext cx="1080000" cy="1080000"/>
          </a:xfrm>
          <a:prstGeom prst="rect">
            <a:avLst/>
          </a:prstGeom>
          <a:solidFill>
            <a:schemeClr val="bg1"/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grpSp>
        <p:nvGrpSpPr>
          <p:cNvPr id="33" name="Group 32">
            <a:extLst>
              <a:ext uri="{FF2B5EF4-FFF2-40B4-BE49-F238E27FC236}">
                <a16:creationId xmlns:a16="http://schemas.microsoft.com/office/drawing/2014/main" id="{ACD91D75-328C-4F2B-95BE-C2DE3A6BB512}"/>
              </a:ext>
            </a:extLst>
          </p:cNvPr>
          <p:cNvGrpSpPr/>
          <p:nvPr/>
        </p:nvGrpSpPr>
        <p:grpSpPr>
          <a:xfrm>
            <a:off x="3138085" y="5165656"/>
            <a:ext cx="2867830" cy="720021"/>
            <a:chOff x="2681487" y="5165656"/>
            <a:chExt cx="2867830" cy="720021"/>
          </a:xfrm>
          <a:solidFill>
            <a:schemeClr val="bg1"/>
          </a:solidFill>
        </p:grpSpPr>
        <p:sp>
          <p:nvSpPr>
            <p:cNvPr id="34" name="Rectangle: Rounded Corners 33">
              <a:extLst>
                <a:ext uri="{FF2B5EF4-FFF2-40B4-BE49-F238E27FC236}">
                  <a16:creationId xmlns:a16="http://schemas.microsoft.com/office/drawing/2014/main" id="{63E5E7BB-B51B-45F2-934B-E2AB2DDD5B4A}"/>
                </a:ext>
              </a:extLst>
            </p:cNvPr>
            <p:cNvSpPr/>
            <p:nvPr/>
          </p:nvSpPr>
          <p:spPr>
            <a:xfrm>
              <a:off x="2681487" y="5165677"/>
              <a:ext cx="720000" cy="720000"/>
            </a:xfrm>
            <a:prstGeom prst="roundRect">
              <a:avLst/>
            </a:prstGeom>
            <a:grpFill/>
            <a:ln w="28575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32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&lt;</a:t>
              </a:r>
            </a:p>
          </p:txBody>
        </p:sp>
        <p:sp>
          <p:nvSpPr>
            <p:cNvPr id="35" name="Rectangle: Rounded Corners 34">
              <a:extLst>
                <a:ext uri="{FF2B5EF4-FFF2-40B4-BE49-F238E27FC236}">
                  <a16:creationId xmlns:a16="http://schemas.microsoft.com/office/drawing/2014/main" id="{055E148B-D317-4729-8DC5-A11BF6417E0A}"/>
                </a:ext>
              </a:extLst>
            </p:cNvPr>
            <p:cNvSpPr/>
            <p:nvPr/>
          </p:nvSpPr>
          <p:spPr>
            <a:xfrm>
              <a:off x="3755402" y="5165656"/>
              <a:ext cx="720000" cy="720000"/>
            </a:xfrm>
            <a:prstGeom prst="roundRect">
              <a:avLst/>
            </a:prstGeom>
            <a:grpFill/>
            <a:ln w="28575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32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&gt;</a:t>
              </a:r>
            </a:p>
          </p:txBody>
        </p:sp>
        <p:sp>
          <p:nvSpPr>
            <p:cNvPr id="36" name="Rectangle: Rounded Corners 35">
              <a:extLst>
                <a:ext uri="{FF2B5EF4-FFF2-40B4-BE49-F238E27FC236}">
                  <a16:creationId xmlns:a16="http://schemas.microsoft.com/office/drawing/2014/main" id="{A560D51D-A1DD-4F36-8D87-DF91E4B148DC}"/>
                </a:ext>
              </a:extLst>
            </p:cNvPr>
            <p:cNvSpPr/>
            <p:nvPr/>
          </p:nvSpPr>
          <p:spPr>
            <a:xfrm>
              <a:off x="4829317" y="5165656"/>
              <a:ext cx="720000" cy="720000"/>
            </a:xfrm>
            <a:prstGeom prst="roundRect">
              <a:avLst/>
            </a:prstGeom>
            <a:grpFill/>
            <a:ln w="28575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32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=</a:t>
              </a:r>
            </a:p>
          </p:txBody>
        </p:sp>
      </p:grpSp>
      <p:sp>
        <p:nvSpPr>
          <p:cNvPr id="37" name="TextBox 36">
            <a:extLst>
              <a:ext uri="{FF2B5EF4-FFF2-40B4-BE49-F238E27FC236}">
                <a16:creationId xmlns:a16="http://schemas.microsoft.com/office/drawing/2014/main" id="{B066670C-0C36-4C59-B706-01A4DF3A3724}"/>
              </a:ext>
            </a:extLst>
          </p:cNvPr>
          <p:cNvSpPr txBox="1"/>
          <p:nvPr/>
        </p:nvSpPr>
        <p:spPr>
          <a:xfrm>
            <a:off x="6390760" y="4004474"/>
            <a:ext cx="59503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>
                <a:latin typeface="Century Gothic" panose="020B0502020202020204" pitchFamily="34" charset="0"/>
              </a:rPr>
              <a:t>2L</a:t>
            </a:r>
          </a:p>
        </p:txBody>
      </p:sp>
    </p:spTree>
    <p:extLst>
      <p:ext uri="{BB962C8B-B14F-4D97-AF65-F5344CB8AC3E}">
        <p14:creationId xmlns:p14="http://schemas.microsoft.com/office/powerpoint/2010/main" val="374810969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20" name="Group 19">
            <a:extLst>
              <a:ext uri="{FF2B5EF4-FFF2-40B4-BE49-F238E27FC236}">
                <a16:creationId xmlns:a16="http://schemas.microsoft.com/office/drawing/2014/main" id="{2E56EE70-7423-4012-8F96-14DE2DBC355B}"/>
              </a:ext>
            </a:extLst>
          </p:cNvPr>
          <p:cNvGrpSpPr/>
          <p:nvPr/>
        </p:nvGrpSpPr>
        <p:grpSpPr>
          <a:xfrm>
            <a:off x="71151" y="6454317"/>
            <a:ext cx="1188000" cy="388198"/>
            <a:chOff x="79697" y="6454317"/>
            <a:chExt cx="1188000" cy="388198"/>
          </a:xfrm>
        </p:grpSpPr>
        <p:sp>
          <p:nvSpPr>
            <p:cNvPr id="21" name="TextBox 8">
              <a:extLst>
                <a:ext uri="{FF2B5EF4-FFF2-40B4-BE49-F238E27FC236}">
                  <a16:creationId xmlns:a16="http://schemas.microsoft.com/office/drawing/2014/main" id="{DEF2B6C7-05BA-4A34-A5B8-054E8B479885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538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400" b="1" dirty="0">
                  <a:latin typeface="Century Gothic" panose="020B0502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30" name="Picture 29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4B5E1B73-955E-4ED9-9332-2CF327729C4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pic>
        <p:nvPicPr>
          <p:cNvPr id="18" name="Picture 17">
            <a:extLst>
              <a:ext uri="{FF2B5EF4-FFF2-40B4-BE49-F238E27FC236}">
                <a16:creationId xmlns:a16="http://schemas.microsoft.com/office/drawing/2014/main" id="{43F314D9-3091-4B3F-9D0E-4C631E6C8A9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438" y="143658"/>
            <a:ext cx="8913124" cy="6322100"/>
          </a:xfrm>
          <a:prstGeom prst="rect">
            <a:avLst/>
          </a:prstGeom>
        </p:spPr>
      </p:pic>
      <p:sp>
        <p:nvSpPr>
          <p:cNvPr id="31" name="Rectangle 30">
            <a:extLst>
              <a:ext uri="{FF2B5EF4-FFF2-40B4-BE49-F238E27FC236}">
                <a16:creationId xmlns:a16="http://schemas.microsoft.com/office/drawing/2014/main" id="{F5D306E1-1388-40FE-8C9E-E00401028F68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lvl="0" algn="ctr"/>
            <a:r>
              <a:rPr lang="en-GB" sz="1600" b="1" u="sng" dirty="0">
                <a:solidFill>
                  <a:srgbClr val="E7E6E6">
                    <a:lumMod val="50000"/>
                  </a:srgbClr>
                </a:solidFill>
                <a:latin typeface="Century Gothic" panose="020B0502020202020204" pitchFamily="34" charset="0"/>
              </a:rPr>
              <a:t>Varied Fluency 2</a:t>
            </a:r>
          </a:p>
          <a:p>
            <a:pPr lvl="0" algn="ctr"/>
            <a:endParaRPr lang="en-GB" sz="20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Complete the comparison by using the correct symbol from below. 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4000" b="1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4000" b="1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fontAlgn="base">
              <a:defRPr/>
            </a:pPr>
            <a:endParaRPr lang="en-GB" sz="12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</p:txBody>
      </p:sp>
      <p:grpSp>
        <p:nvGrpSpPr>
          <p:cNvPr id="33" name="Group 32">
            <a:extLst>
              <a:ext uri="{FF2B5EF4-FFF2-40B4-BE49-F238E27FC236}">
                <a16:creationId xmlns:a16="http://schemas.microsoft.com/office/drawing/2014/main" id="{ACD91D75-328C-4F2B-95BE-C2DE3A6BB512}"/>
              </a:ext>
            </a:extLst>
          </p:cNvPr>
          <p:cNvGrpSpPr/>
          <p:nvPr/>
        </p:nvGrpSpPr>
        <p:grpSpPr>
          <a:xfrm>
            <a:off x="3138085" y="5165656"/>
            <a:ext cx="2867830" cy="720021"/>
            <a:chOff x="2681487" y="5165656"/>
            <a:chExt cx="2867830" cy="720021"/>
          </a:xfrm>
          <a:solidFill>
            <a:schemeClr val="bg1"/>
          </a:solidFill>
        </p:grpSpPr>
        <p:sp>
          <p:nvSpPr>
            <p:cNvPr id="34" name="Rectangle: Rounded Corners 33">
              <a:extLst>
                <a:ext uri="{FF2B5EF4-FFF2-40B4-BE49-F238E27FC236}">
                  <a16:creationId xmlns:a16="http://schemas.microsoft.com/office/drawing/2014/main" id="{63E5E7BB-B51B-45F2-934B-E2AB2DDD5B4A}"/>
                </a:ext>
              </a:extLst>
            </p:cNvPr>
            <p:cNvSpPr/>
            <p:nvPr/>
          </p:nvSpPr>
          <p:spPr>
            <a:xfrm>
              <a:off x="2681487" y="5165677"/>
              <a:ext cx="720000" cy="720000"/>
            </a:xfrm>
            <a:prstGeom prst="roundRect">
              <a:avLst/>
            </a:prstGeom>
            <a:grpFill/>
            <a:ln w="28575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32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&lt;</a:t>
              </a:r>
            </a:p>
          </p:txBody>
        </p:sp>
        <p:sp>
          <p:nvSpPr>
            <p:cNvPr id="35" name="Rectangle: Rounded Corners 34">
              <a:extLst>
                <a:ext uri="{FF2B5EF4-FFF2-40B4-BE49-F238E27FC236}">
                  <a16:creationId xmlns:a16="http://schemas.microsoft.com/office/drawing/2014/main" id="{055E148B-D317-4729-8DC5-A11BF6417E0A}"/>
                </a:ext>
              </a:extLst>
            </p:cNvPr>
            <p:cNvSpPr/>
            <p:nvPr/>
          </p:nvSpPr>
          <p:spPr>
            <a:xfrm>
              <a:off x="3755402" y="5165656"/>
              <a:ext cx="720000" cy="720000"/>
            </a:xfrm>
            <a:prstGeom prst="roundRect">
              <a:avLst/>
            </a:prstGeom>
            <a:grpFill/>
            <a:ln w="28575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32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&gt;</a:t>
              </a:r>
            </a:p>
          </p:txBody>
        </p:sp>
        <p:sp>
          <p:nvSpPr>
            <p:cNvPr id="36" name="Rectangle: Rounded Corners 35">
              <a:extLst>
                <a:ext uri="{FF2B5EF4-FFF2-40B4-BE49-F238E27FC236}">
                  <a16:creationId xmlns:a16="http://schemas.microsoft.com/office/drawing/2014/main" id="{A560D51D-A1DD-4F36-8D87-DF91E4B148DC}"/>
                </a:ext>
              </a:extLst>
            </p:cNvPr>
            <p:cNvSpPr/>
            <p:nvPr/>
          </p:nvSpPr>
          <p:spPr>
            <a:xfrm>
              <a:off x="4829317" y="5165656"/>
              <a:ext cx="720000" cy="720000"/>
            </a:xfrm>
            <a:prstGeom prst="roundRect">
              <a:avLst/>
            </a:prstGeom>
            <a:grpFill/>
            <a:ln w="28575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32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=</a:t>
              </a:r>
            </a:p>
          </p:txBody>
        </p:sp>
      </p:grpSp>
      <p:sp>
        <p:nvSpPr>
          <p:cNvPr id="13" name="Rectangle 12">
            <a:extLst>
              <a:ext uri="{FF2B5EF4-FFF2-40B4-BE49-F238E27FC236}">
                <a16:creationId xmlns:a16="http://schemas.microsoft.com/office/drawing/2014/main" id="{09AC5605-A4A0-482D-9F27-CC7BD8AB5886}"/>
              </a:ext>
            </a:extLst>
          </p:cNvPr>
          <p:cNvSpPr/>
          <p:nvPr/>
        </p:nvSpPr>
        <p:spPr>
          <a:xfrm>
            <a:off x="4032000" y="2688994"/>
            <a:ext cx="1080000" cy="1080000"/>
          </a:xfrm>
          <a:prstGeom prst="rect">
            <a:avLst/>
          </a:prstGeom>
          <a:solidFill>
            <a:schemeClr val="bg1"/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&gt;</a:t>
            </a:r>
            <a:endParaRPr lang="en-GB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1D87C381-318D-4C2D-B992-63822A4E7707}"/>
              </a:ext>
            </a:extLst>
          </p:cNvPr>
          <p:cNvSpPr txBox="1"/>
          <p:nvPr/>
        </p:nvSpPr>
        <p:spPr>
          <a:xfrm>
            <a:off x="6390760" y="4004474"/>
            <a:ext cx="59503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>
                <a:latin typeface="Century Gothic" panose="020B0502020202020204" pitchFamily="34" charset="0"/>
              </a:rPr>
              <a:t>2L</a:t>
            </a:r>
          </a:p>
        </p:txBody>
      </p:sp>
    </p:spTree>
    <p:extLst>
      <p:ext uri="{BB962C8B-B14F-4D97-AF65-F5344CB8AC3E}">
        <p14:creationId xmlns:p14="http://schemas.microsoft.com/office/powerpoint/2010/main" val="193500308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21" name="Group 20">
            <a:extLst>
              <a:ext uri="{FF2B5EF4-FFF2-40B4-BE49-F238E27FC236}">
                <a16:creationId xmlns:a16="http://schemas.microsoft.com/office/drawing/2014/main" id="{AC2ED062-E1E6-4397-8DDF-A291D71335F4}"/>
              </a:ext>
            </a:extLst>
          </p:cNvPr>
          <p:cNvGrpSpPr/>
          <p:nvPr/>
        </p:nvGrpSpPr>
        <p:grpSpPr>
          <a:xfrm>
            <a:off x="71151" y="6454317"/>
            <a:ext cx="1188000" cy="388198"/>
            <a:chOff x="79697" y="6454317"/>
            <a:chExt cx="1188000" cy="388198"/>
          </a:xfrm>
        </p:grpSpPr>
        <p:sp>
          <p:nvSpPr>
            <p:cNvPr id="22" name="TextBox 8">
              <a:extLst>
                <a:ext uri="{FF2B5EF4-FFF2-40B4-BE49-F238E27FC236}">
                  <a16:creationId xmlns:a16="http://schemas.microsoft.com/office/drawing/2014/main" id="{02429E7C-B84C-4502-A4D6-104F6745A721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538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400" b="1" dirty="0">
                  <a:latin typeface="Century Gothic" panose="020B0502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23" name="Picture 22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320537CC-8A33-470E-9029-1A6BDDEDE61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pic>
        <p:nvPicPr>
          <p:cNvPr id="28" name="Picture 27">
            <a:extLst>
              <a:ext uri="{FF2B5EF4-FFF2-40B4-BE49-F238E27FC236}">
                <a16:creationId xmlns:a16="http://schemas.microsoft.com/office/drawing/2014/main" id="{934691EF-9F3D-4B63-B221-F30A1F5BB7E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438" y="143658"/>
            <a:ext cx="8913124" cy="6322100"/>
          </a:xfrm>
          <a:prstGeom prst="rect">
            <a:avLst/>
          </a:prstGeom>
        </p:spPr>
      </p:pic>
      <p:sp>
        <p:nvSpPr>
          <p:cNvPr id="29" name="Rectangle 28">
            <a:extLst>
              <a:ext uri="{FF2B5EF4-FFF2-40B4-BE49-F238E27FC236}">
                <a16:creationId xmlns:a16="http://schemas.microsoft.com/office/drawing/2014/main" id="{34D68886-4108-4E51-9C21-2FF600502E75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lvl="0" algn="ctr"/>
            <a:r>
              <a:rPr lang="en-GB" sz="1600" b="1" u="sng" dirty="0">
                <a:solidFill>
                  <a:srgbClr val="E7E6E6">
                    <a:lumMod val="50000"/>
                  </a:srgbClr>
                </a:solidFill>
                <a:latin typeface="Century Gothic" panose="020B0502020202020204" pitchFamily="34" charset="0"/>
              </a:rPr>
              <a:t>Varied Fluency 3</a:t>
            </a:r>
          </a:p>
          <a:p>
            <a:pPr lvl="0" algn="ctr"/>
            <a:endParaRPr lang="en-GB" sz="20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Estimate how much liquid is in container B. 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4000" b="1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4000" b="1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fontAlgn="base">
              <a:defRPr/>
            </a:pPr>
            <a:endParaRPr lang="en-GB" sz="12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</p:txBody>
      </p:sp>
      <p:grpSp>
        <p:nvGrpSpPr>
          <p:cNvPr id="33" name="Group 32">
            <a:extLst>
              <a:ext uri="{FF2B5EF4-FFF2-40B4-BE49-F238E27FC236}">
                <a16:creationId xmlns:a16="http://schemas.microsoft.com/office/drawing/2014/main" id="{D876FEDD-B073-42FA-99C4-9F602FAEB5D4}"/>
              </a:ext>
            </a:extLst>
          </p:cNvPr>
          <p:cNvGrpSpPr/>
          <p:nvPr/>
        </p:nvGrpSpPr>
        <p:grpSpPr>
          <a:xfrm>
            <a:off x="1535517" y="1566933"/>
            <a:ext cx="6303816" cy="3860652"/>
            <a:chOff x="1521384" y="1566933"/>
            <a:chExt cx="6303816" cy="3860652"/>
          </a:xfrm>
        </p:grpSpPr>
        <p:grpSp>
          <p:nvGrpSpPr>
            <p:cNvPr id="35" name="Group 34">
              <a:extLst>
                <a:ext uri="{FF2B5EF4-FFF2-40B4-BE49-F238E27FC236}">
                  <a16:creationId xmlns:a16="http://schemas.microsoft.com/office/drawing/2014/main" id="{0209C8AA-6847-483B-9647-9F558443D7C9}"/>
                </a:ext>
              </a:extLst>
            </p:cNvPr>
            <p:cNvGrpSpPr/>
            <p:nvPr/>
          </p:nvGrpSpPr>
          <p:grpSpPr>
            <a:xfrm>
              <a:off x="5634365" y="1566933"/>
              <a:ext cx="2190835" cy="3704517"/>
              <a:chOff x="5634365" y="1915723"/>
              <a:chExt cx="2190835" cy="3704517"/>
            </a:xfrm>
          </p:grpSpPr>
          <p:sp>
            <p:nvSpPr>
              <p:cNvPr id="43" name="Rectangle: Rounded Corners 42">
                <a:extLst>
                  <a:ext uri="{FF2B5EF4-FFF2-40B4-BE49-F238E27FC236}">
                    <a16:creationId xmlns:a16="http://schemas.microsoft.com/office/drawing/2014/main" id="{7AF470DF-4F5A-4783-8578-A8CE610A0AE7}"/>
                  </a:ext>
                </a:extLst>
              </p:cNvPr>
              <p:cNvSpPr/>
              <p:nvPr/>
            </p:nvSpPr>
            <p:spPr>
              <a:xfrm>
                <a:off x="5634365" y="1915723"/>
                <a:ext cx="2171966" cy="1042391"/>
              </a:xfrm>
              <a:prstGeom prst="roundRect">
                <a:avLst/>
              </a:prstGeom>
              <a:solidFill>
                <a:schemeClr val="bg1"/>
              </a:solidFill>
              <a:ln w="38100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sz="2800" b="1" dirty="0">
                    <a:solidFill>
                      <a:schemeClr val="tx1"/>
                    </a:solidFill>
                    <a:latin typeface="Century Gothic" panose="020B0502020202020204" pitchFamily="34" charset="0"/>
                  </a:rPr>
                  <a:t>1L</a:t>
                </a:r>
              </a:p>
            </p:txBody>
          </p:sp>
          <p:sp>
            <p:nvSpPr>
              <p:cNvPr id="44" name="Rectangle: Rounded Corners 43">
                <a:extLst>
                  <a:ext uri="{FF2B5EF4-FFF2-40B4-BE49-F238E27FC236}">
                    <a16:creationId xmlns:a16="http://schemas.microsoft.com/office/drawing/2014/main" id="{C492B19A-6A5B-4BAE-AC33-5B0725A62C92}"/>
                  </a:ext>
                </a:extLst>
              </p:cNvPr>
              <p:cNvSpPr/>
              <p:nvPr/>
            </p:nvSpPr>
            <p:spPr>
              <a:xfrm>
                <a:off x="5653234" y="3230501"/>
                <a:ext cx="2171966" cy="1042391"/>
              </a:xfrm>
              <a:prstGeom prst="roundRect">
                <a:avLst/>
              </a:prstGeom>
              <a:solidFill>
                <a:schemeClr val="bg1"/>
              </a:solidFill>
              <a:ln w="38100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sz="2800" b="1" dirty="0">
                    <a:solidFill>
                      <a:schemeClr val="tx1"/>
                    </a:solidFill>
                    <a:latin typeface="Century Gothic" panose="020B0502020202020204" pitchFamily="34" charset="0"/>
                  </a:rPr>
                  <a:t>20L</a:t>
                </a:r>
              </a:p>
            </p:txBody>
          </p:sp>
          <p:sp>
            <p:nvSpPr>
              <p:cNvPr id="45" name="Rectangle: Rounded Corners 44">
                <a:extLst>
                  <a:ext uri="{FF2B5EF4-FFF2-40B4-BE49-F238E27FC236}">
                    <a16:creationId xmlns:a16="http://schemas.microsoft.com/office/drawing/2014/main" id="{93E3669C-E01B-432F-BF7D-9968A299F4A5}"/>
                  </a:ext>
                </a:extLst>
              </p:cNvPr>
              <p:cNvSpPr/>
              <p:nvPr/>
            </p:nvSpPr>
            <p:spPr>
              <a:xfrm>
                <a:off x="5653234" y="4577849"/>
                <a:ext cx="2171966" cy="1042391"/>
              </a:xfrm>
              <a:prstGeom prst="roundRect">
                <a:avLst/>
              </a:prstGeom>
              <a:solidFill>
                <a:schemeClr val="bg1"/>
              </a:solidFill>
              <a:ln w="38100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sz="2800" b="1" dirty="0">
                    <a:solidFill>
                      <a:schemeClr val="tx1"/>
                    </a:solidFill>
                    <a:latin typeface="Century Gothic" panose="020B0502020202020204" pitchFamily="34" charset="0"/>
                  </a:rPr>
                  <a:t>8L</a:t>
                </a:r>
              </a:p>
            </p:txBody>
          </p:sp>
        </p:grpSp>
        <p:grpSp>
          <p:nvGrpSpPr>
            <p:cNvPr id="36" name="Group 35">
              <a:extLst>
                <a:ext uri="{FF2B5EF4-FFF2-40B4-BE49-F238E27FC236}">
                  <a16:creationId xmlns:a16="http://schemas.microsoft.com/office/drawing/2014/main" id="{DEC89F5A-C83F-4EEC-81C0-E2A5CC0A3477}"/>
                </a:ext>
              </a:extLst>
            </p:cNvPr>
            <p:cNvGrpSpPr/>
            <p:nvPr/>
          </p:nvGrpSpPr>
          <p:grpSpPr>
            <a:xfrm>
              <a:off x="1521384" y="4257868"/>
              <a:ext cx="2185605" cy="1169717"/>
              <a:chOff x="1521384" y="4257868"/>
              <a:chExt cx="2185605" cy="1169717"/>
            </a:xfrm>
          </p:grpSpPr>
          <p:sp>
            <p:nvSpPr>
              <p:cNvPr id="38" name="TextBox 37">
                <a:extLst>
                  <a:ext uri="{FF2B5EF4-FFF2-40B4-BE49-F238E27FC236}">
                    <a16:creationId xmlns:a16="http://schemas.microsoft.com/office/drawing/2014/main" id="{C968F0AA-8FE6-4A7E-B8FC-9B85558049EB}"/>
                  </a:ext>
                </a:extLst>
              </p:cNvPr>
              <p:cNvSpPr txBox="1"/>
              <p:nvPr/>
            </p:nvSpPr>
            <p:spPr>
              <a:xfrm>
                <a:off x="1659891" y="4965920"/>
                <a:ext cx="412292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2400" b="1" dirty="0">
                    <a:latin typeface="Century Gothic" panose="020B0502020202020204" pitchFamily="34" charset="0"/>
                  </a:rPr>
                  <a:t>A</a:t>
                </a:r>
              </a:p>
            </p:txBody>
          </p:sp>
          <p:sp>
            <p:nvSpPr>
              <p:cNvPr id="39" name="TextBox 38">
                <a:extLst>
                  <a:ext uri="{FF2B5EF4-FFF2-40B4-BE49-F238E27FC236}">
                    <a16:creationId xmlns:a16="http://schemas.microsoft.com/office/drawing/2014/main" id="{63883EBB-FE23-4F8B-A3A7-6F45446DA251}"/>
                  </a:ext>
                </a:extLst>
              </p:cNvPr>
              <p:cNvSpPr txBox="1"/>
              <p:nvPr/>
            </p:nvSpPr>
            <p:spPr>
              <a:xfrm>
                <a:off x="3344389" y="4965920"/>
                <a:ext cx="362600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2400" b="1" dirty="0">
                    <a:latin typeface="Century Gothic" panose="020B0502020202020204" pitchFamily="34" charset="0"/>
                  </a:rPr>
                  <a:t>B</a:t>
                </a:r>
              </a:p>
            </p:txBody>
          </p:sp>
          <p:sp>
            <p:nvSpPr>
              <p:cNvPr id="42" name="TextBox 41">
                <a:extLst>
                  <a:ext uri="{FF2B5EF4-FFF2-40B4-BE49-F238E27FC236}">
                    <a16:creationId xmlns:a16="http://schemas.microsoft.com/office/drawing/2014/main" id="{70F8489A-C22F-4660-9D98-072204849B7C}"/>
                  </a:ext>
                </a:extLst>
              </p:cNvPr>
              <p:cNvSpPr txBox="1"/>
              <p:nvPr/>
            </p:nvSpPr>
            <p:spPr>
              <a:xfrm>
                <a:off x="1521384" y="4257868"/>
                <a:ext cx="595035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3200" b="1" dirty="0">
                    <a:latin typeface="Century Gothic" panose="020B0502020202020204" pitchFamily="34" charset="0"/>
                  </a:rPr>
                  <a:t>2L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35404696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21" name="Group 20">
            <a:extLst>
              <a:ext uri="{FF2B5EF4-FFF2-40B4-BE49-F238E27FC236}">
                <a16:creationId xmlns:a16="http://schemas.microsoft.com/office/drawing/2014/main" id="{AC2ED062-E1E6-4397-8DDF-A291D71335F4}"/>
              </a:ext>
            </a:extLst>
          </p:cNvPr>
          <p:cNvGrpSpPr/>
          <p:nvPr/>
        </p:nvGrpSpPr>
        <p:grpSpPr>
          <a:xfrm>
            <a:off x="71151" y="6454317"/>
            <a:ext cx="1188000" cy="388198"/>
            <a:chOff x="79697" y="6454317"/>
            <a:chExt cx="1188000" cy="388198"/>
          </a:xfrm>
        </p:grpSpPr>
        <p:sp>
          <p:nvSpPr>
            <p:cNvPr id="22" name="TextBox 8">
              <a:extLst>
                <a:ext uri="{FF2B5EF4-FFF2-40B4-BE49-F238E27FC236}">
                  <a16:creationId xmlns:a16="http://schemas.microsoft.com/office/drawing/2014/main" id="{02429E7C-B84C-4502-A4D6-104F6745A721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538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400" b="1" dirty="0">
                  <a:latin typeface="Century Gothic" panose="020B0502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23" name="Picture 22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320537CC-8A33-470E-9029-1A6BDDEDE61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pic>
        <p:nvPicPr>
          <p:cNvPr id="28" name="Picture 27">
            <a:extLst>
              <a:ext uri="{FF2B5EF4-FFF2-40B4-BE49-F238E27FC236}">
                <a16:creationId xmlns:a16="http://schemas.microsoft.com/office/drawing/2014/main" id="{934691EF-9F3D-4B63-B221-F30A1F5BB7E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438" y="143658"/>
            <a:ext cx="8913124" cy="6322100"/>
          </a:xfrm>
          <a:prstGeom prst="rect">
            <a:avLst/>
          </a:prstGeom>
        </p:spPr>
      </p:pic>
      <p:sp>
        <p:nvSpPr>
          <p:cNvPr id="29" name="Rectangle 28">
            <a:extLst>
              <a:ext uri="{FF2B5EF4-FFF2-40B4-BE49-F238E27FC236}">
                <a16:creationId xmlns:a16="http://schemas.microsoft.com/office/drawing/2014/main" id="{34D68886-4108-4E51-9C21-2FF600502E75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lvl="0" algn="ctr"/>
            <a:r>
              <a:rPr lang="en-GB" sz="1600" b="1" u="sng" dirty="0">
                <a:solidFill>
                  <a:srgbClr val="E7E6E6">
                    <a:lumMod val="50000"/>
                  </a:srgbClr>
                </a:solidFill>
                <a:latin typeface="Century Gothic" panose="020B0502020202020204" pitchFamily="34" charset="0"/>
              </a:rPr>
              <a:t>Varied Fluency 3</a:t>
            </a:r>
          </a:p>
          <a:p>
            <a:pPr lvl="0" algn="ctr"/>
            <a:endParaRPr lang="en-GB" sz="20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Estimate how much liquid is in container B. 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4000" b="1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4000" b="1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fontAlgn="base">
              <a:defRPr/>
            </a:pPr>
            <a:endParaRPr lang="en-GB" sz="12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</p:txBody>
      </p:sp>
      <p:grpSp>
        <p:nvGrpSpPr>
          <p:cNvPr id="33" name="Group 32">
            <a:extLst>
              <a:ext uri="{FF2B5EF4-FFF2-40B4-BE49-F238E27FC236}">
                <a16:creationId xmlns:a16="http://schemas.microsoft.com/office/drawing/2014/main" id="{D876FEDD-B073-42FA-99C4-9F602FAEB5D4}"/>
              </a:ext>
            </a:extLst>
          </p:cNvPr>
          <p:cNvGrpSpPr/>
          <p:nvPr/>
        </p:nvGrpSpPr>
        <p:grpSpPr>
          <a:xfrm>
            <a:off x="1535517" y="1566933"/>
            <a:ext cx="6303816" cy="3860652"/>
            <a:chOff x="1521384" y="1566933"/>
            <a:chExt cx="6303816" cy="3860652"/>
          </a:xfrm>
        </p:grpSpPr>
        <p:grpSp>
          <p:nvGrpSpPr>
            <p:cNvPr id="35" name="Group 34">
              <a:extLst>
                <a:ext uri="{FF2B5EF4-FFF2-40B4-BE49-F238E27FC236}">
                  <a16:creationId xmlns:a16="http://schemas.microsoft.com/office/drawing/2014/main" id="{0209C8AA-6847-483B-9647-9F558443D7C9}"/>
                </a:ext>
              </a:extLst>
            </p:cNvPr>
            <p:cNvGrpSpPr/>
            <p:nvPr/>
          </p:nvGrpSpPr>
          <p:grpSpPr>
            <a:xfrm>
              <a:off x="5634365" y="1566933"/>
              <a:ext cx="2190835" cy="3704517"/>
              <a:chOff x="5634365" y="1915723"/>
              <a:chExt cx="2190835" cy="3704517"/>
            </a:xfrm>
          </p:grpSpPr>
          <p:sp>
            <p:nvSpPr>
              <p:cNvPr id="43" name="Rectangle: Rounded Corners 42">
                <a:extLst>
                  <a:ext uri="{FF2B5EF4-FFF2-40B4-BE49-F238E27FC236}">
                    <a16:creationId xmlns:a16="http://schemas.microsoft.com/office/drawing/2014/main" id="{7AF470DF-4F5A-4783-8578-A8CE610A0AE7}"/>
                  </a:ext>
                </a:extLst>
              </p:cNvPr>
              <p:cNvSpPr/>
              <p:nvPr/>
            </p:nvSpPr>
            <p:spPr>
              <a:xfrm>
                <a:off x="5634365" y="1915723"/>
                <a:ext cx="2171966" cy="1042391"/>
              </a:xfrm>
              <a:prstGeom prst="roundRect">
                <a:avLst/>
              </a:prstGeom>
              <a:solidFill>
                <a:schemeClr val="bg1"/>
              </a:solidFill>
              <a:ln w="38100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sz="2800" b="1" dirty="0">
                    <a:solidFill>
                      <a:schemeClr val="bg1">
                        <a:lumMod val="50000"/>
                      </a:schemeClr>
                    </a:solidFill>
                    <a:latin typeface="Century Gothic" panose="020B0502020202020204" pitchFamily="34" charset="0"/>
                  </a:rPr>
                  <a:t>1L</a:t>
                </a:r>
              </a:p>
            </p:txBody>
          </p:sp>
          <p:sp>
            <p:nvSpPr>
              <p:cNvPr id="44" name="Rectangle: Rounded Corners 43">
                <a:extLst>
                  <a:ext uri="{FF2B5EF4-FFF2-40B4-BE49-F238E27FC236}">
                    <a16:creationId xmlns:a16="http://schemas.microsoft.com/office/drawing/2014/main" id="{C492B19A-6A5B-4BAE-AC33-5B0725A62C92}"/>
                  </a:ext>
                </a:extLst>
              </p:cNvPr>
              <p:cNvSpPr/>
              <p:nvPr/>
            </p:nvSpPr>
            <p:spPr>
              <a:xfrm>
                <a:off x="5653234" y="3230501"/>
                <a:ext cx="2171966" cy="1042391"/>
              </a:xfrm>
              <a:prstGeom prst="roundRect">
                <a:avLst/>
              </a:prstGeom>
              <a:solidFill>
                <a:schemeClr val="bg1"/>
              </a:solidFill>
              <a:ln w="38100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sz="2800" b="1" dirty="0">
                    <a:solidFill>
                      <a:schemeClr val="bg1">
                        <a:lumMod val="50000"/>
                      </a:schemeClr>
                    </a:solidFill>
                    <a:latin typeface="Century Gothic" panose="020B0502020202020204" pitchFamily="34" charset="0"/>
                  </a:rPr>
                  <a:t>20L</a:t>
                </a:r>
              </a:p>
            </p:txBody>
          </p:sp>
          <p:sp>
            <p:nvSpPr>
              <p:cNvPr id="45" name="Rectangle: Rounded Corners 44">
                <a:extLst>
                  <a:ext uri="{FF2B5EF4-FFF2-40B4-BE49-F238E27FC236}">
                    <a16:creationId xmlns:a16="http://schemas.microsoft.com/office/drawing/2014/main" id="{93E3669C-E01B-432F-BF7D-9968A299F4A5}"/>
                  </a:ext>
                </a:extLst>
              </p:cNvPr>
              <p:cNvSpPr/>
              <p:nvPr/>
            </p:nvSpPr>
            <p:spPr>
              <a:xfrm>
                <a:off x="5653234" y="4577849"/>
                <a:ext cx="2171966" cy="1042391"/>
              </a:xfrm>
              <a:prstGeom prst="roundRect">
                <a:avLst/>
              </a:prstGeom>
              <a:solidFill>
                <a:schemeClr val="bg1"/>
              </a:solidFill>
              <a:ln w="38100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sz="2800" b="1" dirty="0">
                    <a:solidFill>
                      <a:srgbClr val="FF0000"/>
                    </a:solidFill>
                    <a:latin typeface="Century Gothic" panose="020B0502020202020204" pitchFamily="34" charset="0"/>
                  </a:rPr>
                  <a:t>8L</a:t>
                </a:r>
              </a:p>
            </p:txBody>
          </p:sp>
        </p:grpSp>
        <p:grpSp>
          <p:nvGrpSpPr>
            <p:cNvPr id="36" name="Group 35">
              <a:extLst>
                <a:ext uri="{FF2B5EF4-FFF2-40B4-BE49-F238E27FC236}">
                  <a16:creationId xmlns:a16="http://schemas.microsoft.com/office/drawing/2014/main" id="{DEC89F5A-C83F-4EEC-81C0-E2A5CC0A3477}"/>
                </a:ext>
              </a:extLst>
            </p:cNvPr>
            <p:cNvGrpSpPr/>
            <p:nvPr/>
          </p:nvGrpSpPr>
          <p:grpSpPr>
            <a:xfrm>
              <a:off x="1521384" y="4257868"/>
              <a:ext cx="2185605" cy="1169717"/>
              <a:chOff x="1521384" y="4257868"/>
              <a:chExt cx="2185605" cy="1169717"/>
            </a:xfrm>
          </p:grpSpPr>
          <p:sp>
            <p:nvSpPr>
              <p:cNvPr id="38" name="TextBox 37">
                <a:extLst>
                  <a:ext uri="{FF2B5EF4-FFF2-40B4-BE49-F238E27FC236}">
                    <a16:creationId xmlns:a16="http://schemas.microsoft.com/office/drawing/2014/main" id="{C968F0AA-8FE6-4A7E-B8FC-9B85558049EB}"/>
                  </a:ext>
                </a:extLst>
              </p:cNvPr>
              <p:cNvSpPr txBox="1"/>
              <p:nvPr/>
            </p:nvSpPr>
            <p:spPr>
              <a:xfrm>
                <a:off x="1659891" y="4965920"/>
                <a:ext cx="412292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2400" b="1" dirty="0">
                    <a:latin typeface="Century Gothic" panose="020B0502020202020204" pitchFamily="34" charset="0"/>
                  </a:rPr>
                  <a:t>A</a:t>
                </a:r>
              </a:p>
            </p:txBody>
          </p:sp>
          <p:sp>
            <p:nvSpPr>
              <p:cNvPr id="39" name="TextBox 38">
                <a:extLst>
                  <a:ext uri="{FF2B5EF4-FFF2-40B4-BE49-F238E27FC236}">
                    <a16:creationId xmlns:a16="http://schemas.microsoft.com/office/drawing/2014/main" id="{63883EBB-FE23-4F8B-A3A7-6F45446DA251}"/>
                  </a:ext>
                </a:extLst>
              </p:cNvPr>
              <p:cNvSpPr txBox="1"/>
              <p:nvPr/>
            </p:nvSpPr>
            <p:spPr>
              <a:xfrm>
                <a:off x="3344389" y="4965920"/>
                <a:ext cx="362600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2400" b="1" dirty="0">
                    <a:latin typeface="Century Gothic" panose="020B0502020202020204" pitchFamily="34" charset="0"/>
                  </a:rPr>
                  <a:t>B</a:t>
                </a:r>
              </a:p>
            </p:txBody>
          </p:sp>
          <p:sp>
            <p:nvSpPr>
              <p:cNvPr id="42" name="TextBox 41">
                <a:extLst>
                  <a:ext uri="{FF2B5EF4-FFF2-40B4-BE49-F238E27FC236}">
                    <a16:creationId xmlns:a16="http://schemas.microsoft.com/office/drawing/2014/main" id="{70F8489A-C22F-4660-9D98-072204849B7C}"/>
                  </a:ext>
                </a:extLst>
              </p:cNvPr>
              <p:cNvSpPr txBox="1"/>
              <p:nvPr/>
            </p:nvSpPr>
            <p:spPr>
              <a:xfrm>
                <a:off x="1521384" y="4257868"/>
                <a:ext cx="595035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3200" b="1" dirty="0">
                    <a:latin typeface="Century Gothic" panose="020B0502020202020204" pitchFamily="34" charset="0"/>
                  </a:rPr>
                  <a:t>2L</a:t>
                </a:r>
              </a:p>
            </p:txBody>
          </p:sp>
        </p:grpSp>
      </p:grpSp>
      <p:sp>
        <p:nvSpPr>
          <p:cNvPr id="17" name="Oval 16">
            <a:extLst>
              <a:ext uri="{FF2B5EF4-FFF2-40B4-BE49-F238E27FC236}">
                <a16:creationId xmlns:a16="http://schemas.microsoft.com/office/drawing/2014/main" id="{ADA98E78-CC12-44E9-8E71-8B82F9EE2CAE}"/>
              </a:ext>
            </a:extLst>
          </p:cNvPr>
          <p:cNvSpPr/>
          <p:nvPr/>
        </p:nvSpPr>
        <p:spPr>
          <a:xfrm>
            <a:off x="5421898" y="3929926"/>
            <a:ext cx="2637885" cy="1626908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3273693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lvl="0" algn="ctr"/>
            <a:r>
              <a:rPr lang="en-GB" sz="1600" b="1" u="sng" dirty="0">
                <a:solidFill>
                  <a:srgbClr val="E7E6E6">
                    <a:lumMod val="50000"/>
                  </a:srgbClr>
                </a:solidFill>
                <a:latin typeface="Century Gothic" panose="020B0502020202020204" pitchFamily="34" charset="0"/>
              </a:rPr>
              <a:t>Varied Fluency 4</a:t>
            </a:r>
          </a:p>
          <a:p>
            <a:pPr lvl="0" algn="ctr"/>
            <a:endParaRPr lang="en-GB" sz="20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Colour the containers up to the correct level. </a:t>
            </a: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F1550675-0405-44A6-B164-A8BD393A8D0B}"/>
              </a:ext>
            </a:extLst>
          </p:cNvPr>
          <p:cNvGrpSpPr/>
          <p:nvPr/>
        </p:nvGrpSpPr>
        <p:grpSpPr>
          <a:xfrm>
            <a:off x="71151" y="6454317"/>
            <a:ext cx="1188000" cy="388198"/>
            <a:chOff x="79697" y="6454317"/>
            <a:chExt cx="1188000" cy="388198"/>
          </a:xfrm>
        </p:grpSpPr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54EACCF1-E413-4980-9AF7-0BC550B33278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538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400" b="1" dirty="0">
                  <a:latin typeface="Century Gothic" panose="020B0502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0" name="Picture 9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0A26F8A3-ED00-4E7E-8704-280F83C8CD2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5DD9DAD7-A426-4E9C-AE59-F0E6B7E9536D}"/>
              </a:ext>
            </a:extLst>
          </p:cNvPr>
          <p:cNvGraphicFramePr>
            <a:graphicFrameLocks noGrp="1"/>
          </p:cNvGraphicFramePr>
          <p:nvPr/>
        </p:nvGraphicFramePr>
        <p:xfrm>
          <a:off x="780139" y="2270298"/>
          <a:ext cx="1875136" cy="2542909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895110">
                  <a:extLst>
                    <a:ext uri="{9D8B030D-6E8A-4147-A177-3AD203B41FA5}">
                      <a16:colId xmlns:a16="http://schemas.microsoft.com/office/drawing/2014/main" val="3348667451"/>
                    </a:ext>
                  </a:extLst>
                </a:gridCol>
                <a:gridCol w="475699">
                  <a:extLst>
                    <a:ext uri="{9D8B030D-6E8A-4147-A177-3AD203B41FA5}">
                      <a16:colId xmlns:a16="http://schemas.microsoft.com/office/drawing/2014/main" val="31861885"/>
                    </a:ext>
                  </a:extLst>
                </a:gridCol>
                <a:gridCol w="504327">
                  <a:extLst>
                    <a:ext uri="{9D8B030D-6E8A-4147-A177-3AD203B41FA5}">
                      <a16:colId xmlns:a16="http://schemas.microsoft.com/office/drawing/2014/main" val="135476471"/>
                    </a:ext>
                  </a:extLst>
                </a:gridCol>
              </a:tblGrid>
              <a:tr h="706363">
                <a:tc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96593728"/>
                  </a:ext>
                </a:extLst>
              </a:tr>
              <a:tr h="188364">
                <a:tc>
                  <a:txBody>
                    <a:bodyPr/>
                    <a:lstStyle/>
                    <a:p>
                      <a:endParaRPr lang="en-GB" sz="200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62512838"/>
                  </a:ext>
                </a:extLst>
              </a:tr>
              <a:tr h="188364">
                <a:tc>
                  <a:txBody>
                    <a:bodyPr/>
                    <a:lstStyle/>
                    <a:p>
                      <a:endParaRPr lang="en-GB" sz="200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00332706"/>
                  </a:ext>
                </a:extLst>
              </a:tr>
              <a:tr h="188364">
                <a:tc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51974402"/>
                  </a:ext>
                </a:extLst>
              </a:tr>
              <a:tr h="188364">
                <a:tc>
                  <a:txBody>
                    <a:bodyPr/>
                    <a:lstStyle/>
                    <a:p>
                      <a:endParaRPr lang="en-GB" sz="200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60619465"/>
                  </a:ext>
                </a:extLst>
              </a:tr>
              <a:tr h="188364">
                <a:tc>
                  <a:txBody>
                    <a:bodyPr/>
                    <a:lstStyle/>
                    <a:p>
                      <a:endParaRPr lang="en-GB" sz="200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80828214"/>
                  </a:ext>
                </a:extLst>
              </a:tr>
              <a:tr h="188364">
                <a:tc>
                  <a:txBody>
                    <a:bodyPr/>
                    <a:lstStyle/>
                    <a:p>
                      <a:endParaRPr lang="en-GB" sz="200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23873897"/>
                  </a:ext>
                </a:extLst>
              </a:tr>
              <a:tr h="188364">
                <a:tc>
                  <a:txBody>
                    <a:bodyPr/>
                    <a:lstStyle/>
                    <a:p>
                      <a:endParaRPr lang="en-GB" sz="200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59844985"/>
                  </a:ext>
                </a:extLst>
              </a:tr>
              <a:tr h="188364">
                <a:tc>
                  <a:txBody>
                    <a:bodyPr/>
                    <a:lstStyle/>
                    <a:p>
                      <a:endParaRPr lang="en-GB" sz="200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75608451"/>
                  </a:ext>
                </a:extLst>
              </a:tr>
              <a:tr h="188364">
                <a:tc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92372799"/>
                  </a:ext>
                </a:extLst>
              </a:tr>
              <a:tr h="141270">
                <a:tc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08492826"/>
                  </a:ext>
                </a:extLst>
              </a:tr>
            </a:tbl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858D9716-5950-42FB-94D7-50843254C54B}"/>
              </a:ext>
            </a:extLst>
          </p:cNvPr>
          <p:cNvGraphicFramePr>
            <a:graphicFrameLocks noGrp="1"/>
          </p:cNvGraphicFramePr>
          <p:nvPr/>
        </p:nvGraphicFramePr>
        <p:xfrm>
          <a:off x="836425" y="2107179"/>
          <a:ext cx="803424" cy="2532081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803424">
                  <a:extLst>
                    <a:ext uri="{9D8B030D-6E8A-4147-A177-3AD203B41FA5}">
                      <a16:colId xmlns:a16="http://schemas.microsoft.com/office/drawing/2014/main" val="135476471"/>
                    </a:ext>
                  </a:extLst>
                </a:gridCol>
              </a:tblGrid>
              <a:tr h="656466">
                <a:tc>
                  <a:txBody>
                    <a:bodyPr/>
                    <a:lstStyle/>
                    <a:p>
                      <a:pPr algn="r"/>
                      <a:r>
                        <a:rPr lang="en-GB" sz="1500" b="1">
                          <a:latin typeface="Century Gothic" panose="020B0502020202020204" pitchFamily="34" charset="0"/>
                        </a:rPr>
                        <a:t>L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00332706"/>
                  </a:ext>
                </a:extLst>
              </a:tr>
              <a:tr h="375123">
                <a:tc>
                  <a:txBody>
                    <a:bodyPr/>
                    <a:lstStyle/>
                    <a:p>
                      <a:pPr algn="r"/>
                      <a:r>
                        <a:rPr lang="en-GB" sz="1500" b="1" dirty="0">
                          <a:latin typeface="Century Gothic" panose="020B0502020202020204" pitchFamily="34" charset="0"/>
                        </a:rPr>
                        <a:t>10L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75608451"/>
                  </a:ext>
                </a:extLst>
              </a:tr>
              <a:tr h="375123">
                <a:tc>
                  <a:txBody>
                    <a:bodyPr/>
                    <a:lstStyle/>
                    <a:p>
                      <a:pPr algn="r"/>
                      <a:r>
                        <a:rPr lang="en-GB" sz="1500" b="1" dirty="0">
                          <a:latin typeface="Century Gothic" panose="020B0502020202020204" pitchFamily="34" charset="0"/>
                        </a:rPr>
                        <a:t>8L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92372799"/>
                  </a:ext>
                </a:extLst>
              </a:tr>
              <a:tr h="375123">
                <a:tc>
                  <a:txBody>
                    <a:bodyPr/>
                    <a:lstStyle/>
                    <a:p>
                      <a:pPr algn="r"/>
                      <a:r>
                        <a:rPr lang="en-GB" sz="1500" b="1" dirty="0">
                          <a:latin typeface="Century Gothic" panose="020B0502020202020204" pitchFamily="34" charset="0"/>
                        </a:rPr>
                        <a:t>6L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49856410"/>
                  </a:ext>
                </a:extLst>
              </a:tr>
              <a:tr h="375123">
                <a:tc>
                  <a:txBody>
                    <a:bodyPr/>
                    <a:lstStyle/>
                    <a:p>
                      <a:pPr algn="r"/>
                      <a:r>
                        <a:rPr lang="en-GB" sz="1500" b="1" dirty="0">
                          <a:latin typeface="Century Gothic" panose="020B0502020202020204" pitchFamily="34" charset="0"/>
                        </a:rPr>
                        <a:t>4L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23708211"/>
                  </a:ext>
                </a:extLst>
              </a:tr>
              <a:tr h="375123">
                <a:tc>
                  <a:txBody>
                    <a:bodyPr/>
                    <a:lstStyle/>
                    <a:p>
                      <a:pPr algn="r"/>
                      <a:r>
                        <a:rPr lang="en-GB" sz="1500" b="1" dirty="0">
                          <a:latin typeface="Century Gothic" panose="020B0502020202020204" pitchFamily="34" charset="0"/>
                        </a:rPr>
                        <a:t>2L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44305809"/>
                  </a:ext>
                </a:extLst>
              </a:tr>
            </a:tbl>
          </a:graphicData>
        </a:graphic>
      </p:graphicFrame>
      <p:graphicFrame>
        <p:nvGraphicFramePr>
          <p:cNvPr id="18" name="Table 17">
            <a:extLst>
              <a:ext uri="{FF2B5EF4-FFF2-40B4-BE49-F238E27FC236}">
                <a16:creationId xmlns:a16="http://schemas.microsoft.com/office/drawing/2014/main" id="{D6E2F9C5-2A2C-4512-A6C7-7E1C52D57B9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79882635"/>
              </p:ext>
            </p:extLst>
          </p:nvPr>
        </p:nvGraphicFramePr>
        <p:xfrm>
          <a:off x="3849195" y="2270298"/>
          <a:ext cx="1164312" cy="2542909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555793">
                  <a:extLst>
                    <a:ext uri="{9D8B030D-6E8A-4147-A177-3AD203B41FA5}">
                      <a16:colId xmlns:a16="http://schemas.microsoft.com/office/drawing/2014/main" val="3348667451"/>
                    </a:ext>
                  </a:extLst>
                </a:gridCol>
                <a:gridCol w="295372">
                  <a:extLst>
                    <a:ext uri="{9D8B030D-6E8A-4147-A177-3AD203B41FA5}">
                      <a16:colId xmlns:a16="http://schemas.microsoft.com/office/drawing/2014/main" val="31861885"/>
                    </a:ext>
                  </a:extLst>
                </a:gridCol>
                <a:gridCol w="313147">
                  <a:extLst>
                    <a:ext uri="{9D8B030D-6E8A-4147-A177-3AD203B41FA5}">
                      <a16:colId xmlns:a16="http://schemas.microsoft.com/office/drawing/2014/main" val="135476471"/>
                    </a:ext>
                  </a:extLst>
                </a:gridCol>
              </a:tblGrid>
              <a:tr h="706363">
                <a:tc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96593728"/>
                  </a:ext>
                </a:extLst>
              </a:tr>
              <a:tr h="188364">
                <a:tc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62512838"/>
                  </a:ext>
                </a:extLst>
              </a:tr>
              <a:tr h="188364">
                <a:tc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00332706"/>
                  </a:ext>
                </a:extLst>
              </a:tr>
              <a:tr h="188364">
                <a:tc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51974402"/>
                  </a:ext>
                </a:extLst>
              </a:tr>
              <a:tr h="188364">
                <a:tc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60619465"/>
                  </a:ext>
                </a:extLst>
              </a:tr>
              <a:tr h="188364">
                <a:tc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80828214"/>
                  </a:ext>
                </a:extLst>
              </a:tr>
              <a:tr h="188364">
                <a:tc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23873897"/>
                  </a:ext>
                </a:extLst>
              </a:tr>
              <a:tr h="188364">
                <a:tc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59844985"/>
                  </a:ext>
                </a:extLst>
              </a:tr>
              <a:tr h="188364">
                <a:tc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75608451"/>
                  </a:ext>
                </a:extLst>
              </a:tr>
              <a:tr h="188364">
                <a:tc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92372799"/>
                  </a:ext>
                </a:extLst>
              </a:tr>
              <a:tr h="141270">
                <a:tc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08492826"/>
                  </a:ext>
                </a:extLst>
              </a:tr>
            </a:tbl>
          </a:graphicData>
        </a:graphic>
      </p:graphicFrame>
      <p:graphicFrame>
        <p:nvGraphicFramePr>
          <p:cNvPr id="20" name="Table 19">
            <a:extLst>
              <a:ext uri="{FF2B5EF4-FFF2-40B4-BE49-F238E27FC236}">
                <a16:creationId xmlns:a16="http://schemas.microsoft.com/office/drawing/2014/main" id="{78F1F437-C375-4676-9A3A-AB1703E141D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67889955"/>
              </p:ext>
            </p:extLst>
          </p:nvPr>
        </p:nvGraphicFramePr>
        <p:xfrm>
          <a:off x="3847514" y="2145613"/>
          <a:ext cx="498863" cy="2532081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498863">
                  <a:extLst>
                    <a:ext uri="{9D8B030D-6E8A-4147-A177-3AD203B41FA5}">
                      <a16:colId xmlns:a16="http://schemas.microsoft.com/office/drawing/2014/main" val="135476471"/>
                    </a:ext>
                  </a:extLst>
                </a:gridCol>
              </a:tblGrid>
              <a:tr h="656466">
                <a:tc>
                  <a:txBody>
                    <a:bodyPr/>
                    <a:lstStyle/>
                    <a:p>
                      <a:pPr algn="r"/>
                      <a:r>
                        <a:rPr lang="en-GB" sz="1500" b="1" dirty="0">
                          <a:latin typeface="Century Gothic" panose="020B0502020202020204" pitchFamily="34" charset="0"/>
                        </a:rPr>
                        <a:t>L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00332706"/>
                  </a:ext>
                </a:extLst>
              </a:tr>
              <a:tr h="375123">
                <a:tc>
                  <a:txBody>
                    <a:bodyPr/>
                    <a:lstStyle/>
                    <a:p>
                      <a:pPr algn="r"/>
                      <a:r>
                        <a:rPr lang="en-GB" sz="1500" b="1" dirty="0">
                          <a:latin typeface="Century Gothic" panose="020B0502020202020204" pitchFamily="34" charset="0"/>
                        </a:rPr>
                        <a:t>10L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75608451"/>
                  </a:ext>
                </a:extLst>
              </a:tr>
              <a:tr h="375123">
                <a:tc>
                  <a:txBody>
                    <a:bodyPr/>
                    <a:lstStyle/>
                    <a:p>
                      <a:pPr algn="r"/>
                      <a:r>
                        <a:rPr lang="en-GB" sz="1500" b="1" dirty="0">
                          <a:latin typeface="Century Gothic" panose="020B0502020202020204" pitchFamily="34" charset="0"/>
                        </a:rPr>
                        <a:t>8L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92372799"/>
                  </a:ext>
                </a:extLst>
              </a:tr>
              <a:tr h="375123">
                <a:tc>
                  <a:txBody>
                    <a:bodyPr/>
                    <a:lstStyle/>
                    <a:p>
                      <a:pPr algn="r"/>
                      <a:r>
                        <a:rPr lang="en-GB" sz="1500" b="1" dirty="0">
                          <a:latin typeface="Century Gothic" panose="020B0502020202020204" pitchFamily="34" charset="0"/>
                        </a:rPr>
                        <a:t>6L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49856410"/>
                  </a:ext>
                </a:extLst>
              </a:tr>
              <a:tr h="375123">
                <a:tc>
                  <a:txBody>
                    <a:bodyPr/>
                    <a:lstStyle/>
                    <a:p>
                      <a:pPr algn="r"/>
                      <a:r>
                        <a:rPr lang="en-GB" sz="1500" b="1" dirty="0">
                          <a:latin typeface="Century Gothic" panose="020B0502020202020204" pitchFamily="34" charset="0"/>
                        </a:rPr>
                        <a:t>4L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23708211"/>
                  </a:ext>
                </a:extLst>
              </a:tr>
              <a:tr h="375123">
                <a:tc>
                  <a:txBody>
                    <a:bodyPr/>
                    <a:lstStyle/>
                    <a:p>
                      <a:pPr algn="r"/>
                      <a:r>
                        <a:rPr lang="en-GB" sz="1500" b="1" dirty="0">
                          <a:latin typeface="Century Gothic" panose="020B0502020202020204" pitchFamily="34" charset="0"/>
                        </a:rPr>
                        <a:t>2L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44305809"/>
                  </a:ext>
                </a:extLst>
              </a:tr>
            </a:tbl>
          </a:graphicData>
        </a:graphic>
      </p:graphicFrame>
      <p:sp>
        <p:nvSpPr>
          <p:cNvPr id="21" name="Rectangle: Rounded Corners 20">
            <a:extLst>
              <a:ext uri="{FF2B5EF4-FFF2-40B4-BE49-F238E27FC236}">
                <a16:creationId xmlns:a16="http://schemas.microsoft.com/office/drawing/2014/main" id="{94534CB0-32DD-4514-A02A-49A2E0BD6E48}"/>
              </a:ext>
            </a:extLst>
          </p:cNvPr>
          <p:cNvSpPr/>
          <p:nvPr/>
        </p:nvSpPr>
        <p:spPr>
          <a:xfrm>
            <a:off x="6672064" y="5171215"/>
            <a:ext cx="1079979" cy="800408"/>
          </a:xfrm>
          <a:prstGeom prst="roundRect">
            <a:avLst/>
          </a:prstGeom>
          <a:solidFill>
            <a:schemeClr val="bg1"/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solidFill>
                  <a:schemeClr val="tx1"/>
                </a:solidFill>
                <a:latin typeface="Century Gothic" panose="020B0502020202020204" pitchFamily="34" charset="0"/>
              </a:rPr>
              <a:t>4L</a:t>
            </a:r>
          </a:p>
        </p:txBody>
      </p:sp>
      <p:sp>
        <p:nvSpPr>
          <p:cNvPr id="22" name="Rectangle: Rounded Corners 21">
            <a:extLst>
              <a:ext uri="{FF2B5EF4-FFF2-40B4-BE49-F238E27FC236}">
                <a16:creationId xmlns:a16="http://schemas.microsoft.com/office/drawing/2014/main" id="{41C1086C-DE41-4EDF-B92C-E6848D10C5F0}"/>
              </a:ext>
            </a:extLst>
          </p:cNvPr>
          <p:cNvSpPr/>
          <p:nvPr/>
        </p:nvSpPr>
        <p:spPr>
          <a:xfrm>
            <a:off x="3924891" y="5171215"/>
            <a:ext cx="1079979" cy="800408"/>
          </a:xfrm>
          <a:prstGeom prst="roundRect">
            <a:avLst/>
          </a:prstGeom>
          <a:solidFill>
            <a:schemeClr val="bg1"/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solidFill>
                  <a:schemeClr val="tx1"/>
                </a:solidFill>
                <a:latin typeface="Century Gothic" panose="020B0502020202020204" pitchFamily="34" charset="0"/>
              </a:rPr>
              <a:t>10L</a:t>
            </a: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7D266FE6-9B1D-431F-B152-B262187DDBE7}"/>
              </a:ext>
            </a:extLst>
          </p:cNvPr>
          <p:cNvSpPr/>
          <p:nvPr/>
        </p:nvSpPr>
        <p:spPr>
          <a:xfrm>
            <a:off x="1177717" y="5171215"/>
            <a:ext cx="1079979" cy="800408"/>
          </a:xfrm>
          <a:prstGeom prst="roundRect">
            <a:avLst/>
          </a:prstGeom>
          <a:solidFill>
            <a:schemeClr val="bg1"/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solidFill>
                  <a:schemeClr val="tx1"/>
                </a:solidFill>
                <a:latin typeface="Century Gothic" panose="020B0502020202020204" pitchFamily="34" charset="0"/>
              </a:rPr>
              <a:t>9L</a:t>
            </a:r>
          </a:p>
        </p:txBody>
      </p:sp>
      <p:graphicFrame>
        <p:nvGraphicFramePr>
          <p:cNvPr id="24" name="Table 23">
            <a:extLst>
              <a:ext uri="{FF2B5EF4-FFF2-40B4-BE49-F238E27FC236}">
                <a16:creationId xmlns:a16="http://schemas.microsoft.com/office/drawing/2014/main" id="{686D23A5-0221-4976-9A48-AD8AB911453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87172471"/>
              </p:ext>
            </p:extLst>
          </p:nvPr>
        </p:nvGraphicFramePr>
        <p:xfrm>
          <a:off x="6207427" y="2790344"/>
          <a:ext cx="1954548" cy="2021876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026262">
                  <a:extLst>
                    <a:ext uri="{9D8B030D-6E8A-4147-A177-3AD203B41FA5}">
                      <a16:colId xmlns:a16="http://schemas.microsoft.com/office/drawing/2014/main" val="3348667451"/>
                    </a:ext>
                  </a:extLst>
                </a:gridCol>
                <a:gridCol w="450585">
                  <a:extLst>
                    <a:ext uri="{9D8B030D-6E8A-4147-A177-3AD203B41FA5}">
                      <a16:colId xmlns:a16="http://schemas.microsoft.com/office/drawing/2014/main" val="31861885"/>
                    </a:ext>
                  </a:extLst>
                </a:gridCol>
                <a:gridCol w="477701">
                  <a:extLst>
                    <a:ext uri="{9D8B030D-6E8A-4147-A177-3AD203B41FA5}">
                      <a16:colId xmlns:a16="http://schemas.microsoft.com/office/drawing/2014/main" val="135476471"/>
                    </a:ext>
                  </a:extLst>
                </a:gridCol>
              </a:tblGrid>
              <a:tr h="296896">
                <a:tc>
                  <a:txBody>
                    <a:bodyPr/>
                    <a:lstStyle/>
                    <a:p>
                      <a:endParaRPr lang="en-GB" sz="1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1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96593728"/>
                  </a:ext>
                </a:extLst>
              </a:tr>
              <a:tr h="86249">
                <a:tc>
                  <a:txBody>
                    <a:bodyPr/>
                    <a:lstStyle/>
                    <a:p>
                      <a:endParaRPr lang="en-GB" sz="1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59591349"/>
                  </a:ext>
                </a:extLst>
              </a:tr>
              <a:tr h="86249">
                <a:tc>
                  <a:txBody>
                    <a:bodyPr/>
                    <a:lstStyle/>
                    <a:p>
                      <a:endParaRPr lang="en-GB" sz="1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23829160"/>
                  </a:ext>
                </a:extLst>
              </a:tr>
              <a:tr h="86249">
                <a:tc>
                  <a:txBody>
                    <a:bodyPr/>
                    <a:lstStyle/>
                    <a:p>
                      <a:endParaRPr lang="en-GB" sz="1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55564607"/>
                  </a:ext>
                </a:extLst>
              </a:tr>
              <a:tr h="86249">
                <a:tc>
                  <a:txBody>
                    <a:bodyPr/>
                    <a:lstStyle/>
                    <a:p>
                      <a:endParaRPr lang="en-GB" sz="1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33271357"/>
                  </a:ext>
                </a:extLst>
              </a:tr>
              <a:tr h="86249">
                <a:tc>
                  <a:txBody>
                    <a:bodyPr/>
                    <a:lstStyle/>
                    <a:p>
                      <a:endParaRPr lang="en-GB" sz="1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39795684"/>
                  </a:ext>
                </a:extLst>
              </a:tr>
              <a:tr h="86249">
                <a:tc>
                  <a:txBody>
                    <a:bodyPr/>
                    <a:lstStyle/>
                    <a:p>
                      <a:endParaRPr lang="en-GB" sz="1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40208046"/>
                  </a:ext>
                </a:extLst>
              </a:tr>
              <a:tr h="86249">
                <a:tc>
                  <a:txBody>
                    <a:bodyPr/>
                    <a:lstStyle/>
                    <a:p>
                      <a:endParaRPr lang="en-GB" sz="1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80856357"/>
                  </a:ext>
                </a:extLst>
              </a:tr>
              <a:tr h="86249">
                <a:tc>
                  <a:txBody>
                    <a:bodyPr/>
                    <a:lstStyle/>
                    <a:p>
                      <a:endParaRPr lang="en-GB" sz="1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68933746"/>
                  </a:ext>
                </a:extLst>
              </a:tr>
              <a:tr h="86249">
                <a:tc>
                  <a:txBody>
                    <a:bodyPr/>
                    <a:lstStyle/>
                    <a:p>
                      <a:endParaRPr lang="en-GB" sz="1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0264015"/>
                  </a:ext>
                </a:extLst>
              </a:tr>
              <a:tr h="86249">
                <a:tc>
                  <a:txBody>
                    <a:bodyPr/>
                    <a:lstStyle/>
                    <a:p>
                      <a:endParaRPr lang="en-GB" sz="1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51395870"/>
                  </a:ext>
                </a:extLst>
              </a:tr>
              <a:tr h="86249">
                <a:tc>
                  <a:txBody>
                    <a:bodyPr/>
                    <a:lstStyle/>
                    <a:p>
                      <a:endParaRPr lang="en-GB" sz="1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62512838"/>
                  </a:ext>
                </a:extLst>
              </a:tr>
              <a:tr h="86249">
                <a:tc>
                  <a:txBody>
                    <a:bodyPr/>
                    <a:lstStyle/>
                    <a:p>
                      <a:endParaRPr lang="en-GB" sz="1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00332706"/>
                  </a:ext>
                </a:extLst>
              </a:tr>
              <a:tr h="86249">
                <a:tc>
                  <a:txBody>
                    <a:bodyPr/>
                    <a:lstStyle/>
                    <a:p>
                      <a:endParaRPr lang="en-GB" sz="1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51974402"/>
                  </a:ext>
                </a:extLst>
              </a:tr>
              <a:tr h="86249">
                <a:tc>
                  <a:txBody>
                    <a:bodyPr/>
                    <a:lstStyle/>
                    <a:p>
                      <a:endParaRPr lang="en-GB" sz="1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60619465"/>
                  </a:ext>
                </a:extLst>
              </a:tr>
              <a:tr h="86249">
                <a:tc>
                  <a:txBody>
                    <a:bodyPr/>
                    <a:lstStyle/>
                    <a:p>
                      <a:endParaRPr lang="en-GB" sz="1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80828214"/>
                  </a:ext>
                </a:extLst>
              </a:tr>
              <a:tr h="86249">
                <a:tc>
                  <a:txBody>
                    <a:bodyPr/>
                    <a:lstStyle/>
                    <a:p>
                      <a:endParaRPr lang="en-GB" sz="1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23873897"/>
                  </a:ext>
                </a:extLst>
              </a:tr>
              <a:tr h="86249">
                <a:tc>
                  <a:txBody>
                    <a:bodyPr/>
                    <a:lstStyle/>
                    <a:p>
                      <a:endParaRPr lang="en-GB" sz="1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59844985"/>
                  </a:ext>
                </a:extLst>
              </a:tr>
              <a:tr h="86249">
                <a:tc>
                  <a:txBody>
                    <a:bodyPr/>
                    <a:lstStyle/>
                    <a:p>
                      <a:endParaRPr lang="en-GB" sz="100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75608451"/>
                  </a:ext>
                </a:extLst>
              </a:tr>
              <a:tr h="86249">
                <a:tc>
                  <a:txBody>
                    <a:bodyPr/>
                    <a:lstStyle/>
                    <a:p>
                      <a:endParaRPr lang="en-GB" sz="1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92372799"/>
                  </a:ext>
                </a:extLst>
              </a:tr>
              <a:tr h="86249">
                <a:tc>
                  <a:txBody>
                    <a:bodyPr/>
                    <a:lstStyle/>
                    <a:p>
                      <a:endParaRPr lang="en-GB" sz="1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49856410"/>
                  </a:ext>
                </a:extLst>
              </a:tr>
            </a:tbl>
          </a:graphicData>
        </a:graphic>
      </p:graphicFrame>
      <p:graphicFrame>
        <p:nvGraphicFramePr>
          <p:cNvPr id="25" name="Table 24">
            <a:extLst>
              <a:ext uri="{FF2B5EF4-FFF2-40B4-BE49-F238E27FC236}">
                <a16:creationId xmlns:a16="http://schemas.microsoft.com/office/drawing/2014/main" id="{FECD1904-D877-4232-BDB2-0E06F5A8596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86272566"/>
              </p:ext>
            </p:extLst>
          </p:nvPr>
        </p:nvGraphicFramePr>
        <p:xfrm>
          <a:off x="6704595" y="2505023"/>
          <a:ext cx="498863" cy="230400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498863">
                  <a:extLst>
                    <a:ext uri="{9D8B030D-6E8A-4147-A177-3AD203B41FA5}">
                      <a16:colId xmlns:a16="http://schemas.microsoft.com/office/drawing/2014/main" val="135476471"/>
                    </a:ext>
                  </a:extLst>
                </a:gridCol>
              </a:tblGrid>
              <a:tr h="597330">
                <a:tc>
                  <a:txBody>
                    <a:bodyPr/>
                    <a:lstStyle/>
                    <a:p>
                      <a:pPr algn="r"/>
                      <a:r>
                        <a:rPr lang="en-GB" sz="1500" b="1" dirty="0">
                          <a:latin typeface="Century Gothic" panose="020B0502020202020204" pitchFamily="34" charset="0"/>
                        </a:rPr>
                        <a:t>L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00332706"/>
                  </a:ext>
                </a:extLst>
              </a:tr>
              <a:tr h="341334">
                <a:tc>
                  <a:txBody>
                    <a:bodyPr/>
                    <a:lstStyle/>
                    <a:p>
                      <a:pPr algn="r"/>
                      <a:r>
                        <a:rPr lang="en-GB" sz="1500" b="1" dirty="0">
                          <a:latin typeface="Century Gothic" panose="020B0502020202020204" pitchFamily="34" charset="0"/>
                        </a:rPr>
                        <a:t>9L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75608451"/>
                  </a:ext>
                </a:extLst>
              </a:tr>
              <a:tr h="341334">
                <a:tc>
                  <a:txBody>
                    <a:bodyPr/>
                    <a:lstStyle/>
                    <a:p>
                      <a:pPr algn="r"/>
                      <a:r>
                        <a:rPr lang="en-GB" sz="1500" b="1" dirty="0">
                          <a:latin typeface="Century Gothic" panose="020B0502020202020204" pitchFamily="34" charset="0"/>
                        </a:rPr>
                        <a:t>7L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92372799"/>
                  </a:ext>
                </a:extLst>
              </a:tr>
              <a:tr h="341334">
                <a:tc>
                  <a:txBody>
                    <a:bodyPr/>
                    <a:lstStyle/>
                    <a:p>
                      <a:pPr algn="r"/>
                      <a:r>
                        <a:rPr lang="en-GB" sz="1500" b="1" dirty="0">
                          <a:latin typeface="Century Gothic" panose="020B0502020202020204" pitchFamily="34" charset="0"/>
                        </a:rPr>
                        <a:t>5L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49856410"/>
                  </a:ext>
                </a:extLst>
              </a:tr>
              <a:tr h="341334">
                <a:tc>
                  <a:txBody>
                    <a:bodyPr/>
                    <a:lstStyle/>
                    <a:p>
                      <a:pPr algn="r"/>
                      <a:r>
                        <a:rPr lang="en-GB" sz="1500" b="1" dirty="0">
                          <a:latin typeface="Century Gothic" panose="020B0502020202020204" pitchFamily="34" charset="0"/>
                        </a:rPr>
                        <a:t>3L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23708211"/>
                  </a:ext>
                </a:extLst>
              </a:tr>
              <a:tr h="341334">
                <a:tc>
                  <a:txBody>
                    <a:bodyPr/>
                    <a:lstStyle/>
                    <a:p>
                      <a:pPr algn="r"/>
                      <a:r>
                        <a:rPr lang="en-GB" sz="1500" b="1" dirty="0">
                          <a:latin typeface="Century Gothic" panose="020B0502020202020204" pitchFamily="34" charset="0"/>
                        </a:rPr>
                        <a:t>1L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4430580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6359708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lvl="0" algn="ctr"/>
            <a:r>
              <a:rPr lang="en-GB" sz="1600" b="1" u="sng" dirty="0">
                <a:solidFill>
                  <a:srgbClr val="E7E6E6">
                    <a:lumMod val="50000"/>
                  </a:srgbClr>
                </a:solidFill>
                <a:latin typeface="Century Gothic" panose="020B0502020202020204" pitchFamily="34" charset="0"/>
              </a:rPr>
              <a:t>Varied Fluency 4</a:t>
            </a:r>
          </a:p>
          <a:p>
            <a:pPr lvl="0" algn="ctr"/>
            <a:endParaRPr lang="en-GB" sz="20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Colour the containers up to the correct level. </a:t>
            </a: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F1550675-0405-44A6-B164-A8BD393A8D0B}"/>
              </a:ext>
            </a:extLst>
          </p:cNvPr>
          <p:cNvGrpSpPr/>
          <p:nvPr/>
        </p:nvGrpSpPr>
        <p:grpSpPr>
          <a:xfrm>
            <a:off x="71151" y="6454317"/>
            <a:ext cx="1188000" cy="388198"/>
            <a:chOff x="79697" y="6454317"/>
            <a:chExt cx="1188000" cy="388198"/>
          </a:xfrm>
        </p:grpSpPr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54EACCF1-E413-4980-9AF7-0BC550B33278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538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400" b="1" dirty="0">
                  <a:latin typeface="Century Gothic" panose="020B0502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0" name="Picture 9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0A26F8A3-ED00-4E7E-8704-280F83C8CD2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5DD9DAD7-A426-4E9C-AE59-F0E6B7E9536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33930107"/>
              </p:ext>
            </p:extLst>
          </p:nvPr>
        </p:nvGraphicFramePr>
        <p:xfrm>
          <a:off x="780139" y="2270298"/>
          <a:ext cx="1875136" cy="2542909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895110">
                  <a:extLst>
                    <a:ext uri="{9D8B030D-6E8A-4147-A177-3AD203B41FA5}">
                      <a16:colId xmlns:a16="http://schemas.microsoft.com/office/drawing/2014/main" val="3348667451"/>
                    </a:ext>
                  </a:extLst>
                </a:gridCol>
                <a:gridCol w="475699">
                  <a:extLst>
                    <a:ext uri="{9D8B030D-6E8A-4147-A177-3AD203B41FA5}">
                      <a16:colId xmlns:a16="http://schemas.microsoft.com/office/drawing/2014/main" val="31861885"/>
                    </a:ext>
                  </a:extLst>
                </a:gridCol>
                <a:gridCol w="504327">
                  <a:extLst>
                    <a:ext uri="{9D8B030D-6E8A-4147-A177-3AD203B41FA5}">
                      <a16:colId xmlns:a16="http://schemas.microsoft.com/office/drawing/2014/main" val="135476471"/>
                    </a:ext>
                  </a:extLst>
                </a:gridCol>
              </a:tblGrid>
              <a:tr h="706363">
                <a:tc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96593728"/>
                  </a:ext>
                </a:extLst>
              </a:tr>
              <a:tr h="188364">
                <a:tc>
                  <a:txBody>
                    <a:bodyPr/>
                    <a:lstStyle/>
                    <a:p>
                      <a:endParaRPr lang="en-GB" sz="200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62512838"/>
                  </a:ext>
                </a:extLst>
              </a:tr>
              <a:tr h="188364">
                <a:tc>
                  <a:txBody>
                    <a:bodyPr/>
                    <a:lstStyle/>
                    <a:p>
                      <a:endParaRPr lang="en-GB" sz="200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00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00332706"/>
                  </a:ext>
                </a:extLst>
              </a:tr>
              <a:tr h="188364">
                <a:tc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00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51974402"/>
                  </a:ext>
                </a:extLst>
              </a:tr>
              <a:tr h="188364">
                <a:tc>
                  <a:txBody>
                    <a:bodyPr/>
                    <a:lstStyle/>
                    <a:p>
                      <a:endParaRPr lang="en-GB" sz="200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00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60619465"/>
                  </a:ext>
                </a:extLst>
              </a:tr>
              <a:tr h="188364">
                <a:tc>
                  <a:txBody>
                    <a:bodyPr/>
                    <a:lstStyle/>
                    <a:p>
                      <a:endParaRPr lang="en-GB" sz="200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00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80828214"/>
                  </a:ext>
                </a:extLst>
              </a:tr>
              <a:tr h="188364">
                <a:tc>
                  <a:txBody>
                    <a:bodyPr/>
                    <a:lstStyle/>
                    <a:p>
                      <a:endParaRPr lang="en-GB" sz="200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00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23873897"/>
                  </a:ext>
                </a:extLst>
              </a:tr>
              <a:tr h="188364">
                <a:tc>
                  <a:txBody>
                    <a:bodyPr/>
                    <a:lstStyle/>
                    <a:p>
                      <a:endParaRPr lang="en-GB" sz="200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00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59844985"/>
                  </a:ext>
                </a:extLst>
              </a:tr>
              <a:tr h="188364">
                <a:tc>
                  <a:txBody>
                    <a:bodyPr/>
                    <a:lstStyle/>
                    <a:p>
                      <a:endParaRPr lang="en-GB" sz="200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00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00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75608451"/>
                  </a:ext>
                </a:extLst>
              </a:tr>
              <a:tr h="188364">
                <a:tc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00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92372799"/>
                  </a:ext>
                </a:extLst>
              </a:tr>
              <a:tr h="141270">
                <a:tc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00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08492826"/>
                  </a:ext>
                </a:extLst>
              </a:tr>
            </a:tbl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858D9716-5950-42FB-94D7-50843254C54B}"/>
              </a:ext>
            </a:extLst>
          </p:cNvPr>
          <p:cNvGraphicFramePr>
            <a:graphicFrameLocks noGrp="1"/>
          </p:cNvGraphicFramePr>
          <p:nvPr/>
        </p:nvGraphicFramePr>
        <p:xfrm>
          <a:off x="836425" y="2107179"/>
          <a:ext cx="803424" cy="2532081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803424">
                  <a:extLst>
                    <a:ext uri="{9D8B030D-6E8A-4147-A177-3AD203B41FA5}">
                      <a16:colId xmlns:a16="http://schemas.microsoft.com/office/drawing/2014/main" val="135476471"/>
                    </a:ext>
                  </a:extLst>
                </a:gridCol>
              </a:tblGrid>
              <a:tr h="656466">
                <a:tc>
                  <a:txBody>
                    <a:bodyPr/>
                    <a:lstStyle/>
                    <a:p>
                      <a:pPr algn="r"/>
                      <a:r>
                        <a:rPr lang="en-GB" sz="1500" b="1">
                          <a:latin typeface="Century Gothic" panose="020B0502020202020204" pitchFamily="34" charset="0"/>
                        </a:rPr>
                        <a:t>L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00332706"/>
                  </a:ext>
                </a:extLst>
              </a:tr>
              <a:tr h="375123">
                <a:tc>
                  <a:txBody>
                    <a:bodyPr/>
                    <a:lstStyle/>
                    <a:p>
                      <a:pPr algn="r"/>
                      <a:r>
                        <a:rPr lang="en-GB" sz="1500" b="1" dirty="0">
                          <a:latin typeface="Century Gothic" panose="020B0502020202020204" pitchFamily="34" charset="0"/>
                        </a:rPr>
                        <a:t>10L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75608451"/>
                  </a:ext>
                </a:extLst>
              </a:tr>
              <a:tr h="375123">
                <a:tc>
                  <a:txBody>
                    <a:bodyPr/>
                    <a:lstStyle/>
                    <a:p>
                      <a:pPr algn="r"/>
                      <a:r>
                        <a:rPr lang="en-GB" sz="1500" b="1" dirty="0">
                          <a:latin typeface="Century Gothic" panose="020B0502020202020204" pitchFamily="34" charset="0"/>
                        </a:rPr>
                        <a:t>8L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92372799"/>
                  </a:ext>
                </a:extLst>
              </a:tr>
              <a:tr h="375123">
                <a:tc>
                  <a:txBody>
                    <a:bodyPr/>
                    <a:lstStyle/>
                    <a:p>
                      <a:pPr algn="r"/>
                      <a:r>
                        <a:rPr lang="en-GB" sz="1500" b="1" dirty="0">
                          <a:latin typeface="Century Gothic" panose="020B0502020202020204" pitchFamily="34" charset="0"/>
                        </a:rPr>
                        <a:t>6L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49856410"/>
                  </a:ext>
                </a:extLst>
              </a:tr>
              <a:tr h="375123">
                <a:tc>
                  <a:txBody>
                    <a:bodyPr/>
                    <a:lstStyle/>
                    <a:p>
                      <a:pPr algn="r"/>
                      <a:r>
                        <a:rPr lang="en-GB" sz="1500" b="1" dirty="0">
                          <a:latin typeface="Century Gothic" panose="020B0502020202020204" pitchFamily="34" charset="0"/>
                        </a:rPr>
                        <a:t>4L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23708211"/>
                  </a:ext>
                </a:extLst>
              </a:tr>
              <a:tr h="375123">
                <a:tc>
                  <a:txBody>
                    <a:bodyPr/>
                    <a:lstStyle/>
                    <a:p>
                      <a:pPr algn="r"/>
                      <a:r>
                        <a:rPr lang="en-GB" sz="1500" b="1" dirty="0">
                          <a:latin typeface="Century Gothic" panose="020B0502020202020204" pitchFamily="34" charset="0"/>
                        </a:rPr>
                        <a:t>2L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44305809"/>
                  </a:ext>
                </a:extLst>
              </a:tr>
            </a:tbl>
          </a:graphicData>
        </a:graphic>
      </p:graphicFrame>
      <p:graphicFrame>
        <p:nvGraphicFramePr>
          <p:cNvPr id="18" name="Table 17">
            <a:extLst>
              <a:ext uri="{FF2B5EF4-FFF2-40B4-BE49-F238E27FC236}">
                <a16:creationId xmlns:a16="http://schemas.microsoft.com/office/drawing/2014/main" id="{D6E2F9C5-2A2C-4512-A6C7-7E1C52D57B9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80907734"/>
              </p:ext>
            </p:extLst>
          </p:nvPr>
        </p:nvGraphicFramePr>
        <p:xfrm>
          <a:off x="3849195" y="2270298"/>
          <a:ext cx="1164312" cy="2542909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555793">
                  <a:extLst>
                    <a:ext uri="{9D8B030D-6E8A-4147-A177-3AD203B41FA5}">
                      <a16:colId xmlns:a16="http://schemas.microsoft.com/office/drawing/2014/main" val="3348667451"/>
                    </a:ext>
                  </a:extLst>
                </a:gridCol>
                <a:gridCol w="295372">
                  <a:extLst>
                    <a:ext uri="{9D8B030D-6E8A-4147-A177-3AD203B41FA5}">
                      <a16:colId xmlns:a16="http://schemas.microsoft.com/office/drawing/2014/main" val="31861885"/>
                    </a:ext>
                  </a:extLst>
                </a:gridCol>
                <a:gridCol w="313147">
                  <a:extLst>
                    <a:ext uri="{9D8B030D-6E8A-4147-A177-3AD203B41FA5}">
                      <a16:colId xmlns:a16="http://schemas.microsoft.com/office/drawing/2014/main" val="135476471"/>
                    </a:ext>
                  </a:extLst>
                </a:gridCol>
              </a:tblGrid>
              <a:tr h="706363">
                <a:tc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96593728"/>
                  </a:ext>
                </a:extLst>
              </a:tr>
              <a:tr h="188364">
                <a:tc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00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62512838"/>
                  </a:ext>
                </a:extLst>
              </a:tr>
              <a:tr h="188364">
                <a:tc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00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00332706"/>
                  </a:ext>
                </a:extLst>
              </a:tr>
              <a:tr h="188364">
                <a:tc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00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51974402"/>
                  </a:ext>
                </a:extLst>
              </a:tr>
              <a:tr h="188364">
                <a:tc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00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60619465"/>
                  </a:ext>
                </a:extLst>
              </a:tr>
              <a:tr h="188364">
                <a:tc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00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80828214"/>
                  </a:ext>
                </a:extLst>
              </a:tr>
              <a:tr h="188364">
                <a:tc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00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23873897"/>
                  </a:ext>
                </a:extLst>
              </a:tr>
              <a:tr h="188364">
                <a:tc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00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59844985"/>
                  </a:ext>
                </a:extLst>
              </a:tr>
              <a:tr h="188364">
                <a:tc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00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75608451"/>
                  </a:ext>
                </a:extLst>
              </a:tr>
              <a:tr h="188364">
                <a:tc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00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92372799"/>
                  </a:ext>
                </a:extLst>
              </a:tr>
              <a:tr h="141270">
                <a:tc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00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08492826"/>
                  </a:ext>
                </a:extLst>
              </a:tr>
            </a:tbl>
          </a:graphicData>
        </a:graphic>
      </p:graphicFrame>
      <p:graphicFrame>
        <p:nvGraphicFramePr>
          <p:cNvPr id="20" name="Table 19">
            <a:extLst>
              <a:ext uri="{FF2B5EF4-FFF2-40B4-BE49-F238E27FC236}">
                <a16:creationId xmlns:a16="http://schemas.microsoft.com/office/drawing/2014/main" id="{78F1F437-C375-4676-9A3A-AB1703E141D4}"/>
              </a:ext>
            </a:extLst>
          </p:cNvPr>
          <p:cNvGraphicFramePr>
            <a:graphicFrameLocks noGrp="1"/>
          </p:cNvGraphicFramePr>
          <p:nvPr/>
        </p:nvGraphicFramePr>
        <p:xfrm>
          <a:off x="3847514" y="2145613"/>
          <a:ext cx="498863" cy="2532081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498863">
                  <a:extLst>
                    <a:ext uri="{9D8B030D-6E8A-4147-A177-3AD203B41FA5}">
                      <a16:colId xmlns:a16="http://schemas.microsoft.com/office/drawing/2014/main" val="135476471"/>
                    </a:ext>
                  </a:extLst>
                </a:gridCol>
              </a:tblGrid>
              <a:tr h="656466">
                <a:tc>
                  <a:txBody>
                    <a:bodyPr/>
                    <a:lstStyle/>
                    <a:p>
                      <a:pPr algn="r"/>
                      <a:r>
                        <a:rPr lang="en-GB" sz="1500" b="1" dirty="0">
                          <a:latin typeface="Century Gothic" panose="020B0502020202020204" pitchFamily="34" charset="0"/>
                        </a:rPr>
                        <a:t>L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00332706"/>
                  </a:ext>
                </a:extLst>
              </a:tr>
              <a:tr h="375123">
                <a:tc>
                  <a:txBody>
                    <a:bodyPr/>
                    <a:lstStyle/>
                    <a:p>
                      <a:pPr algn="r"/>
                      <a:r>
                        <a:rPr lang="en-GB" sz="1500" b="1" dirty="0">
                          <a:latin typeface="Century Gothic" panose="020B0502020202020204" pitchFamily="34" charset="0"/>
                        </a:rPr>
                        <a:t>10L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75608451"/>
                  </a:ext>
                </a:extLst>
              </a:tr>
              <a:tr h="375123">
                <a:tc>
                  <a:txBody>
                    <a:bodyPr/>
                    <a:lstStyle/>
                    <a:p>
                      <a:pPr algn="r"/>
                      <a:r>
                        <a:rPr lang="en-GB" sz="1500" b="1" dirty="0">
                          <a:latin typeface="Century Gothic" panose="020B0502020202020204" pitchFamily="34" charset="0"/>
                        </a:rPr>
                        <a:t>8L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92372799"/>
                  </a:ext>
                </a:extLst>
              </a:tr>
              <a:tr h="375123">
                <a:tc>
                  <a:txBody>
                    <a:bodyPr/>
                    <a:lstStyle/>
                    <a:p>
                      <a:pPr algn="r"/>
                      <a:r>
                        <a:rPr lang="en-GB" sz="1500" b="1" dirty="0">
                          <a:latin typeface="Century Gothic" panose="020B0502020202020204" pitchFamily="34" charset="0"/>
                        </a:rPr>
                        <a:t>6L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49856410"/>
                  </a:ext>
                </a:extLst>
              </a:tr>
              <a:tr h="375123">
                <a:tc>
                  <a:txBody>
                    <a:bodyPr/>
                    <a:lstStyle/>
                    <a:p>
                      <a:pPr algn="r"/>
                      <a:r>
                        <a:rPr lang="en-GB" sz="1500" b="1" dirty="0">
                          <a:latin typeface="Century Gothic" panose="020B0502020202020204" pitchFamily="34" charset="0"/>
                        </a:rPr>
                        <a:t>4L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23708211"/>
                  </a:ext>
                </a:extLst>
              </a:tr>
              <a:tr h="375123">
                <a:tc>
                  <a:txBody>
                    <a:bodyPr/>
                    <a:lstStyle/>
                    <a:p>
                      <a:pPr algn="r"/>
                      <a:r>
                        <a:rPr lang="en-GB" sz="1500" b="1" dirty="0">
                          <a:latin typeface="Century Gothic" panose="020B0502020202020204" pitchFamily="34" charset="0"/>
                        </a:rPr>
                        <a:t>2L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44305809"/>
                  </a:ext>
                </a:extLst>
              </a:tr>
            </a:tbl>
          </a:graphicData>
        </a:graphic>
      </p:graphicFrame>
      <p:sp>
        <p:nvSpPr>
          <p:cNvPr id="21" name="Rectangle: Rounded Corners 20">
            <a:extLst>
              <a:ext uri="{FF2B5EF4-FFF2-40B4-BE49-F238E27FC236}">
                <a16:creationId xmlns:a16="http://schemas.microsoft.com/office/drawing/2014/main" id="{94534CB0-32DD-4514-A02A-49A2E0BD6E48}"/>
              </a:ext>
            </a:extLst>
          </p:cNvPr>
          <p:cNvSpPr/>
          <p:nvPr/>
        </p:nvSpPr>
        <p:spPr>
          <a:xfrm>
            <a:off x="6672064" y="5171215"/>
            <a:ext cx="1079979" cy="800408"/>
          </a:xfrm>
          <a:prstGeom prst="roundRect">
            <a:avLst/>
          </a:prstGeom>
          <a:solidFill>
            <a:schemeClr val="bg1"/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solidFill>
                  <a:schemeClr val="tx1"/>
                </a:solidFill>
                <a:latin typeface="Century Gothic" panose="020B0502020202020204" pitchFamily="34" charset="0"/>
              </a:rPr>
              <a:t>4L</a:t>
            </a:r>
          </a:p>
        </p:txBody>
      </p:sp>
      <p:sp>
        <p:nvSpPr>
          <p:cNvPr id="22" name="Rectangle: Rounded Corners 21">
            <a:extLst>
              <a:ext uri="{FF2B5EF4-FFF2-40B4-BE49-F238E27FC236}">
                <a16:creationId xmlns:a16="http://schemas.microsoft.com/office/drawing/2014/main" id="{41C1086C-DE41-4EDF-B92C-E6848D10C5F0}"/>
              </a:ext>
            </a:extLst>
          </p:cNvPr>
          <p:cNvSpPr/>
          <p:nvPr/>
        </p:nvSpPr>
        <p:spPr>
          <a:xfrm>
            <a:off x="3924891" y="5171215"/>
            <a:ext cx="1079979" cy="800408"/>
          </a:xfrm>
          <a:prstGeom prst="roundRect">
            <a:avLst/>
          </a:prstGeom>
          <a:solidFill>
            <a:schemeClr val="bg1"/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solidFill>
                  <a:schemeClr val="tx1"/>
                </a:solidFill>
                <a:latin typeface="Century Gothic" panose="020B0502020202020204" pitchFamily="34" charset="0"/>
              </a:rPr>
              <a:t>10L</a:t>
            </a: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7D266FE6-9B1D-431F-B152-B262187DDBE7}"/>
              </a:ext>
            </a:extLst>
          </p:cNvPr>
          <p:cNvSpPr/>
          <p:nvPr/>
        </p:nvSpPr>
        <p:spPr>
          <a:xfrm>
            <a:off x="1177717" y="5171215"/>
            <a:ext cx="1079979" cy="800408"/>
          </a:xfrm>
          <a:prstGeom prst="roundRect">
            <a:avLst/>
          </a:prstGeom>
          <a:solidFill>
            <a:schemeClr val="bg1"/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solidFill>
                  <a:schemeClr val="tx1"/>
                </a:solidFill>
                <a:latin typeface="Century Gothic" panose="020B0502020202020204" pitchFamily="34" charset="0"/>
              </a:rPr>
              <a:t>9L</a:t>
            </a:r>
          </a:p>
        </p:txBody>
      </p:sp>
      <p:graphicFrame>
        <p:nvGraphicFramePr>
          <p:cNvPr id="16" name="Table 15">
            <a:extLst>
              <a:ext uri="{FF2B5EF4-FFF2-40B4-BE49-F238E27FC236}">
                <a16:creationId xmlns:a16="http://schemas.microsoft.com/office/drawing/2014/main" id="{EE7D303A-FF98-468B-B6FD-CD0708BFC28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26799321"/>
              </p:ext>
            </p:extLst>
          </p:nvPr>
        </p:nvGraphicFramePr>
        <p:xfrm>
          <a:off x="6207427" y="2790344"/>
          <a:ext cx="1954548" cy="2021876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026262">
                  <a:extLst>
                    <a:ext uri="{9D8B030D-6E8A-4147-A177-3AD203B41FA5}">
                      <a16:colId xmlns:a16="http://schemas.microsoft.com/office/drawing/2014/main" val="3348667451"/>
                    </a:ext>
                  </a:extLst>
                </a:gridCol>
                <a:gridCol w="450585">
                  <a:extLst>
                    <a:ext uri="{9D8B030D-6E8A-4147-A177-3AD203B41FA5}">
                      <a16:colId xmlns:a16="http://schemas.microsoft.com/office/drawing/2014/main" val="31861885"/>
                    </a:ext>
                  </a:extLst>
                </a:gridCol>
                <a:gridCol w="477701">
                  <a:extLst>
                    <a:ext uri="{9D8B030D-6E8A-4147-A177-3AD203B41FA5}">
                      <a16:colId xmlns:a16="http://schemas.microsoft.com/office/drawing/2014/main" val="135476471"/>
                    </a:ext>
                  </a:extLst>
                </a:gridCol>
              </a:tblGrid>
              <a:tr h="296896">
                <a:tc>
                  <a:txBody>
                    <a:bodyPr/>
                    <a:lstStyle/>
                    <a:p>
                      <a:endParaRPr lang="en-GB" sz="1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1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96593728"/>
                  </a:ext>
                </a:extLst>
              </a:tr>
              <a:tr h="86249">
                <a:tc>
                  <a:txBody>
                    <a:bodyPr/>
                    <a:lstStyle/>
                    <a:p>
                      <a:endParaRPr lang="en-GB" sz="1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59591349"/>
                  </a:ext>
                </a:extLst>
              </a:tr>
              <a:tr h="86249">
                <a:tc>
                  <a:txBody>
                    <a:bodyPr/>
                    <a:lstStyle/>
                    <a:p>
                      <a:endParaRPr lang="en-GB" sz="1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23829160"/>
                  </a:ext>
                </a:extLst>
              </a:tr>
              <a:tr h="86249">
                <a:tc>
                  <a:txBody>
                    <a:bodyPr/>
                    <a:lstStyle/>
                    <a:p>
                      <a:endParaRPr lang="en-GB" sz="1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55564607"/>
                  </a:ext>
                </a:extLst>
              </a:tr>
              <a:tr h="86249">
                <a:tc>
                  <a:txBody>
                    <a:bodyPr/>
                    <a:lstStyle/>
                    <a:p>
                      <a:endParaRPr lang="en-GB" sz="1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33271357"/>
                  </a:ext>
                </a:extLst>
              </a:tr>
              <a:tr h="86249">
                <a:tc>
                  <a:txBody>
                    <a:bodyPr/>
                    <a:lstStyle/>
                    <a:p>
                      <a:endParaRPr lang="en-GB" sz="1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39795684"/>
                  </a:ext>
                </a:extLst>
              </a:tr>
              <a:tr h="86249">
                <a:tc>
                  <a:txBody>
                    <a:bodyPr/>
                    <a:lstStyle/>
                    <a:p>
                      <a:endParaRPr lang="en-GB" sz="1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40208046"/>
                  </a:ext>
                </a:extLst>
              </a:tr>
              <a:tr h="86249">
                <a:tc>
                  <a:txBody>
                    <a:bodyPr/>
                    <a:lstStyle/>
                    <a:p>
                      <a:endParaRPr lang="en-GB" sz="1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80856357"/>
                  </a:ext>
                </a:extLst>
              </a:tr>
              <a:tr h="86249">
                <a:tc>
                  <a:txBody>
                    <a:bodyPr/>
                    <a:lstStyle/>
                    <a:p>
                      <a:endParaRPr lang="en-GB" sz="1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68933746"/>
                  </a:ext>
                </a:extLst>
              </a:tr>
              <a:tr h="86249">
                <a:tc>
                  <a:txBody>
                    <a:bodyPr/>
                    <a:lstStyle/>
                    <a:p>
                      <a:endParaRPr lang="en-GB" sz="1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0264015"/>
                  </a:ext>
                </a:extLst>
              </a:tr>
              <a:tr h="86249">
                <a:tc>
                  <a:txBody>
                    <a:bodyPr/>
                    <a:lstStyle/>
                    <a:p>
                      <a:endParaRPr lang="en-GB" sz="1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51395870"/>
                  </a:ext>
                </a:extLst>
              </a:tr>
              <a:tr h="86249">
                <a:tc>
                  <a:txBody>
                    <a:bodyPr/>
                    <a:lstStyle/>
                    <a:p>
                      <a:endParaRPr lang="en-GB" sz="1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62512838"/>
                  </a:ext>
                </a:extLst>
              </a:tr>
              <a:tr h="86249">
                <a:tc>
                  <a:txBody>
                    <a:bodyPr/>
                    <a:lstStyle/>
                    <a:p>
                      <a:endParaRPr lang="en-GB" sz="1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00332706"/>
                  </a:ext>
                </a:extLst>
              </a:tr>
              <a:tr h="86249">
                <a:tc>
                  <a:txBody>
                    <a:bodyPr/>
                    <a:lstStyle/>
                    <a:p>
                      <a:endParaRPr lang="en-GB" sz="1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51974402"/>
                  </a:ext>
                </a:extLst>
              </a:tr>
              <a:tr h="86249">
                <a:tc>
                  <a:txBody>
                    <a:bodyPr/>
                    <a:lstStyle/>
                    <a:p>
                      <a:endParaRPr lang="en-GB" sz="1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60619465"/>
                  </a:ext>
                </a:extLst>
              </a:tr>
              <a:tr h="86249">
                <a:tc>
                  <a:txBody>
                    <a:bodyPr/>
                    <a:lstStyle/>
                    <a:p>
                      <a:endParaRPr lang="en-GB" sz="1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80828214"/>
                  </a:ext>
                </a:extLst>
              </a:tr>
              <a:tr h="86249">
                <a:tc>
                  <a:txBody>
                    <a:bodyPr/>
                    <a:lstStyle/>
                    <a:p>
                      <a:endParaRPr lang="en-GB" sz="1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23873897"/>
                  </a:ext>
                </a:extLst>
              </a:tr>
              <a:tr h="86249">
                <a:tc>
                  <a:txBody>
                    <a:bodyPr/>
                    <a:lstStyle/>
                    <a:p>
                      <a:endParaRPr lang="en-GB" sz="1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59844985"/>
                  </a:ext>
                </a:extLst>
              </a:tr>
              <a:tr h="86249">
                <a:tc>
                  <a:txBody>
                    <a:bodyPr/>
                    <a:lstStyle/>
                    <a:p>
                      <a:endParaRPr lang="en-GB" sz="100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75608451"/>
                  </a:ext>
                </a:extLst>
              </a:tr>
              <a:tr h="86249">
                <a:tc>
                  <a:txBody>
                    <a:bodyPr/>
                    <a:lstStyle/>
                    <a:p>
                      <a:endParaRPr lang="en-GB" sz="1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92372799"/>
                  </a:ext>
                </a:extLst>
              </a:tr>
              <a:tr h="86249">
                <a:tc>
                  <a:txBody>
                    <a:bodyPr/>
                    <a:lstStyle/>
                    <a:p>
                      <a:endParaRPr lang="en-GB" sz="1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49856410"/>
                  </a:ext>
                </a:extLst>
              </a:tr>
            </a:tbl>
          </a:graphicData>
        </a:graphic>
      </p:graphicFrame>
      <p:graphicFrame>
        <p:nvGraphicFramePr>
          <p:cNvPr id="17" name="Table 16">
            <a:extLst>
              <a:ext uri="{FF2B5EF4-FFF2-40B4-BE49-F238E27FC236}">
                <a16:creationId xmlns:a16="http://schemas.microsoft.com/office/drawing/2014/main" id="{9C4BB0AF-F56F-4DC3-9E90-65FBD448450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0128136"/>
              </p:ext>
            </p:extLst>
          </p:nvPr>
        </p:nvGraphicFramePr>
        <p:xfrm>
          <a:off x="6704595" y="2505023"/>
          <a:ext cx="498863" cy="230400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498863">
                  <a:extLst>
                    <a:ext uri="{9D8B030D-6E8A-4147-A177-3AD203B41FA5}">
                      <a16:colId xmlns:a16="http://schemas.microsoft.com/office/drawing/2014/main" val="135476471"/>
                    </a:ext>
                  </a:extLst>
                </a:gridCol>
              </a:tblGrid>
              <a:tr h="597330">
                <a:tc>
                  <a:txBody>
                    <a:bodyPr/>
                    <a:lstStyle/>
                    <a:p>
                      <a:pPr algn="r"/>
                      <a:r>
                        <a:rPr lang="en-GB" sz="1500" b="1" dirty="0">
                          <a:latin typeface="Century Gothic" panose="020B0502020202020204" pitchFamily="34" charset="0"/>
                        </a:rPr>
                        <a:t>L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00332706"/>
                  </a:ext>
                </a:extLst>
              </a:tr>
              <a:tr h="341334">
                <a:tc>
                  <a:txBody>
                    <a:bodyPr/>
                    <a:lstStyle/>
                    <a:p>
                      <a:pPr algn="r"/>
                      <a:r>
                        <a:rPr lang="en-GB" sz="1500" b="1" dirty="0">
                          <a:latin typeface="Century Gothic" panose="020B0502020202020204" pitchFamily="34" charset="0"/>
                        </a:rPr>
                        <a:t>9L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75608451"/>
                  </a:ext>
                </a:extLst>
              </a:tr>
              <a:tr h="341334">
                <a:tc>
                  <a:txBody>
                    <a:bodyPr/>
                    <a:lstStyle/>
                    <a:p>
                      <a:pPr algn="r"/>
                      <a:r>
                        <a:rPr lang="en-GB" sz="1500" b="1" dirty="0">
                          <a:latin typeface="Century Gothic" panose="020B0502020202020204" pitchFamily="34" charset="0"/>
                        </a:rPr>
                        <a:t>7L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92372799"/>
                  </a:ext>
                </a:extLst>
              </a:tr>
              <a:tr h="341334">
                <a:tc>
                  <a:txBody>
                    <a:bodyPr/>
                    <a:lstStyle/>
                    <a:p>
                      <a:pPr algn="r"/>
                      <a:r>
                        <a:rPr lang="en-GB" sz="1500" b="1" dirty="0">
                          <a:latin typeface="Century Gothic" panose="020B0502020202020204" pitchFamily="34" charset="0"/>
                        </a:rPr>
                        <a:t>5L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49856410"/>
                  </a:ext>
                </a:extLst>
              </a:tr>
              <a:tr h="341334">
                <a:tc>
                  <a:txBody>
                    <a:bodyPr/>
                    <a:lstStyle/>
                    <a:p>
                      <a:pPr algn="r"/>
                      <a:r>
                        <a:rPr lang="en-GB" sz="1500" b="1" dirty="0">
                          <a:latin typeface="Century Gothic" panose="020B0502020202020204" pitchFamily="34" charset="0"/>
                        </a:rPr>
                        <a:t>3L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23708211"/>
                  </a:ext>
                </a:extLst>
              </a:tr>
              <a:tr h="341334">
                <a:tc>
                  <a:txBody>
                    <a:bodyPr/>
                    <a:lstStyle/>
                    <a:p>
                      <a:pPr algn="r"/>
                      <a:r>
                        <a:rPr lang="en-GB" sz="1500" b="1" dirty="0">
                          <a:latin typeface="Century Gothic" panose="020B0502020202020204" pitchFamily="34" charset="0"/>
                        </a:rPr>
                        <a:t>1L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4430580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0171812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20" name="Group 19">
            <a:extLst>
              <a:ext uri="{FF2B5EF4-FFF2-40B4-BE49-F238E27FC236}">
                <a16:creationId xmlns:a16="http://schemas.microsoft.com/office/drawing/2014/main" id="{46CC6711-3586-46BF-BAEA-CB0CDAC74052}"/>
              </a:ext>
            </a:extLst>
          </p:cNvPr>
          <p:cNvGrpSpPr/>
          <p:nvPr/>
        </p:nvGrpSpPr>
        <p:grpSpPr>
          <a:xfrm>
            <a:off x="71151" y="6454317"/>
            <a:ext cx="1188000" cy="388198"/>
            <a:chOff x="79697" y="6454317"/>
            <a:chExt cx="1188000" cy="388198"/>
          </a:xfrm>
        </p:grpSpPr>
        <p:sp>
          <p:nvSpPr>
            <p:cNvPr id="21" name="TextBox 8">
              <a:extLst>
                <a:ext uri="{FF2B5EF4-FFF2-40B4-BE49-F238E27FC236}">
                  <a16:creationId xmlns:a16="http://schemas.microsoft.com/office/drawing/2014/main" id="{8024A618-DABB-461F-BB38-FA6103F84D8A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538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400" b="1" dirty="0">
                  <a:latin typeface="Century Gothic" panose="020B0502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22" name="Picture 21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ED27D3A1-110D-4960-A5D7-9F2F96290C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pic>
        <p:nvPicPr>
          <p:cNvPr id="17" name="Picture 16">
            <a:extLst>
              <a:ext uri="{FF2B5EF4-FFF2-40B4-BE49-F238E27FC236}">
                <a16:creationId xmlns:a16="http://schemas.microsoft.com/office/drawing/2014/main" id="{756FD3FA-09FF-43FD-BAE3-9C1577B2B32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438" y="143658"/>
            <a:ext cx="8913124" cy="6322100"/>
          </a:xfrm>
          <a:prstGeom prst="rect">
            <a:avLst/>
          </a:prstGeom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id="{2B35333F-A730-485F-BFF0-28D5B6AF121F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lvl="0" algn="ctr"/>
            <a:r>
              <a:rPr lang="en-GB" sz="1600" b="1" u="sng" dirty="0">
                <a:solidFill>
                  <a:srgbClr val="E7E6E6">
                    <a:lumMod val="50000"/>
                  </a:srgbClr>
                </a:solidFill>
                <a:latin typeface="Century Gothic" panose="020B0502020202020204" pitchFamily="34" charset="0"/>
              </a:rPr>
              <a:t>Reasoning 1</a:t>
            </a:r>
          </a:p>
          <a:p>
            <a:pPr lvl="0" algn="ctr"/>
            <a:endParaRPr lang="en-GB" sz="20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Kate and Freya are discussing capacity.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Who is correct? Explain your answer.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4000" b="1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4000" b="1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fontAlgn="base">
              <a:defRPr/>
            </a:pPr>
            <a:endParaRPr lang="en-GB" sz="12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</p:txBody>
      </p:sp>
      <p:sp>
        <p:nvSpPr>
          <p:cNvPr id="23" name="Speech Bubble: Rectangle with Corners Rounded 22">
            <a:extLst>
              <a:ext uri="{FF2B5EF4-FFF2-40B4-BE49-F238E27FC236}">
                <a16:creationId xmlns:a16="http://schemas.microsoft.com/office/drawing/2014/main" id="{B8D96D7A-46DC-4BFA-BB52-6CF796D1289F}"/>
              </a:ext>
            </a:extLst>
          </p:cNvPr>
          <p:cNvSpPr/>
          <p:nvPr/>
        </p:nvSpPr>
        <p:spPr>
          <a:xfrm>
            <a:off x="2903752" y="1511203"/>
            <a:ext cx="2717616" cy="1433316"/>
          </a:xfrm>
          <a:prstGeom prst="wedgeRoundRectCallout">
            <a:avLst>
              <a:gd name="adj1" fmla="val -62896"/>
              <a:gd name="adj2" fmla="val 35368"/>
              <a:gd name="adj3" fmla="val 16667"/>
            </a:avLst>
          </a:prstGeom>
          <a:solidFill>
            <a:schemeClr val="bg1"/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  <a:latin typeface="Century Gothic" panose="020B0502020202020204" pitchFamily="34" charset="0"/>
              </a:rPr>
              <a:t>The volume of liquid in this container is 7L.</a:t>
            </a:r>
          </a:p>
        </p:txBody>
      </p:sp>
      <p:sp>
        <p:nvSpPr>
          <p:cNvPr id="24" name="Speech Bubble: Rectangle with Corners Rounded 23">
            <a:extLst>
              <a:ext uri="{FF2B5EF4-FFF2-40B4-BE49-F238E27FC236}">
                <a16:creationId xmlns:a16="http://schemas.microsoft.com/office/drawing/2014/main" id="{7D576344-060A-4C85-BFDA-A678EEBBEE74}"/>
              </a:ext>
            </a:extLst>
          </p:cNvPr>
          <p:cNvSpPr/>
          <p:nvPr/>
        </p:nvSpPr>
        <p:spPr>
          <a:xfrm>
            <a:off x="2918897" y="3221011"/>
            <a:ext cx="2717616" cy="1433316"/>
          </a:xfrm>
          <a:prstGeom prst="wedgeRoundRectCallout">
            <a:avLst>
              <a:gd name="adj1" fmla="val -62896"/>
              <a:gd name="adj2" fmla="val 35368"/>
              <a:gd name="adj3" fmla="val 16667"/>
            </a:avLst>
          </a:prstGeom>
          <a:solidFill>
            <a:schemeClr val="bg1"/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  <a:latin typeface="Century Gothic" panose="020B0502020202020204" pitchFamily="34" charset="0"/>
              </a:rPr>
              <a:t>The volume of liquid in this container is 6L.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5CF11820-DAD2-4918-9311-E27794B4B0D8}"/>
              </a:ext>
            </a:extLst>
          </p:cNvPr>
          <p:cNvSpPr txBox="1"/>
          <p:nvPr/>
        </p:nvSpPr>
        <p:spPr>
          <a:xfrm>
            <a:off x="1154180" y="2941830"/>
            <a:ext cx="6960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>
                <a:latin typeface="Century Gothic" panose="020B0502020202020204" pitchFamily="34" charset="0"/>
              </a:rPr>
              <a:t>Kate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D594E37B-BC4D-414C-94E8-CCD643A71790}"/>
              </a:ext>
            </a:extLst>
          </p:cNvPr>
          <p:cNvSpPr txBox="1"/>
          <p:nvPr/>
        </p:nvSpPr>
        <p:spPr>
          <a:xfrm>
            <a:off x="1110030" y="4502024"/>
            <a:ext cx="8034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>
                <a:latin typeface="Century Gothic" panose="020B0502020202020204" pitchFamily="34" charset="0"/>
              </a:rPr>
              <a:t>Freya</a:t>
            </a:r>
          </a:p>
        </p:txBody>
      </p:sp>
    </p:spTree>
    <p:extLst>
      <p:ext uri="{BB962C8B-B14F-4D97-AF65-F5344CB8AC3E}">
        <p14:creationId xmlns:p14="http://schemas.microsoft.com/office/powerpoint/2010/main" val="356647685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20" name="Group 19">
            <a:extLst>
              <a:ext uri="{FF2B5EF4-FFF2-40B4-BE49-F238E27FC236}">
                <a16:creationId xmlns:a16="http://schemas.microsoft.com/office/drawing/2014/main" id="{46CC6711-3586-46BF-BAEA-CB0CDAC74052}"/>
              </a:ext>
            </a:extLst>
          </p:cNvPr>
          <p:cNvGrpSpPr/>
          <p:nvPr/>
        </p:nvGrpSpPr>
        <p:grpSpPr>
          <a:xfrm>
            <a:off x="71151" y="6454317"/>
            <a:ext cx="1188000" cy="388198"/>
            <a:chOff x="79697" y="6454317"/>
            <a:chExt cx="1188000" cy="388198"/>
          </a:xfrm>
        </p:grpSpPr>
        <p:sp>
          <p:nvSpPr>
            <p:cNvPr id="21" name="TextBox 8">
              <a:extLst>
                <a:ext uri="{FF2B5EF4-FFF2-40B4-BE49-F238E27FC236}">
                  <a16:creationId xmlns:a16="http://schemas.microsoft.com/office/drawing/2014/main" id="{8024A618-DABB-461F-BB38-FA6103F84D8A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538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400" b="1" dirty="0">
                  <a:latin typeface="Century Gothic" panose="020B0502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22" name="Picture 21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ED27D3A1-110D-4960-A5D7-9F2F96290C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pic>
        <p:nvPicPr>
          <p:cNvPr id="17" name="Picture 16">
            <a:extLst>
              <a:ext uri="{FF2B5EF4-FFF2-40B4-BE49-F238E27FC236}">
                <a16:creationId xmlns:a16="http://schemas.microsoft.com/office/drawing/2014/main" id="{756FD3FA-09FF-43FD-BAE3-9C1577B2B32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438" y="143658"/>
            <a:ext cx="8913124" cy="6322100"/>
          </a:xfrm>
          <a:prstGeom prst="rect">
            <a:avLst/>
          </a:prstGeom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id="{2B35333F-A730-485F-BFF0-28D5B6AF121F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lvl="0" algn="ctr"/>
            <a:r>
              <a:rPr lang="en-GB" sz="1600" b="1" u="sng" dirty="0">
                <a:solidFill>
                  <a:srgbClr val="E7E6E6">
                    <a:lumMod val="50000"/>
                  </a:srgbClr>
                </a:solidFill>
                <a:latin typeface="Century Gothic" panose="020B0502020202020204" pitchFamily="34" charset="0"/>
              </a:rPr>
              <a:t>Reasoning 1</a:t>
            </a:r>
          </a:p>
          <a:p>
            <a:pPr lvl="0" algn="ctr"/>
            <a:endParaRPr lang="en-GB" sz="20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Kate and Freya are discussing capacity.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Who is correct? Explain your answer.</a:t>
            </a:r>
          </a:p>
          <a:p>
            <a:pPr lvl="0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Freya is correct because…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4000" b="1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4000" b="1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fontAlgn="base">
              <a:defRPr/>
            </a:pPr>
            <a:endParaRPr lang="en-GB" sz="12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</p:txBody>
      </p:sp>
      <p:sp>
        <p:nvSpPr>
          <p:cNvPr id="23" name="Speech Bubble: Rectangle with Corners Rounded 22">
            <a:extLst>
              <a:ext uri="{FF2B5EF4-FFF2-40B4-BE49-F238E27FC236}">
                <a16:creationId xmlns:a16="http://schemas.microsoft.com/office/drawing/2014/main" id="{B8D96D7A-46DC-4BFA-BB52-6CF796D1289F}"/>
              </a:ext>
            </a:extLst>
          </p:cNvPr>
          <p:cNvSpPr/>
          <p:nvPr/>
        </p:nvSpPr>
        <p:spPr>
          <a:xfrm>
            <a:off x="2903752" y="1511203"/>
            <a:ext cx="2717616" cy="1433316"/>
          </a:xfrm>
          <a:prstGeom prst="wedgeRoundRectCallout">
            <a:avLst>
              <a:gd name="adj1" fmla="val -62896"/>
              <a:gd name="adj2" fmla="val 35368"/>
              <a:gd name="adj3" fmla="val 16667"/>
            </a:avLst>
          </a:prstGeom>
          <a:solidFill>
            <a:schemeClr val="bg1"/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  <a:latin typeface="Century Gothic" panose="020B0502020202020204" pitchFamily="34" charset="0"/>
              </a:rPr>
              <a:t>The volume of liquid in this container is 7L.</a:t>
            </a:r>
          </a:p>
        </p:txBody>
      </p:sp>
      <p:sp>
        <p:nvSpPr>
          <p:cNvPr id="24" name="Speech Bubble: Rectangle with Corners Rounded 23">
            <a:extLst>
              <a:ext uri="{FF2B5EF4-FFF2-40B4-BE49-F238E27FC236}">
                <a16:creationId xmlns:a16="http://schemas.microsoft.com/office/drawing/2014/main" id="{7D576344-060A-4C85-BFDA-A678EEBBEE74}"/>
              </a:ext>
            </a:extLst>
          </p:cNvPr>
          <p:cNvSpPr/>
          <p:nvPr/>
        </p:nvSpPr>
        <p:spPr>
          <a:xfrm>
            <a:off x="2918897" y="3221011"/>
            <a:ext cx="2717616" cy="1433316"/>
          </a:xfrm>
          <a:prstGeom prst="wedgeRoundRectCallout">
            <a:avLst>
              <a:gd name="adj1" fmla="val -62896"/>
              <a:gd name="adj2" fmla="val 35368"/>
              <a:gd name="adj3" fmla="val 16667"/>
            </a:avLst>
          </a:prstGeom>
          <a:solidFill>
            <a:schemeClr val="bg1"/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  <a:latin typeface="Century Gothic" panose="020B0502020202020204" pitchFamily="34" charset="0"/>
              </a:rPr>
              <a:t>The volume of liquid in this container is 6L.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5CF11820-DAD2-4918-9311-E27794B4B0D8}"/>
              </a:ext>
            </a:extLst>
          </p:cNvPr>
          <p:cNvSpPr txBox="1"/>
          <p:nvPr/>
        </p:nvSpPr>
        <p:spPr>
          <a:xfrm>
            <a:off x="1154180" y="2941830"/>
            <a:ext cx="6960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>
                <a:latin typeface="Century Gothic" panose="020B0502020202020204" pitchFamily="34" charset="0"/>
              </a:rPr>
              <a:t>Kate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D594E37B-BC4D-414C-94E8-CCD643A71790}"/>
              </a:ext>
            </a:extLst>
          </p:cNvPr>
          <p:cNvSpPr txBox="1"/>
          <p:nvPr/>
        </p:nvSpPr>
        <p:spPr>
          <a:xfrm>
            <a:off x="1110030" y="4502024"/>
            <a:ext cx="8034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>
                <a:latin typeface="Century Gothic" panose="020B0502020202020204" pitchFamily="34" charset="0"/>
              </a:rPr>
              <a:t>Freya</a:t>
            </a:r>
          </a:p>
        </p:txBody>
      </p:sp>
    </p:spTree>
    <p:extLst>
      <p:ext uri="{BB962C8B-B14F-4D97-AF65-F5344CB8AC3E}">
        <p14:creationId xmlns:p14="http://schemas.microsoft.com/office/powerpoint/2010/main" val="63472112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20" name="Group 19">
            <a:extLst>
              <a:ext uri="{FF2B5EF4-FFF2-40B4-BE49-F238E27FC236}">
                <a16:creationId xmlns:a16="http://schemas.microsoft.com/office/drawing/2014/main" id="{46CC6711-3586-46BF-BAEA-CB0CDAC74052}"/>
              </a:ext>
            </a:extLst>
          </p:cNvPr>
          <p:cNvGrpSpPr/>
          <p:nvPr/>
        </p:nvGrpSpPr>
        <p:grpSpPr>
          <a:xfrm>
            <a:off x="71151" y="6454317"/>
            <a:ext cx="1188000" cy="388198"/>
            <a:chOff x="79697" y="6454317"/>
            <a:chExt cx="1188000" cy="388198"/>
          </a:xfrm>
        </p:grpSpPr>
        <p:sp>
          <p:nvSpPr>
            <p:cNvPr id="21" name="TextBox 8">
              <a:extLst>
                <a:ext uri="{FF2B5EF4-FFF2-40B4-BE49-F238E27FC236}">
                  <a16:creationId xmlns:a16="http://schemas.microsoft.com/office/drawing/2014/main" id="{8024A618-DABB-461F-BB38-FA6103F84D8A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538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400" b="1" dirty="0">
                  <a:latin typeface="Century Gothic" panose="020B0502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22" name="Picture 21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ED27D3A1-110D-4960-A5D7-9F2F96290C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pic>
        <p:nvPicPr>
          <p:cNvPr id="17" name="Picture 16">
            <a:extLst>
              <a:ext uri="{FF2B5EF4-FFF2-40B4-BE49-F238E27FC236}">
                <a16:creationId xmlns:a16="http://schemas.microsoft.com/office/drawing/2014/main" id="{756FD3FA-09FF-43FD-BAE3-9C1577B2B32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438" y="143658"/>
            <a:ext cx="8913124" cy="6322100"/>
          </a:xfrm>
          <a:prstGeom prst="rect">
            <a:avLst/>
          </a:prstGeom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id="{2B35333F-A730-485F-BFF0-28D5B6AF121F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lvl="0" algn="ctr"/>
            <a:r>
              <a:rPr lang="en-GB" sz="1600" b="1" u="sng" dirty="0">
                <a:solidFill>
                  <a:srgbClr val="E7E6E6">
                    <a:lumMod val="50000"/>
                  </a:srgbClr>
                </a:solidFill>
                <a:latin typeface="Century Gothic" panose="020B0502020202020204" pitchFamily="34" charset="0"/>
              </a:rPr>
              <a:t>Reasoning 1</a:t>
            </a:r>
          </a:p>
          <a:p>
            <a:pPr lvl="0" algn="ctr"/>
            <a:endParaRPr lang="en-GB" sz="20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Kate and Freya are discussing capacity.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Who is correct? Explain your answer.</a:t>
            </a:r>
          </a:p>
          <a:p>
            <a:pPr lvl="0"/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Freya is correct because the liquid reaches the increment between 5L and 7L on the container so the volume of liquid is 6 litres.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4000" b="1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4000" b="1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fontAlgn="base">
              <a:defRPr/>
            </a:pPr>
            <a:endParaRPr lang="en-GB" sz="12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</p:txBody>
      </p:sp>
      <p:sp>
        <p:nvSpPr>
          <p:cNvPr id="23" name="Speech Bubble: Rectangle with Corners Rounded 22">
            <a:extLst>
              <a:ext uri="{FF2B5EF4-FFF2-40B4-BE49-F238E27FC236}">
                <a16:creationId xmlns:a16="http://schemas.microsoft.com/office/drawing/2014/main" id="{B8D96D7A-46DC-4BFA-BB52-6CF796D1289F}"/>
              </a:ext>
            </a:extLst>
          </p:cNvPr>
          <p:cNvSpPr/>
          <p:nvPr/>
        </p:nvSpPr>
        <p:spPr>
          <a:xfrm>
            <a:off x="2903752" y="1511203"/>
            <a:ext cx="2717616" cy="1433316"/>
          </a:xfrm>
          <a:prstGeom prst="wedgeRoundRectCallout">
            <a:avLst>
              <a:gd name="adj1" fmla="val -62896"/>
              <a:gd name="adj2" fmla="val 35368"/>
              <a:gd name="adj3" fmla="val 16667"/>
            </a:avLst>
          </a:prstGeom>
          <a:solidFill>
            <a:schemeClr val="bg1"/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  <a:latin typeface="Century Gothic" panose="020B0502020202020204" pitchFamily="34" charset="0"/>
              </a:rPr>
              <a:t>The volume of liquid in this container is 7L.</a:t>
            </a:r>
          </a:p>
        </p:txBody>
      </p:sp>
      <p:sp>
        <p:nvSpPr>
          <p:cNvPr id="24" name="Speech Bubble: Rectangle with Corners Rounded 23">
            <a:extLst>
              <a:ext uri="{FF2B5EF4-FFF2-40B4-BE49-F238E27FC236}">
                <a16:creationId xmlns:a16="http://schemas.microsoft.com/office/drawing/2014/main" id="{7D576344-060A-4C85-BFDA-A678EEBBEE74}"/>
              </a:ext>
            </a:extLst>
          </p:cNvPr>
          <p:cNvSpPr/>
          <p:nvPr/>
        </p:nvSpPr>
        <p:spPr>
          <a:xfrm>
            <a:off x="2918897" y="3221011"/>
            <a:ext cx="2717616" cy="1433316"/>
          </a:xfrm>
          <a:prstGeom prst="wedgeRoundRectCallout">
            <a:avLst>
              <a:gd name="adj1" fmla="val -62896"/>
              <a:gd name="adj2" fmla="val 35368"/>
              <a:gd name="adj3" fmla="val 16667"/>
            </a:avLst>
          </a:prstGeom>
          <a:solidFill>
            <a:schemeClr val="bg1"/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  <a:latin typeface="Century Gothic" panose="020B0502020202020204" pitchFamily="34" charset="0"/>
              </a:rPr>
              <a:t>The volume of liquid in this container is 6L.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5CF11820-DAD2-4918-9311-E27794B4B0D8}"/>
              </a:ext>
            </a:extLst>
          </p:cNvPr>
          <p:cNvSpPr txBox="1"/>
          <p:nvPr/>
        </p:nvSpPr>
        <p:spPr>
          <a:xfrm>
            <a:off x="1154180" y="2941830"/>
            <a:ext cx="6960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>
                <a:latin typeface="Century Gothic" panose="020B0502020202020204" pitchFamily="34" charset="0"/>
              </a:rPr>
              <a:t>Kate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D594E37B-BC4D-414C-94E8-CCD643A71790}"/>
              </a:ext>
            </a:extLst>
          </p:cNvPr>
          <p:cNvSpPr txBox="1"/>
          <p:nvPr/>
        </p:nvSpPr>
        <p:spPr>
          <a:xfrm>
            <a:off x="1110030" y="4502024"/>
            <a:ext cx="8034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>
                <a:latin typeface="Century Gothic" panose="020B0502020202020204" pitchFamily="34" charset="0"/>
              </a:rPr>
              <a:t>Freya</a:t>
            </a:r>
          </a:p>
        </p:txBody>
      </p:sp>
    </p:spTree>
    <p:extLst>
      <p:ext uri="{BB962C8B-B14F-4D97-AF65-F5344CB8AC3E}">
        <p14:creationId xmlns:p14="http://schemas.microsoft.com/office/powerpoint/2010/main" val="336959680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32" name="Group 31">
            <a:extLst>
              <a:ext uri="{FF2B5EF4-FFF2-40B4-BE49-F238E27FC236}">
                <a16:creationId xmlns:a16="http://schemas.microsoft.com/office/drawing/2014/main" id="{9041C976-6ADA-4187-BA42-0088D5BB4909}"/>
              </a:ext>
            </a:extLst>
          </p:cNvPr>
          <p:cNvGrpSpPr/>
          <p:nvPr/>
        </p:nvGrpSpPr>
        <p:grpSpPr>
          <a:xfrm>
            <a:off x="71151" y="6454317"/>
            <a:ext cx="1188000" cy="388198"/>
            <a:chOff x="79697" y="6454317"/>
            <a:chExt cx="1188000" cy="388198"/>
          </a:xfrm>
        </p:grpSpPr>
        <p:sp>
          <p:nvSpPr>
            <p:cNvPr id="33" name="TextBox 8">
              <a:extLst>
                <a:ext uri="{FF2B5EF4-FFF2-40B4-BE49-F238E27FC236}">
                  <a16:creationId xmlns:a16="http://schemas.microsoft.com/office/drawing/2014/main" id="{B78508B8-F401-41C3-B32C-2EE9E932A6E6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538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400" b="1" dirty="0">
                  <a:latin typeface="Century Gothic" panose="020B0502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34" name="Picture 33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13565BE7-F483-4630-BA05-68F93979CDD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pic>
        <p:nvPicPr>
          <p:cNvPr id="36" name="Picture 35">
            <a:extLst>
              <a:ext uri="{FF2B5EF4-FFF2-40B4-BE49-F238E27FC236}">
                <a16:creationId xmlns:a16="http://schemas.microsoft.com/office/drawing/2014/main" id="{32816E31-28AB-4464-9167-4379B2CC011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438" y="143658"/>
            <a:ext cx="8913124" cy="6322100"/>
          </a:xfrm>
          <a:prstGeom prst="rect">
            <a:avLst/>
          </a:prstGeom>
        </p:spPr>
      </p:pic>
      <p:grpSp>
        <p:nvGrpSpPr>
          <p:cNvPr id="38" name="Group 37">
            <a:extLst>
              <a:ext uri="{FF2B5EF4-FFF2-40B4-BE49-F238E27FC236}">
                <a16:creationId xmlns:a16="http://schemas.microsoft.com/office/drawing/2014/main" id="{22DE104E-396F-4974-9CFC-71E8F0D46267}"/>
              </a:ext>
            </a:extLst>
          </p:cNvPr>
          <p:cNvGrpSpPr>
            <a:grpSpLocks noChangeAspect="1"/>
          </p:cNvGrpSpPr>
          <p:nvPr/>
        </p:nvGrpSpPr>
        <p:grpSpPr>
          <a:xfrm>
            <a:off x="3679902" y="1965733"/>
            <a:ext cx="3972155" cy="3823189"/>
            <a:chOff x="3555892" y="1736403"/>
            <a:chExt cx="4397470" cy="4232554"/>
          </a:xfrm>
        </p:grpSpPr>
        <p:grpSp>
          <p:nvGrpSpPr>
            <p:cNvPr id="40" name="Group 39">
              <a:extLst>
                <a:ext uri="{FF2B5EF4-FFF2-40B4-BE49-F238E27FC236}">
                  <a16:creationId xmlns:a16="http://schemas.microsoft.com/office/drawing/2014/main" id="{8EE156A6-F175-4E40-BDEE-BA77DD1FD095}"/>
                </a:ext>
              </a:extLst>
            </p:cNvPr>
            <p:cNvGrpSpPr/>
            <p:nvPr/>
          </p:nvGrpSpPr>
          <p:grpSpPr>
            <a:xfrm>
              <a:off x="4340832" y="3133972"/>
              <a:ext cx="3612530" cy="2834985"/>
              <a:chOff x="4340832" y="3133972"/>
              <a:chExt cx="3612530" cy="2834985"/>
            </a:xfrm>
          </p:grpSpPr>
          <p:sp>
            <p:nvSpPr>
              <p:cNvPr id="48" name="TextBox 47">
                <a:extLst>
                  <a:ext uri="{FF2B5EF4-FFF2-40B4-BE49-F238E27FC236}">
                    <a16:creationId xmlns:a16="http://schemas.microsoft.com/office/drawing/2014/main" id="{FF626954-D220-4AC6-A89B-1C12E9C2BB97}"/>
                  </a:ext>
                </a:extLst>
              </p:cNvPr>
              <p:cNvSpPr txBox="1"/>
              <p:nvPr/>
            </p:nvSpPr>
            <p:spPr>
              <a:xfrm>
                <a:off x="5239875" y="3133972"/>
                <a:ext cx="634255" cy="59461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2400" b="1" dirty="0">
                    <a:latin typeface="Century Gothic" panose="020B0502020202020204" pitchFamily="34" charset="0"/>
                  </a:rPr>
                  <a:t>3L</a:t>
                </a:r>
                <a:endParaRPr lang="en-GB" sz="1400" b="1"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49" name="TextBox 48">
                <a:extLst>
                  <a:ext uri="{FF2B5EF4-FFF2-40B4-BE49-F238E27FC236}">
                    <a16:creationId xmlns:a16="http://schemas.microsoft.com/office/drawing/2014/main" id="{70F0691C-5B53-4CDF-A8C0-FC25FF7FCE62}"/>
                  </a:ext>
                </a:extLst>
              </p:cNvPr>
              <p:cNvSpPr txBox="1"/>
              <p:nvPr/>
            </p:nvSpPr>
            <p:spPr>
              <a:xfrm>
                <a:off x="6914438" y="3397728"/>
                <a:ext cx="634255" cy="59461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2400" b="1" dirty="0">
                    <a:latin typeface="Century Gothic" panose="020B0502020202020204" pitchFamily="34" charset="0"/>
                  </a:rPr>
                  <a:t>5L</a:t>
                </a:r>
                <a:endParaRPr lang="en-GB" sz="1400" b="1"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50" name="TextBox 49">
                <a:extLst>
                  <a:ext uri="{FF2B5EF4-FFF2-40B4-BE49-F238E27FC236}">
                    <a16:creationId xmlns:a16="http://schemas.microsoft.com/office/drawing/2014/main" id="{B55B8A27-D33F-40D9-8C6D-1477B27D4671}"/>
                  </a:ext>
                </a:extLst>
              </p:cNvPr>
              <p:cNvSpPr txBox="1"/>
              <p:nvPr/>
            </p:nvSpPr>
            <p:spPr>
              <a:xfrm>
                <a:off x="5959285" y="5345639"/>
                <a:ext cx="634255" cy="59461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2400" b="1" dirty="0">
                    <a:latin typeface="Century Gothic" panose="020B0502020202020204" pitchFamily="34" charset="0"/>
                  </a:rPr>
                  <a:t>1L</a:t>
                </a:r>
                <a:endParaRPr lang="en-GB" sz="1400" b="1"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51" name="TextBox 50">
                <a:extLst>
                  <a:ext uri="{FF2B5EF4-FFF2-40B4-BE49-F238E27FC236}">
                    <a16:creationId xmlns:a16="http://schemas.microsoft.com/office/drawing/2014/main" id="{3C20878E-C2D4-41D4-8D6F-763030D92400}"/>
                  </a:ext>
                </a:extLst>
              </p:cNvPr>
              <p:cNvSpPr txBox="1"/>
              <p:nvPr/>
            </p:nvSpPr>
            <p:spPr>
              <a:xfrm>
                <a:off x="7319107" y="5374343"/>
                <a:ext cx="634255" cy="59461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2400" b="1" dirty="0">
                    <a:latin typeface="Century Gothic" panose="020B0502020202020204" pitchFamily="34" charset="0"/>
                  </a:rPr>
                  <a:t>2L</a:t>
                </a:r>
                <a:endParaRPr lang="en-GB" sz="1400" b="1"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52" name="TextBox 51">
                <a:extLst>
                  <a:ext uri="{FF2B5EF4-FFF2-40B4-BE49-F238E27FC236}">
                    <a16:creationId xmlns:a16="http://schemas.microsoft.com/office/drawing/2014/main" id="{50547F92-0346-4230-B1E8-987DB4286C96}"/>
                  </a:ext>
                </a:extLst>
              </p:cNvPr>
              <p:cNvSpPr txBox="1"/>
              <p:nvPr/>
            </p:nvSpPr>
            <p:spPr>
              <a:xfrm>
                <a:off x="4340832" y="5237784"/>
                <a:ext cx="634255" cy="59461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2400" b="1" dirty="0">
                    <a:latin typeface="Century Gothic" panose="020B0502020202020204" pitchFamily="34" charset="0"/>
                  </a:rPr>
                  <a:t>4L</a:t>
                </a:r>
                <a:endParaRPr lang="en-GB" sz="1400" b="1" dirty="0">
                  <a:latin typeface="Century Gothic" panose="020B0502020202020204" pitchFamily="34" charset="0"/>
                </a:endParaRPr>
              </a:p>
            </p:txBody>
          </p:sp>
        </p:grpSp>
        <p:sp>
          <p:nvSpPr>
            <p:cNvPr id="42" name="TextBox 41">
              <a:extLst>
                <a:ext uri="{FF2B5EF4-FFF2-40B4-BE49-F238E27FC236}">
                  <a16:creationId xmlns:a16="http://schemas.microsoft.com/office/drawing/2014/main" id="{302DC852-A0A1-430E-A263-1FD4C553B6EE}"/>
                </a:ext>
              </a:extLst>
            </p:cNvPr>
            <p:cNvSpPr txBox="1"/>
            <p:nvPr/>
          </p:nvSpPr>
          <p:spPr>
            <a:xfrm>
              <a:off x="4523574" y="1736403"/>
              <a:ext cx="458762" cy="47569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b="1" dirty="0">
                  <a:latin typeface="Century Gothic" panose="020B0502020202020204" pitchFamily="34" charset="0"/>
                </a:rPr>
                <a:t>A</a:t>
              </a:r>
            </a:p>
          </p:txBody>
        </p:sp>
        <p:sp>
          <p:nvSpPr>
            <p:cNvPr id="44" name="TextBox 43">
              <a:extLst>
                <a:ext uri="{FF2B5EF4-FFF2-40B4-BE49-F238E27FC236}">
                  <a16:creationId xmlns:a16="http://schemas.microsoft.com/office/drawing/2014/main" id="{23618D89-6CC3-4472-B495-0E8929946359}"/>
                </a:ext>
              </a:extLst>
            </p:cNvPr>
            <p:cNvSpPr txBox="1"/>
            <p:nvPr/>
          </p:nvSpPr>
          <p:spPr>
            <a:xfrm>
              <a:off x="6047956" y="1736403"/>
              <a:ext cx="411274" cy="47569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b="1" dirty="0">
                  <a:latin typeface="Century Gothic" panose="020B0502020202020204" pitchFamily="34" charset="0"/>
                </a:rPr>
                <a:t>B</a:t>
              </a:r>
            </a:p>
          </p:txBody>
        </p:sp>
        <p:sp>
          <p:nvSpPr>
            <p:cNvPr id="45" name="TextBox 44">
              <a:extLst>
                <a:ext uri="{FF2B5EF4-FFF2-40B4-BE49-F238E27FC236}">
                  <a16:creationId xmlns:a16="http://schemas.microsoft.com/office/drawing/2014/main" id="{D0B2DC89-F585-41EB-BD84-F5F0F777125A}"/>
                </a:ext>
              </a:extLst>
            </p:cNvPr>
            <p:cNvSpPr txBox="1"/>
            <p:nvPr/>
          </p:nvSpPr>
          <p:spPr>
            <a:xfrm>
              <a:off x="3555892" y="4267541"/>
              <a:ext cx="469084" cy="47569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b="1" dirty="0">
                  <a:latin typeface="Century Gothic" panose="020B0502020202020204" pitchFamily="34" charset="0"/>
                </a:rPr>
                <a:t>C</a:t>
              </a:r>
            </a:p>
          </p:txBody>
        </p:sp>
        <p:sp>
          <p:nvSpPr>
            <p:cNvPr id="46" name="TextBox 45">
              <a:extLst>
                <a:ext uri="{FF2B5EF4-FFF2-40B4-BE49-F238E27FC236}">
                  <a16:creationId xmlns:a16="http://schemas.microsoft.com/office/drawing/2014/main" id="{22EDB5F0-65A0-407C-9209-45DBC3494430}"/>
                </a:ext>
              </a:extLst>
            </p:cNvPr>
            <p:cNvSpPr txBox="1"/>
            <p:nvPr/>
          </p:nvSpPr>
          <p:spPr>
            <a:xfrm>
              <a:off x="5646079" y="4467489"/>
              <a:ext cx="446374" cy="47569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b="1" dirty="0">
                  <a:latin typeface="Century Gothic" panose="020B0502020202020204" pitchFamily="34" charset="0"/>
                </a:rPr>
                <a:t>D</a:t>
              </a:r>
            </a:p>
          </p:txBody>
        </p:sp>
        <p:sp>
          <p:nvSpPr>
            <p:cNvPr id="47" name="TextBox 46">
              <a:extLst>
                <a:ext uri="{FF2B5EF4-FFF2-40B4-BE49-F238E27FC236}">
                  <a16:creationId xmlns:a16="http://schemas.microsoft.com/office/drawing/2014/main" id="{C2E58AB7-DCCA-4CC9-9024-21E1E71F6EEE}"/>
                </a:ext>
              </a:extLst>
            </p:cNvPr>
            <p:cNvSpPr txBox="1"/>
            <p:nvPr/>
          </p:nvSpPr>
          <p:spPr>
            <a:xfrm>
              <a:off x="6714704" y="4267541"/>
              <a:ext cx="392694" cy="47569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b="1" dirty="0">
                  <a:latin typeface="Century Gothic" panose="020B0502020202020204" pitchFamily="34" charset="0"/>
                </a:rPr>
                <a:t>E</a:t>
              </a:r>
            </a:p>
          </p:txBody>
        </p:sp>
      </p:grpSp>
      <p:sp>
        <p:nvSpPr>
          <p:cNvPr id="53" name="Rectangle 52">
            <a:extLst>
              <a:ext uri="{FF2B5EF4-FFF2-40B4-BE49-F238E27FC236}">
                <a16:creationId xmlns:a16="http://schemas.microsoft.com/office/drawing/2014/main" id="{14AE28AB-CEE1-49FF-BB01-94F92F15C16D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lvl="0" algn="ctr"/>
            <a:r>
              <a:rPr lang="en-GB" sz="1600" b="1" u="sng" dirty="0">
                <a:solidFill>
                  <a:srgbClr val="E7E6E6">
                    <a:lumMod val="50000"/>
                  </a:srgbClr>
                </a:solidFill>
                <a:latin typeface="Century Gothic" panose="020B0502020202020204" pitchFamily="34" charset="0"/>
              </a:rPr>
              <a:t>Problem Solving 1</a:t>
            </a:r>
          </a:p>
          <a:p>
            <a:pPr lvl="0" algn="ctr"/>
            <a:endParaRPr lang="en-GB" sz="20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Which combination of jars could be filled using the amount of liquid shown in the container below?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4000" b="1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4000" b="1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fontAlgn="base">
              <a:defRPr/>
            </a:pPr>
            <a:endParaRPr lang="en-GB" sz="12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2506596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32" name="Group 31">
            <a:extLst>
              <a:ext uri="{FF2B5EF4-FFF2-40B4-BE49-F238E27FC236}">
                <a16:creationId xmlns:a16="http://schemas.microsoft.com/office/drawing/2014/main" id="{9041C976-6ADA-4187-BA42-0088D5BB4909}"/>
              </a:ext>
            </a:extLst>
          </p:cNvPr>
          <p:cNvGrpSpPr/>
          <p:nvPr/>
        </p:nvGrpSpPr>
        <p:grpSpPr>
          <a:xfrm>
            <a:off x="71151" y="6454317"/>
            <a:ext cx="1188000" cy="388198"/>
            <a:chOff x="79697" y="6454317"/>
            <a:chExt cx="1188000" cy="388198"/>
          </a:xfrm>
        </p:grpSpPr>
        <p:sp>
          <p:nvSpPr>
            <p:cNvPr id="33" name="TextBox 8">
              <a:extLst>
                <a:ext uri="{FF2B5EF4-FFF2-40B4-BE49-F238E27FC236}">
                  <a16:creationId xmlns:a16="http://schemas.microsoft.com/office/drawing/2014/main" id="{B78508B8-F401-41C3-B32C-2EE9E932A6E6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538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400" b="1" dirty="0">
                  <a:latin typeface="Century Gothic" panose="020B0502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34" name="Picture 33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13565BE7-F483-4630-BA05-68F93979CDD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pic>
        <p:nvPicPr>
          <p:cNvPr id="36" name="Picture 35">
            <a:extLst>
              <a:ext uri="{FF2B5EF4-FFF2-40B4-BE49-F238E27FC236}">
                <a16:creationId xmlns:a16="http://schemas.microsoft.com/office/drawing/2014/main" id="{32816E31-28AB-4464-9167-4379B2CC011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438" y="143658"/>
            <a:ext cx="8913124" cy="6322100"/>
          </a:xfrm>
          <a:prstGeom prst="rect">
            <a:avLst/>
          </a:prstGeom>
        </p:spPr>
      </p:pic>
      <p:sp>
        <p:nvSpPr>
          <p:cNvPr id="53" name="Rectangle 52">
            <a:extLst>
              <a:ext uri="{FF2B5EF4-FFF2-40B4-BE49-F238E27FC236}">
                <a16:creationId xmlns:a16="http://schemas.microsoft.com/office/drawing/2014/main" id="{14AE28AB-CEE1-49FF-BB01-94F92F15C16D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lvl="0" algn="ctr"/>
            <a:r>
              <a:rPr lang="en-GB" sz="1600" b="1" u="sng" dirty="0">
                <a:solidFill>
                  <a:srgbClr val="E7E6E6">
                    <a:lumMod val="50000"/>
                  </a:srgbClr>
                </a:solidFill>
                <a:latin typeface="Century Gothic" panose="020B0502020202020204" pitchFamily="34" charset="0"/>
              </a:rPr>
              <a:t>Problem Solving 1</a:t>
            </a:r>
          </a:p>
          <a:p>
            <a:pPr lvl="0" algn="ctr"/>
            <a:endParaRPr lang="en-GB" sz="20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Which combination of jars could be filled using the amount of liquid shown in the container below?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           A, B and C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4000" b="1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4000" b="1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fontAlgn="base">
              <a:defRPr/>
            </a:pPr>
            <a:endParaRPr lang="en-GB" sz="12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</p:txBody>
      </p:sp>
      <p:grpSp>
        <p:nvGrpSpPr>
          <p:cNvPr id="21" name="Group 20">
            <a:extLst>
              <a:ext uri="{FF2B5EF4-FFF2-40B4-BE49-F238E27FC236}">
                <a16:creationId xmlns:a16="http://schemas.microsoft.com/office/drawing/2014/main" id="{E56E44DB-DC05-4260-A1EA-FA7B5F4BEB8B}"/>
              </a:ext>
            </a:extLst>
          </p:cNvPr>
          <p:cNvGrpSpPr>
            <a:grpSpLocks noChangeAspect="1"/>
          </p:cNvGrpSpPr>
          <p:nvPr/>
        </p:nvGrpSpPr>
        <p:grpSpPr>
          <a:xfrm>
            <a:off x="3679902" y="1965733"/>
            <a:ext cx="3891687" cy="3747750"/>
            <a:chOff x="3555892" y="1736403"/>
            <a:chExt cx="4308386" cy="4149037"/>
          </a:xfrm>
        </p:grpSpPr>
        <p:grpSp>
          <p:nvGrpSpPr>
            <p:cNvPr id="22" name="Group 21">
              <a:extLst>
                <a:ext uri="{FF2B5EF4-FFF2-40B4-BE49-F238E27FC236}">
                  <a16:creationId xmlns:a16="http://schemas.microsoft.com/office/drawing/2014/main" id="{A8DEF444-CB81-46E2-8152-BCA353FBE5D5}"/>
                </a:ext>
              </a:extLst>
            </p:cNvPr>
            <p:cNvGrpSpPr/>
            <p:nvPr/>
          </p:nvGrpSpPr>
          <p:grpSpPr>
            <a:xfrm>
              <a:off x="4340832" y="3133972"/>
              <a:ext cx="3523446" cy="2751468"/>
              <a:chOff x="4340832" y="3133972"/>
              <a:chExt cx="3523446" cy="2751468"/>
            </a:xfrm>
          </p:grpSpPr>
          <p:sp>
            <p:nvSpPr>
              <p:cNvPr id="28" name="TextBox 27">
                <a:extLst>
                  <a:ext uri="{FF2B5EF4-FFF2-40B4-BE49-F238E27FC236}">
                    <a16:creationId xmlns:a16="http://schemas.microsoft.com/office/drawing/2014/main" id="{1FF4CE67-9CD1-4637-9580-309D50993C38}"/>
                  </a:ext>
                </a:extLst>
              </p:cNvPr>
              <p:cNvSpPr txBox="1"/>
              <p:nvPr/>
            </p:nvSpPr>
            <p:spPr>
              <a:xfrm>
                <a:off x="5239875" y="3133972"/>
                <a:ext cx="545171" cy="51109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2400" b="1" dirty="0">
                    <a:solidFill>
                      <a:srgbClr val="FF0000"/>
                    </a:solidFill>
                    <a:latin typeface="Century Gothic" panose="020B0502020202020204" pitchFamily="34" charset="0"/>
                  </a:rPr>
                  <a:t>3L</a:t>
                </a:r>
                <a:endParaRPr lang="en-GB" sz="1400" b="1" dirty="0">
                  <a:solidFill>
                    <a:srgbClr val="FF0000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29" name="TextBox 28">
                <a:extLst>
                  <a:ext uri="{FF2B5EF4-FFF2-40B4-BE49-F238E27FC236}">
                    <a16:creationId xmlns:a16="http://schemas.microsoft.com/office/drawing/2014/main" id="{28330953-BEF0-4127-B6FE-920F0066BF30}"/>
                  </a:ext>
                </a:extLst>
              </p:cNvPr>
              <p:cNvSpPr txBox="1"/>
              <p:nvPr/>
            </p:nvSpPr>
            <p:spPr>
              <a:xfrm>
                <a:off x="6914438" y="3397728"/>
                <a:ext cx="545171" cy="51109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2400" b="1" dirty="0">
                    <a:solidFill>
                      <a:srgbClr val="FF0000"/>
                    </a:solidFill>
                    <a:latin typeface="Century Gothic" panose="020B0502020202020204" pitchFamily="34" charset="0"/>
                  </a:rPr>
                  <a:t>5L</a:t>
                </a:r>
                <a:endParaRPr lang="en-GB" sz="1400" b="1" dirty="0">
                  <a:solidFill>
                    <a:srgbClr val="FF0000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30" name="TextBox 29">
                <a:extLst>
                  <a:ext uri="{FF2B5EF4-FFF2-40B4-BE49-F238E27FC236}">
                    <a16:creationId xmlns:a16="http://schemas.microsoft.com/office/drawing/2014/main" id="{E2441C4F-0CE6-4860-B392-FA4343DAC36B}"/>
                  </a:ext>
                </a:extLst>
              </p:cNvPr>
              <p:cNvSpPr txBox="1"/>
              <p:nvPr/>
            </p:nvSpPr>
            <p:spPr>
              <a:xfrm>
                <a:off x="5959285" y="5345639"/>
                <a:ext cx="545171" cy="51109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2400" b="1" dirty="0">
                    <a:solidFill>
                      <a:schemeClr val="bg1">
                        <a:lumMod val="50000"/>
                      </a:schemeClr>
                    </a:solidFill>
                    <a:latin typeface="Century Gothic" panose="020B0502020202020204" pitchFamily="34" charset="0"/>
                  </a:rPr>
                  <a:t>1L</a:t>
                </a:r>
                <a:endParaRPr lang="en-GB" sz="1400" b="1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31" name="TextBox 30">
                <a:extLst>
                  <a:ext uri="{FF2B5EF4-FFF2-40B4-BE49-F238E27FC236}">
                    <a16:creationId xmlns:a16="http://schemas.microsoft.com/office/drawing/2014/main" id="{750B528B-1B68-4A0B-A921-8C1A7620D8BD}"/>
                  </a:ext>
                </a:extLst>
              </p:cNvPr>
              <p:cNvSpPr txBox="1"/>
              <p:nvPr/>
            </p:nvSpPr>
            <p:spPr>
              <a:xfrm>
                <a:off x="7319107" y="5374343"/>
                <a:ext cx="545171" cy="51109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2400" b="1" dirty="0">
                    <a:solidFill>
                      <a:schemeClr val="bg1">
                        <a:lumMod val="50000"/>
                      </a:schemeClr>
                    </a:solidFill>
                    <a:latin typeface="Century Gothic" panose="020B0502020202020204" pitchFamily="34" charset="0"/>
                  </a:rPr>
                  <a:t>2L</a:t>
                </a:r>
                <a:endParaRPr lang="en-GB" sz="1400" b="1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35" name="TextBox 34">
                <a:extLst>
                  <a:ext uri="{FF2B5EF4-FFF2-40B4-BE49-F238E27FC236}">
                    <a16:creationId xmlns:a16="http://schemas.microsoft.com/office/drawing/2014/main" id="{3C8C82B2-668D-419F-89BF-716D34A136AF}"/>
                  </a:ext>
                </a:extLst>
              </p:cNvPr>
              <p:cNvSpPr txBox="1"/>
              <p:nvPr/>
            </p:nvSpPr>
            <p:spPr>
              <a:xfrm>
                <a:off x="4340832" y="5237784"/>
                <a:ext cx="545171" cy="51109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2400" b="1" dirty="0">
                    <a:solidFill>
                      <a:srgbClr val="FF0000"/>
                    </a:solidFill>
                    <a:latin typeface="Century Gothic" panose="020B0502020202020204" pitchFamily="34" charset="0"/>
                  </a:rPr>
                  <a:t>4L</a:t>
                </a:r>
                <a:endParaRPr lang="en-GB" sz="1400" b="1" dirty="0">
                  <a:solidFill>
                    <a:srgbClr val="FF0000"/>
                  </a:solidFill>
                  <a:latin typeface="Century Gothic" panose="020B0502020202020204" pitchFamily="34" charset="0"/>
                </a:endParaRPr>
              </a:p>
            </p:txBody>
          </p:sp>
        </p:grp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BDBAB99C-E5BA-46AF-B88C-FE690038CE8D}"/>
                </a:ext>
              </a:extLst>
            </p:cNvPr>
            <p:cNvSpPr txBox="1"/>
            <p:nvPr/>
          </p:nvSpPr>
          <p:spPr>
            <a:xfrm>
              <a:off x="4523574" y="1736403"/>
              <a:ext cx="394327" cy="40887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b="1" dirty="0">
                  <a:solidFill>
                    <a:srgbClr val="FF0000"/>
                  </a:solidFill>
                  <a:latin typeface="Century Gothic" panose="020B0502020202020204" pitchFamily="34" charset="0"/>
                </a:rPr>
                <a:t>A</a:t>
              </a:r>
            </a:p>
          </p:txBody>
        </p: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2BEAD06A-9FD1-4054-A62A-9ED7D8F68912}"/>
                </a:ext>
              </a:extLst>
            </p:cNvPr>
            <p:cNvSpPr txBox="1"/>
            <p:nvPr/>
          </p:nvSpPr>
          <p:spPr>
            <a:xfrm>
              <a:off x="6047956" y="1736403"/>
              <a:ext cx="353509" cy="40887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b="1" dirty="0">
                  <a:solidFill>
                    <a:srgbClr val="FF0000"/>
                  </a:solidFill>
                  <a:latin typeface="Century Gothic" panose="020B0502020202020204" pitchFamily="34" charset="0"/>
                </a:rPr>
                <a:t>B</a:t>
              </a:r>
            </a:p>
          </p:txBody>
        </p:sp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8CE83E62-C2DD-4B94-90FB-3BFA8601EB3A}"/>
                </a:ext>
              </a:extLst>
            </p:cNvPr>
            <p:cNvSpPr txBox="1"/>
            <p:nvPr/>
          </p:nvSpPr>
          <p:spPr>
            <a:xfrm>
              <a:off x="3555892" y="4267541"/>
              <a:ext cx="403199" cy="40887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b="1" dirty="0">
                  <a:solidFill>
                    <a:srgbClr val="FF0000"/>
                  </a:solidFill>
                  <a:latin typeface="Century Gothic" panose="020B0502020202020204" pitchFamily="34" charset="0"/>
                </a:rPr>
                <a:t>C</a:t>
              </a:r>
            </a:p>
          </p:txBody>
        </p:sp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id="{49EB98A6-7456-4473-9E72-4D1C2C4683CE}"/>
                </a:ext>
              </a:extLst>
            </p:cNvPr>
            <p:cNvSpPr txBox="1"/>
            <p:nvPr/>
          </p:nvSpPr>
          <p:spPr>
            <a:xfrm>
              <a:off x="5646079" y="4467490"/>
              <a:ext cx="383679" cy="40887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b="1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</a:rPr>
                <a:t>D</a:t>
              </a:r>
            </a:p>
          </p:txBody>
        </p:sp>
        <p:sp>
          <p:nvSpPr>
            <p:cNvPr id="27" name="TextBox 26">
              <a:extLst>
                <a:ext uri="{FF2B5EF4-FFF2-40B4-BE49-F238E27FC236}">
                  <a16:creationId xmlns:a16="http://schemas.microsoft.com/office/drawing/2014/main" id="{A104C467-76F1-4D02-A89D-067F93095AAB}"/>
                </a:ext>
              </a:extLst>
            </p:cNvPr>
            <p:cNvSpPr txBox="1"/>
            <p:nvPr/>
          </p:nvSpPr>
          <p:spPr>
            <a:xfrm>
              <a:off x="6714704" y="4267541"/>
              <a:ext cx="337538" cy="40887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b="1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</a:rPr>
                <a:t>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21456733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13" name="Group 12">
            <a:extLst>
              <a:ext uri="{FF2B5EF4-FFF2-40B4-BE49-F238E27FC236}">
                <a16:creationId xmlns:a16="http://schemas.microsoft.com/office/drawing/2014/main" id="{DE723903-4C42-4EFC-A859-4B5A2C0794A3}"/>
              </a:ext>
            </a:extLst>
          </p:cNvPr>
          <p:cNvGrpSpPr/>
          <p:nvPr/>
        </p:nvGrpSpPr>
        <p:grpSpPr>
          <a:xfrm>
            <a:off x="71151" y="6454317"/>
            <a:ext cx="1188000" cy="388198"/>
            <a:chOff x="79697" y="6454317"/>
            <a:chExt cx="1188000" cy="388198"/>
          </a:xfrm>
        </p:grpSpPr>
        <p:sp>
          <p:nvSpPr>
            <p:cNvPr id="14" name="TextBox 8">
              <a:extLst>
                <a:ext uri="{FF2B5EF4-FFF2-40B4-BE49-F238E27FC236}">
                  <a16:creationId xmlns:a16="http://schemas.microsoft.com/office/drawing/2014/main" id="{223FE84C-C45D-4FD7-8DBB-F0920DDDA1FC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538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400" b="1" dirty="0">
                  <a:latin typeface="Century Gothic" panose="020B0502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5" name="Picture 14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B5C4C7DB-3C7B-42E8-B174-F26459D01F9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pic>
        <p:nvPicPr>
          <p:cNvPr id="16" name="Picture 15">
            <a:extLst>
              <a:ext uri="{FF2B5EF4-FFF2-40B4-BE49-F238E27FC236}">
                <a16:creationId xmlns:a16="http://schemas.microsoft.com/office/drawing/2014/main" id="{0845D120-C453-44DD-A914-2D7137610E0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5438" y="143658"/>
            <a:ext cx="8913124" cy="6322100"/>
          </a:xfrm>
          <a:prstGeom prst="rect">
            <a:avLst/>
          </a:prstGeom>
        </p:spPr>
      </p:pic>
      <p:sp>
        <p:nvSpPr>
          <p:cNvPr id="17" name="Rectangle 16">
            <a:extLst>
              <a:ext uri="{FF2B5EF4-FFF2-40B4-BE49-F238E27FC236}">
                <a16:creationId xmlns:a16="http://schemas.microsoft.com/office/drawing/2014/main" id="{A791927A-E72D-41D9-B83F-5C1E343B2D77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lvl="0" algn="ctr"/>
            <a:r>
              <a:rPr lang="en-GB" sz="1600" b="1" u="sng" dirty="0">
                <a:solidFill>
                  <a:srgbClr val="E7E6E6">
                    <a:lumMod val="50000"/>
                  </a:srgbClr>
                </a:solidFill>
                <a:latin typeface="Century Gothic" panose="020B0502020202020204" pitchFamily="34" charset="0"/>
              </a:rPr>
              <a:t>Reasoning 2</a:t>
            </a:r>
          </a:p>
          <a:p>
            <a:pPr lvl="0" algn="ctr"/>
            <a:endParaRPr lang="en-GB" sz="20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Tim wants to fill his paddling pool.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Does he have enough water? Explain your answer. 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4000" b="1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4000" b="1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fontAlgn="base">
              <a:defRPr/>
            </a:pPr>
            <a:endParaRPr lang="en-GB" sz="12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</p:txBody>
      </p:sp>
      <p:sp>
        <p:nvSpPr>
          <p:cNvPr id="18" name="Speech Bubble: Rectangle with Corners Rounded 17">
            <a:extLst>
              <a:ext uri="{FF2B5EF4-FFF2-40B4-BE49-F238E27FC236}">
                <a16:creationId xmlns:a16="http://schemas.microsoft.com/office/drawing/2014/main" id="{C38AD822-D247-4A12-80E7-2D70EAC79D57}"/>
              </a:ext>
            </a:extLst>
          </p:cNvPr>
          <p:cNvSpPr/>
          <p:nvPr/>
        </p:nvSpPr>
        <p:spPr>
          <a:xfrm>
            <a:off x="2701733" y="1457301"/>
            <a:ext cx="2717616" cy="1433316"/>
          </a:xfrm>
          <a:prstGeom prst="wedgeRoundRectCallout">
            <a:avLst>
              <a:gd name="adj1" fmla="val -62896"/>
              <a:gd name="adj2" fmla="val 35368"/>
              <a:gd name="adj3" fmla="val 16667"/>
            </a:avLst>
          </a:prstGeom>
          <a:solidFill>
            <a:schemeClr val="bg1"/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  <a:latin typeface="Century Gothic" panose="020B0502020202020204" pitchFamily="34" charset="0"/>
              </a:rPr>
              <a:t>I need 18 litres of water to fill my paddling pool. </a:t>
            </a:r>
          </a:p>
        </p:txBody>
      </p:sp>
    </p:spTree>
    <p:extLst>
      <p:ext uri="{BB962C8B-B14F-4D97-AF65-F5344CB8AC3E}">
        <p14:creationId xmlns:p14="http://schemas.microsoft.com/office/powerpoint/2010/main" val="160731824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13" name="Group 12">
            <a:extLst>
              <a:ext uri="{FF2B5EF4-FFF2-40B4-BE49-F238E27FC236}">
                <a16:creationId xmlns:a16="http://schemas.microsoft.com/office/drawing/2014/main" id="{DE723903-4C42-4EFC-A859-4B5A2C0794A3}"/>
              </a:ext>
            </a:extLst>
          </p:cNvPr>
          <p:cNvGrpSpPr/>
          <p:nvPr/>
        </p:nvGrpSpPr>
        <p:grpSpPr>
          <a:xfrm>
            <a:off x="71151" y="6454317"/>
            <a:ext cx="1188000" cy="388198"/>
            <a:chOff x="79697" y="6454317"/>
            <a:chExt cx="1188000" cy="388198"/>
          </a:xfrm>
        </p:grpSpPr>
        <p:sp>
          <p:nvSpPr>
            <p:cNvPr id="14" name="TextBox 8">
              <a:extLst>
                <a:ext uri="{FF2B5EF4-FFF2-40B4-BE49-F238E27FC236}">
                  <a16:creationId xmlns:a16="http://schemas.microsoft.com/office/drawing/2014/main" id="{223FE84C-C45D-4FD7-8DBB-F0920DDDA1FC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538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400" b="1" dirty="0">
                  <a:latin typeface="Century Gothic" panose="020B0502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5" name="Picture 14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B5C4C7DB-3C7B-42E8-B174-F26459D01F9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pic>
        <p:nvPicPr>
          <p:cNvPr id="16" name="Picture 15">
            <a:extLst>
              <a:ext uri="{FF2B5EF4-FFF2-40B4-BE49-F238E27FC236}">
                <a16:creationId xmlns:a16="http://schemas.microsoft.com/office/drawing/2014/main" id="{0845D120-C453-44DD-A914-2D7137610E0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5438" y="143658"/>
            <a:ext cx="8913124" cy="6322100"/>
          </a:xfrm>
          <a:prstGeom prst="rect">
            <a:avLst/>
          </a:prstGeom>
        </p:spPr>
      </p:pic>
      <p:sp>
        <p:nvSpPr>
          <p:cNvPr id="17" name="Rectangle 16">
            <a:extLst>
              <a:ext uri="{FF2B5EF4-FFF2-40B4-BE49-F238E27FC236}">
                <a16:creationId xmlns:a16="http://schemas.microsoft.com/office/drawing/2014/main" id="{A791927A-E72D-41D9-B83F-5C1E343B2D77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lvl="0" algn="ctr"/>
            <a:r>
              <a:rPr lang="en-GB" sz="1600" b="1" u="sng" dirty="0">
                <a:solidFill>
                  <a:srgbClr val="E7E6E6">
                    <a:lumMod val="50000"/>
                  </a:srgbClr>
                </a:solidFill>
                <a:latin typeface="Century Gothic" panose="020B0502020202020204" pitchFamily="34" charset="0"/>
              </a:rPr>
              <a:t>Reasoning 2</a:t>
            </a:r>
          </a:p>
          <a:p>
            <a:pPr lvl="0" algn="ctr"/>
            <a:endParaRPr lang="en-GB" sz="20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Tim wants to fill his paddling pool.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Does he have enough water? Explain your answer.</a:t>
            </a:r>
          </a:p>
          <a:p>
            <a:pPr lvl="0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Tim does not have enough water because… 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4000" b="1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4000" b="1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fontAlgn="base">
              <a:defRPr/>
            </a:pPr>
            <a:endParaRPr lang="en-GB" sz="12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</p:txBody>
      </p:sp>
      <p:sp>
        <p:nvSpPr>
          <p:cNvPr id="18" name="Speech Bubble: Rectangle with Corners Rounded 17">
            <a:extLst>
              <a:ext uri="{FF2B5EF4-FFF2-40B4-BE49-F238E27FC236}">
                <a16:creationId xmlns:a16="http://schemas.microsoft.com/office/drawing/2014/main" id="{C38AD822-D247-4A12-80E7-2D70EAC79D57}"/>
              </a:ext>
            </a:extLst>
          </p:cNvPr>
          <p:cNvSpPr/>
          <p:nvPr/>
        </p:nvSpPr>
        <p:spPr>
          <a:xfrm>
            <a:off x="2701733" y="1457301"/>
            <a:ext cx="2717616" cy="1433316"/>
          </a:xfrm>
          <a:prstGeom prst="wedgeRoundRectCallout">
            <a:avLst>
              <a:gd name="adj1" fmla="val -62896"/>
              <a:gd name="adj2" fmla="val 35368"/>
              <a:gd name="adj3" fmla="val 16667"/>
            </a:avLst>
          </a:prstGeom>
          <a:solidFill>
            <a:schemeClr val="bg1"/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  <a:latin typeface="Century Gothic" panose="020B0502020202020204" pitchFamily="34" charset="0"/>
              </a:rPr>
              <a:t>I need 18 litres of water to fill my paddling pool. </a:t>
            </a:r>
          </a:p>
        </p:txBody>
      </p:sp>
    </p:spTree>
    <p:extLst>
      <p:ext uri="{BB962C8B-B14F-4D97-AF65-F5344CB8AC3E}">
        <p14:creationId xmlns:p14="http://schemas.microsoft.com/office/powerpoint/2010/main" val="96489463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13" name="Group 12">
            <a:extLst>
              <a:ext uri="{FF2B5EF4-FFF2-40B4-BE49-F238E27FC236}">
                <a16:creationId xmlns:a16="http://schemas.microsoft.com/office/drawing/2014/main" id="{DE723903-4C42-4EFC-A859-4B5A2C0794A3}"/>
              </a:ext>
            </a:extLst>
          </p:cNvPr>
          <p:cNvGrpSpPr/>
          <p:nvPr/>
        </p:nvGrpSpPr>
        <p:grpSpPr>
          <a:xfrm>
            <a:off x="71151" y="6454317"/>
            <a:ext cx="1188000" cy="388198"/>
            <a:chOff x="79697" y="6454317"/>
            <a:chExt cx="1188000" cy="388198"/>
          </a:xfrm>
        </p:grpSpPr>
        <p:sp>
          <p:nvSpPr>
            <p:cNvPr id="14" name="TextBox 8">
              <a:extLst>
                <a:ext uri="{FF2B5EF4-FFF2-40B4-BE49-F238E27FC236}">
                  <a16:creationId xmlns:a16="http://schemas.microsoft.com/office/drawing/2014/main" id="{223FE84C-C45D-4FD7-8DBB-F0920DDDA1FC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538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400" b="1" dirty="0">
                  <a:latin typeface="Century Gothic" panose="020B0502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5" name="Picture 14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B5C4C7DB-3C7B-42E8-B174-F26459D01F9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pic>
        <p:nvPicPr>
          <p:cNvPr id="16" name="Picture 15">
            <a:extLst>
              <a:ext uri="{FF2B5EF4-FFF2-40B4-BE49-F238E27FC236}">
                <a16:creationId xmlns:a16="http://schemas.microsoft.com/office/drawing/2014/main" id="{0845D120-C453-44DD-A914-2D7137610E0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5438" y="143658"/>
            <a:ext cx="8913124" cy="6322100"/>
          </a:xfrm>
          <a:prstGeom prst="rect">
            <a:avLst/>
          </a:prstGeom>
        </p:spPr>
      </p:pic>
      <p:sp>
        <p:nvSpPr>
          <p:cNvPr id="17" name="Rectangle 16">
            <a:extLst>
              <a:ext uri="{FF2B5EF4-FFF2-40B4-BE49-F238E27FC236}">
                <a16:creationId xmlns:a16="http://schemas.microsoft.com/office/drawing/2014/main" id="{A791927A-E72D-41D9-B83F-5C1E343B2D77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lvl="0" algn="ctr"/>
            <a:r>
              <a:rPr lang="en-GB" sz="1600" b="1" u="sng" dirty="0">
                <a:solidFill>
                  <a:srgbClr val="E7E6E6">
                    <a:lumMod val="50000"/>
                  </a:srgbClr>
                </a:solidFill>
                <a:latin typeface="Century Gothic" panose="020B0502020202020204" pitchFamily="34" charset="0"/>
              </a:rPr>
              <a:t>Reasoning 2</a:t>
            </a:r>
          </a:p>
          <a:p>
            <a:pPr lvl="0" algn="ctr"/>
            <a:endParaRPr lang="en-GB" sz="20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Tim wants to fill his paddling pool.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Does he have enough water? Explain your answer.</a:t>
            </a:r>
          </a:p>
          <a:p>
            <a:pPr lvl="0"/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Tim does not have enough water because the liquid only reaches 16L on the container which is 2 litres less than what he needs. 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4000" b="1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4000" b="1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fontAlgn="base">
              <a:defRPr/>
            </a:pPr>
            <a:endParaRPr lang="en-GB" sz="12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</p:txBody>
      </p:sp>
      <p:sp>
        <p:nvSpPr>
          <p:cNvPr id="18" name="Speech Bubble: Rectangle with Corners Rounded 17">
            <a:extLst>
              <a:ext uri="{FF2B5EF4-FFF2-40B4-BE49-F238E27FC236}">
                <a16:creationId xmlns:a16="http://schemas.microsoft.com/office/drawing/2014/main" id="{C38AD822-D247-4A12-80E7-2D70EAC79D57}"/>
              </a:ext>
            </a:extLst>
          </p:cNvPr>
          <p:cNvSpPr/>
          <p:nvPr/>
        </p:nvSpPr>
        <p:spPr>
          <a:xfrm>
            <a:off x="2701733" y="1457301"/>
            <a:ext cx="2717616" cy="1433316"/>
          </a:xfrm>
          <a:prstGeom prst="wedgeRoundRectCallout">
            <a:avLst>
              <a:gd name="adj1" fmla="val -62896"/>
              <a:gd name="adj2" fmla="val 35368"/>
              <a:gd name="adj3" fmla="val 16667"/>
            </a:avLst>
          </a:prstGeom>
          <a:solidFill>
            <a:schemeClr val="bg1"/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  <a:latin typeface="Century Gothic" panose="020B0502020202020204" pitchFamily="34" charset="0"/>
              </a:rPr>
              <a:t>I need 18 litres of water to fill my paddling pool. </a:t>
            </a:r>
          </a:p>
        </p:txBody>
      </p:sp>
    </p:spTree>
    <p:extLst>
      <p:ext uri="{BB962C8B-B14F-4D97-AF65-F5344CB8AC3E}">
        <p14:creationId xmlns:p14="http://schemas.microsoft.com/office/powerpoint/2010/main" val="109748688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2E2B28500E97074E9232E002F87A0DA8" ma:contentTypeVersion="9" ma:contentTypeDescription="Create a new document." ma:contentTypeScope="" ma:versionID="066ddb0580c6cb957c158bf950613a88">
  <xsd:schema xmlns:xsd="http://www.w3.org/2001/XMLSchema" xmlns:xs="http://www.w3.org/2001/XMLSchema" xmlns:p="http://schemas.microsoft.com/office/2006/metadata/properties" xmlns:ns2="86144f90-c7b6-48d0-aae5-f5e9e48cc3df" xmlns:ns3="5c7a0828-c5e4-45f8-a074-18a8fdc88ec6" targetNamespace="http://schemas.microsoft.com/office/2006/metadata/properties" ma:root="true" ma:fieldsID="b6edf0ecd0c2312d28fd762618f18263" ns2:_="" ns3:_="">
    <xsd:import namespace="86144f90-c7b6-48d0-aae5-f5e9e48cc3df"/>
    <xsd:import namespace="5c7a0828-c5e4-45f8-a074-18a8fdc88ec6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EventHashCode" minOccurs="0"/>
                <xsd:element ref="ns3:MediaServiceGenerationTime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6144f90-c7b6-48d0-aae5-f5e9e48cc3df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c7a0828-c5e4-45f8-a074-18a8fdc88ec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MediaServiceAutoTags" ma:description="" ma:internalName="MediaServiceAutoTags" ma:readOnly="true">
      <xsd:simpleType>
        <xsd:restriction base="dms:Text"/>
      </xsd:simpleType>
    </xsd:element>
    <xsd:element name="MediaServiceOCR" ma:index="13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BD372BB9-04C7-445B-A2F8-851EE350690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86144f90-c7b6-48d0-aae5-f5e9e48cc3df"/>
    <ds:schemaRef ds:uri="5c7a0828-c5e4-45f8-a074-18a8fdc88ec6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8BE7001C-4FE1-4FF1-8D32-419BDEA7C0F6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0EF8F11D-A449-4684-B8E0-461263A2E192}">
  <ds:schemaRefs>
    <ds:schemaRef ds:uri="http://purl.org/dc/elements/1.1/"/>
    <ds:schemaRef ds:uri="http://schemas.microsoft.com/office/2006/metadata/properties"/>
    <ds:schemaRef ds:uri="http://schemas.microsoft.com/sharepoint/v3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86144f90-c7b6-48d0-aae5-f5e9e48cc3df"/>
    <ds:schemaRef ds:uri="0f0ae0ff-29c4-4766-b250-c1a9bee8d430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1410</TotalTime>
  <Words>788</Words>
  <Application>Microsoft Office PowerPoint</Application>
  <PresentationFormat>On-screen Show (4:3)</PresentationFormat>
  <Paragraphs>821</Paragraphs>
  <Slides>20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5" baseType="lpstr">
      <vt:lpstr>Arial</vt:lpstr>
      <vt:lpstr>Calibri</vt:lpstr>
      <vt:lpstr>Calibri Light</vt:lpstr>
      <vt:lpstr>Century Gothic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Ashleigh Sobol</dc:creator>
  <cp:lastModifiedBy>Jane Afford</cp:lastModifiedBy>
  <cp:revision>64</cp:revision>
  <dcterms:created xsi:type="dcterms:W3CDTF">2018-03-17T10:08:43Z</dcterms:created>
  <dcterms:modified xsi:type="dcterms:W3CDTF">2020-07-05T19:36:59Z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0x0101002E2B28500E97074E9232E002F87A0DA8</vt:lpwstr>
  </property>
  <property fmtid="{D5CDD505-2E9C-101B-9397-08002B2CF9AE}" pid="3" name="TaxKeyword">
    <vt:lpwstr/>
  </property>
</Properties>
</file>