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sldIdLst>
    <p:sldId id="276" r:id="rId2"/>
    <p:sldId id="277" r:id="rId3"/>
    <p:sldId id="263" r:id="rId4"/>
    <p:sldId id="264" r:id="rId5"/>
    <p:sldId id="265" r:id="rId6"/>
    <p:sldId id="260" r:id="rId7"/>
    <p:sldId id="279" r:id="rId8"/>
    <p:sldId id="280" r:id="rId9"/>
    <p:sldId id="281" r:id="rId10"/>
    <p:sldId id="282" r:id="rId11"/>
    <p:sldId id="283" r:id="rId12"/>
    <p:sldId id="286" r:id="rId13"/>
    <p:sldId id="521" r:id="rId14"/>
    <p:sldId id="287" r:id="rId15"/>
    <p:sldId id="288" r:id="rId16"/>
    <p:sldId id="289" r:id="rId17"/>
    <p:sldId id="290" r:id="rId18"/>
    <p:sldId id="545" r:id="rId19"/>
    <p:sldId id="546" r:id="rId20"/>
    <p:sldId id="291" r:id="rId21"/>
    <p:sldId id="547" r:id="rId22"/>
    <p:sldId id="548" r:id="rId23"/>
    <p:sldId id="295" r:id="rId24"/>
    <p:sldId id="425" r:id="rId25"/>
    <p:sldId id="313" r:id="rId26"/>
    <p:sldId id="549" r:id="rId27"/>
    <p:sldId id="269" r:id="rId28"/>
    <p:sldId id="550" r:id="rId29"/>
    <p:sldId id="271" r:id="rId30"/>
    <p:sldId id="551" r:id="rId31"/>
    <p:sldId id="273" r:id="rId32"/>
    <p:sldId id="318" r:id="rId33"/>
    <p:sldId id="296" r:id="rId34"/>
    <p:sldId id="314" r:id="rId35"/>
    <p:sldId id="315" r:id="rId36"/>
    <p:sldId id="316" r:id="rId37"/>
    <p:sldId id="553" r:id="rId38"/>
    <p:sldId id="554" r:id="rId39"/>
    <p:sldId id="555" r:id="rId40"/>
    <p:sldId id="293" r:id="rId41"/>
    <p:sldId id="556" r:id="rId42"/>
    <p:sldId id="557" r:id="rId43"/>
    <p:sldId id="301" r:id="rId44"/>
    <p:sldId id="552" r:id="rId45"/>
    <p:sldId id="558" r:id="rId46"/>
    <p:sldId id="303" r:id="rId47"/>
    <p:sldId id="525" r:id="rId48"/>
    <p:sldId id="256" r:id="rId49"/>
    <p:sldId id="559" r:id="rId50"/>
    <p:sldId id="257" r:id="rId51"/>
    <p:sldId id="258" r:id="rId52"/>
    <p:sldId id="509" r:id="rId53"/>
    <p:sldId id="354" r:id="rId54"/>
    <p:sldId id="511" r:id="rId55"/>
    <p:sldId id="267" r:id="rId56"/>
    <p:sldId id="512" r:id="rId57"/>
    <p:sldId id="268" r:id="rId58"/>
    <p:sldId id="270" r:id="rId59"/>
    <p:sldId id="272" r:id="rId60"/>
    <p:sldId id="274" r:id="rId61"/>
    <p:sldId id="513" r:id="rId62"/>
    <p:sldId id="514" r:id="rId63"/>
    <p:sldId id="532" r:id="rId64"/>
    <p:sldId id="534" r:id="rId65"/>
    <p:sldId id="560" r:id="rId66"/>
    <p:sldId id="387" r:id="rId67"/>
    <p:sldId id="388" r:id="rId68"/>
    <p:sldId id="535" r:id="rId69"/>
    <p:sldId id="536" r:id="rId70"/>
    <p:sldId id="292" r:id="rId71"/>
    <p:sldId id="538" r:id="rId72"/>
    <p:sldId id="539" r:id="rId73"/>
    <p:sldId id="540" r:id="rId74"/>
    <p:sldId id="541" r:id="rId75"/>
    <p:sldId id="297" r:id="rId76"/>
    <p:sldId id="298" r:id="rId77"/>
    <p:sldId id="299" r:id="rId78"/>
    <p:sldId id="542" r:id="rId79"/>
    <p:sldId id="543" r:id="rId80"/>
    <p:sldId id="389" r:id="rId81"/>
    <p:sldId id="302" r:id="rId82"/>
    <p:sldId id="390" r:id="rId83"/>
    <p:sldId id="363" r:id="rId84"/>
    <p:sldId id="544" r:id="rId85"/>
    <p:sldId id="304" r:id="rId86"/>
    <p:sldId id="305"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C83963-5E4B-4329-8E2F-97DBEA39F264}" type="datetimeFigureOut">
              <a:rPr lang="en-GB" smtClean="0"/>
              <a:t>02/10/2020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C850CE-9FD1-466A-B930-B8D739CE0989}" type="slidenum">
              <a:rPr lang="en-GB" smtClean="0"/>
              <a:t>‹#›</a:t>
            </a:fld>
            <a:endParaRPr lang="en-GB"/>
          </a:p>
        </p:txBody>
      </p:sp>
    </p:spTree>
    <p:extLst>
      <p:ext uri="{BB962C8B-B14F-4D97-AF65-F5344CB8AC3E}">
        <p14:creationId xmlns:p14="http://schemas.microsoft.com/office/powerpoint/2010/main" val="2235835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following questions in partners and feedback as a class</a:t>
            </a:r>
          </a:p>
        </p:txBody>
      </p:sp>
      <p:sp>
        <p:nvSpPr>
          <p:cNvPr id="4" name="Slide Number Placeholder 3"/>
          <p:cNvSpPr>
            <a:spLocks noGrp="1"/>
          </p:cNvSpPr>
          <p:nvPr>
            <p:ph type="sldNum" sz="quarter" idx="5"/>
          </p:nvPr>
        </p:nvSpPr>
        <p:spPr/>
        <p:txBody>
          <a:bodyPr/>
          <a:lstStyle/>
          <a:p>
            <a:fld id="{8DE23DE5-B51E-44B7-9030-DD518621E264}" type="slidenum">
              <a:rPr lang="en-GB" smtClean="0"/>
              <a:t>8</a:t>
            </a:fld>
            <a:endParaRPr lang="en-GB"/>
          </a:p>
        </p:txBody>
      </p:sp>
    </p:spTree>
    <p:extLst>
      <p:ext uri="{BB962C8B-B14F-4D97-AF65-F5344CB8AC3E}">
        <p14:creationId xmlns:p14="http://schemas.microsoft.com/office/powerpoint/2010/main" val="3257305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to class and use to scaffold LA and SEN with TA or teacher </a:t>
            </a:r>
          </a:p>
        </p:txBody>
      </p:sp>
      <p:sp>
        <p:nvSpPr>
          <p:cNvPr id="4" name="Slide Number Placeholder 3"/>
          <p:cNvSpPr>
            <a:spLocks noGrp="1"/>
          </p:cNvSpPr>
          <p:nvPr>
            <p:ph type="sldNum" sz="quarter" idx="5"/>
          </p:nvPr>
        </p:nvSpPr>
        <p:spPr/>
        <p:txBody>
          <a:bodyPr/>
          <a:lstStyle/>
          <a:p>
            <a:fld id="{8DE23DE5-B51E-44B7-9030-DD518621E264}" type="slidenum">
              <a:rPr lang="en-GB" smtClean="0"/>
              <a:t>16</a:t>
            </a:fld>
            <a:endParaRPr lang="en-GB"/>
          </a:p>
        </p:txBody>
      </p:sp>
    </p:spTree>
    <p:extLst>
      <p:ext uri="{BB962C8B-B14F-4D97-AF65-F5344CB8AC3E}">
        <p14:creationId xmlns:p14="http://schemas.microsoft.com/office/powerpoint/2010/main" val="3196220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to have a go themselves </a:t>
            </a:r>
            <a:r>
              <a:rPr lang="en-GB"/>
              <a:t>using template to go in books </a:t>
            </a:r>
            <a:r>
              <a:rPr lang="en-GB" dirty="0"/>
              <a:t>– LA guided with TA</a:t>
            </a:r>
          </a:p>
        </p:txBody>
      </p:sp>
      <p:sp>
        <p:nvSpPr>
          <p:cNvPr id="4" name="Slide Number Placeholder 3"/>
          <p:cNvSpPr>
            <a:spLocks noGrp="1"/>
          </p:cNvSpPr>
          <p:nvPr>
            <p:ph type="sldNum" sz="quarter" idx="5"/>
          </p:nvPr>
        </p:nvSpPr>
        <p:spPr/>
        <p:txBody>
          <a:bodyPr/>
          <a:lstStyle/>
          <a:p>
            <a:fld id="{8DE23DE5-B51E-44B7-9030-DD518621E264}" type="slidenum">
              <a:rPr lang="en-GB" smtClean="0"/>
              <a:t>17</a:t>
            </a:fld>
            <a:endParaRPr lang="en-GB"/>
          </a:p>
        </p:txBody>
      </p:sp>
    </p:spTree>
    <p:extLst>
      <p:ext uri="{BB962C8B-B14F-4D97-AF65-F5344CB8AC3E}">
        <p14:creationId xmlns:p14="http://schemas.microsoft.com/office/powerpoint/2010/main" val="134172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to have a go themselves </a:t>
            </a:r>
            <a:r>
              <a:rPr lang="en-GB"/>
              <a:t>using template to go in books </a:t>
            </a:r>
            <a:r>
              <a:rPr lang="en-GB" dirty="0"/>
              <a:t>– LA guided with TA</a:t>
            </a:r>
          </a:p>
        </p:txBody>
      </p:sp>
      <p:sp>
        <p:nvSpPr>
          <p:cNvPr id="4" name="Slide Number Placeholder 3"/>
          <p:cNvSpPr>
            <a:spLocks noGrp="1"/>
          </p:cNvSpPr>
          <p:nvPr>
            <p:ph type="sldNum" sz="quarter" idx="5"/>
          </p:nvPr>
        </p:nvSpPr>
        <p:spPr/>
        <p:txBody>
          <a:bodyPr/>
          <a:lstStyle/>
          <a:p>
            <a:fld id="{8DE23DE5-B51E-44B7-9030-DD518621E264}" type="slidenum">
              <a:rPr lang="en-GB" smtClean="0"/>
              <a:t>18</a:t>
            </a:fld>
            <a:endParaRPr lang="en-GB"/>
          </a:p>
        </p:txBody>
      </p:sp>
    </p:spTree>
    <p:extLst>
      <p:ext uri="{BB962C8B-B14F-4D97-AF65-F5344CB8AC3E}">
        <p14:creationId xmlns:p14="http://schemas.microsoft.com/office/powerpoint/2010/main" val="3643682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to have a go themselves </a:t>
            </a:r>
            <a:r>
              <a:rPr lang="en-GB"/>
              <a:t>using template to go in books </a:t>
            </a:r>
            <a:r>
              <a:rPr lang="en-GB" dirty="0"/>
              <a:t>– LA guided with TA</a:t>
            </a:r>
          </a:p>
        </p:txBody>
      </p:sp>
      <p:sp>
        <p:nvSpPr>
          <p:cNvPr id="4" name="Slide Number Placeholder 3"/>
          <p:cNvSpPr>
            <a:spLocks noGrp="1"/>
          </p:cNvSpPr>
          <p:nvPr>
            <p:ph type="sldNum" sz="quarter" idx="5"/>
          </p:nvPr>
        </p:nvSpPr>
        <p:spPr/>
        <p:txBody>
          <a:bodyPr/>
          <a:lstStyle/>
          <a:p>
            <a:fld id="{8DE23DE5-B51E-44B7-9030-DD518621E264}" type="slidenum">
              <a:rPr lang="en-GB" smtClean="0"/>
              <a:t>19</a:t>
            </a:fld>
            <a:endParaRPr lang="en-GB"/>
          </a:p>
        </p:txBody>
      </p:sp>
    </p:spTree>
    <p:extLst>
      <p:ext uri="{BB962C8B-B14F-4D97-AF65-F5344CB8AC3E}">
        <p14:creationId xmlns:p14="http://schemas.microsoft.com/office/powerpoint/2010/main" val="1849808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to choose from for ideas. </a:t>
            </a:r>
          </a:p>
        </p:txBody>
      </p:sp>
      <p:sp>
        <p:nvSpPr>
          <p:cNvPr id="4" name="Slide Number Placeholder 3"/>
          <p:cNvSpPr>
            <a:spLocks noGrp="1"/>
          </p:cNvSpPr>
          <p:nvPr>
            <p:ph type="sldNum" sz="quarter" idx="5"/>
          </p:nvPr>
        </p:nvSpPr>
        <p:spPr/>
        <p:txBody>
          <a:bodyPr/>
          <a:lstStyle/>
          <a:p>
            <a:fld id="{8DE23DE5-B51E-44B7-9030-DD518621E264}" type="slidenum">
              <a:rPr lang="en-GB" smtClean="0"/>
              <a:t>20</a:t>
            </a:fld>
            <a:endParaRPr lang="en-GB"/>
          </a:p>
        </p:txBody>
      </p:sp>
    </p:spTree>
    <p:extLst>
      <p:ext uri="{BB962C8B-B14F-4D97-AF65-F5344CB8AC3E}">
        <p14:creationId xmlns:p14="http://schemas.microsoft.com/office/powerpoint/2010/main" val="2374198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0B93-1927-47A5-B8D6-38F4FEB8AC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20924E1-95F9-44B4-B1C3-610722F408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58ADEB2-3498-44A3-985E-A672485F57FE}"/>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90D2D831-7520-4B2C-B575-0E1CF17873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7ECBBD-D2E2-4449-B5C7-7047284E8789}"/>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3214244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D72A3-FA6B-4225-8229-B26336F4E2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2D3315-0A13-4101-BBE5-A2F8B10A255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3A6B5D-2FFD-4783-97E2-C1AC425616FF}"/>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26F57E8A-B766-4B64-9ED0-8879D1BEA4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CFE3B3-B910-4FD5-8AE3-2EAA2AB4B87B}"/>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624434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C9BA5-6A45-4D29-B693-997222AC34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AB6E963-F50A-42D7-AFF0-94BA1CCEBF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1EFC608-EF3C-4497-90FE-9A7FE32BA2EA}"/>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A07FBDA9-6124-48B5-B8BD-B301F29E41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D2CC66-6C6C-4817-8D5E-81BD432EFD88}"/>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1031880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E76CD-B9E5-4281-9D8E-351BCFA07B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421078-7516-42E0-B000-969DA37D973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8E2851-4C73-41A0-B761-9093F5BD184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F5CF649-7623-4F0D-8EE3-CAA03ECE0118}"/>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6" name="Footer Placeholder 5">
            <a:extLst>
              <a:ext uri="{FF2B5EF4-FFF2-40B4-BE49-F238E27FC236}">
                <a16:creationId xmlns:a16="http://schemas.microsoft.com/office/drawing/2014/main" id="{9CBEA983-5EDD-4216-897A-487ACEEF7B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25CF86-A576-490B-9EA4-D345C91D2168}"/>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2131353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EC37F-9829-4699-8E66-646DCA3A74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F8CE9F-11E4-4B6A-BDE7-8AEBFB451F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63CFB1B-740B-4B96-A4FD-AE1DF825722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78B1E74-BFE2-4A18-8957-B9191E2268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3ED27E9-FD04-4B46-95CD-D528E20767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4397CC-81E0-43E5-84E5-CD5FF6F091DB}"/>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8" name="Footer Placeholder 7">
            <a:extLst>
              <a:ext uri="{FF2B5EF4-FFF2-40B4-BE49-F238E27FC236}">
                <a16:creationId xmlns:a16="http://schemas.microsoft.com/office/drawing/2014/main" id="{32C228A7-F063-443B-85EC-48A552C083D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E889ED-89EF-4E01-A066-2B697A985546}"/>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2277719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9AFDB-5F1D-4B6C-8479-1CBF91DBEA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95B074-DD25-45A3-BFEF-88B6CE31ABD9}"/>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4" name="Footer Placeholder 3">
            <a:extLst>
              <a:ext uri="{FF2B5EF4-FFF2-40B4-BE49-F238E27FC236}">
                <a16:creationId xmlns:a16="http://schemas.microsoft.com/office/drawing/2014/main" id="{E913DA77-1BB0-4303-AFD3-0A6EB1B412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9CD1C9-AE82-43D2-9E44-7E28FBE7CE01}"/>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393993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871CDE-2DA3-4CA0-A8AD-2D910FED4CAC}"/>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3" name="Footer Placeholder 2">
            <a:extLst>
              <a:ext uri="{FF2B5EF4-FFF2-40B4-BE49-F238E27FC236}">
                <a16:creationId xmlns:a16="http://schemas.microsoft.com/office/drawing/2014/main" id="{A85E06B0-B14E-4D73-83E1-FA46A6686B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9B45FB-5491-4CA6-81C6-4448412E4725}"/>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15976248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A6E22-3834-4351-8F7E-049DFB015D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5CBE413-4323-467B-B7D3-DCBA58FF5A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7B48BA1-A0D6-4ED1-97E4-ADCEA35A57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94B3EC0-C5E8-4770-8510-0E95D2F83560}"/>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6" name="Footer Placeholder 5">
            <a:extLst>
              <a:ext uri="{FF2B5EF4-FFF2-40B4-BE49-F238E27FC236}">
                <a16:creationId xmlns:a16="http://schemas.microsoft.com/office/drawing/2014/main" id="{3CF9767B-3053-4F1A-AE7D-534907C4E2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3D722F-B55A-43D6-93A7-4A6E440503B3}"/>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1482441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02B28-FD2F-4B78-8EDA-39CCEAE107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B6D37F-9892-4760-996B-4E625CE622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27B498-CFB5-4221-99C6-96622E1776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25A3C4-6965-4EA5-A3A2-52B80A06B28E}"/>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6" name="Footer Placeholder 5">
            <a:extLst>
              <a:ext uri="{FF2B5EF4-FFF2-40B4-BE49-F238E27FC236}">
                <a16:creationId xmlns:a16="http://schemas.microsoft.com/office/drawing/2014/main" id="{E7F66DC3-E39E-4317-9F28-D3B676355E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D46828-AA26-4AB4-9B97-7B8B5DD0A519}"/>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214992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E0EB0-494E-48B3-868D-1E64A81B6A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467DAF-2B87-4787-86B9-D0BB0249B9C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D2EA97-9545-4C8A-B0DD-472726CF20FC}"/>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2A605022-5ECF-4AC7-87B1-5D7FD5E6AF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38E300-4F3C-4048-9EB7-9C9D52A92536}"/>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4270048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C0EF76-BF9E-42E9-A51C-DA2C117199E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C59FFF5-0504-4C22-B8AE-81E558F6264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6352EF-2A6C-4649-B7B8-285C2D062A60}"/>
              </a:ext>
            </a:extLst>
          </p:cNvPr>
          <p:cNvSpPr>
            <a:spLocks noGrp="1"/>
          </p:cNvSpPr>
          <p:nvPr>
            <p:ph type="dt" sz="half" idx="10"/>
          </p:nvPr>
        </p:nvSpPr>
        <p:spPr/>
        <p:txBody>
          <a:body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1B2A0BC5-75F5-4220-B824-3D7B4E94B7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CC6941-D740-42FF-8D6B-1E6946CB5CCB}"/>
              </a:ext>
            </a:extLst>
          </p:cNvPr>
          <p:cNvSpPr>
            <a:spLocks noGrp="1"/>
          </p:cNvSpPr>
          <p:nvPr>
            <p:ph type="sldNum" sz="quarter" idx="12"/>
          </p:nvPr>
        </p:nvSpPr>
        <p:spPr/>
        <p:txBody>
          <a:bodyPr/>
          <a:lstStyle/>
          <a:p>
            <a:fld id="{36857702-8F39-4415-AB4D-88A34D4FB3CE}" type="slidenum">
              <a:rPr lang="en-GB" smtClean="0"/>
              <a:t>‹#›</a:t>
            </a:fld>
            <a:endParaRPr lang="en-GB"/>
          </a:p>
        </p:txBody>
      </p:sp>
    </p:spTree>
    <p:extLst>
      <p:ext uri="{BB962C8B-B14F-4D97-AF65-F5344CB8AC3E}">
        <p14:creationId xmlns:p14="http://schemas.microsoft.com/office/powerpoint/2010/main" val="2564182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67754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1642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69476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67273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97034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5EE4826-238C-40B8-9085-FB50EF53E10C}"/>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36715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655D38-15F8-4B83-AB03-727AB70D20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071A8C-50FD-45D2-9A44-3C148F0434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3032B7-3BCC-4EB7-83D3-BDE688C559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5ECB00-17C3-473A-998E-E9EC6A41E373}" type="datetimeFigureOut">
              <a:rPr lang="en-GB" smtClean="0"/>
              <a:t>02/10/2020</a:t>
            </a:fld>
            <a:endParaRPr lang="en-GB"/>
          </a:p>
        </p:txBody>
      </p:sp>
      <p:sp>
        <p:nvSpPr>
          <p:cNvPr id="5" name="Footer Placeholder 4">
            <a:extLst>
              <a:ext uri="{FF2B5EF4-FFF2-40B4-BE49-F238E27FC236}">
                <a16:creationId xmlns:a16="http://schemas.microsoft.com/office/drawing/2014/main" id="{224CDC97-AB40-4A16-BD40-F2DC67E21C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074193-A9BA-49C5-A36F-20EF90E03B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857702-8F39-4415-AB4D-88A34D4FB3CE}" type="slidenum">
              <a:rPr lang="en-GB" smtClean="0"/>
              <a:t>‹#›</a:t>
            </a:fld>
            <a:endParaRPr lang="en-GB"/>
          </a:p>
        </p:txBody>
      </p:sp>
    </p:spTree>
    <p:extLst>
      <p:ext uri="{BB962C8B-B14F-4D97-AF65-F5344CB8AC3E}">
        <p14:creationId xmlns:p14="http://schemas.microsoft.com/office/powerpoint/2010/main" val="2071607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7.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url=http://smith-wessonforum.com/lounge/359368-annoyed-thread-drift-247.html&amp;rct=j&amp;frm=1&amp;q=&amp;esrc=s&amp;sa=U&amp;ved=0ahUKEwi63fTfy7TPAhWZHsAKHSD9ASMQwW4ILjAM&amp;usg=AFQjCNHO1mdJk6Mp0aDP4PNrk9vdR73t6A"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49115" y="704769"/>
            <a:ext cx="7886700" cy="1325563"/>
          </a:xfrm>
        </p:spPr>
        <p:txBody>
          <a:bodyPr>
            <a:noAutofit/>
          </a:bodyPr>
          <a:lstStyle/>
          <a:p>
            <a:r>
              <a:rPr lang="en-GB" sz="3200" u="sng" dirty="0">
                <a:latin typeface="CCW Cursive Writing 7" pitchFamily="66" charset="0"/>
              </a:rPr>
              <a:t>Tuesday 29</a:t>
            </a:r>
            <a:r>
              <a:rPr lang="en-GB" sz="3200" u="sng" baseline="30000" dirty="0">
                <a:latin typeface="CCW Cursive Writing 7" pitchFamily="66" charset="0"/>
              </a:rPr>
              <a:t>th</a:t>
            </a:r>
            <a:r>
              <a:rPr lang="en-GB" sz="3200" u="sng" dirty="0">
                <a:latin typeface="CCW Cursive Writing 7" pitchFamily="66" charset="0"/>
              </a:rPr>
              <a:t> September </a:t>
            </a:r>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L.O: create images with our writing.</a:t>
            </a:r>
          </a:p>
        </p:txBody>
      </p:sp>
    </p:spTree>
    <p:extLst>
      <p:ext uri="{BB962C8B-B14F-4D97-AF65-F5344CB8AC3E}">
        <p14:creationId xmlns:p14="http://schemas.microsoft.com/office/powerpoint/2010/main" val="1712570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38817" y="1840909"/>
            <a:ext cx="8736687" cy="3170099"/>
          </a:xfrm>
          <a:prstGeom prst="rect">
            <a:avLst/>
          </a:prstGeom>
          <a:noFill/>
        </p:spPr>
        <p:txBody>
          <a:bodyPr wrap="none" lIns="91440" tIns="45720" rIns="91440" bIns="45720">
            <a:spAutoFit/>
          </a:bodyPr>
          <a:lstStyle/>
          <a:p>
            <a:pPr algn="ctr"/>
            <a:r>
              <a:rPr lang="en-US" sz="20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Jarman" panose="00000400000000000000" pitchFamily="2" charset="0"/>
              </a:rPr>
              <a:t>Imagine</a:t>
            </a:r>
          </a:p>
        </p:txBody>
      </p:sp>
    </p:spTree>
    <p:extLst>
      <p:ext uri="{BB962C8B-B14F-4D97-AF65-F5344CB8AC3E}">
        <p14:creationId xmlns:p14="http://schemas.microsoft.com/office/powerpoint/2010/main" val="1968868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19537" y="202693"/>
            <a:ext cx="8045855" cy="5847755"/>
          </a:xfrm>
          <a:prstGeom prst="rect">
            <a:avLst/>
          </a:prstGeom>
        </p:spPr>
        <p:txBody>
          <a:bodyPr wrap="square">
            <a:spAutoFit/>
          </a:bodyPr>
          <a:lstStyle/>
          <a:p>
            <a:pPr>
              <a:tabLst>
                <a:tab pos="457200" algn="l"/>
              </a:tabLst>
            </a:pPr>
            <a:r>
              <a:rPr lang="en-GB" sz="2200" b="1" u="sng" dirty="0">
                <a:highlight>
                  <a:srgbClr val="FFFF00"/>
                </a:highlight>
                <a:latin typeface="CCW Cursive Writing 7" pitchFamily="66" charset="0"/>
                <a:ea typeface="Times New Roman" panose="02020603050405020304" pitchFamily="18" charset="0"/>
              </a:rPr>
              <a:t>Imagine -</a:t>
            </a:r>
            <a:endParaRPr lang="en-GB" sz="2200" dirty="0">
              <a:highlight>
                <a:srgbClr val="FFFF00"/>
              </a:highlight>
              <a:latin typeface="CCW Cursive Writing 7" pitchFamily="66" charset="0"/>
              <a:ea typeface="Times New Roman" panose="02020603050405020304" pitchFamily="18" charset="0"/>
            </a:endParaRPr>
          </a:p>
          <a:p>
            <a:pPr>
              <a:tabLst>
                <a:tab pos="457200" algn="l"/>
              </a:tabLst>
            </a:pPr>
            <a:r>
              <a:rPr lang="en-GB" sz="2200" dirty="0">
                <a:latin typeface="CCW Cursive Writing 7" pitchFamily="66" charset="0"/>
                <a:ea typeface="Times New Roman" panose="02020603050405020304" pitchFamily="18" charset="0"/>
              </a:rPr>
              <a:t> </a:t>
            </a:r>
          </a:p>
          <a:p>
            <a:pPr>
              <a:tabLst>
                <a:tab pos="457200" algn="l"/>
              </a:tabLst>
            </a:pPr>
            <a:r>
              <a:rPr lang="en-GB" sz="2200" dirty="0">
                <a:latin typeface="CCW Cursive Writing 7" pitchFamily="66" charset="0"/>
                <a:ea typeface="Times New Roman" panose="02020603050405020304" pitchFamily="18" charset="0"/>
              </a:rPr>
              <a:t>Imagine -</a:t>
            </a:r>
          </a:p>
          <a:p>
            <a:pPr>
              <a:tabLst>
                <a:tab pos="457200" algn="l"/>
              </a:tabLst>
            </a:pPr>
            <a:r>
              <a:rPr lang="en-GB" sz="2200" dirty="0">
                <a:solidFill>
                  <a:srgbClr val="FF0000"/>
                </a:solidFill>
                <a:latin typeface="CCW Cursive Writing 7" pitchFamily="66" charset="0"/>
                <a:ea typeface="Times New Roman" panose="02020603050405020304" pitchFamily="18" charset="0"/>
              </a:rPr>
              <a:t>an angry ant as it ambles along,</a:t>
            </a:r>
          </a:p>
          <a:p>
            <a:pPr>
              <a:tabLst>
                <a:tab pos="457200" algn="l"/>
              </a:tabLst>
            </a:pPr>
            <a:r>
              <a:rPr lang="en-GB" sz="2200" dirty="0">
                <a:solidFill>
                  <a:srgbClr val="00B0F0"/>
                </a:solidFill>
                <a:latin typeface="CCW Cursive Writing 7" pitchFamily="66" charset="0"/>
                <a:ea typeface="Times New Roman" panose="02020603050405020304" pitchFamily="18" charset="0"/>
              </a:rPr>
              <a:t>a terrified tarantula tickling a trout,</a:t>
            </a:r>
          </a:p>
          <a:p>
            <a:pPr>
              <a:tabLst>
                <a:tab pos="457200" algn="l"/>
              </a:tabLst>
            </a:pPr>
            <a:r>
              <a:rPr lang="en-GB" sz="2200" dirty="0">
                <a:solidFill>
                  <a:srgbClr val="00B050"/>
                </a:solidFill>
                <a:latin typeface="CCW Cursive Writing 7" pitchFamily="66" charset="0"/>
                <a:ea typeface="Times New Roman" panose="02020603050405020304" pitchFamily="18" charset="0"/>
              </a:rPr>
              <a:t>and a curious computer </a:t>
            </a:r>
          </a:p>
          <a:p>
            <a:pPr>
              <a:tabLst>
                <a:tab pos="457200" algn="l"/>
              </a:tabLst>
            </a:pPr>
            <a:r>
              <a:rPr lang="en-GB" sz="2200" dirty="0">
                <a:solidFill>
                  <a:srgbClr val="00B050"/>
                </a:solidFill>
                <a:latin typeface="CCW Cursive Writing 7" pitchFamily="66" charset="0"/>
                <a:ea typeface="Times New Roman" panose="02020603050405020304" pitchFamily="18" charset="0"/>
              </a:rPr>
              <a:t>calling cautiously to the King.</a:t>
            </a:r>
          </a:p>
          <a:p>
            <a:pPr>
              <a:tabLst>
                <a:tab pos="457200" algn="l"/>
              </a:tabLst>
            </a:pPr>
            <a:r>
              <a:rPr lang="en-GB" sz="2200" dirty="0">
                <a:latin typeface="CCW Cursive Writing 7" pitchFamily="66" charset="0"/>
                <a:ea typeface="Times New Roman" panose="02020603050405020304" pitchFamily="18" charset="0"/>
              </a:rPr>
              <a:t> </a:t>
            </a:r>
          </a:p>
          <a:p>
            <a:pPr>
              <a:tabLst>
                <a:tab pos="457200" algn="l"/>
              </a:tabLst>
            </a:pPr>
            <a:r>
              <a:rPr lang="en-GB" sz="2200" dirty="0">
                <a:highlight>
                  <a:srgbClr val="FFFF00"/>
                </a:highlight>
                <a:latin typeface="CCW Cursive Writing 7" pitchFamily="66" charset="0"/>
                <a:ea typeface="Times New Roman" panose="02020603050405020304" pitchFamily="18" charset="0"/>
              </a:rPr>
              <a:t>Imagine - </a:t>
            </a:r>
          </a:p>
          <a:p>
            <a:pPr>
              <a:tabLst>
                <a:tab pos="457200" algn="l"/>
              </a:tabLst>
            </a:pPr>
            <a:r>
              <a:rPr lang="en-GB" sz="2200" dirty="0">
                <a:solidFill>
                  <a:srgbClr val="7030A0"/>
                </a:solidFill>
                <a:latin typeface="CCW Cursive Writing 7" pitchFamily="66" charset="0"/>
                <a:ea typeface="Times New Roman" panose="02020603050405020304" pitchFamily="18" charset="0"/>
              </a:rPr>
              <a:t>silence closing its lips </a:t>
            </a:r>
          </a:p>
          <a:p>
            <a:pPr>
              <a:tabLst>
                <a:tab pos="457200" algn="l"/>
              </a:tabLst>
            </a:pPr>
            <a:r>
              <a:rPr lang="en-GB" sz="2200" dirty="0">
                <a:solidFill>
                  <a:srgbClr val="7030A0"/>
                </a:solidFill>
                <a:latin typeface="CCW Cursive Writing 7" pitchFamily="66" charset="0"/>
                <a:ea typeface="Times New Roman" panose="02020603050405020304" pitchFamily="18" charset="0"/>
              </a:rPr>
              <a:t>and vowing never to speak again,</a:t>
            </a:r>
          </a:p>
          <a:p>
            <a:pPr>
              <a:tabLst>
                <a:tab pos="457200" algn="l"/>
              </a:tabLst>
            </a:pPr>
            <a:r>
              <a:rPr lang="en-GB" sz="2200" dirty="0">
                <a:solidFill>
                  <a:schemeClr val="accent2">
                    <a:lumMod val="75000"/>
                  </a:schemeClr>
                </a:solidFill>
                <a:latin typeface="CCW Cursive Writing 7" pitchFamily="66" charset="0"/>
                <a:ea typeface="Times New Roman" panose="02020603050405020304" pitchFamily="18" charset="0"/>
              </a:rPr>
              <a:t>the humming bird’s wings flickering,</a:t>
            </a:r>
          </a:p>
          <a:p>
            <a:pPr>
              <a:tabLst>
                <a:tab pos="457200" algn="l"/>
              </a:tabLst>
            </a:pPr>
            <a:r>
              <a:rPr lang="en-GB" sz="2200" dirty="0">
                <a:solidFill>
                  <a:srgbClr val="0070C0"/>
                </a:solidFill>
                <a:latin typeface="CCW Cursive Writing 7" pitchFamily="66" charset="0"/>
                <a:ea typeface="Times New Roman" panose="02020603050405020304" pitchFamily="18" charset="0"/>
              </a:rPr>
              <a:t>the sea turning over the beach, </a:t>
            </a:r>
          </a:p>
          <a:p>
            <a:pPr>
              <a:tabLst>
                <a:tab pos="457200" algn="l"/>
              </a:tabLst>
            </a:pPr>
            <a:r>
              <a:rPr lang="en-GB" sz="2200" dirty="0">
                <a:solidFill>
                  <a:srgbClr val="0070C0"/>
                </a:solidFill>
                <a:latin typeface="CCW Cursive Writing 7" pitchFamily="66" charset="0"/>
                <a:ea typeface="Times New Roman" panose="02020603050405020304" pitchFamily="18" charset="0"/>
              </a:rPr>
              <a:t>scraping the pebbles,</a:t>
            </a:r>
          </a:p>
          <a:p>
            <a:pPr>
              <a:tabLst>
                <a:tab pos="457200" algn="l"/>
              </a:tabLst>
            </a:pPr>
            <a:r>
              <a:rPr lang="en-GB" sz="2200" dirty="0">
                <a:solidFill>
                  <a:srgbClr val="C00000"/>
                </a:solidFill>
                <a:latin typeface="CCW Cursive Writing 7" pitchFamily="66" charset="0"/>
                <a:ea typeface="Times New Roman" panose="02020603050405020304" pitchFamily="18" charset="0"/>
              </a:rPr>
              <a:t>while the weary lorries trundle by.</a:t>
            </a:r>
          </a:p>
        </p:txBody>
      </p:sp>
    </p:spTree>
    <p:extLst>
      <p:ext uri="{BB962C8B-B14F-4D97-AF65-F5344CB8AC3E}">
        <p14:creationId xmlns:p14="http://schemas.microsoft.com/office/powerpoint/2010/main" val="1709479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553" y="471633"/>
            <a:ext cx="8123718" cy="5632311"/>
          </a:xfrm>
          <a:prstGeom prst="rect">
            <a:avLst/>
          </a:prstGeom>
        </p:spPr>
        <p:txBody>
          <a:bodyPr wrap="square">
            <a:spAutoFit/>
          </a:bodyPr>
          <a:lstStyle/>
          <a:p>
            <a:pPr>
              <a:tabLst>
                <a:tab pos="457200" algn="l"/>
              </a:tabLst>
            </a:pPr>
            <a:r>
              <a:rPr lang="en-GB" sz="2400" dirty="0">
                <a:highlight>
                  <a:srgbClr val="FFFF00"/>
                </a:highlight>
                <a:latin typeface="CCW Cursive Writing 7" pitchFamily="66" charset="0"/>
                <a:ea typeface="Times New Roman" panose="02020603050405020304" pitchFamily="18" charset="0"/>
              </a:rPr>
              <a:t>Imagine - </a:t>
            </a:r>
            <a:endParaRPr lang="en-GB" sz="2000" dirty="0">
              <a:highlight>
                <a:srgbClr val="FFFF00"/>
              </a:highlight>
              <a:latin typeface="CCW Cursive Writing 7" pitchFamily="66" charset="0"/>
              <a:ea typeface="Times New Roman" panose="02020603050405020304" pitchFamily="18" charset="0"/>
            </a:endParaRPr>
          </a:p>
          <a:p>
            <a:pPr>
              <a:tabLst>
                <a:tab pos="457200" algn="l"/>
              </a:tabLst>
            </a:pPr>
            <a:r>
              <a:rPr lang="en-GB" sz="2400" dirty="0">
                <a:solidFill>
                  <a:srgbClr val="92D050"/>
                </a:solidFill>
                <a:latin typeface="CCW Cursive Writing 7" pitchFamily="66" charset="0"/>
                <a:ea typeface="Times New Roman" panose="02020603050405020304" pitchFamily="18" charset="0"/>
              </a:rPr>
              <a:t>smooth pebbles from the summer beach,</a:t>
            </a:r>
            <a:endParaRPr lang="en-GB" sz="2000" dirty="0">
              <a:solidFill>
                <a:srgbClr val="92D050"/>
              </a:solidFill>
              <a:latin typeface="CCW Cursive Writing 7" pitchFamily="66" charset="0"/>
              <a:ea typeface="Times New Roman" panose="02020603050405020304" pitchFamily="18" charset="0"/>
            </a:endParaRPr>
          </a:p>
          <a:p>
            <a:pPr>
              <a:tabLst>
                <a:tab pos="457200" algn="l"/>
              </a:tabLst>
            </a:pPr>
            <a:r>
              <a:rPr lang="en-GB" sz="2400" dirty="0">
                <a:solidFill>
                  <a:srgbClr val="00B0F0"/>
                </a:solidFill>
                <a:latin typeface="CCW Cursive Writing 7" pitchFamily="66" charset="0"/>
                <a:ea typeface="Times New Roman" panose="02020603050405020304" pitchFamily="18" charset="0"/>
              </a:rPr>
              <a:t>the stickiness of honey on a fingertip,</a:t>
            </a:r>
            <a:endParaRPr lang="en-GB" sz="2000" dirty="0">
              <a:solidFill>
                <a:srgbClr val="00B0F0"/>
              </a:solidFill>
              <a:latin typeface="CCW Cursive Writing 7" pitchFamily="66" charset="0"/>
              <a:ea typeface="Times New Roman" panose="02020603050405020304" pitchFamily="18" charset="0"/>
            </a:endParaRPr>
          </a:p>
          <a:p>
            <a:pPr>
              <a:tabLst>
                <a:tab pos="457200" algn="l"/>
              </a:tabLst>
            </a:pPr>
            <a:r>
              <a:rPr lang="en-GB" sz="2400" dirty="0">
                <a:solidFill>
                  <a:srgbClr val="FF0000"/>
                </a:solidFill>
                <a:latin typeface="CCW Cursive Writing 7" pitchFamily="66" charset="0"/>
                <a:ea typeface="Times New Roman" panose="02020603050405020304" pitchFamily="18" charset="0"/>
              </a:rPr>
              <a:t>and the heat from a mug of tea, </a:t>
            </a:r>
            <a:endParaRPr lang="en-GB" sz="2000" dirty="0">
              <a:solidFill>
                <a:srgbClr val="FF0000"/>
              </a:solidFill>
              <a:latin typeface="CCW Cursive Writing 7" pitchFamily="66" charset="0"/>
              <a:ea typeface="Times New Roman" panose="02020603050405020304" pitchFamily="18" charset="0"/>
            </a:endParaRPr>
          </a:p>
          <a:p>
            <a:pPr>
              <a:tabLst>
                <a:tab pos="457200" algn="l"/>
              </a:tabLst>
            </a:pPr>
            <a:r>
              <a:rPr lang="en-GB" sz="2400" dirty="0">
                <a:solidFill>
                  <a:srgbClr val="FF0000"/>
                </a:solidFill>
                <a:latin typeface="CCW Cursive Writing 7" pitchFamily="66" charset="0"/>
                <a:ea typeface="Times New Roman" panose="02020603050405020304" pitchFamily="18" charset="0"/>
              </a:rPr>
              <a:t>clutched by hands as if in prayer.</a:t>
            </a:r>
            <a:endParaRPr lang="en-GB" sz="2000" dirty="0">
              <a:solidFill>
                <a:srgbClr val="FF0000"/>
              </a:solidFill>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 </a:t>
            </a:r>
            <a:endParaRPr lang="en-GB" sz="2000" dirty="0">
              <a:latin typeface="CCW Cursive Writing 7" pitchFamily="66" charset="0"/>
              <a:ea typeface="Times New Roman" panose="02020603050405020304" pitchFamily="18" charset="0"/>
            </a:endParaRPr>
          </a:p>
          <a:p>
            <a:pPr>
              <a:tabLst>
                <a:tab pos="457200" algn="l"/>
              </a:tabLst>
            </a:pPr>
            <a:r>
              <a:rPr lang="en-GB" sz="2400" dirty="0">
                <a:highlight>
                  <a:srgbClr val="FFFF00"/>
                </a:highlight>
                <a:latin typeface="CCW Cursive Writing 7" pitchFamily="66" charset="0"/>
                <a:ea typeface="Times New Roman" panose="02020603050405020304" pitchFamily="18" charset="0"/>
              </a:rPr>
              <a:t>Imagine - </a:t>
            </a:r>
            <a:endParaRPr lang="en-GB" sz="2000" dirty="0">
              <a:highlight>
                <a:srgbClr val="FFFF00"/>
              </a:highlight>
              <a:latin typeface="CCW Cursive Writing 7" pitchFamily="66" charset="0"/>
              <a:ea typeface="Times New Roman" panose="02020603050405020304" pitchFamily="18" charset="0"/>
            </a:endParaRPr>
          </a:p>
          <a:p>
            <a:pPr>
              <a:tabLst>
                <a:tab pos="457200" algn="l"/>
              </a:tabLst>
            </a:pPr>
            <a:r>
              <a:rPr lang="en-GB" sz="2400" dirty="0">
                <a:solidFill>
                  <a:srgbClr val="0070C0"/>
                </a:solidFill>
                <a:latin typeface="CCW Cursive Writing 7" pitchFamily="66" charset="0"/>
                <a:ea typeface="Times New Roman" panose="02020603050405020304" pitchFamily="18" charset="0"/>
              </a:rPr>
              <a:t>silence trapped </a:t>
            </a:r>
            <a:endParaRPr lang="en-GB" sz="2000" dirty="0">
              <a:solidFill>
                <a:srgbClr val="0070C0"/>
              </a:solidFill>
              <a:latin typeface="CCW Cursive Writing 7" pitchFamily="66" charset="0"/>
              <a:ea typeface="Times New Roman" panose="02020603050405020304" pitchFamily="18" charset="0"/>
            </a:endParaRPr>
          </a:p>
          <a:p>
            <a:pPr>
              <a:tabLst>
                <a:tab pos="457200" algn="l"/>
              </a:tabLst>
            </a:pPr>
            <a:r>
              <a:rPr lang="en-GB" sz="2400" dirty="0">
                <a:solidFill>
                  <a:srgbClr val="0070C0"/>
                </a:solidFill>
                <a:latin typeface="CCW Cursive Writing 7" pitchFamily="66" charset="0"/>
                <a:ea typeface="Times New Roman" panose="02020603050405020304" pitchFamily="18" charset="0"/>
              </a:rPr>
              <a:t>in the candle flame’s dance,</a:t>
            </a:r>
            <a:endParaRPr lang="en-GB" sz="2000" dirty="0">
              <a:solidFill>
                <a:srgbClr val="0070C0"/>
              </a:solidFill>
              <a:latin typeface="CCW Cursive Writing 7" pitchFamily="66" charset="0"/>
              <a:ea typeface="Times New Roman" panose="02020603050405020304" pitchFamily="18" charset="0"/>
            </a:endParaRPr>
          </a:p>
          <a:p>
            <a:pPr>
              <a:tabLst>
                <a:tab pos="457200" algn="l"/>
              </a:tabLst>
            </a:pPr>
            <a:r>
              <a:rPr lang="en-GB" sz="2400" dirty="0">
                <a:solidFill>
                  <a:srgbClr val="FFC000"/>
                </a:solidFill>
                <a:latin typeface="CCW Cursive Writing 7" pitchFamily="66" charset="0"/>
                <a:ea typeface="Times New Roman" panose="02020603050405020304" pitchFamily="18" charset="0"/>
              </a:rPr>
              <a:t>a hyena’s cackle </a:t>
            </a:r>
            <a:endParaRPr lang="en-GB" sz="2000" dirty="0">
              <a:solidFill>
                <a:srgbClr val="FFC000"/>
              </a:solidFill>
              <a:latin typeface="CCW Cursive Writing 7" pitchFamily="66" charset="0"/>
              <a:ea typeface="Times New Roman" panose="02020603050405020304" pitchFamily="18" charset="0"/>
            </a:endParaRPr>
          </a:p>
          <a:p>
            <a:pPr>
              <a:tabLst>
                <a:tab pos="457200" algn="l"/>
              </a:tabLst>
            </a:pPr>
            <a:r>
              <a:rPr lang="en-GB" sz="2400" dirty="0">
                <a:solidFill>
                  <a:srgbClr val="FFC000"/>
                </a:solidFill>
                <a:latin typeface="CCW Cursive Writing 7" pitchFamily="66" charset="0"/>
                <a:ea typeface="Times New Roman" panose="02020603050405020304" pitchFamily="18" charset="0"/>
              </a:rPr>
              <a:t>as it paces its deserted lands,</a:t>
            </a:r>
            <a:endParaRPr lang="en-GB" sz="2000" dirty="0">
              <a:solidFill>
                <a:srgbClr val="FFC000"/>
              </a:solidFill>
              <a:latin typeface="CCW Cursive Writing 7" pitchFamily="66" charset="0"/>
              <a:ea typeface="Times New Roman" panose="02020603050405020304" pitchFamily="18" charset="0"/>
            </a:endParaRPr>
          </a:p>
          <a:p>
            <a:pPr>
              <a:tabLst>
                <a:tab pos="457200" algn="l"/>
              </a:tabLst>
            </a:pPr>
            <a:r>
              <a:rPr lang="en-GB" sz="2400" dirty="0">
                <a:solidFill>
                  <a:srgbClr val="7030A0"/>
                </a:solidFill>
                <a:latin typeface="CCW Cursive Writing 7" pitchFamily="66" charset="0"/>
                <a:ea typeface="Times New Roman" panose="02020603050405020304" pitchFamily="18" charset="0"/>
              </a:rPr>
              <a:t>and the Titanic’s last scream.</a:t>
            </a:r>
            <a:endParaRPr lang="en-GB" sz="2000" dirty="0">
              <a:solidFill>
                <a:srgbClr val="7030A0"/>
              </a:solidFill>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2482990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1334" y="304017"/>
            <a:ext cx="10109331" cy="5632311"/>
          </a:xfrm>
          <a:prstGeom prst="rect">
            <a:avLst/>
          </a:prstGeom>
        </p:spPr>
        <p:txBody>
          <a:bodyPr wrap="square">
            <a:spAutoFit/>
          </a:bodyPr>
          <a:lstStyle/>
          <a:p>
            <a:pPr>
              <a:tabLst>
                <a:tab pos="457200" algn="l"/>
              </a:tabLst>
            </a:pPr>
            <a:r>
              <a:rPr lang="en-GB" sz="2400" dirty="0">
                <a:highlight>
                  <a:srgbClr val="FFFF00"/>
                </a:highlight>
                <a:latin typeface="CCW Cursive Writing 7" pitchFamily="66" charset="0"/>
                <a:ea typeface="Times New Roman" panose="02020603050405020304" pitchFamily="18" charset="0"/>
              </a:rPr>
              <a:t>Imagine - </a:t>
            </a:r>
            <a:endParaRPr lang="en-GB" sz="2000" dirty="0">
              <a:highlight>
                <a:srgbClr val="FFFF00"/>
              </a:highlight>
              <a:latin typeface="CCW Cursive Writing 7" pitchFamily="66" charset="0"/>
              <a:ea typeface="Times New Roman" panose="02020603050405020304" pitchFamily="18" charset="0"/>
            </a:endParaRPr>
          </a:p>
          <a:p>
            <a:pPr>
              <a:tabLst>
                <a:tab pos="457200" algn="l"/>
              </a:tabLst>
            </a:pPr>
            <a:r>
              <a:rPr lang="en-GB" sz="2400" dirty="0">
                <a:solidFill>
                  <a:srgbClr val="0070C0"/>
                </a:solidFill>
                <a:latin typeface="CCW Cursive Writing 7" pitchFamily="66" charset="0"/>
                <a:ea typeface="Times New Roman" panose="02020603050405020304" pitchFamily="18" charset="0"/>
              </a:rPr>
              <a:t>the coldness of frost </a:t>
            </a:r>
            <a:endParaRPr lang="en-GB" sz="2000" dirty="0">
              <a:solidFill>
                <a:srgbClr val="0070C0"/>
              </a:solidFill>
              <a:latin typeface="CCW Cursive Writing 7" pitchFamily="66" charset="0"/>
              <a:ea typeface="Times New Roman" panose="02020603050405020304" pitchFamily="18" charset="0"/>
            </a:endParaRPr>
          </a:p>
          <a:p>
            <a:pPr>
              <a:tabLst>
                <a:tab pos="457200" algn="l"/>
              </a:tabLst>
            </a:pPr>
            <a:r>
              <a:rPr lang="en-GB" sz="2400" dirty="0">
                <a:solidFill>
                  <a:srgbClr val="0070C0"/>
                </a:solidFill>
                <a:latin typeface="CCW Cursive Writing 7" pitchFamily="66" charset="0"/>
                <a:ea typeface="Times New Roman" panose="02020603050405020304" pitchFamily="18" charset="0"/>
              </a:rPr>
              <a:t>as it freckles the window pane,</a:t>
            </a:r>
            <a:endParaRPr lang="en-GB" sz="2000" dirty="0">
              <a:solidFill>
                <a:srgbClr val="0070C0"/>
              </a:solidFill>
              <a:latin typeface="CCW Cursive Writing 7" pitchFamily="66" charset="0"/>
              <a:ea typeface="Times New Roman" panose="02020603050405020304" pitchFamily="18" charset="0"/>
            </a:endParaRPr>
          </a:p>
          <a:p>
            <a:pPr>
              <a:tabLst>
                <a:tab pos="457200" algn="l"/>
              </a:tabLst>
            </a:pPr>
            <a:r>
              <a:rPr lang="en-GB" sz="2400" dirty="0">
                <a:solidFill>
                  <a:srgbClr val="00B050"/>
                </a:solidFill>
                <a:latin typeface="CCW Cursive Writing 7" pitchFamily="66" charset="0"/>
                <a:ea typeface="Times New Roman" panose="02020603050405020304" pitchFamily="18" charset="0"/>
              </a:rPr>
              <a:t>the sharpness of a saw </a:t>
            </a:r>
            <a:endParaRPr lang="en-GB" sz="2000" dirty="0">
              <a:solidFill>
                <a:srgbClr val="00B050"/>
              </a:solidFill>
              <a:latin typeface="CCW Cursive Writing 7" pitchFamily="66" charset="0"/>
              <a:ea typeface="Times New Roman" panose="02020603050405020304" pitchFamily="18" charset="0"/>
            </a:endParaRPr>
          </a:p>
          <a:p>
            <a:pPr>
              <a:tabLst>
                <a:tab pos="457200" algn="l"/>
              </a:tabLst>
            </a:pPr>
            <a:r>
              <a:rPr lang="en-GB" sz="2400" dirty="0">
                <a:solidFill>
                  <a:srgbClr val="00B050"/>
                </a:solidFill>
                <a:latin typeface="CCW Cursive Writing 7" pitchFamily="66" charset="0"/>
                <a:ea typeface="Times New Roman" panose="02020603050405020304" pitchFamily="18" charset="0"/>
              </a:rPr>
              <a:t>as it crunches through wood,</a:t>
            </a:r>
            <a:endParaRPr lang="en-GB" sz="2000" dirty="0">
              <a:solidFill>
                <a:srgbClr val="00B050"/>
              </a:solidFill>
              <a:latin typeface="CCW Cursive Writing 7" pitchFamily="66" charset="0"/>
              <a:ea typeface="Times New Roman" panose="02020603050405020304" pitchFamily="18" charset="0"/>
            </a:endParaRPr>
          </a:p>
          <a:p>
            <a:pPr>
              <a:tabLst>
                <a:tab pos="457200" algn="l"/>
              </a:tabLst>
            </a:pPr>
            <a:r>
              <a:rPr lang="en-GB" sz="2400" dirty="0">
                <a:solidFill>
                  <a:srgbClr val="FFC000"/>
                </a:solidFill>
                <a:latin typeface="CCW Cursive Writing 7" pitchFamily="66" charset="0"/>
                <a:ea typeface="Times New Roman" panose="02020603050405020304" pitchFamily="18" charset="0"/>
              </a:rPr>
              <a:t>and the sadness of a tear</a:t>
            </a:r>
            <a:endParaRPr lang="en-GB" sz="2000" dirty="0">
              <a:solidFill>
                <a:srgbClr val="FFC000"/>
              </a:solidFill>
              <a:latin typeface="CCW Cursive Writing 7" pitchFamily="66" charset="0"/>
              <a:ea typeface="Times New Roman" panose="02020603050405020304" pitchFamily="18" charset="0"/>
            </a:endParaRPr>
          </a:p>
          <a:p>
            <a:pPr>
              <a:tabLst>
                <a:tab pos="457200" algn="l"/>
              </a:tabLst>
            </a:pPr>
            <a:r>
              <a:rPr lang="en-GB" sz="2400" dirty="0">
                <a:solidFill>
                  <a:srgbClr val="FFC000"/>
                </a:solidFill>
                <a:latin typeface="CCW Cursive Writing 7" pitchFamily="66" charset="0"/>
                <a:ea typeface="Times New Roman" panose="02020603050405020304" pitchFamily="18" charset="0"/>
              </a:rPr>
              <a:t>as it trickles down the clown’s cheek.</a:t>
            </a:r>
            <a:endParaRPr lang="en-GB" sz="2000" dirty="0">
              <a:solidFill>
                <a:srgbClr val="FFC000"/>
              </a:solidFill>
              <a:latin typeface="CCW Cursive Writing 7" pitchFamily="66" charset="0"/>
              <a:ea typeface="Times New Roman" panose="02020603050405020304" pitchFamily="18" charset="0"/>
            </a:endParaRPr>
          </a:p>
          <a:p>
            <a:pPr>
              <a:tabLst>
                <a:tab pos="457200" algn="l"/>
              </a:tabLst>
            </a:pPr>
            <a:r>
              <a:rPr lang="en-GB" sz="2400" dirty="0">
                <a:latin typeface="CCW Cursive Writing 7" pitchFamily="66" charset="0"/>
                <a:ea typeface="Times New Roman" panose="02020603050405020304" pitchFamily="18" charset="0"/>
              </a:rPr>
              <a:t> </a:t>
            </a:r>
            <a:endParaRPr lang="en-GB" sz="2000" dirty="0">
              <a:latin typeface="CCW Cursive Writing 7" pitchFamily="66" charset="0"/>
              <a:ea typeface="Times New Roman" panose="02020603050405020304" pitchFamily="18" charset="0"/>
            </a:endParaRPr>
          </a:p>
          <a:p>
            <a:pPr>
              <a:tabLst>
                <a:tab pos="457200" algn="l"/>
              </a:tabLst>
            </a:pPr>
            <a:r>
              <a:rPr lang="en-GB" sz="2400" dirty="0">
                <a:highlight>
                  <a:srgbClr val="FFFF00"/>
                </a:highlight>
                <a:latin typeface="CCW Cursive Writing 7" pitchFamily="66" charset="0"/>
                <a:ea typeface="Times New Roman" panose="02020603050405020304" pitchFamily="18" charset="0"/>
              </a:rPr>
              <a:t>Imagine - </a:t>
            </a:r>
            <a:endParaRPr lang="en-GB" sz="2000" dirty="0">
              <a:highlight>
                <a:srgbClr val="FFFF00"/>
              </a:highlight>
              <a:latin typeface="CCW Cursive Writing 7" pitchFamily="66" charset="0"/>
              <a:ea typeface="Times New Roman" panose="02020603050405020304" pitchFamily="18" charset="0"/>
            </a:endParaRPr>
          </a:p>
          <a:p>
            <a:pPr>
              <a:tabLst>
                <a:tab pos="457200" algn="l"/>
              </a:tabLst>
            </a:pPr>
            <a:r>
              <a:rPr lang="en-GB" sz="2400" dirty="0">
                <a:solidFill>
                  <a:srgbClr val="FF0000"/>
                </a:solidFill>
                <a:latin typeface="CCW Cursive Writing 7" pitchFamily="66" charset="0"/>
                <a:ea typeface="Times New Roman" panose="02020603050405020304" pitchFamily="18" charset="0"/>
              </a:rPr>
              <a:t>the Moon’s cold gleam </a:t>
            </a:r>
            <a:endParaRPr lang="en-GB" sz="2000" dirty="0">
              <a:solidFill>
                <a:srgbClr val="FF0000"/>
              </a:solidFill>
              <a:latin typeface="CCW Cursive Writing 7" pitchFamily="66" charset="0"/>
              <a:ea typeface="Times New Roman" panose="02020603050405020304" pitchFamily="18" charset="0"/>
            </a:endParaRPr>
          </a:p>
          <a:p>
            <a:pPr>
              <a:tabLst>
                <a:tab pos="457200" algn="l"/>
              </a:tabLst>
            </a:pPr>
            <a:r>
              <a:rPr lang="en-GB" sz="2400" dirty="0">
                <a:solidFill>
                  <a:srgbClr val="FF0000"/>
                </a:solidFill>
                <a:latin typeface="CCW Cursive Writing 7" pitchFamily="66" charset="0"/>
                <a:ea typeface="Times New Roman" panose="02020603050405020304" pitchFamily="18" charset="0"/>
              </a:rPr>
              <a:t>and trap it in a box,</a:t>
            </a:r>
            <a:endParaRPr lang="en-GB" sz="2000" dirty="0">
              <a:solidFill>
                <a:srgbClr val="FF0000"/>
              </a:solidFill>
              <a:latin typeface="CCW Cursive Writing 7" pitchFamily="66" charset="0"/>
              <a:ea typeface="Times New Roman" panose="02020603050405020304" pitchFamily="18" charset="0"/>
            </a:endParaRPr>
          </a:p>
          <a:p>
            <a:pPr>
              <a:tabLst>
                <a:tab pos="457200" algn="l"/>
              </a:tabLst>
            </a:pPr>
            <a:r>
              <a:rPr lang="en-GB" sz="2400" dirty="0">
                <a:solidFill>
                  <a:srgbClr val="00B0F0"/>
                </a:solidFill>
                <a:latin typeface="CCW Cursive Writing 7" pitchFamily="66" charset="0"/>
                <a:ea typeface="Times New Roman" panose="02020603050405020304" pitchFamily="18" charset="0"/>
              </a:rPr>
              <a:t>the joy of the merry-go-round </a:t>
            </a:r>
            <a:endParaRPr lang="en-GB" sz="2000" dirty="0">
              <a:solidFill>
                <a:srgbClr val="00B0F0"/>
              </a:solidFill>
              <a:latin typeface="CCW Cursive Writing 7" pitchFamily="66" charset="0"/>
              <a:ea typeface="Times New Roman" panose="02020603050405020304" pitchFamily="18" charset="0"/>
            </a:endParaRPr>
          </a:p>
          <a:p>
            <a:pPr>
              <a:tabLst>
                <a:tab pos="457200" algn="l"/>
              </a:tabLst>
            </a:pPr>
            <a:r>
              <a:rPr lang="en-GB" sz="2400" dirty="0">
                <a:solidFill>
                  <a:srgbClr val="00B0F0"/>
                </a:solidFill>
                <a:latin typeface="CCW Cursive Writing 7" pitchFamily="66" charset="0"/>
                <a:ea typeface="Times New Roman" panose="02020603050405020304" pitchFamily="18" charset="0"/>
              </a:rPr>
              <a:t>as it spins like a crazy wheel,</a:t>
            </a:r>
            <a:endParaRPr lang="en-GB" sz="2000" dirty="0">
              <a:solidFill>
                <a:srgbClr val="00B0F0"/>
              </a:solidFill>
              <a:latin typeface="CCW Cursive Writing 7" pitchFamily="66" charset="0"/>
              <a:ea typeface="Times New Roman" panose="02020603050405020304" pitchFamily="18" charset="0"/>
            </a:endParaRPr>
          </a:p>
          <a:p>
            <a:pPr>
              <a:tabLst>
                <a:tab pos="457200" algn="l"/>
              </a:tabLst>
            </a:pPr>
            <a:r>
              <a:rPr lang="en-GB" sz="2400" dirty="0">
                <a:solidFill>
                  <a:srgbClr val="7030A0"/>
                </a:solidFill>
                <a:latin typeface="CCW Cursive Writing 7" pitchFamily="66" charset="0"/>
                <a:ea typeface="Times New Roman" panose="02020603050405020304" pitchFamily="18" charset="0"/>
              </a:rPr>
              <a:t>and the force of a rainbow </a:t>
            </a:r>
            <a:endParaRPr lang="en-GB" sz="2000" dirty="0">
              <a:solidFill>
                <a:srgbClr val="7030A0"/>
              </a:solidFill>
              <a:latin typeface="CCW Cursive Writing 7" pitchFamily="66" charset="0"/>
              <a:ea typeface="Times New Roman" panose="02020603050405020304" pitchFamily="18" charset="0"/>
            </a:endParaRPr>
          </a:p>
          <a:p>
            <a:pPr>
              <a:tabLst>
                <a:tab pos="457200" algn="l"/>
              </a:tabLst>
            </a:pPr>
            <a:r>
              <a:rPr lang="en-GB" sz="2400" dirty="0">
                <a:solidFill>
                  <a:srgbClr val="7030A0"/>
                </a:solidFill>
                <a:latin typeface="CCW Cursive Writing 7" pitchFamily="66" charset="0"/>
                <a:ea typeface="Times New Roman" panose="02020603050405020304" pitchFamily="18" charset="0"/>
              </a:rPr>
              <a:t>as it stuns the sky.</a:t>
            </a:r>
            <a:endParaRPr lang="en-GB" sz="2000" dirty="0">
              <a:solidFill>
                <a:srgbClr val="7030A0"/>
              </a:solidFill>
              <a:latin typeface="CCW Cursive Writing 7" pitchFamily="66" charset="0"/>
              <a:ea typeface="Times New Roman" panose="02020603050405020304" pitchFamily="18" charset="0"/>
            </a:endParaRPr>
          </a:p>
        </p:txBody>
      </p:sp>
    </p:spTree>
    <p:extLst>
      <p:ext uri="{BB962C8B-B14F-4D97-AF65-F5344CB8AC3E}">
        <p14:creationId xmlns:p14="http://schemas.microsoft.com/office/powerpoint/2010/main" val="2337872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5907161" y="7"/>
            <a:ext cx="9938" cy="7116417"/>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631504" y="3392565"/>
            <a:ext cx="90364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567609" y="225295"/>
            <a:ext cx="1421301" cy="400110"/>
          </a:xfrm>
          <a:prstGeom prst="rect">
            <a:avLst/>
          </a:prstGeom>
          <a:noFill/>
        </p:spPr>
        <p:txBody>
          <a:bodyPr wrap="square" rtlCol="0">
            <a:spAutoFit/>
          </a:bodyPr>
          <a:lstStyle/>
          <a:p>
            <a:r>
              <a:rPr lang="en-GB" sz="2000" dirty="0">
                <a:latin typeface="CCW Cursive Writing 7" panose="03050602040000000000" pitchFamily="66" charset="0"/>
              </a:rPr>
              <a:t>Likes</a:t>
            </a:r>
          </a:p>
        </p:txBody>
      </p:sp>
      <p:sp>
        <p:nvSpPr>
          <p:cNvPr id="11" name="TextBox 10"/>
          <p:cNvSpPr txBox="1"/>
          <p:nvPr/>
        </p:nvSpPr>
        <p:spPr>
          <a:xfrm>
            <a:off x="7025074" y="99399"/>
            <a:ext cx="2383294" cy="400110"/>
          </a:xfrm>
          <a:prstGeom prst="rect">
            <a:avLst/>
          </a:prstGeom>
          <a:noFill/>
        </p:spPr>
        <p:txBody>
          <a:bodyPr wrap="square" rtlCol="0">
            <a:spAutoFit/>
          </a:bodyPr>
          <a:lstStyle/>
          <a:p>
            <a:r>
              <a:rPr lang="en-GB" sz="2000" dirty="0">
                <a:latin typeface="CCW Cursive Writing 7" panose="03050602040000000000" pitchFamily="66" charset="0"/>
              </a:rPr>
              <a:t>Dislikes</a:t>
            </a:r>
          </a:p>
        </p:txBody>
      </p:sp>
      <p:sp>
        <p:nvSpPr>
          <p:cNvPr id="12" name="TextBox 11"/>
          <p:cNvSpPr txBox="1"/>
          <p:nvPr/>
        </p:nvSpPr>
        <p:spPr>
          <a:xfrm>
            <a:off x="2323865" y="3617852"/>
            <a:ext cx="2032791" cy="400110"/>
          </a:xfrm>
          <a:prstGeom prst="rect">
            <a:avLst/>
          </a:prstGeom>
          <a:noFill/>
        </p:spPr>
        <p:txBody>
          <a:bodyPr wrap="square" rtlCol="0">
            <a:spAutoFit/>
          </a:bodyPr>
          <a:lstStyle/>
          <a:p>
            <a:r>
              <a:rPr lang="en-GB" sz="2000" dirty="0">
                <a:latin typeface="CCW Cursive Writing 7" panose="03050602040000000000" pitchFamily="66" charset="0"/>
              </a:rPr>
              <a:t>Puzzles</a:t>
            </a:r>
          </a:p>
        </p:txBody>
      </p:sp>
      <p:sp>
        <p:nvSpPr>
          <p:cNvPr id="13" name="TextBox 12"/>
          <p:cNvSpPr txBox="1"/>
          <p:nvPr/>
        </p:nvSpPr>
        <p:spPr>
          <a:xfrm>
            <a:off x="6965787" y="3491956"/>
            <a:ext cx="2181528" cy="400110"/>
          </a:xfrm>
          <a:prstGeom prst="rect">
            <a:avLst/>
          </a:prstGeom>
          <a:noFill/>
        </p:spPr>
        <p:txBody>
          <a:bodyPr wrap="square" rtlCol="0">
            <a:spAutoFit/>
          </a:bodyPr>
          <a:lstStyle/>
          <a:p>
            <a:r>
              <a:rPr lang="en-GB" sz="2000" dirty="0">
                <a:latin typeface="CCW Cursive Writing 7" panose="03050602040000000000" pitchFamily="66" charset="0"/>
              </a:rPr>
              <a:t>Patterns</a:t>
            </a:r>
          </a:p>
        </p:txBody>
      </p:sp>
      <p:sp>
        <p:nvSpPr>
          <p:cNvPr id="2" name="TextBox 1">
            <a:extLst>
              <a:ext uri="{FF2B5EF4-FFF2-40B4-BE49-F238E27FC236}">
                <a16:creationId xmlns:a16="http://schemas.microsoft.com/office/drawing/2014/main" id="{03686933-7578-4C84-80D0-E5B0276525C7}"/>
              </a:ext>
            </a:extLst>
          </p:cNvPr>
          <p:cNvSpPr txBox="1"/>
          <p:nvPr/>
        </p:nvSpPr>
        <p:spPr>
          <a:xfrm>
            <a:off x="368710" y="686960"/>
            <a:ext cx="5117373" cy="2308324"/>
          </a:xfrm>
          <a:prstGeom prst="rect">
            <a:avLst/>
          </a:prstGeom>
          <a:noFill/>
        </p:spPr>
        <p:txBody>
          <a:bodyPr wrap="square" rtlCol="0">
            <a:spAutoFit/>
          </a:bodyPr>
          <a:lstStyle/>
          <a:p>
            <a:r>
              <a:rPr lang="en-GB" sz="1600" dirty="0">
                <a:latin typeface="CCW Cursive Writing 7" panose="03050602040000000000" pitchFamily="66" charset="0"/>
              </a:rPr>
              <a:t>The poem doesn’t rhyme</a:t>
            </a:r>
          </a:p>
          <a:p>
            <a:r>
              <a:rPr lang="en-GB" sz="1600" dirty="0">
                <a:latin typeface="CCW Cursive Writing 7" panose="03050602040000000000" pitchFamily="66" charset="0"/>
              </a:rPr>
              <a:t>The image of silence trapped in the candle flame’s dance</a:t>
            </a:r>
          </a:p>
          <a:p>
            <a:r>
              <a:rPr lang="en-GB" sz="1600" dirty="0">
                <a:latin typeface="CCW Cursive Writing 7" panose="03050602040000000000" pitchFamily="66" charset="0"/>
              </a:rPr>
              <a:t>Powerful and vivid images</a:t>
            </a:r>
          </a:p>
          <a:p>
            <a:r>
              <a:rPr lang="en-GB" sz="1600" dirty="0">
                <a:latin typeface="CCW Cursive Writing 7" panose="03050602040000000000" pitchFamily="66" charset="0"/>
              </a:rPr>
              <a:t>A hyena’s cackle </a:t>
            </a:r>
          </a:p>
          <a:p>
            <a:r>
              <a:rPr lang="en-GB" sz="1600" dirty="0">
                <a:latin typeface="CCW Cursive Writing 7" panose="03050602040000000000" pitchFamily="66" charset="0"/>
              </a:rPr>
              <a:t>Description using figurative language </a:t>
            </a:r>
          </a:p>
          <a:p>
            <a:r>
              <a:rPr lang="en-GB" sz="1600" dirty="0">
                <a:latin typeface="CCW Cursive Writing 7" panose="03050602040000000000" pitchFamily="66" charset="0"/>
              </a:rPr>
              <a:t>Repetition of ‘Imagine’ to make the reader picture the images </a:t>
            </a:r>
          </a:p>
        </p:txBody>
      </p:sp>
      <p:sp>
        <p:nvSpPr>
          <p:cNvPr id="9" name="TextBox 8">
            <a:extLst>
              <a:ext uri="{FF2B5EF4-FFF2-40B4-BE49-F238E27FC236}">
                <a16:creationId xmlns:a16="http://schemas.microsoft.com/office/drawing/2014/main" id="{45C70B0A-7E8B-48BA-B58F-A4E11429D857}"/>
              </a:ext>
            </a:extLst>
          </p:cNvPr>
          <p:cNvSpPr txBox="1"/>
          <p:nvPr/>
        </p:nvSpPr>
        <p:spPr>
          <a:xfrm>
            <a:off x="6096000" y="660454"/>
            <a:ext cx="5117373" cy="1815882"/>
          </a:xfrm>
          <a:prstGeom prst="rect">
            <a:avLst/>
          </a:prstGeom>
          <a:noFill/>
        </p:spPr>
        <p:txBody>
          <a:bodyPr wrap="square" rtlCol="0">
            <a:spAutoFit/>
          </a:bodyPr>
          <a:lstStyle/>
          <a:p>
            <a:r>
              <a:rPr lang="en-GB" sz="1600" dirty="0">
                <a:latin typeface="CCW Cursive Writing 7" panose="03050602040000000000" pitchFamily="66" charset="0"/>
              </a:rPr>
              <a:t>It didn’t rhyme</a:t>
            </a:r>
          </a:p>
          <a:p>
            <a:r>
              <a:rPr lang="en-GB" sz="1600" dirty="0">
                <a:latin typeface="CCW Cursive Writing 7" panose="03050602040000000000" pitchFamily="66" charset="0"/>
              </a:rPr>
              <a:t>It is confusing as all the images are not linked</a:t>
            </a:r>
          </a:p>
          <a:p>
            <a:r>
              <a:rPr lang="en-GB" sz="1600" dirty="0">
                <a:latin typeface="CCW Cursive Writing 7" panose="03050602040000000000" pitchFamily="66" charset="0"/>
              </a:rPr>
              <a:t>There are too many images in one stanza</a:t>
            </a:r>
          </a:p>
          <a:p>
            <a:r>
              <a:rPr lang="en-GB" sz="1600" dirty="0">
                <a:latin typeface="CCW Cursive Writing 7" panose="03050602040000000000" pitchFamily="66" charset="0"/>
              </a:rPr>
              <a:t>Repetition – some of us didn’t like </a:t>
            </a:r>
          </a:p>
        </p:txBody>
      </p:sp>
      <p:sp>
        <p:nvSpPr>
          <p:cNvPr id="14" name="TextBox 13">
            <a:extLst>
              <a:ext uri="{FF2B5EF4-FFF2-40B4-BE49-F238E27FC236}">
                <a16:creationId xmlns:a16="http://schemas.microsoft.com/office/drawing/2014/main" id="{33AE9C08-8DD3-4AE5-9E83-996BA308079E}"/>
              </a:ext>
            </a:extLst>
          </p:cNvPr>
          <p:cNvSpPr txBox="1"/>
          <p:nvPr/>
        </p:nvSpPr>
        <p:spPr>
          <a:xfrm>
            <a:off x="610887" y="4527066"/>
            <a:ext cx="5117373" cy="1846659"/>
          </a:xfrm>
          <a:prstGeom prst="rect">
            <a:avLst/>
          </a:prstGeom>
          <a:noFill/>
        </p:spPr>
        <p:txBody>
          <a:bodyPr wrap="square" rtlCol="0">
            <a:spAutoFit/>
          </a:bodyPr>
          <a:lstStyle/>
          <a:p>
            <a:r>
              <a:rPr lang="en-GB" sz="1600" dirty="0">
                <a:latin typeface="CCW Cursive Writing 7" panose="03050602040000000000" pitchFamily="66" charset="0"/>
              </a:rPr>
              <a:t>Some images didn’t make sense like a tarantula tickling a trout </a:t>
            </a:r>
          </a:p>
          <a:p>
            <a:r>
              <a:rPr lang="en-GB" sz="1600" dirty="0">
                <a:latin typeface="CCW Cursive Writing 7" panose="03050602040000000000" pitchFamily="66" charset="0"/>
              </a:rPr>
              <a:t>The tear of a clown – when clowns are supposed to be happy </a:t>
            </a:r>
          </a:p>
          <a:p>
            <a:endParaRPr lang="en-GB" sz="1600" dirty="0">
              <a:latin typeface="CCW Cursive Writing 7" panose="03050602040000000000" pitchFamily="66" charset="0"/>
            </a:endParaRPr>
          </a:p>
        </p:txBody>
      </p:sp>
      <p:sp>
        <p:nvSpPr>
          <p:cNvPr id="15" name="TextBox 14">
            <a:extLst>
              <a:ext uri="{FF2B5EF4-FFF2-40B4-BE49-F238E27FC236}">
                <a16:creationId xmlns:a16="http://schemas.microsoft.com/office/drawing/2014/main" id="{155A8C77-B38A-4640-8271-6DB00A088D75}"/>
              </a:ext>
            </a:extLst>
          </p:cNvPr>
          <p:cNvSpPr txBox="1"/>
          <p:nvPr/>
        </p:nvSpPr>
        <p:spPr>
          <a:xfrm>
            <a:off x="6096000" y="4370373"/>
            <a:ext cx="5117373" cy="584775"/>
          </a:xfrm>
          <a:prstGeom prst="rect">
            <a:avLst/>
          </a:prstGeom>
          <a:noFill/>
        </p:spPr>
        <p:txBody>
          <a:bodyPr wrap="square" rtlCol="0">
            <a:spAutoFit/>
          </a:bodyPr>
          <a:lstStyle/>
          <a:p>
            <a:r>
              <a:rPr lang="en-GB" sz="1600" dirty="0">
                <a:latin typeface="CCW Cursive Writing 7" panose="03050602040000000000" pitchFamily="66" charset="0"/>
              </a:rPr>
              <a:t>Repetition of Imagine to make the reader think of the images</a:t>
            </a:r>
          </a:p>
        </p:txBody>
      </p:sp>
    </p:spTree>
    <p:extLst>
      <p:ext uri="{BB962C8B-B14F-4D97-AF65-F5344CB8AC3E}">
        <p14:creationId xmlns:p14="http://schemas.microsoft.com/office/powerpoint/2010/main" val="162426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1837842" y="356460"/>
          <a:ext cx="8415580" cy="6245818"/>
        </p:xfrm>
        <a:graphic>
          <a:graphicData uri="http://schemas.openxmlformats.org/drawingml/2006/table">
            <a:tbl>
              <a:tblPr firstRow="1" bandRow="1">
                <a:tableStyleId>{5940675A-B579-460E-94D1-54222C63F5DA}</a:tableStyleId>
              </a:tblPr>
              <a:tblGrid>
                <a:gridCol w="4207790">
                  <a:extLst>
                    <a:ext uri="{9D8B030D-6E8A-4147-A177-3AD203B41FA5}">
                      <a16:colId xmlns:a16="http://schemas.microsoft.com/office/drawing/2014/main" val="20000"/>
                    </a:ext>
                  </a:extLst>
                </a:gridCol>
                <a:gridCol w="4207790">
                  <a:extLst>
                    <a:ext uri="{9D8B030D-6E8A-4147-A177-3AD203B41FA5}">
                      <a16:colId xmlns:a16="http://schemas.microsoft.com/office/drawing/2014/main" val="20001"/>
                    </a:ext>
                  </a:extLst>
                </a:gridCol>
              </a:tblGrid>
              <a:tr h="3122909">
                <a:tc>
                  <a:txBody>
                    <a:bodyPr/>
                    <a:lstStyle/>
                    <a:p>
                      <a:endParaRPr lang="en-GB" dirty="0">
                        <a:latin typeface="CCW Cursive Writing 7" pitchFamily="66" charset="0"/>
                      </a:endParaRPr>
                    </a:p>
                    <a:p>
                      <a:endParaRPr lang="en-GB" sz="1600" dirty="0">
                        <a:latin typeface="CCW Cursive Writing 7" pitchFamily="66" charset="0"/>
                      </a:endParaRPr>
                    </a:p>
                    <a:p>
                      <a:r>
                        <a:rPr lang="en-GB" sz="1600" dirty="0">
                          <a:latin typeface="CCW Cursive Writing 7" pitchFamily="66" charset="0"/>
                        </a:rPr>
                        <a:t>Curious</a:t>
                      </a:r>
                      <a:r>
                        <a:rPr lang="en-GB" sz="1600" baseline="0" dirty="0">
                          <a:latin typeface="CCW Cursive Writing 7" pitchFamily="66" charset="0"/>
                        </a:rPr>
                        <a:t> computer calling cautiously</a:t>
                      </a:r>
                    </a:p>
                    <a:p>
                      <a:r>
                        <a:rPr lang="en-GB" sz="1600" baseline="0" dirty="0">
                          <a:latin typeface="CCW Cursive Writing 7" pitchFamily="66" charset="0"/>
                        </a:rPr>
                        <a:t>Terrified tarantula tickling a trout</a:t>
                      </a:r>
                    </a:p>
                    <a:p>
                      <a:r>
                        <a:rPr lang="en-GB" sz="1600" baseline="0" dirty="0">
                          <a:latin typeface="CCW Cursive Writing 7" pitchFamily="66" charset="0"/>
                        </a:rPr>
                        <a:t>Angry ant as it ambles along</a:t>
                      </a:r>
                    </a:p>
                    <a:p>
                      <a:endParaRPr lang="en-GB" baseline="0" dirty="0">
                        <a:latin typeface="CCW Cursive Writing 7" pitchFamily="66" charset="0"/>
                      </a:endParaRPr>
                    </a:p>
                    <a:p>
                      <a:r>
                        <a:rPr lang="en-GB" baseline="0" dirty="0">
                          <a:latin typeface="CCW Cursive Writing 7" pitchFamily="66" charset="0"/>
                        </a:rPr>
                        <a:t>  </a:t>
                      </a:r>
                      <a:endParaRPr lang="en-GB" dirty="0">
                        <a:latin typeface="CCW Cursive Writing 7" pitchFamily="66" charset="0"/>
                      </a:endParaRP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p>
                      <a:r>
                        <a:rPr lang="en-GB" sz="1600" dirty="0">
                          <a:latin typeface="CCW Cursive Writing 7" pitchFamily="66" charset="0"/>
                        </a:rPr>
                        <a:t>Silence</a:t>
                      </a:r>
                      <a:r>
                        <a:rPr lang="en-GB" sz="1600" baseline="0" dirty="0">
                          <a:latin typeface="CCW Cursive Writing 7" pitchFamily="66" charset="0"/>
                        </a:rPr>
                        <a:t> closing its lips</a:t>
                      </a:r>
                    </a:p>
                    <a:p>
                      <a:r>
                        <a:rPr lang="en-GB" sz="1600" baseline="0" dirty="0">
                          <a:latin typeface="CCW Cursive Writing 7" pitchFamily="66" charset="0"/>
                        </a:rPr>
                        <a:t>The Titanic’s last scream</a:t>
                      </a:r>
                    </a:p>
                    <a:p>
                      <a:r>
                        <a:rPr lang="en-GB" sz="1600" baseline="0" dirty="0">
                          <a:latin typeface="CCW Cursive Writing 7" pitchFamily="66" charset="0"/>
                        </a:rPr>
                        <a:t>Computer calling cautiously</a:t>
                      </a:r>
                    </a:p>
                    <a:p>
                      <a:r>
                        <a:rPr lang="en-GB" sz="1600" baseline="0" dirty="0">
                          <a:latin typeface="CCW Cursive Writing 7" pitchFamily="66" charset="0"/>
                        </a:rPr>
                        <a:t>Weary lorries trundle by</a:t>
                      </a:r>
                    </a:p>
                    <a:p>
                      <a:r>
                        <a:rPr lang="en-GB" sz="1600" baseline="0" dirty="0">
                          <a:latin typeface="CCW Cursive Writing 7" pitchFamily="66" charset="0"/>
                        </a:rPr>
                        <a:t>Candle flames dance</a:t>
                      </a:r>
                    </a:p>
                    <a:p>
                      <a:endParaRPr lang="en-GB" sz="1600" baseline="0" dirty="0">
                        <a:latin typeface="CCW Cursive Writing 7" pitchFamily="66" charset="0"/>
                      </a:endParaRPr>
                    </a:p>
                    <a:p>
                      <a:endParaRPr lang="en-GB" sz="1600" dirty="0">
                        <a:latin typeface="CCW Cursive Writing 7" pitchFamily="66" charset="0"/>
                      </a:endParaRPr>
                    </a:p>
                  </a:txBody>
                  <a:tcPr marL="68580" marR="68580"/>
                </a:tc>
                <a:extLst>
                  <a:ext uri="{0D108BD9-81ED-4DB2-BD59-A6C34878D82A}">
                    <a16:rowId xmlns:a16="http://schemas.microsoft.com/office/drawing/2014/main" val="10000"/>
                  </a:ext>
                </a:extLst>
              </a:tr>
              <a:tr h="3122909">
                <a:tc>
                  <a:txBody>
                    <a:bodyPr/>
                    <a:lstStyle/>
                    <a:p>
                      <a:endParaRPr lang="en-GB" dirty="0">
                        <a:latin typeface="CCW Cursive Writing 7" pitchFamily="66" charset="0"/>
                      </a:endParaRPr>
                    </a:p>
                    <a:p>
                      <a:endParaRPr lang="en-GB" dirty="0">
                        <a:latin typeface="CCW Cursive Writing 7" pitchFamily="66" charset="0"/>
                      </a:endParaRPr>
                    </a:p>
                    <a:p>
                      <a:r>
                        <a:rPr lang="en-GB" dirty="0">
                          <a:latin typeface="CCW Cursive Writing 7" pitchFamily="66" charset="0"/>
                        </a:rPr>
                        <a:t>As it spins like a crazy wheel</a:t>
                      </a:r>
                    </a:p>
                    <a:p>
                      <a:r>
                        <a:rPr lang="en-GB" dirty="0">
                          <a:latin typeface="CCW Cursive Writing 7" pitchFamily="66" charset="0"/>
                        </a:rPr>
                        <a:t>Clutched by hands as if in prayer</a:t>
                      </a:r>
                    </a:p>
                  </a:txBody>
                  <a:tcPr marL="68580" marR="68580"/>
                </a:tc>
                <a:tc>
                  <a:txBody>
                    <a:bodyPr/>
                    <a:lstStyle/>
                    <a:p>
                      <a:endParaRPr lang="en-GB" dirty="0">
                        <a:latin typeface="CCW Cursive Writing 7" pitchFamily="66" charset="0"/>
                      </a:endParaRPr>
                    </a:p>
                    <a:p>
                      <a:endParaRPr lang="en-GB" dirty="0">
                        <a:latin typeface="CCW Cursive Writing 7" pitchFamily="66" charset="0"/>
                      </a:endParaRPr>
                    </a:p>
                    <a:p>
                      <a:r>
                        <a:rPr lang="en-GB" dirty="0">
                          <a:latin typeface="CCW Cursive Writing 7" pitchFamily="66" charset="0"/>
                        </a:rPr>
                        <a:t>The force</a:t>
                      </a:r>
                      <a:r>
                        <a:rPr lang="en-GB" baseline="0" dirty="0">
                          <a:latin typeface="CCW Cursive Writing 7" pitchFamily="66" charset="0"/>
                        </a:rPr>
                        <a:t> of a rainbow as it stuns the sky</a:t>
                      </a:r>
                    </a:p>
                    <a:p>
                      <a:r>
                        <a:rPr lang="en-GB" baseline="0" dirty="0">
                          <a:latin typeface="CCW Cursive Writing 7" pitchFamily="66" charset="0"/>
                        </a:rPr>
                        <a:t>Trap moon’s cold gleam in a box</a:t>
                      </a:r>
                      <a:endParaRPr lang="en-GB" dirty="0">
                        <a:latin typeface="CCW Cursive Writing 7" pitchFamily="66" charset="0"/>
                      </a:endParaRPr>
                    </a:p>
                  </a:txBody>
                  <a:tcPr marL="68580" marR="68580"/>
                </a:tc>
                <a:extLst>
                  <a:ext uri="{0D108BD9-81ED-4DB2-BD59-A6C34878D82A}">
                    <a16:rowId xmlns:a16="http://schemas.microsoft.com/office/drawing/2014/main" val="10001"/>
                  </a:ext>
                </a:extLst>
              </a:tr>
            </a:tbl>
          </a:graphicData>
        </a:graphic>
      </p:graphicFrame>
      <p:sp>
        <p:nvSpPr>
          <p:cNvPr id="2" name="Rectangle 1"/>
          <p:cNvSpPr/>
          <p:nvPr/>
        </p:nvSpPr>
        <p:spPr>
          <a:xfrm>
            <a:off x="2506193" y="476673"/>
            <a:ext cx="292580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Alliteration</a:t>
            </a:r>
          </a:p>
        </p:txBody>
      </p:sp>
      <p:sp>
        <p:nvSpPr>
          <p:cNvPr id="5" name="Rectangle 4"/>
          <p:cNvSpPr/>
          <p:nvPr/>
        </p:nvSpPr>
        <p:spPr>
          <a:xfrm>
            <a:off x="6458486" y="476673"/>
            <a:ext cx="3785011"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Personification</a:t>
            </a:r>
          </a:p>
        </p:txBody>
      </p:sp>
      <p:sp>
        <p:nvSpPr>
          <p:cNvPr id="6" name="Rectangle 5"/>
          <p:cNvSpPr/>
          <p:nvPr/>
        </p:nvSpPr>
        <p:spPr>
          <a:xfrm>
            <a:off x="3161822" y="3573017"/>
            <a:ext cx="1614545"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Simile</a:t>
            </a:r>
          </a:p>
        </p:txBody>
      </p:sp>
      <p:sp>
        <p:nvSpPr>
          <p:cNvPr id="7" name="Rectangle 6"/>
          <p:cNvSpPr/>
          <p:nvPr/>
        </p:nvSpPr>
        <p:spPr>
          <a:xfrm>
            <a:off x="7201479" y="3573017"/>
            <a:ext cx="2299027"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Metaphor</a:t>
            </a:r>
          </a:p>
        </p:txBody>
      </p:sp>
    </p:spTree>
    <p:extLst>
      <p:ext uri="{BB962C8B-B14F-4D97-AF65-F5344CB8AC3E}">
        <p14:creationId xmlns:p14="http://schemas.microsoft.com/office/powerpoint/2010/main" val="405777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sz="3200" dirty="0">
              <a:latin typeface="CCW Cursive Writing 7" pitchFamily="66" charset="0"/>
            </a:endParaRPr>
          </a:p>
        </p:txBody>
      </p:sp>
      <p:sp>
        <p:nvSpPr>
          <p:cNvPr id="5" name="Content Placeholder 4"/>
          <p:cNvSpPr>
            <a:spLocks noGrp="1"/>
          </p:cNvSpPr>
          <p:nvPr>
            <p:ph idx="1"/>
          </p:nvPr>
        </p:nvSpPr>
        <p:spPr/>
        <p:txBody>
          <a:bodyPr>
            <a:noAutofit/>
          </a:bodyPr>
          <a:lstStyle/>
          <a:p>
            <a:pPr marL="0" indent="0">
              <a:buNone/>
            </a:pPr>
            <a:r>
              <a:rPr lang="en-GB" sz="7200" dirty="0">
                <a:solidFill>
                  <a:schemeClr val="accent6"/>
                </a:solidFill>
                <a:effectLst>
                  <a:outerShdw blurRad="38100" dist="38100" dir="2700000" algn="tl">
                    <a:srgbClr val="000000">
                      <a:alpha val="43137"/>
                    </a:srgbClr>
                  </a:outerShdw>
                </a:effectLst>
                <a:latin typeface="CCW Cursive Writing 7" pitchFamily="66" charset="0"/>
              </a:rPr>
              <a:t>What is the most </a:t>
            </a:r>
            <a:r>
              <a:rPr lang="en-GB" sz="7200" dirty="0">
                <a:solidFill>
                  <a:srgbClr val="FFC000"/>
                </a:solidFill>
                <a:effectLst>
                  <a:outerShdw blurRad="38100" dist="38100" dir="2700000" algn="tl">
                    <a:srgbClr val="000000">
                      <a:alpha val="43137"/>
                    </a:srgbClr>
                  </a:outerShdw>
                </a:effectLst>
                <a:latin typeface="CCW Cursive Writing 7" pitchFamily="66" charset="0"/>
              </a:rPr>
              <a:t>powerful</a:t>
            </a:r>
            <a:r>
              <a:rPr lang="en-GB" sz="7200" dirty="0">
                <a:solidFill>
                  <a:schemeClr val="accent6"/>
                </a:solidFill>
                <a:effectLst>
                  <a:outerShdw blurRad="38100" dist="38100" dir="2700000" algn="tl">
                    <a:srgbClr val="000000">
                      <a:alpha val="43137"/>
                    </a:srgbClr>
                  </a:outerShdw>
                </a:effectLst>
                <a:latin typeface="CCW Cursive Writing 7" pitchFamily="66" charset="0"/>
              </a:rPr>
              <a:t> image?</a:t>
            </a:r>
          </a:p>
        </p:txBody>
      </p:sp>
      <p:pic>
        <p:nvPicPr>
          <p:cNvPr id="18434" name="Picture 2" descr="http://socialpronow.com/images/guides/conversation-bubbles-2.png"/>
          <p:cNvPicPr>
            <a:picLocks noChangeAspect="1" noChangeArrowheads="1"/>
          </p:cNvPicPr>
          <p:nvPr/>
        </p:nvPicPr>
        <p:blipFill>
          <a:blip r:embed="rId3" cstate="print"/>
          <a:srcRect/>
          <a:stretch>
            <a:fillRect/>
          </a:stretch>
        </p:blipFill>
        <p:spPr bwMode="auto">
          <a:xfrm>
            <a:off x="8524878" y="3479369"/>
            <a:ext cx="2143125" cy="2857500"/>
          </a:xfrm>
          <a:prstGeom prst="rect">
            <a:avLst/>
          </a:prstGeom>
          <a:noFill/>
        </p:spPr>
      </p:pic>
    </p:spTree>
    <p:extLst>
      <p:ext uri="{BB962C8B-B14F-4D97-AF65-F5344CB8AC3E}">
        <p14:creationId xmlns:p14="http://schemas.microsoft.com/office/powerpoint/2010/main" val="2596179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sz="3600" dirty="0">
              <a:latin typeface="CCW Cursive Writing 7" pitchFamily="66" charset="0"/>
            </a:endParaRPr>
          </a:p>
        </p:txBody>
      </p:sp>
      <p:sp>
        <p:nvSpPr>
          <p:cNvPr id="5" name="Content Placeholder 4"/>
          <p:cNvSpPr>
            <a:spLocks noGrp="1"/>
          </p:cNvSpPr>
          <p:nvPr>
            <p:ph idx="1"/>
          </p:nvPr>
        </p:nvSpPr>
        <p:spPr>
          <a:xfrm>
            <a:off x="2152651" y="721217"/>
            <a:ext cx="7886700" cy="5455746"/>
          </a:xfrm>
        </p:spPr>
        <p:txBody>
          <a:bodyPr>
            <a:noAutofit/>
          </a:bodyPr>
          <a:lstStyle/>
          <a:p>
            <a:pPr marL="0" indent="0">
              <a:buNone/>
            </a:pPr>
            <a:r>
              <a:rPr lang="en-GB" sz="6000" dirty="0">
                <a:solidFill>
                  <a:schemeClr val="accent1"/>
                </a:solidFill>
                <a:effectLst>
                  <a:outerShdw blurRad="38100" dist="38100" dir="2700000" algn="tl">
                    <a:srgbClr val="000000">
                      <a:alpha val="43137"/>
                    </a:srgbClr>
                  </a:outerShdw>
                </a:effectLst>
                <a:latin typeface="CCW Cursive Writing 7" pitchFamily="66" charset="0"/>
              </a:rPr>
              <a:t>What is your </a:t>
            </a:r>
            <a:r>
              <a:rPr lang="en-GB" sz="6000" dirty="0">
                <a:solidFill>
                  <a:srgbClr val="7030A0"/>
                </a:solidFill>
                <a:effectLst>
                  <a:outerShdw blurRad="38100" dist="38100" dir="2700000" algn="tl">
                    <a:srgbClr val="000000">
                      <a:alpha val="43137"/>
                    </a:srgbClr>
                  </a:outerShdw>
                </a:effectLst>
                <a:latin typeface="CCW Cursive Writing 7" pitchFamily="66" charset="0"/>
              </a:rPr>
              <a:t>favourite</a:t>
            </a:r>
            <a:r>
              <a:rPr lang="en-GB" sz="6000" dirty="0">
                <a:solidFill>
                  <a:schemeClr val="accent1"/>
                </a:solidFill>
                <a:effectLst>
                  <a:outerShdw blurRad="38100" dist="38100" dir="2700000" algn="tl">
                    <a:srgbClr val="000000">
                      <a:alpha val="43137"/>
                    </a:srgbClr>
                  </a:outerShdw>
                </a:effectLst>
                <a:latin typeface="CCW Cursive Writing 7" pitchFamily="66" charset="0"/>
              </a:rPr>
              <a:t> image?</a:t>
            </a:r>
          </a:p>
          <a:p>
            <a:pPr marL="0" indent="0">
              <a:buNone/>
            </a:pPr>
            <a:endParaRPr lang="en-GB" sz="60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60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7410" name="Picture 2" descr="http://socialpronow.com/images/guides/conversation-bubbles-2.png"/>
          <p:cNvPicPr>
            <a:picLocks noChangeAspect="1" noChangeArrowheads="1"/>
          </p:cNvPicPr>
          <p:nvPr/>
        </p:nvPicPr>
        <p:blipFill>
          <a:blip r:embed="rId2" cstate="print"/>
          <a:srcRect/>
          <a:stretch>
            <a:fillRect/>
          </a:stretch>
        </p:blipFill>
        <p:spPr bwMode="auto">
          <a:xfrm>
            <a:off x="8080230" y="3355383"/>
            <a:ext cx="2143125" cy="2857500"/>
          </a:xfrm>
          <a:prstGeom prst="rect">
            <a:avLst/>
          </a:prstGeom>
          <a:noFill/>
        </p:spPr>
      </p:pic>
    </p:spTree>
    <p:extLst>
      <p:ext uri="{BB962C8B-B14F-4D97-AF65-F5344CB8AC3E}">
        <p14:creationId xmlns:p14="http://schemas.microsoft.com/office/powerpoint/2010/main" val="42469911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52651" y="721217"/>
            <a:ext cx="7886700" cy="5455746"/>
          </a:xfrm>
        </p:spPr>
        <p:txBody>
          <a:bodyPr>
            <a:normAutofit fontScale="77500" lnSpcReduction="20000"/>
          </a:bodyPr>
          <a:lstStyle/>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Are any of the images </a:t>
            </a:r>
            <a:r>
              <a:rPr lang="en-GB" sz="9600" dirty="0">
                <a:effectLst>
                  <a:outerShdw blurRad="38100" dist="38100" dir="2700000" algn="tl">
                    <a:srgbClr val="000000">
                      <a:alpha val="43137"/>
                    </a:srgbClr>
                  </a:outerShdw>
                </a:effectLst>
                <a:latin typeface="CCW Cursive Writing 7" pitchFamily="66" charset="0"/>
              </a:rPr>
              <a:t>strange</a:t>
            </a:r>
            <a:r>
              <a:rPr lang="en-GB" sz="9600" dirty="0">
                <a:solidFill>
                  <a:schemeClr val="accent1"/>
                </a:solidFill>
                <a:effectLst>
                  <a:outerShdw blurRad="38100" dist="38100" dir="2700000" algn="tl">
                    <a:srgbClr val="000000">
                      <a:alpha val="43137"/>
                    </a:srgbClr>
                  </a:outerShdw>
                </a:effectLst>
                <a:latin typeface="CCW Cursive Writing 7" pitchFamily="66" charset="0"/>
              </a:rPr>
              <a:t>?</a:t>
            </a:r>
          </a:p>
          <a:p>
            <a:pPr marL="0" indent="0">
              <a:buNone/>
            </a:pPr>
            <a:endParaRPr lang="en-GB" sz="96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6386" name="Picture 2" descr="http://socialpronow.com/images/guides/conversation-bubbles-2.png"/>
          <p:cNvPicPr>
            <a:picLocks noChangeAspect="1" noChangeArrowheads="1"/>
          </p:cNvPicPr>
          <p:nvPr/>
        </p:nvPicPr>
        <p:blipFill>
          <a:blip r:embed="rId2" cstate="print"/>
          <a:srcRect/>
          <a:stretch>
            <a:fillRect/>
          </a:stretch>
        </p:blipFill>
        <p:spPr bwMode="auto">
          <a:xfrm>
            <a:off x="8254587" y="3401878"/>
            <a:ext cx="2143125" cy="2857500"/>
          </a:xfrm>
          <a:prstGeom prst="rect">
            <a:avLst/>
          </a:prstGeom>
          <a:noFill/>
        </p:spPr>
      </p:pic>
    </p:spTree>
    <p:extLst>
      <p:ext uri="{BB962C8B-B14F-4D97-AF65-F5344CB8AC3E}">
        <p14:creationId xmlns:p14="http://schemas.microsoft.com/office/powerpoint/2010/main" val="1582890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52651" y="721217"/>
            <a:ext cx="7886700" cy="5455746"/>
          </a:xfrm>
        </p:spPr>
        <p:txBody>
          <a:bodyPr>
            <a:normAutofit fontScale="70000" lnSpcReduction="20000"/>
          </a:bodyPr>
          <a:lstStyle/>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Are any of the images </a:t>
            </a:r>
            <a:r>
              <a:rPr lang="en-GB" sz="9600" dirty="0">
                <a:solidFill>
                  <a:srgbClr val="FF0000"/>
                </a:solidFill>
                <a:effectLst>
                  <a:outerShdw blurRad="38100" dist="38100" dir="2700000" algn="tl">
                    <a:srgbClr val="000000">
                      <a:alpha val="43137"/>
                    </a:srgbClr>
                  </a:outerShdw>
                </a:effectLst>
                <a:latin typeface="CCW Cursive Writing 7" pitchFamily="66" charset="0"/>
              </a:rPr>
              <a:t>hard</a:t>
            </a:r>
            <a:r>
              <a:rPr lang="en-GB" sz="9600" dirty="0">
                <a:solidFill>
                  <a:schemeClr val="accent1"/>
                </a:solidFill>
                <a:effectLst>
                  <a:outerShdw blurRad="38100" dist="38100" dir="2700000" algn="tl">
                    <a:srgbClr val="000000">
                      <a:alpha val="43137"/>
                    </a:srgbClr>
                  </a:outerShdw>
                </a:effectLst>
                <a:latin typeface="CCW Cursive Writing 7" pitchFamily="66" charset="0"/>
              </a:rPr>
              <a:t> to imagine?</a:t>
            </a:r>
          </a:p>
          <a:p>
            <a:pPr marL="0" indent="0">
              <a:buNone/>
            </a:pPr>
            <a:endParaRPr lang="en-GB" sz="9600" dirty="0">
              <a:solidFill>
                <a:schemeClr val="accent1"/>
              </a:solidFill>
              <a:effectLst>
                <a:outerShdw blurRad="38100" dist="38100" dir="2700000" algn="tl">
                  <a:srgbClr val="000000">
                    <a:alpha val="43137"/>
                  </a:srgbClr>
                </a:outerShdw>
              </a:effectLst>
              <a:latin typeface="CCW Cursive Writing 7" pitchFamily="66" charset="0"/>
            </a:endParaRPr>
          </a:p>
          <a:p>
            <a:pPr marL="0" indent="0">
              <a:buNone/>
            </a:pPr>
            <a:r>
              <a:rPr lang="en-GB" sz="9600" dirty="0">
                <a:solidFill>
                  <a:schemeClr val="accent1"/>
                </a:solidFill>
                <a:effectLst>
                  <a:outerShdw blurRad="38100" dist="38100" dir="2700000" algn="tl">
                    <a:srgbClr val="000000">
                      <a:alpha val="43137"/>
                    </a:srgbClr>
                  </a:outerShdw>
                </a:effectLst>
                <a:latin typeface="CCW Cursive Writing 7" pitchFamily="66" charset="0"/>
              </a:rPr>
              <a:t>Why?</a:t>
            </a:r>
          </a:p>
        </p:txBody>
      </p:sp>
      <p:pic>
        <p:nvPicPr>
          <p:cNvPr id="15362" name="Picture 2" descr="http://socialpronow.com/images/guides/conversation-bubbles-2.png"/>
          <p:cNvPicPr>
            <a:picLocks noChangeAspect="1" noChangeArrowheads="1"/>
          </p:cNvPicPr>
          <p:nvPr/>
        </p:nvPicPr>
        <p:blipFill>
          <a:blip r:embed="rId2" cstate="print"/>
          <a:srcRect/>
          <a:stretch>
            <a:fillRect/>
          </a:stretch>
        </p:blipFill>
        <p:spPr bwMode="auto">
          <a:xfrm>
            <a:off x="8382447" y="3696346"/>
            <a:ext cx="2143125" cy="2857500"/>
          </a:xfrm>
          <a:prstGeom prst="rect">
            <a:avLst/>
          </a:prstGeom>
          <a:noFill/>
        </p:spPr>
      </p:pic>
    </p:spTree>
    <p:extLst>
      <p:ext uri="{BB962C8B-B14F-4D97-AF65-F5344CB8AC3E}">
        <p14:creationId xmlns:p14="http://schemas.microsoft.com/office/powerpoint/2010/main" val="347851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2503027"/>
            <a:ext cx="7886700" cy="1325563"/>
          </a:xfrm>
        </p:spPr>
        <p:txBody>
          <a:bodyPr>
            <a:noAutofit/>
          </a:bodyPr>
          <a:lstStyle/>
          <a:p>
            <a:r>
              <a:rPr lang="en-GB" sz="4000" dirty="0">
                <a:solidFill>
                  <a:schemeClr val="accent6">
                    <a:lumMod val="60000"/>
                    <a:lumOff val="40000"/>
                  </a:schemeClr>
                </a:solidFill>
                <a:latin typeface="CCW Cursive Writing 7" pitchFamily="66" charset="0"/>
              </a:rPr>
              <a:t>Look at the images on your table.</a:t>
            </a:r>
          </a:p>
        </p:txBody>
      </p:sp>
      <p:sp>
        <p:nvSpPr>
          <p:cNvPr id="3" name="Rectangle 2"/>
          <p:cNvSpPr/>
          <p:nvPr/>
        </p:nvSpPr>
        <p:spPr>
          <a:xfrm>
            <a:off x="1799414" y="5369582"/>
            <a:ext cx="8755922" cy="646331"/>
          </a:xfrm>
          <a:prstGeom prst="rect">
            <a:avLst/>
          </a:prstGeom>
          <a:noFill/>
        </p:spPr>
        <p:txBody>
          <a:bodyPr wrap="none" lIns="91440" tIns="45720" rIns="91440" bIns="45720">
            <a:spAutoFit/>
          </a:bodyPr>
          <a:lstStyle/>
          <a:p>
            <a:pPr algn="ct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Select</a:t>
            </a:r>
            <a:r>
              <a:rPr lang="en-US" sz="3600" b="1" dirty="0">
                <a:ln w="10541" cmpd="sng">
                  <a:solidFill>
                    <a:schemeClr val="accent1">
                      <a:shade val="88000"/>
                      <a:satMod val="110000"/>
                    </a:schemeClr>
                  </a:solidFill>
                  <a:prstDash val="solid"/>
                </a:ln>
                <a:solidFill>
                  <a:srgbClr val="FF0000"/>
                </a:solidFill>
                <a:latin typeface="CCW Cursive Writing 7" pitchFamily="66" charset="0"/>
              </a:rPr>
              <a:t> one </a:t>
            </a: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that you like</a:t>
            </a:r>
          </a:p>
        </p:txBody>
      </p:sp>
    </p:spTree>
    <p:extLst>
      <p:ext uri="{BB962C8B-B14F-4D97-AF65-F5344CB8AC3E}">
        <p14:creationId xmlns:p14="http://schemas.microsoft.com/office/powerpoint/2010/main" val="1277150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estproducts.com/images/orb-spider-we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9281" y="4623523"/>
            <a:ext cx="1741098" cy="1741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lmainthecity.files.wordpress.com/2009/07/feathe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7975" y="332593"/>
            <a:ext cx="1772407" cy="18905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allroomchick.files.wordpress.com/2014/08/ballroom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9431" y="332593"/>
            <a:ext cx="1881537" cy="189056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xQTEhQUEhQUFRUXFxQXGBgXFxcYFhcUFBQXFhcVFRUYHCggGBwlGxQUITEhJSkrLi4uFx8zODMsNygtLisBCgoKDg0OFxAQGiwcHBwsLCwsLCwsLCwsLCwsLCwsLCwsLCwsLCwsLCwsLCwsLCwsLCwsLCwsLCwsLCwsLCwsLP/AABEIALgBEwMBIgACEQEDEQH/xAAbAAACAwEBAQAAAAAAAAAAAAADBAACBQYBB//EADkQAAEDAgQDBgUDAwQDAQAAAAEAAhEDIQQSMUFRYXEFIoGRofATMrHB0Qbh8RRCUhVicoIWI5IH/8QAGQEBAQEBAQEAAAAAAAAAAAAAAQACAwQF/8QAIhEBAQEAAgIDAAIDAAAAAAAAAAERAhIDITFBURNxBCJh/9oADAMBAAIRAxEAPwDgsNRWlQpIdBidpL6ceJenQV3UUSmEUMW4igY4aJ3B49zdV6WKpYlOn7Pr/ECf+CuW7MxBpnkutwNYPErfHkLFXMOiKwEJilRJKcGGgSVq8pHPGeyoQrf1Q3Cfp0Q4JbEYUI7S0M6vXBSFc8E9XoAaIbaQ1K2GaaLzpKXex41WpUxYFgkMTiys1ov/AFJCqMahurAoIeAsa1h8YpBq4gpKpVVRUR2WLnEulXp4hx3S7nSqtfBRpw8SZWjh62ULHFdGpV8xgLUosN4jtG6Tq9oKuNolZ7DdF5UyDvrl5WlhqUC6FhsNujuVItIYqpB2S2cHVO12tWbUcJWbDKI8hBfhA5EYAd09TpgBU46tYVTsx2wTVLCHLBC1jVAQa2NAT1xawauAfJ1Xi1HY4KIxMzDNWjSpoGHZwTjQswrsCsyZXrQiNWkgartaF60L0U0gItnRafY+MyEAndJxCGQVF9JwEFoKYrukQsTsDGSwCVq/HAWctus1KR1CFUalvjHMTNkRle66daxSlfDkpHE0HALoX1wALLyphQ8J7/oxxL6oabpPE1c2i7Gv2Szglx2ezgr5ackGBT4a38b2SNln1sA5qzhJ06IBuq1sNJVyCCil0oIA7PKq/DQmPiO0CASd1Iu6lOivhaDgZhauAcwHvLVfUpkWATOK1jvNu8r08HTN17jMNN2lKZ3MCf7DScWAQFjY/EgaIFfEOSVQk6ovI4pVrk6JdrCU00LyFzrRf4Z4pik53FU+FJV4DUxL1i+LBJ1K3FNvx52CQxFTMbhVowo/E3UXrsOFFnaca2HCaYEnhyStBgWol2hXDVVpRm80p6xqIV5ZXYJSA23VssooYF40KS1Gu6nomm9rmboNON0NzQTYWTE1aWOzJzD1FhBmXRHw+IM3Wpy/R1jpGVdExjazyAKYWVSqStGjWgKs+2cM4FsD/wBhEoOIxAa4CLKrcKXHOTAXrgHmGmVnJoDxNQEiyRx7DHdCZfg3E6q3wiBrK36TkazXTcIUrqKz27gJHFNYRYLN4mVj0qvJWfTBMqjzdelwWWh24QI7gAISTcQQqPrkm6ZUFiKpGhS7a7k25jYVKdOdAhA4irOyXdTT4w8m6O7BgCZVh1iZFGtWqBTKDisKBdqMOsxwQ3lHqsKA9pKygi5DcUZttkOqEIMqKhYvVJoYcrSw7AQSSsvC04CdouWojIburEoYk9EUXSl2t3KtTxLTIabryNkGhgmtJI1KQda1FFNUplFaYSlsqs1oXgKo+NzCku5ULJUzt4jzV83BQGw2IymCtejiZXPZeKaw2JgwUy4vl0j6uZmVX7JwLWnu7rOo1pWz2dURz9cbgx7XewOLSbodXBw1eOw7XPLiLjdMkSYWNzGXP4rCBIuoE6BdU7B7GAhVez8q6fySpxdbAmeCFUw0brpMdgidisc9hPJm8KsalZ3w0J4WqMAGyDqhHs502Rh1lulXoYjKn/8ATXaIjewH8keyQrYjNtHNXJEQStMdlhnzGUpjcPm+QJ9h7g8HT1KcfSaRaIWQ1uUQXQVRlbKCS6UzEtiuxzMh1isqvSgwj47tEkWKyXVjKxcMOtwZOiDjME5t4Uw+OcNVrYZ2feQdlSSpzBXq6Y4Kn/iojpVrCwtWeIWlThI0imqJRGjFMXRqDY1QWOI+ZM0tLaLUArRuvWhegItMiROiUsyyj6gAk6KgiSfJZmPxWZ2QfKNeZRyuAzUxb3/L3GTrF3dOCqcJN5vzug0nwBHkmG1Vz3RT7WNgW0m8z6Gys7LJyAyTyiev7JOk7yHQAePNGaIubXiN5Gq1rOCNv/cB577QATKqwg+4+qcDmjLLREEmHDO6dCNQwWFsu5RKHw3GCx7idmkCYEiSWEk+G6dW1TCYmCtrB4ggrKd2aQTAycAXNfHWwPomqLCwAm8mIE7b6LUp2N0VC7orUa51GyWw9QQSDPLfyTtEi0jwRcTMqsc6rmLnRw2T9XEGy0MNhs0kwAk62Ood4BwkW8VjvOVyT4WB3Q6zCbJmoQAL3ibJYvM2Aut8WSg7PIurObGoTnxnExCHWcLiQTwWpb9kg9jSlq9WLAomJekKonqumLVahJ1KWbWY2RJRfhkoLsKJlViLYljXyTKxq7tQNF0Lm2hZuOpMA08ljlxalYgZK8fRgpgtJHdsEEg7lc2gHBSjiHM0Ks/TTxQzT0QjA7TevUk5hlRW1GaCcovgG0k2HJIUdAm2NyyTPRROU6Ui6ZkNCDRfaeSLEi60B6dSJjcR5r1otqqRFldkJS1UxJ4AnyCwqAm5vP8AK2cSO47jB+iw8IO769Vy8lBprt/fuyPTqzMCZHC46Rvr5pNzoUwj9+OnRZgrcwTe6Wk2JBsBtoAdY08lpOawwAI+vvVYNCvEe/FN0cVHv0XWYy16OFEOE/NHKBqbaHbhC8xFDLlAdIOluJ3Hn59EnhsTz93/ACnXPDhB5/Qqwa9bW6C1srWNANoMAAbesqvxzuJ6AX84HnpBuqmlBsC4dQ3rJOm2xPLhV2YTII5HYbKWaLkBh2YbRBb0u3MHbbepWhgu06jYkfEFrO+b/wChv1B6rLFSNz528eOiYbXGX5gSR8uU26uJAHEROyvSxu1+2Q+mWEPbOtpjlLSVjYbshmcOzZ26m+hR6eLbaWmC6xAyiCYdIIgRpY25qwq033Di0icsMN5GjiHWvxt9rjnH4O2tOpVGo2EIOIJIsdRqNkLC1h8tQXiA7QE6Q7/E+iY7TxrMMxoDC9xGnBPaT1FhSnUIF3XaNVXDtAmoRGpPFNYLGfEp/ENMMgEwd0thxnbL8snYcF0l1PKTm1ILbTPzIRw8mwBHEHdNCmBAaJF5nZAwoa1sGCMxuBAHVa0F34edI4eKXqUYWt/TZjYnjpZUZgA4nvA/lXaJi1aQNkA4RoubrfqdkGLFL/6aRGm+v4Vsqc5jKQIhoAWJiME5t9ei793ZzbSBO/8ACBWw7RYAfys3jK1Lj565rtIKGKZOxXZYikJ09NEu6lGwWP4z2cr8F3AqLoahEm0qI6HWFRG6cptvdK0REATO466SnKdhxPvVZjRmnEorzwQWRIkgQNdlem8H6LSFY0zy9TyRs/BLBpmSbbD7q5fGhEqAx5rn6jDTeW7bdCtutUgQMpNr6xxHNZva1QEC3eG6xzmolXxB5R6q1CoLwVkYmsZul6eNgrjLix0zavv34ojK6xKPaExKZp4gHQrXZmxt0sSmqeJ59fVYLaqJ8WbcQeomw+votTkMdPh8fEEnh5zKbd2g0jvkf9j4nTp4rlaeI/Pj59bqlXE5nQSQ0C8bu1AdfSwOnBa7jq6bE4qk6zHR3gSTmAAM6Nddxjh4xaVaeMbseW4kbC4WCK9rW+p8kzRw7nNc+m0lrZk2JHUR/Cx21vHQUq52JEiDHA6gncckRlUmO+ZEiL5QLaXt0jYeHNYfFkOA2M67GP2WrhsTN5kfnS6ZyWNOpWP91x9jr119E7gu0J7rjJAlp17vXiLcz4FZgOYGB1KEaxaQdwfO1/MGPFbnLLrONmC5jmTuekEpjC0hGUHKW8dPNI4bHsd/cDNtdBeStD+oaWFpkAjQWIEwu/8AQsGf2aZ+cD+50amFbEMDWghuYutod94H1QHPaO6HEGQRucviisxZc/vENAs0TrFyYR7RjEUy2mzI7LlPec4Tbh4pTs/tKk8OIzOcTqQBpwaj/HDmuBDokC+/E2Q3YanT73y3lsakRvxCzJ9VaY7TwZc3PTqOYAJLWNBJ3SzO02BgLwcwB1jPI5c0WtScXFocfhuFgLQd+9qZusrE4pjWQaecg2zHv2gXnx8lcePr37WiYQmoDWLjwaIu2LaJGu5supkxMERMydwfsn8HiWPzhjYIjjl5X4rLx1dzZOSXj+2fUFdJBpXFPvHh0IGjkpUqHkRAjl47hG+OXtLjTLToRuecoXwxYOLWuIsDax2hKBa1x5KKtRsE9+PL8r1ZLHw4yyYvbzOiaa7mNPTpxSjTeOFvHmmWs0tJHuy4R1GfVluUtaP9wJk8o0XoZIiICysXia7a0U6YNKw71jJAlwM8Z1C02vtB1/K0hW1NgvRrCo25AGpt4mwVsQx1Kz5DiJgEHunjwQnrnwblZmO5Ep1onSAAJ1vYXN0MlvGQilzGNZKzSCuuxOFB0WRicFC42FkteQmG4tCqU4QH01lWNmjjef7JtuI97LlnucN9NEfD9pEGHaaSjWerqm1uf7KrXanSTPoBHosluMDt4tHv6pvB4mQJNxY2iNdfAC+8eCdGGi8/urtcLcdCdNVVxMHgfLxSeJxQbDQZJ0H1PRSOsqnM2AC4XuCQDpsRxW9hxlgSNNBt581zHZ2IAdkc5rozGQRckCJBiOFpgwt1tdsSTtpb3N+KZS3cNiAB3gHA7SR6t004ytCoyjUa1sCm6DHM/wDK585lc38UAWK8pYsgy0kECJMHXURsus5OdhzF9gVqfebDtzkMkb3G/glGdo1W8xw0PRbGE7Xc0fNNovp5bq9fD0MQBGZjxwgNPUb+BW5/xdr9sdv6g7+d5IgZQ2LRxsj0/wBStLmxGUSSSbjgFfG/pt4bZ7CNheTGggSfBYmJ7Oc35qbh/wBT14LXew+q6DDfqZri0ZgDLrAjp4pv/UvjVgGZoblzToY1HJfO8RTpk2sR9VrYPtCswXMjSd+CZ5P1dX0DG4kl0SMp7vp6XnySnaGCaWOeCHVWgRmNp4kbGwXJs/VOUtD9ePOeq6DAdoNeZtcGRa/M+gXSWX4YyxldnYmvTzPdUzHZoJyztJ0C6enig+kxz2hz3RoA6LkcuCRr0mVWUwwNgFxm44zI3iPVTBYgtY939wsADsNLbbpxNGr8NhbmbBdYAWHkSl6+HIdNb4IaZAsc2k+cLhcXj3VKneaXkaWMg63Pit4mrWw1TUGAWbmWmHBt42tfUlYnLWrMNYqphA45nif+J4dVFz+E7FxD2BxqBszZ9M5hBIvE8FFf7fi9E8KYgwDy4lOB5JsA0EDckWFzJ4lZtMucQOPAa9Oeicp1NZgcpsOp3Nx0XGOg5cOB9OHAKF0aD3r+ETB02k5qhIGsbnhsYufRArXeWtEAEW1mwJzHrPolL0iXN+YbDuzc7wNfwrFreBnck6mdrflQ5sthI0JEAWE7xPQITqnP+I9VIHGMkd1zWX2aTpr82qtSA3Mrw4kDQB3UmONwNlGPJ1AAWSOIVKtEb8PRXaOJ9+/oplG37rNajNxXZ4WRicEQV1B6IFTDzssU45F9IoD6IXWVOzAVnYnswhZxYwBTIuE1hcfldL5E6keOvHWYRamHIQ6mHlGM41KXadODLxykQRG3Pe6z34kuPcEbZv7ssk23GqV+BGy9aSEDD7BH12seMI3xifBZuYqOlWLG12d2kA6HOLev5W5QxTIOUzz4rhxKYo1COPgtSjq7anXOoVsT2jkaXuMBonyXL4PtAtI3HA6o36pxYfhnBm+WRym6e2QSe23+nf8A9ArNLiwMuIuJygf481y36h/UWLxlZzfi5QP8SRra5C5VlYsaYkEodDEub8pXDl5LZjvw8c3XZ9m9l1yIePiWJzAgmB/lOv1T7a/dDRY8CL2XH4Pt+oyPrKer/qus/wDwnYx3o/5arfDzSTKeXi/Gu5rXG5BP7rQw1d1KBM2vIsBwjyWP2NWNXvC72kEgnfUS46NsfVb2Ib8aoKlSGua3LDT3BlJi+US7vT4cgvTLLNjhmemi3thrWRpbL5xmiNzf0Q8J2xTb3Q7XW99vwl3UmvkF+QNbY5T3iJMQ3XmSZ6rLxGDFjEk3tpB09810nOxm8Y64Y9pMiDNhaIF5N+bdNwQmGYqQ8ToBmI2a4zfrw5rhKNVzDmvG7SRwAjUjSOOi3cP2g1wAMEOAB4wCbRte8flbnk0dWvhsRULQRBG0yDHSFEnRxoyibW0AkDlKi3rOObwz58fDXaN9U/SqNG+gHIz08tFj4eqbZZ2vpEGdbXm9loYV+gFwOAttc+i8sdTvzXM35E22014L3CmoJEAZpjKDJk73k68tEIPnx6aRKu7np478tPDkFpDZmkNvlF8xzGDMWgNgDWwLiVMXXow1tOXuPzEzaDYlo47DlqgxNhE9BPheB4Iv9IB81t72tx4mykpnEXMcmgDzXtN42B62KsKjALAE+B4qNqOJ7rY8FIamQDMT198kRxN8oieR9J+y9aGNs+o1rjEDgXQIcTAF4Fpuq0H5wI32AuSdBPQHZFhlBB4/dUfUKdyDTQep138FUUBOmnL6rF4taR+KTw9/whOfP7rQdhN/tGv01QXYS/8ACMOsvE0xw5pd2FtOvTgtl+Fn3shnDeV/fVWBiOwfuUH+jW4MODpfyge4Xn9POo/mdldRrJGC/HjyXows2G5jx2utV2Et8psATrAmIzRpPVWFINuN5AM3iNAJ0M+7p6jWT/RR81tdoM8IK9/olq/Am5tzMak6nnqrsojMBDovpqRF4tFlrqzrArYMjZBeHRlddp1B+x2XRNoE9BwM7wq1sEDw8NbD35FF4HXDdqdnwAackXkbjw+4S9Xsiq1rXZZzXAaZMdAu3d2VewMq1Ls6NQR1+xXG+Da3PJY+cvYQYIII2Nj5KzRZfTK/Z7Kgh7A4aXF/A2I12hIf+M4aZymBNs7oN+s8Fm/43L6rc80+2d+icE5we7YlrG6SSLusdgCL811U5e6C2LxbvTERIMxvYpOlWyDI0Fo+WBAbl2GkESZRGVy4AmQB3RJ0aCT4C+my9PDjOPGRx5ctujOdedD00+w8IQKxJgHT3c8Tt4K+cEW0/PARy+qETedRAjUnTj4W+62AajABt9wL62+nBK4puh0I0i2nPj+E68iJ9fx72SVd6EXd2hUFp9Aoqtw7nXAdHQ7WXqygcPWOv3+y0aPPSZ5SLTGmhO26wMLXvsOseX181p0KoO+2unDrNkQtSlXEG+8TpcddPRMvfA0d/wBQCb6QCRy9Ugx+3ptwn1TlIcf5vYdIhaQzcSIAY1xkXPym+xJBymZtCs2kTdx8Bzvrvuo0m30+6tmg8T58UoRjQBw5CJ8VZ1TWDHS56qjWcZP8wigxHHlr9UpWlQm5EDn7vsmG2FrHiP30VGMLgSIAEEyQPC5ueWquxmWx1HERfopCht99xuTJ1krxoAJILrmbkkWj5Z0v4ar0Ex7PnwVWgRrv+eGu6MWiO+WTN4PX3b7WVHk6DQxt3p5GY34KxNthccOi9D8oManXeAToJ0/hWHXhG0gGALCByEAc5QSwFpER38xMmbgNyC8Btp6i0IsxqRpv75jzVM8k3Ji0bcrAaaqwaoKWYhrQbk9C7LLQJ058JlCFOSdZ+hnTluEzUbxtrYfzdDp4inl7ha4kkNAcDEG/yxfr5KxFsVSJENflmJNjpe4PQeStTBYLw4uF4sByk/3eYujMpHeJ24z7IXlpuD6Rw8f2TgCeJJdoCdJHdmDwFlR9K0y6YAHCL7dSmi0+9p4c+cKopnfbnzt76qwFKVMicxJ0jy/2jVEcwDhx/EblMiwMRJEXE6nadDpf2ahkG977/spBCk03zCeGV1uG19r890Mtiwj30uj/AA146ef1628EkJ0zfn5nhxQnA+H1PkjgRaw3+n4VagQgXdPtc/VD3i8ee/EdUd5m0fj90MnlJv8AuZ42UgztNvYQqr48bD6zHRGiwvpxuOdjrtqhVPT8+whA1jw9j+folKpjeLAhHqOWfVf79NkVAOnh6BRD+MOSiymVhqui1qFbz5eX0UURPhvnMp/DQBwEyQBqZ3Iun6NSBteL305D8rxRajJunUJm8A21vGv2RmwBpMaxv4eC8UWkM103HDmLehJurtG2lvHxUUSBTNogAaemnNVYXDhptNydzKiikLn1iZsI3PEk7IkG3r781FFfRSpXiANb6an8eClMQLx+FFEhA6dL9NOhKsHACIv/AJToAbgN381FEKqVO9NiG8NyLa/VDoYVrRLWhsmZAiZOvVRRKF/uJHC0mYMAE7Xt6qrKcjfX6eKiiEqI2v5WA+y9yqKJCr2gzxt/I4KNAEX4yALiNOCiiEGRx6++a9cYINpsYOhHAhRRRU00ueSrGx1n6fRRRSBBPL3ay8mFFEEN51P4+iVqu9+CiigRq1dImd50WdiKg3PvgIUUWCz3VJOyiiiE/9k="/>
          <p:cNvSpPr>
            <a:spLocks noChangeAspect="1" noChangeArrowheads="1"/>
          </p:cNvSpPr>
          <p:nvPr/>
        </p:nvSpPr>
        <p:spPr bwMode="auto">
          <a:xfrm>
            <a:off x="1640682"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36" name="Picture 12" descr="http://www.messageinabottlepoetrymagazine.com/resources/bigstockphoto_Message_On_The_Baech_3340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7975" y="2562247"/>
            <a:ext cx="1805813" cy="1610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malcolmmarler.com/wp-content/uploads/2013/03/open-hand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89431" y="2497480"/>
            <a:ext cx="1881537" cy="20927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upload.wikimedia.org/wikipedia/commons/5/55/Viceroy_Butterfl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428" y="4623523"/>
            <a:ext cx="2171160" cy="2240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3.amazonaws.com/rapgenius/1372603733_Owl6.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18916" y="332602"/>
            <a:ext cx="1893195" cy="18931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encrypted-tbn2.gstatic.com/images?q=tbn:ANd9GcRtbrytPOr7fjf1Fo_t6XrHap2RcXgYbwM2Pu-p7YCGsJXD40o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18917" y="2497479"/>
            <a:ext cx="2250582" cy="198964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upload.wikimedia.org/wikipedia/commons/b/b1/Lightning_hits_tree.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317447" y="160338"/>
            <a:ext cx="1610018" cy="28023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encrypted-tbn0.gstatic.com/images?q=tbn:ANd9GcSZpKx2SHgOPUnJ6Hj5wbs23mFI29VhyN-zs2npGxsJfXO-SqcX2A"/>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17448" y="3090937"/>
            <a:ext cx="2169762" cy="180304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www.boystownpediatrics.org/KnowledgeCenter/healtharticles/PublishingImages/HelpingYourChildSettleArgumentsAndDisputes.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52949" y="4623523"/>
            <a:ext cx="2072145" cy="18261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http://one-stop-diy.co.uk/ProdImages/fireworks-northampton.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69657" y="5022231"/>
            <a:ext cx="1265349" cy="173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087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1" y="2503027"/>
            <a:ext cx="7886700" cy="1325563"/>
          </a:xfrm>
        </p:spPr>
        <p:txBody>
          <a:bodyPr>
            <a:noAutofit/>
          </a:bodyPr>
          <a:lstStyle/>
          <a:p>
            <a:r>
              <a:rPr lang="en-GB" sz="4800" dirty="0">
                <a:solidFill>
                  <a:srgbClr val="0070C0"/>
                </a:solidFill>
                <a:latin typeface="CCW Cursive Writing 7" pitchFamily="66" charset="0"/>
              </a:rPr>
              <a:t>Look at your chosen image </a:t>
            </a:r>
            <a:r>
              <a:rPr lang="en-GB" sz="4800" dirty="0">
                <a:solidFill>
                  <a:srgbClr val="FF0000"/>
                </a:solidFill>
                <a:latin typeface="CCW Cursive Writing 7" pitchFamily="66" charset="0"/>
              </a:rPr>
              <a:t>closely</a:t>
            </a:r>
            <a:r>
              <a:rPr lang="en-GB" sz="4800" dirty="0">
                <a:solidFill>
                  <a:srgbClr val="0070C0"/>
                </a:solidFill>
                <a:latin typeface="CCW Cursive Writing 7" pitchFamily="66" charset="0"/>
              </a:rPr>
              <a:t>. Try to spot something in the image that someone else might not have noticed.</a:t>
            </a:r>
          </a:p>
        </p:txBody>
      </p:sp>
    </p:spTree>
    <p:extLst>
      <p:ext uri="{BB962C8B-B14F-4D97-AF65-F5344CB8AC3E}">
        <p14:creationId xmlns:p14="http://schemas.microsoft.com/office/powerpoint/2010/main" val="148155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800" dirty="0">
                <a:solidFill>
                  <a:srgbClr val="FF0000"/>
                </a:solidFill>
                <a:latin typeface="CCW Cursive Writing 7" pitchFamily="66" charset="0"/>
              </a:rPr>
              <a:t>Your task…</a:t>
            </a:r>
          </a:p>
        </p:txBody>
      </p:sp>
      <p:sp>
        <p:nvSpPr>
          <p:cNvPr id="5" name="Content Placeholder 4"/>
          <p:cNvSpPr>
            <a:spLocks noGrp="1"/>
          </p:cNvSpPr>
          <p:nvPr>
            <p:ph idx="1"/>
          </p:nvPr>
        </p:nvSpPr>
        <p:spPr>
          <a:xfrm>
            <a:off x="2152651" y="1825625"/>
            <a:ext cx="7886700" cy="3377440"/>
          </a:xfrm>
        </p:spPr>
        <p:txBody>
          <a:bodyPr>
            <a:normAutofit/>
          </a:bodyPr>
          <a:lstStyle/>
          <a:p>
            <a:r>
              <a:rPr lang="en-GB" dirty="0">
                <a:latin typeface="CCW Cursive Writing 7" pitchFamily="66" charset="0"/>
              </a:rPr>
              <a:t>Use your chosen image to think of examples of:</a:t>
            </a:r>
          </a:p>
          <a:p>
            <a:pPr lvl="2"/>
            <a:r>
              <a:rPr lang="en-GB" dirty="0">
                <a:solidFill>
                  <a:srgbClr val="FF0000"/>
                </a:solidFill>
                <a:latin typeface="CCW Cursive Writing 7" pitchFamily="66" charset="0"/>
              </a:rPr>
              <a:t>Alliteration</a:t>
            </a:r>
          </a:p>
          <a:p>
            <a:pPr lvl="2"/>
            <a:r>
              <a:rPr lang="en-GB" dirty="0">
                <a:solidFill>
                  <a:srgbClr val="FF0000"/>
                </a:solidFill>
                <a:latin typeface="CCW Cursive Writing 7" pitchFamily="66" charset="0"/>
              </a:rPr>
              <a:t>Simile</a:t>
            </a:r>
          </a:p>
          <a:p>
            <a:pPr lvl="2"/>
            <a:r>
              <a:rPr lang="en-GB" dirty="0">
                <a:solidFill>
                  <a:srgbClr val="FF0000"/>
                </a:solidFill>
                <a:latin typeface="CCW Cursive Writing 7" pitchFamily="66" charset="0"/>
              </a:rPr>
              <a:t>Metaphor</a:t>
            </a:r>
          </a:p>
          <a:p>
            <a:pPr lvl="2"/>
            <a:r>
              <a:rPr lang="en-GB" dirty="0">
                <a:solidFill>
                  <a:srgbClr val="FF0000"/>
                </a:solidFill>
                <a:latin typeface="CCW Cursive Writing 7" pitchFamily="66" charset="0"/>
              </a:rPr>
              <a:t>Personification</a:t>
            </a:r>
          </a:p>
          <a:p>
            <a:pPr lvl="2"/>
            <a:endParaRPr lang="en-GB" dirty="0">
              <a:solidFill>
                <a:srgbClr val="FF0000"/>
              </a:solidFill>
              <a:latin typeface="CCW Cursive Writing 7" pitchFamily="66" charset="0"/>
            </a:endParaRPr>
          </a:p>
        </p:txBody>
      </p:sp>
      <p:sp>
        <p:nvSpPr>
          <p:cNvPr id="2" name="TextBox 1"/>
          <p:cNvSpPr txBox="1"/>
          <p:nvPr/>
        </p:nvSpPr>
        <p:spPr>
          <a:xfrm>
            <a:off x="1920027" y="5293217"/>
            <a:ext cx="8747974" cy="1569660"/>
          </a:xfrm>
          <a:prstGeom prst="rect">
            <a:avLst/>
          </a:prstGeom>
          <a:noFill/>
        </p:spPr>
        <p:txBody>
          <a:bodyPr wrap="square" rtlCol="0">
            <a:spAutoFit/>
          </a:bodyPr>
          <a:lstStyle/>
          <a:p>
            <a:r>
              <a:rPr lang="en-GB" sz="2400" dirty="0">
                <a:solidFill>
                  <a:srgbClr val="7030A0"/>
                </a:solidFill>
                <a:latin typeface="CCW Cursive Writing 7" pitchFamily="66" charset="0"/>
              </a:rPr>
              <a:t>Remember: The images you choose to create can be as unusual as you like…just make sure they are interesting for your reader! </a:t>
            </a:r>
          </a:p>
        </p:txBody>
      </p:sp>
    </p:spTree>
    <p:extLst>
      <p:ext uri="{BB962C8B-B14F-4D97-AF65-F5344CB8AC3E}">
        <p14:creationId xmlns:p14="http://schemas.microsoft.com/office/powerpoint/2010/main" val="1075011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 </a:t>
            </a:r>
            <a:r>
              <a:rPr lang="en-GB" sz="2400" dirty="0">
                <a:latin typeface="CCW Cursive Writing 7" pitchFamily="66" charset="0"/>
              </a:rPr>
              <a:t>white, fluffy bird’s feather.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 </a:t>
            </a:r>
            <a:r>
              <a:rPr lang="en-GB" sz="2400" dirty="0">
                <a:solidFill>
                  <a:srgbClr val="FF0000"/>
                </a:solidFill>
                <a:latin typeface="CCW Cursive Writing 7" pitchFamily="66" charset="0"/>
              </a:rPr>
              <a:t>f</a:t>
            </a:r>
            <a:r>
              <a:rPr lang="en-GB" sz="2400" dirty="0">
                <a:latin typeface="CCW Cursive Writing 7" pitchFamily="66" charset="0"/>
              </a:rPr>
              <a:t>luttering, </a:t>
            </a:r>
            <a:r>
              <a:rPr lang="en-GB" sz="2400" dirty="0">
                <a:solidFill>
                  <a:srgbClr val="FF0000"/>
                </a:solidFill>
                <a:latin typeface="CCW Cursive Writing 7" pitchFamily="66" charset="0"/>
              </a:rPr>
              <a:t>f</a:t>
            </a:r>
            <a:r>
              <a:rPr lang="en-GB" sz="2400" dirty="0">
                <a:latin typeface="CCW Cursive Writing 7" pitchFamily="66" charset="0"/>
              </a:rPr>
              <a:t>ragile, </a:t>
            </a:r>
            <a:r>
              <a:rPr lang="en-GB" sz="2400" dirty="0">
                <a:solidFill>
                  <a:srgbClr val="FF0000"/>
                </a:solidFill>
                <a:latin typeface="CCW Cursive Writing 7" pitchFamily="66" charset="0"/>
              </a:rPr>
              <a:t>f</a:t>
            </a:r>
            <a:r>
              <a:rPr lang="en-GB" sz="2400" dirty="0">
                <a:latin typeface="CCW Cursive Writing 7" pitchFamily="66" charset="0"/>
              </a:rPr>
              <a:t>luffy </a:t>
            </a:r>
            <a:r>
              <a:rPr lang="en-GB" sz="2400" dirty="0">
                <a:solidFill>
                  <a:srgbClr val="FF0000"/>
                </a:solidFill>
                <a:latin typeface="CCW Cursive Writing 7" pitchFamily="66" charset="0"/>
              </a:rPr>
              <a:t>f</a:t>
            </a:r>
            <a:r>
              <a:rPr lang="en-GB" sz="2400" dirty="0">
                <a:latin typeface="CCW Cursive Writing 7" pitchFamily="66" charset="0"/>
              </a:rPr>
              <a:t>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Simile: </a:t>
            </a:r>
            <a:r>
              <a:rPr lang="en-GB" sz="2400" dirty="0">
                <a:latin typeface="CCW Cursive Writing 7" pitchFamily="66" charset="0"/>
              </a:rPr>
              <a:t>as delicate as a single snowflake falling from the sky</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Metaphor: </a:t>
            </a:r>
            <a:r>
              <a:rPr lang="en-GB" sz="2400" dirty="0">
                <a:latin typeface="CCW Cursive Writing 7" pitchFamily="66" charset="0"/>
              </a:rPr>
              <a:t>laying delicately on the spaghetti-ridden grass</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 </a:t>
            </a:r>
            <a:r>
              <a:rPr lang="en-GB" sz="2400" dirty="0">
                <a:latin typeface="CCW Cursive Writing 7" pitchFamily="66" charset="0"/>
              </a:rPr>
              <a:t>remaining hopeful to be plucked</a:t>
            </a:r>
          </a:p>
        </p:txBody>
      </p:sp>
    </p:spTree>
    <p:extLst>
      <p:ext uri="{BB962C8B-B14F-4D97-AF65-F5344CB8AC3E}">
        <p14:creationId xmlns:p14="http://schemas.microsoft.com/office/powerpoint/2010/main" val="1431462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 </a:t>
            </a:r>
            <a:r>
              <a:rPr lang="en-GB" sz="2400" dirty="0">
                <a:latin typeface="CCW Cursive Writing 7" pitchFamily="66" charset="0"/>
              </a:rPr>
              <a:t>_________________________________________</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 </a:t>
            </a:r>
            <a:r>
              <a:rPr lang="en-GB" sz="2400" dirty="0">
                <a:solidFill>
                  <a:srgbClr val="FF0000"/>
                </a:solidFill>
                <a:latin typeface="CCW Cursive Writing 7" pitchFamily="66" charset="0"/>
              </a:rPr>
              <a:t>f</a:t>
            </a:r>
            <a:r>
              <a:rPr lang="en-GB" sz="2400" dirty="0">
                <a:latin typeface="CCW Cursive Writing 7" pitchFamily="66" charset="0"/>
              </a:rPr>
              <a:t>luttering, </a:t>
            </a:r>
            <a:r>
              <a:rPr lang="en-GB" sz="2400" dirty="0">
                <a:solidFill>
                  <a:srgbClr val="FF0000"/>
                </a:solidFill>
                <a:latin typeface="CCW Cursive Writing 7" pitchFamily="66" charset="0"/>
              </a:rPr>
              <a:t>f</a:t>
            </a:r>
            <a:r>
              <a:rPr lang="en-GB" sz="2400" dirty="0">
                <a:latin typeface="CCW Cursive Writing 7" pitchFamily="66" charset="0"/>
              </a:rPr>
              <a:t>ragile, </a:t>
            </a:r>
            <a:r>
              <a:rPr lang="en-GB" sz="2400" dirty="0">
                <a:solidFill>
                  <a:srgbClr val="FF0000"/>
                </a:solidFill>
                <a:latin typeface="CCW Cursive Writing 7" pitchFamily="66" charset="0"/>
              </a:rPr>
              <a:t>f</a:t>
            </a:r>
            <a:r>
              <a:rPr lang="en-GB" sz="2400" dirty="0">
                <a:latin typeface="CCW Cursive Writing 7" pitchFamily="66" charset="0"/>
              </a:rPr>
              <a:t>luffy </a:t>
            </a:r>
            <a:r>
              <a:rPr lang="en-GB" sz="2400" dirty="0">
                <a:solidFill>
                  <a:srgbClr val="FF0000"/>
                </a:solidFill>
                <a:latin typeface="CCW Cursive Writing 7" pitchFamily="66" charset="0"/>
              </a:rPr>
              <a:t>f</a:t>
            </a:r>
            <a:r>
              <a:rPr lang="en-GB" sz="2400" dirty="0">
                <a:latin typeface="CCW Cursive Writing 7" pitchFamily="66" charset="0"/>
              </a:rPr>
              <a:t>eather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Simile: </a:t>
            </a:r>
            <a:r>
              <a:rPr lang="en-GB" sz="2400" dirty="0">
                <a:latin typeface="CCW Cursive Writing 7" pitchFamily="66" charset="0"/>
              </a:rPr>
              <a:t>as _____________________ as a _______</a:t>
            </a:r>
          </a:p>
          <a:p>
            <a:pPr marL="0" indent="0">
              <a:buNone/>
            </a:pPr>
            <a:r>
              <a:rPr lang="en-GB" sz="2400" dirty="0">
                <a:latin typeface="CCW Cursive Writing 7" pitchFamily="66" charset="0"/>
              </a:rPr>
              <a:t>_____________________________________________________.</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Metaphor: </a:t>
            </a:r>
            <a:r>
              <a:rPr lang="en-GB" sz="2400" dirty="0">
                <a:latin typeface="CCW Cursive Writing 7" pitchFamily="66" charset="0"/>
              </a:rPr>
              <a:t>it is a __________________________ </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 </a:t>
            </a:r>
            <a:r>
              <a:rPr lang="en-GB" sz="2400" dirty="0">
                <a:latin typeface="CCW Cursive Writing 7" pitchFamily="66" charset="0"/>
              </a:rPr>
              <a:t>laughing, laying, smiling, waving, standing</a:t>
            </a:r>
          </a:p>
        </p:txBody>
      </p:sp>
    </p:spTree>
    <p:extLst>
      <p:ext uri="{BB962C8B-B14F-4D97-AF65-F5344CB8AC3E}">
        <p14:creationId xmlns:p14="http://schemas.microsoft.com/office/powerpoint/2010/main" val="350717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 </a:t>
            </a:r>
            <a:r>
              <a:rPr lang="en-GB" sz="2400" b="1" dirty="0">
                <a:latin typeface="CCW Cursive Writing 7" pitchFamily="66" charset="0"/>
              </a:rPr>
              <a:t>a lightning bolt in the night sky</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a:t>
            </a:r>
          </a:p>
          <a:p>
            <a:pPr marL="0" indent="0">
              <a:buNone/>
            </a:pPr>
            <a:r>
              <a:rPr lang="en-GB" sz="2400" dirty="0">
                <a:latin typeface="CCW Cursive Writing 7" pitchFamily="66" charset="0"/>
              </a:rPr>
              <a:t>Lively, lengthy lightning, lighting up the luminous sky. </a:t>
            </a:r>
          </a:p>
          <a:p>
            <a:pPr marL="0" indent="0">
              <a:buNone/>
            </a:pPr>
            <a:r>
              <a:rPr lang="en-GB" sz="2400" b="1" u="sng" dirty="0">
                <a:latin typeface="CCW Cursive Writing 7" pitchFamily="66" charset="0"/>
              </a:rPr>
              <a:t>Simile:</a:t>
            </a:r>
          </a:p>
          <a:p>
            <a:pPr marL="0" indent="0">
              <a:buNone/>
            </a:pPr>
            <a:r>
              <a:rPr lang="en-GB" sz="2400" dirty="0">
                <a:latin typeface="CCW Cursive Writing 7" pitchFamily="66" charset="0"/>
              </a:rPr>
              <a:t>Swimming across the sky like a luminous fish in the ocean night water. </a:t>
            </a:r>
          </a:p>
          <a:p>
            <a:pPr marL="0" indent="0">
              <a:buNone/>
            </a:pPr>
            <a:r>
              <a:rPr lang="en-GB" sz="2400" b="1" u="sng" dirty="0">
                <a:latin typeface="CCW Cursive Writing 7" pitchFamily="66" charset="0"/>
              </a:rPr>
              <a:t>Metaphor: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a:t>
            </a:r>
          </a:p>
          <a:p>
            <a:pPr marL="0" indent="0">
              <a:buNone/>
            </a:pPr>
            <a:r>
              <a:rPr lang="en-GB" sz="2400" b="1" u="sng" dirty="0">
                <a:latin typeface="CCW Cursive Writing 7" pitchFamily="66" charset="0"/>
              </a:rPr>
              <a:t>Licking its nearest tree target</a:t>
            </a:r>
            <a:endParaRPr lang="en-GB" sz="2400" dirty="0">
              <a:latin typeface="CCW Cursive Writing 7" pitchFamily="66" charset="0"/>
            </a:endParaRPr>
          </a:p>
        </p:txBody>
      </p:sp>
    </p:spTree>
    <p:extLst>
      <p:ext uri="{BB962C8B-B14F-4D97-AF65-F5344CB8AC3E}">
        <p14:creationId xmlns:p14="http://schemas.microsoft.com/office/powerpoint/2010/main" val="1975540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3552" y="332656"/>
            <a:ext cx="8229600" cy="5832648"/>
          </a:xfrm>
        </p:spPr>
        <p:txBody>
          <a:bodyPr>
            <a:noAutofit/>
          </a:bodyPr>
          <a:lstStyle/>
          <a:p>
            <a:pPr marL="0" indent="0">
              <a:buNone/>
            </a:pPr>
            <a:r>
              <a:rPr lang="en-GB" sz="2400" b="1" u="sng" dirty="0">
                <a:latin typeface="CCW Cursive Writing 7" pitchFamily="66" charset="0"/>
              </a:rPr>
              <a:t>Image:</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Alliterated phrase:</a:t>
            </a:r>
          </a:p>
          <a:p>
            <a:pPr marL="0" indent="0">
              <a:buNone/>
            </a:pPr>
            <a:endParaRPr lang="en-GB" sz="2400" b="1" u="sng" dirty="0">
              <a:latin typeface="CCW Cursive Writing 7" pitchFamily="66" charset="0"/>
            </a:endParaRPr>
          </a:p>
          <a:p>
            <a:pPr marL="0" indent="0">
              <a:buNone/>
            </a:pPr>
            <a:r>
              <a:rPr lang="en-GB" sz="2400" b="1" u="sng" dirty="0">
                <a:latin typeface="CCW Cursive Writing 7" pitchFamily="66" charset="0"/>
              </a:rPr>
              <a:t>Simile:</a:t>
            </a:r>
          </a:p>
          <a:p>
            <a:pPr marL="0" indent="0">
              <a:buNone/>
            </a:pPr>
            <a:endParaRPr lang="en-GB" sz="2400" b="1" u="sng" dirty="0">
              <a:latin typeface="CCW Cursive Writing 7" pitchFamily="66" charset="0"/>
            </a:endParaRPr>
          </a:p>
          <a:p>
            <a:pPr marL="0" indent="0">
              <a:buNone/>
            </a:pPr>
            <a:r>
              <a:rPr lang="en-GB" sz="2400" b="1" u="sng" dirty="0">
                <a:latin typeface="CCW Cursive Writing 7" pitchFamily="66" charset="0"/>
              </a:rPr>
              <a:t>Metaphor:</a:t>
            </a:r>
          </a:p>
          <a:p>
            <a:pPr marL="0" indent="0">
              <a:buNone/>
            </a:pPr>
            <a:endParaRPr lang="en-GB" sz="2400" dirty="0">
              <a:latin typeface="CCW Cursive Writing 7" pitchFamily="66" charset="0"/>
            </a:endParaRPr>
          </a:p>
          <a:p>
            <a:pPr marL="0" indent="0">
              <a:buNone/>
            </a:pPr>
            <a:r>
              <a:rPr lang="en-GB" sz="2400" b="1" u="sng" dirty="0">
                <a:latin typeface="CCW Cursive Writing 7" pitchFamily="66" charset="0"/>
              </a:rPr>
              <a:t>Personification:</a:t>
            </a:r>
          </a:p>
        </p:txBody>
      </p:sp>
    </p:spTree>
    <p:extLst>
      <p:ext uri="{BB962C8B-B14F-4D97-AF65-F5344CB8AC3E}">
        <p14:creationId xmlns:p14="http://schemas.microsoft.com/office/powerpoint/2010/main" val="384413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estproducts.com/images/orb-spider-we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9281" y="4623523"/>
            <a:ext cx="1741098" cy="1741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lmainthecity.files.wordpress.com/2009/07/feath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37975" y="332593"/>
            <a:ext cx="1772407" cy="189056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ballroomchick.files.wordpress.com/2014/08/ballroom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89431" y="332593"/>
            <a:ext cx="1881537" cy="189056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0" descr="data:image/jpeg;base64,/9j/4AAQSkZJRgABAQAAAQABAAD/2wCEAAkGBxQTEhQUEhQUFRUXFxQXGBgXFxcYFhcUFBQXFhcVFRUYHCggGBwlGxQUITEhJSkrLi4uFx8zODMsNygtLisBCgoKDg0OFxAQGiwcHBwsLCwsLCwsLCwsLCwsLCwsLCwsLCwsLCwsLCwsLCwsLCwsLCwsLCwsLCwsLCwsLCwsLP/AABEIALgBEwMBIgACEQEDEQH/xAAbAAACAwEBAQAAAAAAAAAAAAADBAACBQYBB//EADkQAAEDAgQDBgUDAwQDAQAAAAEAAhEDIQQSMUFRYXEFIoGRofATMrHB0Qbh8RRCUhVicoIWI5IH/8QAGQEBAQEBAQEAAAAAAAAAAAAAAQACAwQF/8QAIhEBAQEAAgIDAAIDAAAAAAAAAAERAhIDITFBURNxBCJh/9oADAMBAAIRAxEAPwDgsNRWlQpIdBidpL6ceJenQV3UUSmEUMW4igY4aJ3B49zdV6WKpYlOn7Pr/ECf+CuW7MxBpnkutwNYPErfHkLFXMOiKwEJilRJKcGGgSVq8pHPGeyoQrf1Q3Cfp0Q4JbEYUI7S0M6vXBSFc8E9XoAaIbaQ1K2GaaLzpKXex41WpUxYFgkMTiys1ov/AFJCqMahurAoIeAsa1h8YpBq4gpKpVVRUR2WLnEulXp4hx3S7nSqtfBRpw8SZWjh62ULHFdGpV8xgLUosN4jtG6Tq9oKuNolZ7DdF5UyDvrl5WlhqUC6FhsNujuVItIYqpB2S2cHVO12tWbUcJWbDKI8hBfhA5EYAd09TpgBU46tYVTsx2wTVLCHLBC1jVAQa2NAT1xawauAfJ1Xi1HY4KIxMzDNWjSpoGHZwTjQswrsCsyZXrQiNWkgartaF60L0U0gItnRafY+MyEAndJxCGQVF9JwEFoKYrukQsTsDGSwCVq/HAWctus1KR1CFUalvjHMTNkRle66daxSlfDkpHE0HALoX1wALLyphQ8J7/oxxL6oabpPE1c2i7Gv2Szglx2ezgr5ackGBT4a38b2SNln1sA5qzhJ06IBuq1sNJVyCCil0oIA7PKq/DQmPiO0CASd1Iu6lOivhaDgZhauAcwHvLVfUpkWATOK1jvNu8r08HTN17jMNN2lKZ3MCf7DScWAQFjY/EgaIFfEOSVQk6ovI4pVrk6JdrCU00LyFzrRf4Z4pik53FU+FJV4DUxL1i+LBJ1K3FNvx52CQxFTMbhVowo/E3UXrsOFFnaca2HCaYEnhyStBgWol2hXDVVpRm80p6xqIV5ZXYJSA23VssooYF40KS1Gu6nomm9rmboNON0NzQTYWTE1aWOzJzD1FhBmXRHw+IM3Wpy/R1jpGVdExjazyAKYWVSqStGjWgKs+2cM4FsD/wBhEoOIxAa4CLKrcKXHOTAXrgHmGmVnJoDxNQEiyRx7DHdCZfg3E6q3wiBrK36TkazXTcIUrqKz27gJHFNYRYLN4mVj0qvJWfTBMqjzdelwWWh24QI7gAISTcQQqPrkm6ZUFiKpGhS7a7k25jYVKdOdAhA4irOyXdTT4w8m6O7BgCZVh1iZFGtWqBTKDisKBdqMOsxwQ3lHqsKA9pKygi5DcUZttkOqEIMqKhYvVJoYcrSw7AQSSsvC04CdouWojIburEoYk9EUXSl2t3KtTxLTIabryNkGhgmtJI1KQda1FFNUplFaYSlsqs1oXgKo+NzCku5ULJUzt4jzV83BQGw2IymCtejiZXPZeKaw2JgwUy4vl0j6uZmVX7JwLWnu7rOo1pWz2dURz9cbgx7XewOLSbodXBw1eOw7XPLiLjdMkSYWNzGXP4rCBIuoE6BdU7B7GAhVez8q6fySpxdbAmeCFUw0brpMdgidisc9hPJm8KsalZ3w0J4WqMAGyDqhHs502Rh1lulXoYjKn/8ATXaIjewH8keyQrYjNtHNXJEQStMdlhnzGUpjcPm+QJ9h7g8HT1KcfSaRaIWQ1uUQXQVRlbKCS6UzEtiuxzMh1isqvSgwj47tEkWKyXVjKxcMOtwZOiDjME5t4Uw+OcNVrYZ2feQdlSSpzBXq6Y4Kn/iojpVrCwtWeIWlThI0imqJRGjFMXRqDY1QWOI+ZM0tLaLUArRuvWhegItMiROiUsyyj6gAk6KgiSfJZmPxWZ2QfKNeZRyuAzUxb3/L3GTrF3dOCqcJN5vzug0nwBHkmG1Vz3RT7WNgW0m8z6Gys7LJyAyTyiev7JOk7yHQAePNGaIubXiN5Gq1rOCNv/cB577QATKqwg+4+qcDmjLLREEmHDO6dCNQwWFsu5RKHw3GCx7idmkCYEiSWEk+G6dW1TCYmCtrB4ggrKd2aQTAycAXNfHWwPomqLCwAm8mIE7b6LUp2N0VC7orUa51GyWw9QQSDPLfyTtEi0jwRcTMqsc6rmLnRw2T9XEGy0MNhs0kwAk62Ood4BwkW8VjvOVyT4WB3Q6zCbJmoQAL3ibJYvM2Aut8WSg7PIurObGoTnxnExCHWcLiQTwWpb9kg9jSlq9WLAomJekKonqumLVahJ1KWbWY2RJRfhkoLsKJlViLYljXyTKxq7tQNF0Lm2hZuOpMA08ljlxalYgZK8fRgpgtJHdsEEg7lc2gHBSjiHM0Ks/TTxQzT0QjA7TevUk5hlRW1GaCcovgG0k2HJIUdAm2NyyTPRROU6Ui6ZkNCDRfaeSLEi60B6dSJjcR5r1otqqRFldkJS1UxJ4AnyCwqAm5vP8AK2cSO47jB+iw8IO769Vy8lBprt/fuyPTqzMCZHC46Rvr5pNzoUwj9+OnRZgrcwTe6Wk2JBsBtoAdY08lpOawwAI+vvVYNCvEe/FN0cVHv0XWYy16OFEOE/NHKBqbaHbhC8xFDLlAdIOluJ3Hn59EnhsTz93/ACnXPDhB5/Qqwa9bW6C1srWNANoMAAbesqvxzuJ6AX84HnpBuqmlBsC4dQ3rJOm2xPLhV2YTII5HYbKWaLkBh2YbRBb0u3MHbbepWhgu06jYkfEFrO+b/wChv1B6rLFSNz528eOiYbXGX5gSR8uU26uJAHEROyvSxu1+2Q+mWEPbOtpjlLSVjYbshmcOzZ26m+hR6eLbaWmC6xAyiCYdIIgRpY25qwq033Di0icsMN5GjiHWvxt9rjnH4O2tOpVGo2EIOIJIsdRqNkLC1h8tQXiA7QE6Q7/E+iY7TxrMMxoDC9xGnBPaT1FhSnUIF3XaNVXDtAmoRGpPFNYLGfEp/ENMMgEwd0thxnbL8snYcF0l1PKTm1ILbTPzIRw8mwBHEHdNCmBAaJF5nZAwoa1sGCMxuBAHVa0F34edI4eKXqUYWt/TZjYnjpZUZgA4nvA/lXaJi1aQNkA4RoubrfqdkGLFL/6aRGm+v4Vsqc5jKQIhoAWJiME5t9ei793ZzbSBO/8ACBWw7RYAfys3jK1Lj565rtIKGKZOxXZYikJ09NEu6lGwWP4z2cr8F3AqLoahEm0qI6HWFRG6cptvdK0REATO466SnKdhxPvVZjRmnEorzwQWRIkgQNdlem8H6LSFY0zy9TyRs/BLBpmSbbD7q5fGhEqAx5rn6jDTeW7bdCtutUgQMpNr6xxHNZva1QEC3eG6xzmolXxB5R6q1CoLwVkYmsZul6eNgrjLix0zavv34ojK6xKPaExKZp4gHQrXZmxt0sSmqeJ59fVYLaqJ8WbcQeomw+votTkMdPh8fEEnh5zKbd2g0jvkf9j4nTp4rlaeI/Pj59bqlXE5nQSQ0C8bu1AdfSwOnBa7jq6bE4qk6zHR3gSTmAAM6Nddxjh4xaVaeMbseW4kbC4WCK9rW+p8kzRw7nNc+m0lrZk2JHUR/Cx21vHQUq52JEiDHA6gncckRlUmO+ZEiL5QLaXt0jYeHNYfFkOA2M67GP2WrhsTN5kfnS6ZyWNOpWP91x9jr119E7gu0J7rjJAlp17vXiLcz4FZgOYGB1KEaxaQdwfO1/MGPFbnLLrONmC5jmTuekEpjC0hGUHKW8dPNI4bHsd/cDNtdBeStD+oaWFpkAjQWIEwu/8AQsGf2aZ+cD+50amFbEMDWghuYutod94H1QHPaO6HEGQRucviisxZc/vENAs0TrFyYR7RjEUy2mzI7LlPec4Tbh4pTs/tKk8OIzOcTqQBpwaj/HDmuBDokC+/E2Q3YanT73y3lsakRvxCzJ9VaY7TwZc3PTqOYAJLWNBJ3SzO02BgLwcwB1jPI5c0WtScXFocfhuFgLQd+9qZusrE4pjWQaecg2zHv2gXnx8lcePr37WiYQmoDWLjwaIu2LaJGu5supkxMERMydwfsn8HiWPzhjYIjjl5X4rLx1dzZOSXj+2fUFdJBpXFPvHh0IGjkpUqHkRAjl47hG+OXtLjTLToRuecoXwxYOLWuIsDax2hKBa1x5KKtRsE9+PL8r1ZLHw4yyYvbzOiaa7mNPTpxSjTeOFvHmmWs0tJHuy4R1GfVluUtaP9wJk8o0XoZIiICysXia7a0U6YNKw71jJAlwM8Z1C02vtB1/K0hW1NgvRrCo25AGpt4mwVsQx1Kz5DiJgEHunjwQnrnwblZmO5Ep1onSAAJ1vYXN0MlvGQilzGNZKzSCuuxOFB0WRicFC42FkteQmG4tCqU4QH01lWNmjjef7JtuI97LlnucN9NEfD9pEGHaaSjWerqm1uf7KrXanSTPoBHosluMDt4tHv6pvB4mQJNxY2iNdfAC+8eCdGGi8/urtcLcdCdNVVxMHgfLxSeJxQbDQZJ0H1PRSOsqnM2AC4XuCQDpsRxW9hxlgSNNBt581zHZ2IAdkc5rozGQRckCJBiOFpgwt1tdsSTtpb3N+KZS3cNiAB3gHA7SR6t004ytCoyjUa1sCm6DHM/wDK585lc38UAWK8pYsgy0kECJMHXURsus5OdhzF9gVqfebDtzkMkb3G/glGdo1W8xw0PRbGE7Xc0fNNovp5bq9fD0MQBGZjxwgNPUb+BW5/xdr9sdv6g7+d5IgZQ2LRxsj0/wBStLmxGUSSSbjgFfG/pt4bZ7CNheTGggSfBYmJ7Oc35qbh/wBT14LXew+q6DDfqZri0ZgDLrAjp4pv/UvjVgGZoblzToY1HJfO8RTpk2sR9VrYPtCswXMjSd+CZ5P1dX0DG4kl0SMp7vp6XnySnaGCaWOeCHVWgRmNp4kbGwXJs/VOUtD9ePOeq6DAdoNeZtcGRa/M+gXSWX4YyxldnYmvTzPdUzHZoJyztJ0C6enig+kxz2hz3RoA6LkcuCRr0mVWUwwNgFxm44zI3iPVTBYgtY939wsADsNLbbpxNGr8NhbmbBdYAWHkSl6+HIdNb4IaZAsc2k+cLhcXj3VKneaXkaWMg63Pit4mrWw1TUGAWbmWmHBt42tfUlYnLWrMNYqphA45nif+J4dVFz+E7FxD2BxqBszZ9M5hBIvE8FFf7fi9E8KYgwDy4lOB5JsA0EDckWFzJ4lZtMucQOPAa9Oeicp1NZgcpsOp3Nx0XGOg5cOB9OHAKF0aD3r+ETB02k5qhIGsbnhsYufRArXeWtEAEW1mwJzHrPolL0iXN+YbDuzc7wNfwrFreBnck6mdrflQ5sthI0JEAWE7xPQITqnP+I9VIHGMkd1zWX2aTpr82qtSA3Mrw4kDQB3UmONwNlGPJ1AAWSOIVKtEb8PRXaOJ9+/oplG37rNajNxXZ4WRicEQV1B6IFTDzssU45F9IoD6IXWVOzAVnYnswhZxYwBTIuE1hcfldL5E6keOvHWYRamHIQ6mHlGM41KXadODLxykQRG3Pe6z34kuPcEbZv7ssk23GqV+BGy9aSEDD7BH12seMI3xifBZuYqOlWLG12d2kA6HOLev5W5QxTIOUzz4rhxKYo1COPgtSjq7anXOoVsT2jkaXuMBonyXL4PtAtI3HA6o36pxYfhnBm+WRym6e2QSe23+nf8A9ArNLiwMuIuJygf481y36h/UWLxlZzfi5QP8SRra5C5VlYsaYkEodDEub8pXDl5LZjvw8c3XZ9m9l1yIePiWJzAgmB/lOv1T7a/dDRY8CL2XH4Pt+oyPrKer/qus/wDwnYx3o/5arfDzSTKeXi/Gu5rXG5BP7rQw1d1KBM2vIsBwjyWP2NWNXvC72kEgnfUS46NsfVb2Ib8aoKlSGua3LDT3BlJi+US7vT4cgvTLLNjhmemi3thrWRpbL5xmiNzf0Q8J2xTb3Q7XW99vwl3UmvkF+QNbY5T3iJMQ3XmSZ6rLxGDFjEk3tpB09810nOxm8Y64Y9pMiDNhaIF5N+bdNwQmGYqQ8ToBmI2a4zfrw5rhKNVzDmvG7SRwAjUjSOOi3cP2g1wAMEOAB4wCbRte8flbnk0dWvhsRULQRBG0yDHSFEnRxoyibW0AkDlKi3rOObwz58fDXaN9U/SqNG+gHIz08tFj4eqbZZ2vpEGdbXm9loYV+gFwOAttc+i8sdTvzXM35E22014L3CmoJEAZpjKDJk73k68tEIPnx6aRKu7np478tPDkFpDZmkNvlF8xzGDMWgNgDWwLiVMXXow1tOXuPzEzaDYlo47DlqgxNhE9BPheB4Iv9IB81t72tx4mykpnEXMcmgDzXtN42B62KsKjALAE+B4qNqOJ7rY8FIamQDMT198kRxN8oieR9J+y9aGNs+o1rjEDgXQIcTAF4Fpuq0H5wI32AuSdBPQHZFhlBB4/dUfUKdyDTQep138FUUBOmnL6rF4taR+KTw9/whOfP7rQdhN/tGv01QXYS/8ACMOsvE0xw5pd2FtOvTgtl+Fn3shnDeV/fVWBiOwfuUH+jW4MODpfyge4Xn9POo/mdldRrJGC/HjyXows2G5jx2utV2Et8psATrAmIzRpPVWFINuN5AM3iNAJ0M+7p6jWT/RR81tdoM8IK9/olq/Am5tzMak6nnqrsojMBDovpqRF4tFlrqzrArYMjZBeHRlddp1B+x2XRNoE9BwM7wq1sEDw8NbD35FF4HXDdqdnwAackXkbjw+4S9Xsiq1rXZZzXAaZMdAu3d2VewMq1Ls6NQR1+xXG+Da3PJY+cvYQYIII2Nj5KzRZfTK/Z7Kgh7A4aXF/A2I12hIf+M4aZymBNs7oN+s8Fm/43L6rc80+2d+icE5we7YlrG6SSLusdgCL811U5e6C2LxbvTERIMxvYpOlWyDI0Fo+WBAbl2GkESZRGVy4AmQB3RJ0aCT4C+my9PDjOPGRx5ctujOdedD00+w8IQKxJgHT3c8Tt4K+cEW0/PARy+qETedRAjUnTj4W+62AajABt9wL62+nBK4puh0I0i2nPj+E68iJ9fx72SVd6EXd2hUFp9Aoqtw7nXAdHQ7WXqygcPWOv3+y0aPPSZ5SLTGmhO26wMLXvsOseX181p0KoO+2unDrNkQtSlXEG+8TpcddPRMvfA0d/wBQCb6QCRy9Ugx+3ptwn1TlIcf5vYdIhaQzcSIAY1xkXPym+xJBymZtCs2kTdx8Bzvrvuo0m30+6tmg8T58UoRjQBw5CJ8VZ1TWDHS56qjWcZP8wigxHHlr9UpWlQm5EDn7vsmG2FrHiP30VGMLgSIAEEyQPC5ueWquxmWx1HERfopCht99xuTJ1krxoAJILrmbkkWj5Z0v4ar0Ex7PnwVWgRrv+eGu6MWiO+WTN4PX3b7WVHk6DQxt3p5GY34KxNthccOi9D8oManXeAToJ0/hWHXhG0gGALCByEAc5QSwFpER38xMmbgNyC8Btp6i0IsxqRpv75jzVM8k3Ji0bcrAaaqwaoKWYhrQbk9C7LLQJ058JlCFOSdZ+hnTluEzUbxtrYfzdDp4inl7ha4kkNAcDEG/yxfr5KxFsVSJENflmJNjpe4PQeStTBYLw4uF4sByk/3eYujMpHeJ24z7IXlpuD6Rw8f2TgCeJJdoCdJHdmDwFlR9K0y6YAHCL7dSmi0+9p4c+cKopnfbnzt76qwFKVMicxJ0jy/2jVEcwDhx/EblMiwMRJEXE6nadDpf2ahkG977/spBCk03zCeGV1uG19r890Mtiwj30uj/AA146ef1628EkJ0zfn5nhxQnA+H1PkjgRaw3+n4VagQgXdPtc/VD3i8ee/EdUd5m0fj90MnlJv8AuZ42UgztNvYQqr48bD6zHRGiwvpxuOdjrtqhVPT8+whA1jw9j+folKpjeLAhHqOWfVf79NkVAOnh6BRD+MOSiymVhqui1qFbz5eX0UURPhvnMp/DQBwEyQBqZ3Iun6NSBteL305D8rxRajJunUJm8A21vGv2RmwBpMaxv4eC8UWkM103HDmLehJurtG2lvHxUUSBTNogAaemnNVYXDhptNydzKiikLn1iZsI3PEk7IkG3r781FFfRSpXiANb6an8eClMQLx+FFEhA6dL9NOhKsHACIv/AJToAbgN381FEKqVO9NiG8NyLa/VDoYVrRLWhsmZAiZOvVRRKF/uJHC0mYMAE7Xt6qrKcjfX6eKiiEqI2v5WA+y9yqKJCr2gzxt/I4KNAEX4yALiNOCiiEGRx6++a9cYINpsYOhHAhRRRU00ueSrGx1n6fRRRSBBPL3ay8mFFEEN51P4+iVqu9+CiigRq1dImd50WdiKg3PvgIUUWCz3VJOyiiiE/9k="/>
          <p:cNvSpPr>
            <a:spLocks noChangeAspect="1" noChangeArrowheads="1"/>
          </p:cNvSpPr>
          <p:nvPr/>
        </p:nvSpPr>
        <p:spPr bwMode="auto">
          <a:xfrm>
            <a:off x="1640682"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36" name="Picture 12" descr="http://www.messageinabottlepoetrymagazine.com/resources/bigstockphoto_Message_On_The_Baech_334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37975" y="2562247"/>
            <a:ext cx="1805813" cy="1610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http://malcolmmarler.com/wp-content/uploads/2013/03/open-hand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89431" y="2497480"/>
            <a:ext cx="1881537" cy="209273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upload.wikimedia.org/wikipedia/commons/5/55/Viceroy_Butterfly.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9428" y="4623523"/>
            <a:ext cx="2171160" cy="22409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3.amazonaws.com/rapgenius/1372603733_Owl6.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18916" y="332602"/>
            <a:ext cx="1893195" cy="189319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encrypted-tbn2.gstatic.com/images?q=tbn:ANd9GcRtbrytPOr7fjf1Fo_t6XrHap2RcXgYbwM2Pu-p7YCGsJXD40o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918917" y="2497479"/>
            <a:ext cx="2250582" cy="198964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upload.wikimedia.org/wikipedia/commons/b/b1/Lightning_hits_tree.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317447" y="160338"/>
            <a:ext cx="1610018" cy="280233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s://encrypted-tbn0.gstatic.com/images?q=tbn:ANd9GcSZpKx2SHgOPUnJ6Hj5wbs23mFI29VhyN-zs2npGxsJfXO-SqcX2A"/>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317448" y="3090937"/>
            <a:ext cx="2169762" cy="180304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www.boystownpediatrics.org/KnowledgeCenter/healtharticles/PublishingImages/HelpingYourChildSettleArgumentsAndDisputes.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152949" y="4623523"/>
            <a:ext cx="2072145" cy="182613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http://one-stop-diy.co.uk/ProdImages/fireworks-northampton.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69657" y="5022231"/>
            <a:ext cx="1265349" cy="173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850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1972" y="1127780"/>
            <a:ext cx="10740979" cy="5509200"/>
          </a:xfrm>
          <a:prstGeom prst="rect">
            <a:avLst/>
          </a:prstGeom>
          <a:noFill/>
        </p:spPr>
        <p:txBody>
          <a:bodyPr wrap="square" rtlCol="0">
            <a:spAutoFit/>
          </a:bodyPr>
          <a:lstStyle/>
          <a:p>
            <a:r>
              <a:rPr lang="en-GB" sz="1600" dirty="0">
                <a:latin typeface="CCW Cursive Writing 7" pitchFamily="66" charset="0"/>
              </a:rPr>
              <a:t>the lightning was a candle in the sky- flickering and crackling its light.</a:t>
            </a:r>
            <a:r>
              <a:rPr lang="en-GB" sz="1600" dirty="0">
                <a:solidFill>
                  <a:srgbClr val="FF0000"/>
                </a:solidFill>
                <a:latin typeface="CCW Cursive Writing 7" pitchFamily="66" charset="0"/>
              </a:rPr>
              <a:t> </a:t>
            </a:r>
          </a:p>
          <a:p>
            <a:endParaRPr lang="en-GB" sz="1600" dirty="0">
              <a:solidFill>
                <a:srgbClr val="FF0000"/>
              </a:solidFill>
              <a:latin typeface="CCW Cursive Writing 7" pitchFamily="66" charset="0"/>
            </a:endParaRPr>
          </a:p>
          <a:p>
            <a:r>
              <a:rPr lang="en-GB" sz="1600" dirty="0">
                <a:latin typeface="CCW Cursive Writing 7" pitchFamily="66" charset="0"/>
              </a:rPr>
              <a:t>ferocious fireworks fired frantic colours.</a:t>
            </a:r>
          </a:p>
          <a:p>
            <a:r>
              <a:rPr lang="en-GB" sz="1600" dirty="0">
                <a:latin typeface="CCW Cursive Writing 7" pitchFamily="66" charset="0"/>
              </a:rPr>
              <a:t> </a:t>
            </a:r>
          </a:p>
          <a:p>
            <a:r>
              <a:rPr lang="en-GB" sz="1600" dirty="0">
                <a:latin typeface="CCW Cursive Writing 7" pitchFamily="66" charset="0"/>
              </a:rPr>
              <a:t>like sugar in water, the fireworks dissolved into the night. </a:t>
            </a:r>
          </a:p>
          <a:p>
            <a:endParaRPr lang="en-GB" sz="1600" dirty="0">
              <a:latin typeface="CCW Cursive Writing 7" pitchFamily="66" charset="0"/>
            </a:endParaRPr>
          </a:p>
          <a:p>
            <a:r>
              <a:rPr lang="en-GB" sz="1600" dirty="0">
                <a:latin typeface="CCW Cursive Writing 7" pitchFamily="66" charset="0"/>
              </a:rPr>
              <a:t>the firework display was a colourful canopy above the crowd of people. </a:t>
            </a:r>
          </a:p>
          <a:p>
            <a:endParaRPr lang="en-GB" sz="1600" dirty="0">
              <a:latin typeface="CCW Cursive Writing 7" pitchFamily="66" charset="0"/>
            </a:endParaRPr>
          </a:p>
          <a:p>
            <a:r>
              <a:rPr lang="en-GB" sz="1600" dirty="0">
                <a:latin typeface="CCW Cursive Writing 7" pitchFamily="66" charset="0"/>
              </a:rPr>
              <a:t>the feather danced up and down like a flamingo dancer.</a:t>
            </a:r>
          </a:p>
          <a:p>
            <a:r>
              <a:rPr lang="en-GB" sz="1600" dirty="0">
                <a:latin typeface="CCW Cursive Writing 7" pitchFamily="66" charset="0"/>
              </a:rPr>
              <a:t> </a:t>
            </a:r>
          </a:p>
          <a:p>
            <a:r>
              <a:rPr lang="en-GB" sz="1600" dirty="0">
                <a:latin typeface="CCW Cursive Writing 7" pitchFamily="66" charset="0"/>
              </a:rPr>
              <a:t>the feather waved goodbye as it drifted up in the sky </a:t>
            </a:r>
          </a:p>
          <a:p>
            <a:endParaRPr lang="en-GB" sz="1600" dirty="0">
              <a:latin typeface="CCW Cursive Writing 7" pitchFamily="66" charset="0"/>
            </a:endParaRPr>
          </a:p>
          <a:p>
            <a:r>
              <a:rPr lang="en-GB" sz="1600" dirty="0">
                <a:latin typeface="CCW Cursive Writing 7" pitchFamily="66" charset="0"/>
              </a:rPr>
              <a:t>the fireworks were like flaming arrows coming from nowhere</a:t>
            </a:r>
          </a:p>
          <a:p>
            <a:r>
              <a:rPr lang="en-GB" sz="1600" dirty="0">
                <a:latin typeface="CCW Cursive Writing 7" pitchFamily="66" charset="0"/>
              </a:rPr>
              <a:t> </a:t>
            </a:r>
          </a:p>
          <a:p>
            <a:r>
              <a:rPr lang="en-GB" sz="1600" dirty="0">
                <a:latin typeface="CCW Cursive Writing 7" pitchFamily="66" charset="0"/>
              </a:rPr>
              <a:t>the boat screamed in absolute pain </a:t>
            </a:r>
          </a:p>
          <a:p>
            <a:endParaRPr lang="en-GB" sz="1600" dirty="0">
              <a:latin typeface="CCW Cursive Writing 7" pitchFamily="66" charset="0"/>
            </a:endParaRPr>
          </a:p>
          <a:p>
            <a:r>
              <a:rPr lang="en-GB" sz="1600" dirty="0">
                <a:latin typeface="CCW Cursive Writing 7" pitchFamily="66" charset="0"/>
              </a:rPr>
              <a:t>the boat boldly bashed onto the sandy shore</a:t>
            </a:r>
          </a:p>
          <a:p>
            <a:r>
              <a:rPr lang="en-GB" sz="1600" dirty="0">
                <a:latin typeface="CCW Cursive Writing 7" pitchFamily="66" charset="0"/>
              </a:rPr>
              <a:t> </a:t>
            </a:r>
          </a:p>
          <a:p>
            <a:r>
              <a:rPr lang="en-GB" sz="1600" dirty="0">
                <a:latin typeface="CCW Cursive Writing 7" pitchFamily="66" charset="0"/>
              </a:rPr>
              <a:t>lightning loudly licking a tree like a lollipop. </a:t>
            </a:r>
          </a:p>
          <a:p>
            <a:endParaRPr lang="en-GB" sz="1600" dirty="0">
              <a:latin typeface="CCW Cursive Writing 7" pitchFamily="66" charset="0"/>
            </a:endParaRPr>
          </a:p>
        </p:txBody>
      </p:sp>
      <p:pic>
        <p:nvPicPr>
          <p:cNvPr id="3" name="Picture 2"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0297" y="81406"/>
            <a:ext cx="1602237" cy="11049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13118" y="7775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spTree>
    <p:extLst>
      <p:ext uri="{BB962C8B-B14F-4D97-AF65-F5344CB8AC3E}">
        <p14:creationId xmlns:p14="http://schemas.microsoft.com/office/powerpoint/2010/main" val="169225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0" y="32594"/>
            <a:ext cx="12041746" cy="5523820"/>
          </a:xfrm>
        </p:spPr>
        <p:txBody>
          <a:bodyPr>
            <a:noAutofit/>
          </a:bodyPr>
          <a:lstStyle/>
          <a:p>
            <a:r>
              <a:rPr lang="en-GB" sz="1200" dirty="0">
                <a:latin typeface="CCW Cursive Writing 7" pitchFamily="66" charset="0"/>
              </a:rPr>
              <a:t>the smoothness of a cotton coat worn in Winter</a:t>
            </a:r>
          </a:p>
          <a:p>
            <a:endParaRPr lang="en-GB" sz="1200" dirty="0">
              <a:latin typeface="CCW Cursive Writing 7" pitchFamily="66" charset="0"/>
            </a:endParaRPr>
          </a:p>
          <a:p>
            <a:r>
              <a:rPr lang="en-GB" sz="1200" dirty="0">
                <a:latin typeface="CCW Cursive Writing 7" pitchFamily="66" charset="0"/>
              </a:rPr>
              <a:t>the deafening rumble of an earthquake</a:t>
            </a:r>
          </a:p>
          <a:p>
            <a:endParaRPr lang="en-GB" sz="1200" dirty="0">
              <a:latin typeface="CCW Cursive Writing 7" pitchFamily="66" charset="0"/>
            </a:endParaRPr>
          </a:p>
          <a:p>
            <a:r>
              <a:rPr lang="en-GB" sz="1200" dirty="0">
                <a:latin typeface="CCW Cursive Writing 7" pitchFamily="66" charset="0"/>
              </a:rPr>
              <a:t>flaming candles dancing while watching the gold moon gleam</a:t>
            </a:r>
          </a:p>
          <a:p>
            <a:endParaRPr lang="en-GB" sz="1200" dirty="0">
              <a:latin typeface="CCW Cursive Writing 7" pitchFamily="66" charset="0"/>
            </a:endParaRPr>
          </a:p>
          <a:p>
            <a:r>
              <a:rPr lang="en-GB" sz="1200" dirty="0">
                <a:latin typeface="CCW Cursive Writing 7" pitchFamily="66" charset="0"/>
              </a:rPr>
              <a:t>the cold wind under a warm cup of tea</a:t>
            </a:r>
          </a:p>
          <a:p>
            <a:endParaRPr lang="en-GB" sz="1200" dirty="0">
              <a:latin typeface="CCW Cursive Writing 7" pitchFamily="66" charset="0"/>
            </a:endParaRPr>
          </a:p>
          <a:p>
            <a:r>
              <a:rPr lang="en-GB" sz="1200" dirty="0">
                <a:latin typeface="CCW Cursive Writing 7" pitchFamily="66" charset="0"/>
              </a:rPr>
              <a:t>listening to the sound of thunder while snuggled up with a cup of tea</a:t>
            </a:r>
          </a:p>
          <a:p>
            <a:endParaRPr lang="en-GB" sz="1200" dirty="0">
              <a:latin typeface="CCW Cursive Writing 7" pitchFamily="66" charset="0"/>
            </a:endParaRPr>
          </a:p>
          <a:p>
            <a:r>
              <a:rPr lang="en-GB" sz="1200" dirty="0">
                <a:latin typeface="CCW Cursive Writing 7" pitchFamily="66" charset="0"/>
              </a:rPr>
              <a:t>melting chocolate just about to touch your tongue</a:t>
            </a:r>
          </a:p>
          <a:p>
            <a:endParaRPr lang="en-GB" sz="1200" dirty="0">
              <a:latin typeface="CCW Cursive Writing 7" pitchFamily="66" charset="0"/>
            </a:endParaRPr>
          </a:p>
          <a:p>
            <a:r>
              <a:rPr lang="en-GB" sz="1200" dirty="0">
                <a:latin typeface="CCW Cursive Writing 7" pitchFamily="66" charset="0"/>
              </a:rPr>
              <a:t>the sun exploding into ice</a:t>
            </a:r>
          </a:p>
          <a:p>
            <a:endParaRPr lang="en-GB" sz="1200" dirty="0">
              <a:latin typeface="CCW Cursive Writing 7" pitchFamily="66" charset="0"/>
            </a:endParaRPr>
          </a:p>
          <a:p>
            <a:r>
              <a:rPr lang="en-GB" sz="1200" dirty="0">
                <a:latin typeface="CCW Cursive Writing 7" pitchFamily="66" charset="0"/>
              </a:rPr>
              <a:t>explosions of colour as bright as a rainbow</a:t>
            </a:r>
          </a:p>
          <a:p>
            <a:endParaRPr lang="en-GB" sz="1200" dirty="0">
              <a:latin typeface="CCW Cursive Writing 7" pitchFamily="66" charset="0"/>
            </a:endParaRPr>
          </a:p>
          <a:p>
            <a:r>
              <a:rPr lang="en-GB" sz="1200" dirty="0">
                <a:latin typeface="CCW Cursive Writing 7" pitchFamily="66" charset="0"/>
              </a:rPr>
              <a:t>a shooting star waiting to grant a wish</a:t>
            </a:r>
          </a:p>
          <a:p>
            <a:endParaRPr lang="en-GB" sz="1200" dirty="0">
              <a:latin typeface="CCW Cursive Writing 7" pitchFamily="66" charset="0"/>
            </a:endParaRPr>
          </a:p>
          <a:p>
            <a:r>
              <a:rPr lang="en-GB" sz="1200" dirty="0">
                <a:latin typeface="CCW Cursive Writing 7" pitchFamily="66" charset="0"/>
              </a:rPr>
              <a:t>clean cut grass on a Swedish field</a:t>
            </a:r>
          </a:p>
          <a:p>
            <a:endParaRPr lang="en-GB" sz="1200" dirty="0">
              <a:latin typeface="CCW Cursive Writing 7" pitchFamily="66" charset="0"/>
            </a:endParaRPr>
          </a:p>
          <a:p>
            <a:r>
              <a:rPr lang="en-GB" sz="1200" dirty="0">
                <a:latin typeface="CCW Cursive Writing 7" pitchFamily="66" charset="0"/>
              </a:rPr>
              <a:t>the howl of a wolf in the midnight breeze</a:t>
            </a:r>
          </a:p>
          <a:p>
            <a:r>
              <a:rPr lang="en-GB" sz="1200" dirty="0">
                <a:latin typeface="CCW Cursive Writing 7" pitchFamily="66" charset="0"/>
              </a:rPr>
              <a:t>an eagle, stretching its golden wings in the dark night sky</a:t>
            </a:r>
          </a:p>
          <a:p>
            <a:r>
              <a:rPr lang="en-GB" sz="1200" dirty="0">
                <a:latin typeface="CCW Cursive Writing 7" pitchFamily="66" charset="0"/>
              </a:rPr>
              <a:t>an ancient shipwreck</a:t>
            </a:r>
          </a:p>
        </p:txBody>
      </p:sp>
      <p:pic>
        <p:nvPicPr>
          <p:cNvPr id="1026" name="Picture 2"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91095" y="163468"/>
            <a:ext cx="1461762" cy="100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368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50006" y="692696"/>
            <a:ext cx="9371138" cy="1143000"/>
          </a:xfrm>
        </p:spPr>
        <p:txBody>
          <a:bodyPr>
            <a:noAutofit/>
          </a:bodyPr>
          <a:lstStyle/>
          <a:p>
            <a:r>
              <a:rPr lang="en-GB" sz="3200" u="sng" dirty="0">
                <a:latin typeface="CCW Cursive Writing 7" pitchFamily="66" charset="0"/>
              </a:rPr>
              <a:t>Wednesday 30</a:t>
            </a:r>
            <a:r>
              <a:rPr lang="en-GB" sz="3200" u="sng" baseline="30000" dirty="0">
                <a:latin typeface="CCW Cursive Writing 7" pitchFamily="66" charset="0"/>
              </a:rPr>
              <a:t>th</a:t>
            </a:r>
            <a:r>
              <a:rPr lang="en-GB" sz="3200" u="sng" dirty="0">
                <a:latin typeface="CCW Cursive Writing 7" pitchFamily="66" charset="0"/>
              </a:rPr>
              <a:t> September </a:t>
            </a:r>
            <a:br>
              <a:rPr lang="en-GB" sz="3200" u="sng" dirty="0">
                <a:latin typeface="CCW Cursive Writing 7" pitchFamily="66" charset="0"/>
              </a:rPr>
            </a:br>
            <a:br>
              <a:rPr lang="en-GB" sz="3200" u="sng" dirty="0">
                <a:latin typeface="CCW Cursive Writing 7" pitchFamily="66" charset="0"/>
              </a:rPr>
            </a:br>
            <a:r>
              <a:rPr lang="en-GB" sz="3200" u="sng" dirty="0">
                <a:latin typeface="CCW Cursive Writing 7" pitchFamily="66" charset="0"/>
              </a:rPr>
              <a:t>L.O: write stanzas for a shared class poem, creating images.</a:t>
            </a:r>
          </a:p>
        </p:txBody>
      </p:sp>
    </p:spTree>
    <p:extLst>
      <p:ext uri="{BB962C8B-B14F-4D97-AF65-F5344CB8AC3E}">
        <p14:creationId xmlns:p14="http://schemas.microsoft.com/office/powerpoint/2010/main" val="1612349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Rot="1" noChangeArrowheads="1"/>
          </p:cNvSpPr>
          <p:nvPr>
            <p:ph type="title"/>
          </p:nvPr>
        </p:nvSpPr>
        <p:spPr/>
        <p:txBody>
          <a:bodyPr/>
          <a:lstStyle/>
          <a:p>
            <a:pPr algn="ctr" eaLnBrk="1" hangingPunct="1">
              <a:defRPr/>
            </a:pPr>
            <a:r>
              <a:rPr lang="en-GB" altLang="en-US" dirty="0">
                <a:solidFill>
                  <a:srgbClr val="00B050"/>
                </a:solidFill>
                <a:latin typeface="CCW Cursive Writing 7" panose="03050602040000000000" pitchFamily="66" charset="0"/>
              </a:rPr>
              <a:t>Its and it’s</a:t>
            </a:r>
          </a:p>
        </p:txBody>
      </p:sp>
      <p:sp>
        <p:nvSpPr>
          <p:cNvPr id="16387" name="Rectangle 3"/>
          <p:cNvSpPr>
            <a:spLocks noGrp="1" noRot="1" noChangeArrowheads="1"/>
          </p:cNvSpPr>
          <p:nvPr>
            <p:ph type="body" idx="1"/>
          </p:nvPr>
        </p:nvSpPr>
        <p:spPr/>
        <p:txBody>
          <a:bodyPr>
            <a:normAutofit fontScale="92500" lnSpcReduction="20000"/>
          </a:bodyPr>
          <a:lstStyle/>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So many people get this wrong!!!</a:t>
            </a:r>
          </a:p>
          <a:p>
            <a:pPr eaLnBrk="1" hangingPunct="1">
              <a:lnSpc>
                <a:spcPct val="80000"/>
              </a:lnSpc>
              <a:buFont typeface="Wingdings" panose="05000000000000000000" pitchFamily="2" charset="2"/>
              <a:buNone/>
              <a:defRPr/>
            </a:pPr>
            <a:endParaRPr lang="en-GB" altLang="en-US" dirty="0">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latin typeface="CCW Cursive Writing 7" panose="03050602040000000000" pitchFamily="66" charset="0"/>
              </a:rPr>
              <a:t>The apostrophe is only used to show ‘it is’. </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sunny today.</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very kind of you to give me your last sweet.</a:t>
            </a:r>
          </a:p>
          <a:p>
            <a:pPr eaLnBrk="1" hangingPunct="1">
              <a:lnSpc>
                <a:spcPct val="80000"/>
              </a:lnSpc>
              <a:buFont typeface="Wingdings" panose="05000000000000000000" pitchFamily="2" charset="2"/>
              <a:buNone/>
              <a:defRPr/>
            </a:pPr>
            <a:endParaRPr lang="en-GB" altLang="en-US" dirty="0">
              <a:solidFill>
                <a:srgbClr val="00B0F0"/>
              </a:solidFill>
              <a:latin typeface="CCW Cursive Writing 7" panose="03050602040000000000" pitchFamily="66" charset="0"/>
            </a:endParaRPr>
          </a:p>
          <a:p>
            <a:pPr eaLnBrk="1" hangingPunct="1">
              <a:lnSpc>
                <a:spcPct val="80000"/>
              </a:lnSpc>
              <a:buFont typeface="Wingdings" panose="05000000000000000000" pitchFamily="2" charset="2"/>
              <a:buNone/>
              <a:defRPr/>
            </a:pPr>
            <a:r>
              <a:rPr lang="en-GB" altLang="en-US" dirty="0">
                <a:solidFill>
                  <a:srgbClr val="00B0F0"/>
                </a:solidFill>
                <a:latin typeface="CCW Cursive Writing 7" panose="03050602040000000000" pitchFamily="66" charset="0"/>
              </a:rPr>
              <a:t>“</a:t>
            </a:r>
            <a:r>
              <a:rPr lang="en-GB" altLang="en-US" b="1" i="1" dirty="0">
                <a:solidFill>
                  <a:srgbClr val="00B0F0"/>
                </a:solidFill>
                <a:latin typeface="CCW Cursive Writing 7" panose="03050602040000000000" pitchFamily="66" charset="0"/>
              </a:rPr>
              <a:t>It’s</a:t>
            </a:r>
            <a:r>
              <a:rPr lang="en-GB" altLang="en-US" dirty="0">
                <a:solidFill>
                  <a:srgbClr val="00B0F0"/>
                </a:solidFill>
                <a:latin typeface="CCW Cursive Writing 7" panose="03050602040000000000" pitchFamily="66" charset="0"/>
              </a:rPr>
              <a:t>  full of wonderful things,” exclaimed Howard Carter after discovering Tutankhamun’s tomb. </a:t>
            </a:r>
          </a:p>
        </p:txBody>
      </p:sp>
    </p:spTree>
    <p:extLst>
      <p:ext uri="{BB962C8B-B14F-4D97-AF65-F5344CB8AC3E}">
        <p14:creationId xmlns:p14="http://schemas.microsoft.com/office/powerpoint/2010/main" val="13953593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500" fill="hold"/>
                                        <p:tgtEl>
                                          <p:spTgt spid="16386"/>
                                        </p:tgtEl>
                                        <p:attrNameLst>
                                          <p:attrName>ppt_w</p:attrName>
                                        </p:attrNameLst>
                                      </p:cBhvr>
                                      <p:tavLst>
                                        <p:tav tm="0">
                                          <p:val>
                                            <p:fltVal val="0"/>
                                          </p:val>
                                        </p:tav>
                                        <p:tav tm="100000">
                                          <p:val>
                                            <p:strVal val="#ppt_w"/>
                                          </p:val>
                                        </p:tav>
                                      </p:tavLst>
                                    </p:anim>
                                    <p:anim calcmode="lin" valueType="num">
                                      <p:cBhvr>
                                        <p:cTn id="8" dur="500" fill="hold"/>
                                        <p:tgtEl>
                                          <p:spTgt spid="16386"/>
                                        </p:tgtEl>
                                        <p:attrNameLst>
                                          <p:attrName>ppt_h</p:attrName>
                                        </p:attrNameLst>
                                      </p:cBhvr>
                                      <p:tavLst>
                                        <p:tav tm="0">
                                          <p:val>
                                            <p:fltVal val="0"/>
                                          </p:val>
                                        </p:tav>
                                        <p:tav tm="100000">
                                          <p:val>
                                            <p:strVal val="#ppt_h"/>
                                          </p:val>
                                        </p:tav>
                                      </p:tavLst>
                                    </p:anim>
                                    <p:anim calcmode="lin" valueType="num">
                                      <p:cBhvr>
                                        <p:cTn id="9" dur="500" fill="hold"/>
                                        <p:tgtEl>
                                          <p:spTgt spid="16386"/>
                                        </p:tgtEl>
                                        <p:attrNameLst>
                                          <p:attrName>style.rotation</p:attrName>
                                        </p:attrNameLst>
                                      </p:cBhvr>
                                      <p:tavLst>
                                        <p:tav tm="0">
                                          <p:val>
                                            <p:fltVal val="360"/>
                                          </p:val>
                                        </p:tav>
                                        <p:tav tm="100000">
                                          <p:val>
                                            <p:fltVal val="0"/>
                                          </p:val>
                                        </p:tav>
                                      </p:tavLst>
                                    </p:anim>
                                    <p:animEffect transition="in" filter="fade">
                                      <p:cBhvr>
                                        <p:cTn id="10" dur="500"/>
                                        <p:tgtEl>
                                          <p:spTgt spid="163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1" fill="hold">
                                          <p:stCondLst>
                                            <p:cond delay="0"/>
                                          </p:stCondLst>
                                        </p:cTn>
                                        <p:tgtEl>
                                          <p:spTgt spid="16387">
                                            <p:txEl>
                                              <p:pRg st="0" end="0"/>
                                            </p:txEl>
                                          </p:spTgt>
                                        </p:tgtEl>
                                        <p:attrNameLst>
                                          <p:attrName>style.visibility</p:attrName>
                                        </p:attrNameLst>
                                      </p:cBhvr>
                                      <p:to>
                                        <p:strVal val="visible"/>
                                      </p:to>
                                    </p:set>
                                    <p:anim calcmode="lin" valueType="num">
                                      <p:cBhvr>
                                        <p:cTn id="15" dur="5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16387">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16387">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16387">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1" fill="hold">
                                          <p:stCondLst>
                                            <p:cond delay="0"/>
                                          </p:stCondLst>
                                        </p:cTn>
                                        <p:tgtEl>
                                          <p:spTgt spid="16387">
                                            <p:txEl>
                                              <p:pRg st="2" end="2"/>
                                            </p:txEl>
                                          </p:spTgt>
                                        </p:tgtEl>
                                        <p:attrNameLst>
                                          <p:attrName>style.visibility</p:attrName>
                                        </p:attrNameLst>
                                      </p:cBhvr>
                                      <p:to>
                                        <p:strVal val="visible"/>
                                      </p:to>
                                    </p:set>
                                    <p:anim calcmode="lin" valueType="num">
                                      <p:cBhvr>
                                        <p:cTn id="23" dur="500" fill="hold"/>
                                        <p:tgtEl>
                                          <p:spTgt spid="1638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6387">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6387">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16387">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1" fill="hold">
                                          <p:stCondLst>
                                            <p:cond delay="0"/>
                                          </p:stCondLst>
                                        </p:cTn>
                                        <p:tgtEl>
                                          <p:spTgt spid="16387">
                                            <p:txEl>
                                              <p:pRg st="4" end="4"/>
                                            </p:txEl>
                                          </p:spTgt>
                                        </p:tgtEl>
                                        <p:attrNameLst>
                                          <p:attrName>style.visibility</p:attrName>
                                        </p:attrNameLst>
                                      </p:cBhvr>
                                      <p:to>
                                        <p:strVal val="visible"/>
                                      </p:to>
                                    </p:set>
                                    <p:anim calcmode="lin" valueType="num">
                                      <p:cBhvr>
                                        <p:cTn id="31" dur="500" fill="hold"/>
                                        <p:tgtEl>
                                          <p:spTgt spid="1638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6387">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16387">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16387">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1" fill="hold">
                                          <p:stCondLst>
                                            <p:cond delay="0"/>
                                          </p:stCondLst>
                                        </p:cTn>
                                        <p:tgtEl>
                                          <p:spTgt spid="16387">
                                            <p:txEl>
                                              <p:pRg st="6" end="6"/>
                                            </p:txEl>
                                          </p:spTgt>
                                        </p:tgtEl>
                                        <p:attrNameLst>
                                          <p:attrName>style.visibility</p:attrName>
                                        </p:attrNameLst>
                                      </p:cBhvr>
                                      <p:to>
                                        <p:strVal val="visible"/>
                                      </p:to>
                                    </p:set>
                                    <p:anim calcmode="lin" valueType="num">
                                      <p:cBhvr>
                                        <p:cTn id="39" dur="500" fill="hold"/>
                                        <p:tgtEl>
                                          <p:spTgt spid="16387">
                                            <p:txEl>
                                              <p:pRg st="6" end="6"/>
                                            </p:txEl>
                                          </p:spTgt>
                                        </p:tgtEl>
                                        <p:attrNameLst>
                                          <p:attrName>ppt_w</p:attrName>
                                        </p:attrNameLst>
                                      </p:cBhvr>
                                      <p:tavLst>
                                        <p:tav tm="0">
                                          <p:val>
                                            <p:fltVal val="0"/>
                                          </p:val>
                                        </p:tav>
                                        <p:tav tm="100000">
                                          <p:val>
                                            <p:strVal val="#ppt_w"/>
                                          </p:val>
                                        </p:tav>
                                      </p:tavLst>
                                    </p:anim>
                                    <p:anim calcmode="lin" valueType="num">
                                      <p:cBhvr>
                                        <p:cTn id="40" dur="500" fill="hold"/>
                                        <p:tgtEl>
                                          <p:spTgt spid="16387">
                                            <p:txEl>
                                              <p:pRg st="6" end="6"/>
                                            </p:txEl>
                                          </p:spTgt>
                                        </p:tgtEl>
                                        <p:attrNameLst>
                                          <p:attrName>ppt_h</p:attrName>
                                        </p:attrNameLst>
                                      </p:cBhvr>
                                      <p:tavLst>
                                        <p:tav tm="0">
                                          <p:val>
                                            <p:fltVal val="0"/>
                                          </p:val>
                                        </p:tav>
                                        <p:tav tm="100000">
                                          <p:val>
                                            <p:strVal val="#ppt_h"/>
                                          </p:val>
                                        </p:tav>
                                      </p:tavLst>
                                    </p:anim>
                                    <p:anim calcmode="lin" valueType="num">
                                      <p:cBhvr>
                                        <p:cTn id="41" dur="500" fill="hold"/>
                                        <p:tgtEl>
                                          <p:spTgt spid="16387">
                                            <p:txEl>
                                              <p:pRg st="6" end="6"/>
                                            </p:txEl>
                                          </p:spTgt>
                                        </p:tgtEl>
                                        <p:attrNameLst>
                                          <p:attrName>style.rotation</p:attrName>
                                        </p:attrNameLst>
                                      </p:cBhvr>
                                      <p:tavLst>
                                        <p:tav tm="0">
                                          <p:val>
                                            <p:fltVal val="360"/>
                                          </p:val>
                                        </p:tav>
                                        <p:tav tm="100000">
                                          <p:val>
                                            <p:fltVal val="0"/>
                                          </p:val>
                                        </p:tav>
                                      </p:tavLst>
                                    </p:anim>
                                    <p:animEffect transition="in" filter="fade">
                                      <p:cBhvr>
                                        <p:cTn id="42" dur="500"/>
                                        <p:tgtEl>
                                          <p:spTgt spid="16387">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9" presetClass="entr" presetSubtype="0" decel="100000" fill="hold" grpId="0" nodeType="clickEffect">
                                  <p:stCondLst>
                                    <p:cond delay="0"/>
                                  </p:stCondLst>
                                  <p:iterate type="lt">
                                    <p:tmPct val="10000"/>
                                  </p:iterate>
                                  <p:childTnLst>
                                    <p:set>
                                      <p:cBhvr>
                                        <p:cTn id="46" dur="1" fill="hold">
                                          <p:stCondLst>
                                            <p:cond delay="0"/>
                                          </p:stCondLst>
                                        </p:cTn>
                                        <p:tgtEl>
                                          <p:spTgt spid="16387">
                                            <p:txEl>
                                              <p:pRg st="8" end="8"/>
                                            </p:txEl>
                                          </p:spTgt>
                                        </p:tgtEl>
                                        <p:attrNameLst>
                                          <p:attrName>style.visibility</p:attrName>
                                        </p:attrNameLst>
                                      </p:cBhvr>
                                      <p:to>
                                        <p:strVal val="visible"/>
                                      </p:to>
                                    </p:set>
                                    <p:anim calcmode="lin" valueType="num">
                                      <p:cBhvr>
                                        <p:cTn id="47" dur="500" fill="hold"/>
                                        <p:tgtEl>
                                          <p:spTgt spid="16387">
                                            <p:txEl>
                                              <p:pRg st="8" end="8"/>
                                            </p:txEl>
                                          </p:spTgt>
                                        </p:tgtEl>
                                        <p:attrNameLst>
                                          <p:attrName>ppt_w</p:attrName>
                                        </p:attrNameLst>
                                      </p:cBhvr>
                                      <p:tavLst>
                                        <p:tav tm="0">
                                          <p:val>
                                            <p:fltVal val="0"/>
                                          </p:val>
                                        </p:tav>
                                        <p:tav tm="100000">
                                          <p:val>
                                            <p:strVal val="#ppt_w"/>
                                          </p:val>
                                        </p:tav>
                                      </p:tavLst>
                                    </p:anim>
                                    <p:anim calcmode="lin" valueType="num">
                                      <p:cBhvr>
                                        <p:cTn id="48" dur="500" fill="hold"/>
                                        <p:tgtEl>
                                          <p:spTgt spid="16387">
                                            <p:txEl>
                                              <p:pRg st="8" end="8"/>
                                            </p:txEl>
                                          </p:spTgt>
                                        </p:tgtEl>
                                        <p:attrNameLst>
                                          <p:attrName>ppt_h</p:attrName>
                                        </p:attrNameLst>
                                      </p:cBhvr>
                                      <p:tavLst>
                                        <p:tav tm="0">
                                          <p:val>
                                            <p:fltVal val="0"/>
                                          </p:val>
                                        </p:tav>
                                        <p:tav tm="100000">
                                          <p:val>
                                            <p:strVal val="#ppt_h"/>
                                          </p:val>
                                        </p:tav>
                                      </p:tavLst>
                                    </p:anim>
                                    <p:anim calcmode="lin" valueType="num">
                                      <p:cBhvr>
                                        <p:cTn id="49" dur="500" fill="hold"/>
                                        <p:tgtEl>
                                          <p:spTgt spid="16387">
                                            <p:txEl>
                                              <p:pRg st="8" end="8"/>
                                            </p:txEl>
                                          </p:spTgt>
                                        </p:tgtEl>
                                        <p:attrNameLst>
                                          <p:attrName>style.rotation</p:attrName>
                                        </p:attrNameLst>
                                      </p:cBhvr>
                                      <p:tavLst>
                                        <p:tav tm="0">
                                          <p:val>
                                            <p:fltVal val="360"/>
                                          </p:val>
                                        </p:tav>
                                        <p:tav tm="100000">
                                          <p:val>
                                            <p:fltVal val="0"/>
                                          </p:val>
                                        </p:tav>
                                      </p:tavLst>
                                    </p:anim>
                                    <p:animEffect transition="in" filter="fade">
                                      <p:cBhvr>
                                        <p:cTn id="50" dur="500"/>
                                        <p:tgtEl>
                                          <p:spTgt spid="1638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http://maybusch.com/wp-content/uploads/2014/08/how-to-persuade-people-without-alienating-them-1200x6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13336" y="290515"/>
            <a:ext cx="8365331" cy="62769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073137" y="109143"/>
            <a:ext cx="7886700" cy="1325563"/>
          </a:xfrm>
        </p:spPr>
        <p:txBody>
          <a:bodyPr>
            <a:normAutofit/>
          </a:bodyPr>
          <a:lstStyle/>
          <a:p>
            <a:r>
              <a:rPr lang="en-GB" sz="3600" dirty="0">
                <a:effectLst>
                  <a:outerShdw blurRad="38100" dist="38100" dir="2700000" algn="tl">
                    <a:srgbClr val="000000">
                      <a:alpha val="43137"/>
                    </a:srgbClr>
                  </a:outerShdw>
                </a:effectLst>
                <a:latin typeface="CCW Cursive Writing 7" pitchFamily="66" charset="0"/>
              </a:rPr>
              <a:t>Persuade the class…</a:t>
            </a:r>
          </a:p>
        </p:txBody>
      </p:sp>
      <p:sp>
        <p:nvSpPr>
          <p:cNvPr id="3" name="Content Placeholder 2"/>
          <p:cNvSpPr>
            <a:spLocks noGrp="1"/>
          </p:cNvSpPr>
          <p:nvPr>
            <p:ph idx="1"/>
          </p:nvPr>
        </p:nvSpPr>
        <p:spPr>
          <a:xfrm>
            <a:off x="2073137" y="1253331"/>
            <a:ext cx="7886700" cy="4351338"/>
          </a:xfrm>
        </p:spPr>
        <p:txBody>
          <a:bodyPr>
            <a:normAutofit/>
          </a:bodyPr>
          <a:lstStyle/>
          <a:p>
            <a:pPr marL="0" indent="0">
              <a:buNone/>
            </a:pPr>
            <a:r>
              <a:rPr lang="en-GB" sz="2000" dirty="0">
                <a:latin typeface="CCW Cursive Writing 7" pitchFamily="66" charset="0"/>
              </a:rPr>
              <a:t>In 50 words, persuade the class why your line is the best line from the poem…</a:t>
            </a:r>
          </a:p>
          <a:p>
            <a:pPr marL="0" indent="0">
              <a:buNone/>
            </a:pPr>
            <a:endParaRPr lang="en-GB" sz="2000" dirty="0">
              <a:latin typeface="CCW Cursive Writing 7" pitchFamily="66" charset="0"/>
            </a:endParaRPr>
          </a:p>
          <a:p>
            <a:pPr marL="0" indent="0">
              <a:buNone/>
            </a:pPr>
            <a:r>
              <a:rPr lang="en-GB" sz="2000" dirty="0">
                <a:latin typeface="CCW Cursive Writing 7" pitchFamily="66" charset="0"/>
              </a:rPr>
              <a:t>There are words and phrases on your table to help you.</a:t>
            </a:r>
          </a:p>
        </p:txBody>
      </p:sp>
    </p:spTree>
    <p:extLst>
      <p:ext uri="{BB962C8B-B14F-4D97-AF65-F5344CB8AC3E}">
        <p14:creationId xmlns:p14="http://schemas.microsoft.com/office/powerpoint/2010/main" val="2394333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16FD0913-8D0B-459B-8B46-4D5DB3A695F5}"/>
              </a:ext>
            </a:extLst>
          </p:cNvPr>
          <p:cNvSpPr>
            <a:spLocks noGrp="1"/>
          </p:cNvSpPr>
          <p:nvPr>
            <p:ph type="title"/>
          </p:nvPr>
        </p:nvSpPr>
        <p:spPr>
          <a:xfrm>
            <a:off x="1981201" y="479426"/>
            <a:ext cx="8220075" cy="993775"/>
          </a:xfrm>
        </p:spPr>
        <p:txBody>
          <a:bodyPr/>
          <a:lstStyle/>
          <a:p>
            <a:pPr eaLnBrk="1" hangingPunct="1"/>
            <a:r>
              <a:rPr lang="en-GB" altLang="en-US" sz="3600"/>
              <a:t>Alliteration</a:t>
            </a:r>
          </a:p>
        </p:txBody>
      </p:sp>
      <p:sp>
        <p:nvSpPr>
          <p:cNvPr id="2" name="Oval 1">
            <a:extLst>
              <a:ext uri="{FF2B5EF4-FFF2-40B4-BE49-F238E27FC236}">
                <a16:creationId xmlns:a16="http://schemas.microsoft.com/office/drawing/2014/main" id="{B5000AB8-B366-4FAA-8D1C-2CBC5E1A21A1}"/>
              </a:ext>
            </a:extLst>
          </p:cNvPr>
          <p:cNvSpPr/>
          <p:nvPr/>
        </p:nvSpPr>
        <p:spPr>
          <a:xfrm>
            <a:off x="3946525" y="1577975"/>
            <a:ext cx="4298950" cy="430053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anchor="ctr"/>
          <a:lstStyle/>
          <a:p>
            <a:pPr algn="ctr">
              <a:defRPr/>
            </a:pPr>
            <a:r>
              <a:rPr lang="en-GB" dirty="0">
                <a:solidFill>
                  <a:schemeClr val="tx1"/>
                </a:solidFill>
              </a:rPr>
              <a:t>Alliteration is the stylistic device of using a series of words begin with the same consonant sound.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a:extLst>
              <a:ext uri="{FF2B5EF4-FFF2-40B4-BE49-F238E27FC236}">
                <a16:creationId xmlns:a16="http://schemas.microsoft.com/office/drawing/2014/main" id="{97AF4C15-DBDE-4935-AC2B-974E79D573F5}"/>
              </a:ext>
            </a:extLst>
          </p:cNvPr>
          <p:cNvSpPr>
            <a:spLocks noGrp="1"/>
          </p:cNvSpPr>
          <p:nvPr>
            <p:ph type="title"/>
          </p:nvPr>
        </p:nvSpPr>
        <p:spPr>
          <a:xfrm>
            <a:off x="1981201" y="479426"/>
            <a:ext cx="8220075" cy="993775"/>
          </a:xfrm>
        </p:spPr>
        <p:txBody>
          <a:bodyPr/>
          <a:lstStyle/>
          <a:p>
            <a:pPr eaLnBrk="1" hangingPunct="1"/>
            <a:r>
              <a:rPr lang="en-GB" altLang="en-US"/>
              <a:t>What Is It?</a:t>
            </a:r>
          </a:p>
        </p:txBody>
      </p:sp>
      <p:sp>
        <p:nvSpPr>
          <p:cNvPr id="10243" name="TextBox 3">
            <a:extLst>
              <a:ext uri="{FF2B5EF4-FFF2-40B4-BE49-F238E27FC236}">
                <a16:creationId xmlns:a16="http://schemas.microsoft.com/office/drawing/2014/main" id="{0809AB10-90B3-44AA-80E3-412EECE5FC36}"/>
              </a:ext>
            </a:extLst>
          </p:cNvPr>
          <p:cNvSpPr txBox="1">
            <a:spLocks noChangeArrowheads="1"/>
          </p:cNvSpPr>
          <p:nvPr/>
        </p:nvSpPr>
        <p:spPr bwMode="auto">
          <a:xfrm>
            <a:off x="2279650" y="146843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Characteristically, alliteration is the use of a series of words beginning with the same consonant or syllabic sound. While alliteration doesn't usually give much added depth to writing, it can add humour                        and expression.</a:t>
            </a:r>
          </a:p>
        </p:txBody>
      </p:sp>
      <p:sp>
        <p:nvSpPr>
          <p:cNvPr id="5" name="TextBox 4">
            <a:extLst>
              <a:ext uri="{FF2B5EF4-FFF2-40B4-BE49-F238E27FC236}">
                <a16:creationId xmlns:a16="http://schemas.microsoft.com/office/drawing/2014/main" id="{813599F4-1D94-450D-8043-0878BF871A50}"/>
              </a:ext>
            </a:extLst>
          </p:cNvPr>
          <p:cNvSpPr txBox="1"/>
          <p:nvPr/>
        </p:nvSpPr>
        <p:spPr>
          <a:xfrm>
            <a:off x="2279650" y="5073651"/>
            <a:ext cx="7632700" cy="1019175"/>
          </a:xfrm>
          <a:prstGeom prst="rect">
            <a:avLst/>
          </a:prstGeom>
          <a:solidFill>
            <a:schemeClr val="accent4">
              <a:lumMod val="60000"/>
              <a:lumOff val="40000"/>
            </a:schemeClr>
          </a:solidFill>
        </p:spPr>
        <p:txBody>
          <a:bodyPr lIns="108000" tIns="108000" rIns="108000" bIns="108000" anchor="ctr"/>
          <a:lstStyle/>
          <a:p>
            <a:pPr algn="ctr">
              <a:defRPr/>
            </a:pPr>
            <a:r>
              <a:rPr lang="en-GB" dirty="0"/>
              <a:t>Busy buzzing, the bee behaved beautifully.</a:t>
            </a:r>
          </a:p>
        </p:txBody>
      </p:sp>
      <p:pic>
        <p:nvPicPr>
          <p:cNvPr id="6" name="Picture 5">
            <a:extLst>
              <a:ext uri="{FF2B5EF4-FFF2-40B4-BE49-F238E27FC236}">
                <a16:creationId xmlns:a16="http://schemas.microsoft.com/office/drawing/2014/main" id="{87B2253B-4EB2-4436-8C8B-0B48D8A38D2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51450" y="3016250"/>
            <a:ext cx="2052638"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withEffect">
                                  <p:stCondLst>
                                    <p:cond delay="0"/>
                                  </p:stCondLst>
                                  <p:childTnLst>
                                    <p:animMotion origin="layout" path="M -0.50677 -0.00647 L -0.50677 -0.00647 C -0.50486 -0.00948 -0.50295 -0.01226 -0.50104 -0.01527 C -0.50035 -0.01666 -0.5 -0.01805 -0.49913 -0.01921 C -0.49809 -0.02083 -0.49653 -0.02152 -0.49531 -0.02314 C -0.49323 -0.02546 -0.49184 -0.0287 -0.48958 -0.03078 C -0.48767 -0.0324 -0.48542 -0.03379 -0.48385 -0.03587 C -0.48281 -0.03726 -0.48194 -0.03865 -0.4809 -0.03981 C -0.47899 -0.04166 -0.47691 -0.04305 -0.47517 -0.0449 C -0.46944 -0.05046 -0.47257 -0.04745 -0.46545 -0.05393 C -0.45851 -0.06018 -0.46736 -0.05254 -0.45885 -0.05902 C -0.45781 -0.05971 -0.45694 -0.06087 -0.4559 -0.06157 C -0.45503 -0.06203 -0.45399 -0.06226 -0.45295 -0.06272 C -0.45174 -0.06365 -0.45052 -0.06458 -0.44913 -0.06527 C -0.44722 -0.06643 -0.4434 -0.06782 -0.4434 -0.06782 C -0.43802 -0.06758 -0.43246 -0.06758 -0.42708 -0.06666 C -0.42413 -0.06596 -0.42292 -0.06296 -0.42031 -0.06157 C -0.41805 -0.06018 -0.41562 -0.06041 -0.41354 -0.05902 C -0.41163 -0.0574 -0.40972 -0.05555 -0.40781 -0.05393 C -0.40781 -0.05393 -0.40208 -0.0486 -0.40208 -0.0486 C -0.40104 -0.04745 -0.40017 -0.04606 -0.39913 -0.0449 C -0.3974 -0.04305 -0.3934 -0.03981 -0.3934 -0.03981 C -0.38802 -0.02893 -0.39687 -0.04559 -0.38576 -0.03078 L -0.37986 -0.02314 C -0.37899 -0.02175 -0.37778 -0.02083 -0.37708 -0.01921 C -0.37552 -0.0162 -0.37465 -0.01365 -0.37222 -0.01157 C -0.37101 -0.01041 -0.36962 -0.01018 -0.3684 -0.00902 C -0.36285 -0.0037 -0.36771 -0.00694 -0.36354 -0.00115 C -0.36163 0.00117 -0.36007 0.00163 -0.35781 0.00255 L -0.35208 0.00765 C -0.35104 0.00857 -0.35017 0.00973 -0.34913 0.01019 L -0.3434 0.01274 C -0.34236 0.0132 -0.34149 0.0139 -0.34045 0.01413 L -0.33472 0.01552 C -0.33368 0.01575 -0.33281 0.01644 -0.33177 0.01667 C -0.31788 0.02084 -0.30191 0.01714 -0.28854 0.01667 C -0.28698 0.01621 -0.28542 0.01598 -0.28368 0.01552 C -0.28281 0.01505 -0.28177 0.01459 -0.2809 0.01413 C -0.2783 0.0132 -0.27569 0.01274 -0.27326 0.01158 C -0.2691 0.00973 -0.27135 0.01066 -0.26649 0.00904 C -0.26406 0.00695 -0.2625 0.00533 -0.25972 0.00394 C -0.25851 0.00325 -0.25712 0.00302 -0.2559 0.00255 C -0.24549 -0.00647 -0.26128 0.00765 -0.25017 -0.00393 C -0.24826 -0.00578 -0.24618 -0.00717 -0.24427 -0.00902 L -0.24149 -0.01157 C -0.23819 -0.01782 -0.24045 -0.01458 -0.23368 -0.02059 L -0.2309 -0.02314 C -0.22708 -0.03055 -0.23125 -0.0236 -0.22517 -0.02939 C -0.22396 -0.03055 -0.22326 -0.03217 -0.22222 -0.03333 C -0.22135 -0.03425 -0.22031 -0.03495 -0.21927 -0.03587 C -0.21875 -0.03726 -0.21823 -0.03865 -0.21736 -0.03981 C -0.21476 -0.04397 -0.21128 -0.04698 -0.20781 -0.04999 C -0.20712 -0.05115 -0.20677 -0.05277 -0.2059 -0.05393 C -0.20503 -0.05462 -0.20382 -0.05462 -0.20295 -0.05508 C -0.20191 -0.05578 -0.20121 -0.05694 -0.20017 -0.05763 C -0.19722 -0.05971 -0.19219 -0.05971 -0.18958 -0.06018 C -0.18316 -0.05971 -0.17674 -0.05995 -0.17031 -0.05902 C -0.16823 -0.05856 -0.16649 -0.05694 -0.16458 -0.05647 C -0.15486 -0.05323 -0.15937 -0.05485 -0.15104 -0.05115 C -0.15017 -0.05092 -0.14913 -0.05046 -0.14809 -0.04999 C -0.14219 -0.04675 -0.14496 -0.04791 -0.13958 -0.04606 C -0.12969 -0.03633 -0.14392 -0.04976 -0.12708 -0.03842 C -0.12448 -0.0368 -0.1217 -0.03518 -0.11927 -0.03333 C -0.11371 -0.0287 -0.11632 -0.03032 -0.11163 -0.02823 C -0.10642 -0.0236 -0.10972 -0.02638 -0.10104 -0.02059 C -0.09809 -0.01851 -0.09375 -0.01596 -0.09149 -0.01272 C -0.09045 -0.01157 -0.08958 -0.01018 -0.08854 -0.00902 C -0.08733 -0.00763 -0.08594 -0.00624 -0.08472 -0.00508 C -0.08385 -0.00416 -0.08264 -0.00346 -0.08177 -0.00254 C -0.08073 -0.00138 -0.08003 0.00024 -0.07899 0.0014 C -0.07778 0.00232 -0.07639 0.00302 -0.07517 0.00394 C -0.07135 0.00672 -0.06962 0.01019 -0.06458 0.01158 L -0.05972 0.01274 C -0.05851 0.01367 -0.05712 0.01459 -0.0559 0.01552 C -0.04705 0.02038 -0.03455 0.01575 -0.02708 0.01552 L -0.02222 0.01413 C -0.01996 0.01367 -0.01597 0.0132 -0.01354 0.01158 C -0.0125 0.01089 -0.01163 0.00973 -0.01059 0.00904 C -0.00972 0.00834 -0.00868 0.00834 -0.00781 0.00765 C -0.00642 0.00695 -0.00226 0.00417 -0.00104 0.00255 C -0.00052 0.00186 -0.00035 0.00093 1.11111E-6 5.18519E-6 " pathEditMode="relative" ptsTypes="AAAAAAAAAAAAAAAAAAAAAAAAAAAAAAAAAAAAAAAAAAAAAAAAAAAAAAAAAAAAAAAAAAAAAAAAAAAAAAAAA">
                                      <p:cBhvr>
                                        <p:cTn id="6" dur="3000" fill="hold"/>
                                        <p:tgtEl>
                                          <p:spTgt spid="6"/>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FFE4B0A0-7CDE-4502-A501-1B51806C8270}"/>
              </a:ext>
            </a:extLst>
          </p:cNvPr>
          <p:cNvSpPr>
            <a:spLocks noGrp="1"/>
          </p:cNvSpPr>
          <p:nvPr>
            <p:ph type="title"/>
          </p:nvPr>
        </p:nvSpPr>
        <p:spPr>
          <a:xfrm>
            <a:off x="1981201" y="479426"/>
            <a:ext cx="8220075" cy="993775"/>
          </a:xfrm>
        </p:spPr>
        <p:txBody>
          <a:bodyPr/>
          <a:lstStyle/>
          <a:p>
            <a:pPr eaLnBrk="1" hangingPunct="1"/>
            <a:r>
              <a:rPr lang="en-GB" altLang="en-US"/>
              <a:t>Why Use It?</a:t>
            </a:r>
          </a:p>
        </p:txBody>
      </p:sp>
      <p:sp>
        <p:nvSpPr>
          <p:cNvPr id="11267" name="TextBox 3">
            <a:extLst>
              <a:ext uri="{FF2B5EF4-FFF2-40B4-BE49-F238E27FC236}">
                <a16:creationId xmlns:a16="http://schemas.microsoft.com/office/drawing/2014/main" id="{385806D8-34AE-4A85-BBAF-C358E80DA848}"/>
              </a:ext>
            </a:extLst>
          </p:cNvPr>
          <p:cNvSpPr txBox="1">
            <a:spLocks noChangeArrowheads="1"/>
          </p:cNvSpPr>
          <p:nvPr/>
        </p:nvSpPr>
        <p:spPr bwMode="auto">
          <a:xfrm>
            <a:off x="2279650" y="1468438"/>
            <a:ext cx="76327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As mentioned, it might not add to the depth of meaning of your writing, but it will make it sound better. Alliteration can make your words more engaging – and entertaining. And, when your writing engages your audience they are more likely to pay attention and remember what                you say.</a:t>
            </a:r>
          </a:p>
        </p:txBody>
      </p:sp>
      <p:sp>
        <p:nvSpPr>
          <p:cNvPr id="5" name="TextBox 4">
            <a:extLst>
              <a:ext uri="{FF2B5EF4-FFF2-40B4-BE49-F238E27FC236}">
                <a16:creationId xmlns:a16="http://schemas.microsoft.com/office/drawing/2014/main" id="{528430BF-6909-4C0D-BA3A-B3D0A76FAC3A}"/>
              </a:ext>
            </a:extLst>
          </p:cNvPr>
          <p:cNvSpPr txBox="1"/>
          <p:nvPr/>
        </p:nvSpPr>
        <p:spPr>
          <a:xfrm>
            <a:off x="2279650" y="5073651"/>
            <a:ext cx="7632700" cy="1019175"/>
          </a:xfrm>
          <a:prstGeom prst="rect">
            <a:avLst/>
          </a:prstGeom>
          <a:solidFill>
            <a:schemeClr val="accent4">
              <a:lumMod val="60000"/>
              <a:lumOff val="40000"/>
            </a:schemeClr>
          </a:solidFill>
        </p:spPr>
        <p:txBody>
          <a:bodyPr lIns="108000" tIns="108000" rIns="108000" bIns="108000" anchor="ctr"/>
          <a:lstStyle/>
          <a:p>
            <a:pPr algn="ctr">
              <a:defRPr/>
            </a:pPr>
            <a:r>
              <a:rPr lang="en-GB" dirty="0"/>
              <a:t>Larry’s leaping lizard.</a:t>
            </a:r>
          </a:p>
        </p:txBody>
      </p:sp>
      <p:pic>
        <p:nvPicPr>
          <p:cNvPr id="11269" name="Picture 6">
            <a:extLst>
              <a:ext uri="{FF2B5EF4-FFF2-40B4-BE49-F238E27FC236}">
                <a16:creationId xmlns:a16="http://schemas.microsoft.com/office/drawing/2014/main" id="{51C28EC8-A564-4C33-A682-33BFDED6B3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11613" y="3068638"/>
            <a:ext cx="4868862"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
            <a:extLst>
              <a:ext uri="{FF2B5EF4-FFF2-40B4-BE49-F238E27FC236}">
                <a16:creationId xmlns:a16="http://schemas.microsoft.com/office/drawing/2014/main" id="{F1A7D74B-3605-4446-A7E4-167566818007}"/>
              </a:ext>
            </a:extLst>
          </p:cNvPr>
          <p:cNvSpPr>
            <a:spLocks noGrp="1"/>
          </p:cNvSpPr>
          <p:nvPr>
            <p:ph type="title"/>
          </p:nvPr>
        </p:nvSpPr>
        <p:spPr>
          <a:xfrm>
            <a:off x="1981201" y="479426"/>
            <a:ext cx="8220075" cy="993775"/>
          </a:xfrm>
        </p:spPr>
        <p:txBody>
          <a:bodyPr/>
          <a:lstStyle/>
          <a:p>
            <a:pPr eaLnBrk="1" hangingPunct="1"/>
            <a:r>
              <a:rPr lang="en-GB" altLang="en-US"/>
              <a:t>How to Use Alliteration</a:t>
            </a:r>
          </a:p>
        </p:txBody>
      </p:sp>
      <p:sp>
        <p:nvSpPr>
          <p:cNvPr id="12291" name="TextBox 3">
            <a:extLst>
              <a:ext uri="{FF2B5EF4-FFF2-40B4-BE49-F238E27FC236}">
                <a16:creationId xmlns:a16="http://schemas.microsoft.com/office/drawing/2014/main" id="{9DE16D48-0123-4E2F-A948-193868892B4B}"/>
              </a:ext>
            </a:extLst>
          </p:cNvPr>
          <p:cNvSpPr txBox="1">
            <a:spLocks noChangeArrowheads="1"/>
          </p:cNvSpPr>
          <p:nvPr/>
        </p:nvSpPr>
        <p:spPr bwMode="auto">
          <a:xfrm>
            <a:off x="2279651" y="1468439"/>
            <a:ext cx="37623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Alliteration is a technique that gives sentences a little more description, humour and energy. Try playing around with alliterative words and phrases to make your words come alive. </a:t>
            </a:r>
          </a:p>
        </p:txBody>
      </p:sp>
      <p:sp>
        <p:nvSpPr>
          <p:cNvPr id="5" name="TextBox 4">
            <a:extLst>
              <a:ext uri="{FF2B5EF4-FFF2-40B4-BE49-F238E27FC236}">
                <a16:creationId xmlns:a16="http://schemas.microsoft.com/office/drawing/2014/main" id="{6EBF326D-1D92-414B-B2CF-9737638DFC5D}"/>
              </a:ext>
            </a:extLst>
          </p:cNvPr>
          <p:cNvSpPr txBox="1"/>
          <p:nvPr/>
        </p:nvSpPr>
        <p:spPr>
          <a:xfrm>
            <a:off x="2279650" y="5073651"/>
            <a:ext cx="7632700" cy="1019175"/>
          </a:xfrm>
          <a:prstGeom prst="rect">
            <a:avLst/>
          </a:prstGeom>
          <a:solidFill>
            <a:schemeClr val="accent4">
              <a:lumMod val="60000"/>
              <a:lumOff val="40000"/>
            </a:schemeClr>
          </a:solidFill>
        </p:spPr>
        <p:txBody>
          <a:bodyPr lIns="108000" tIns="108000" rIns="108000" bIns="108000" anchor="ctr"/>
          <a:lstStyle/>
          <a:p>
            <a:pPr algn="ctr">
              <a:defRPr/>
            </a:pPr>
            <a:r>
              <a:rPr lang="en-GB" dirty="0"/>
              <a:t>Make a mountain out of a molehill.</a:t>
            </a:r>
          </a:p>
        </p:txBody>
      </p:sp>
      <p:sp>
        <p:nvSpPr>
          <p:cNvPr id="8" name="TextBox 7">
            <a:extLst>
              <a:ext uri="{FF2B5EF4-FFF2-40B4-BE49-F238E27FC236}">
                <a16:creationId xmlns:a16="http://schemas.microsoft.com/office/drawing/2014/main" id="{FF00EDC3-F3B9-431A-8FF6-ED51581EC483}"/>
              </a:ext>
            </a:extLst>
          </p:cNvPr>
          <p:cNvSpPr txBox="1"/>
          <p:nvPr/>
        </p:nvSpPr>
        <p:spPr>
          <a:xfrm>
            <a:off x="6210301" y="1468439"/>
            <a:ext cx="3698875" cy="1754187"/>
          </a:xfrm>
          <a:prstGeom prst="rect">
            <a:avLst/>
          </a:prstGeom>
          <a:solidFill>
            <a:schemeClr val="accent6">
              <a:lumMod val="40000"/>
              <a:lumOff val="60000"/>
            </a:schemeClr>
          </a:solidFill>
        </p:spPr>
        <p:txBody>
          <a:bodyPr lIns="108000" tIns="108000" rIns="108000" bIns="108000" anchor="ctr"/>
          <a:lstStyle/>
          <a:p>
            <a:pPr algn="ctr">
              <a:defRPr/>
            </a:pPr>
            <a:r>
              <a:rPr lang="en-GB" dirty="0"/>
              <a:t>Alliteration is often found in sayings and humorous poetry, so be creative with the words and phrasing of your language.</a:t>
            </a:r>
          </a:p>
        </p:txBody>
      </p:sp>
      <p:pic>
        <p:nvPicPr>
          <p:cNvPr id="12294" name="Picture 1">
            <a:extLst>
              <a:ext uri="{FF2B5EF4-FFF2-40B4-BE49-F238E27FC236}">
                <a16:creationId xmlns:a16="http://schemas.microsoft.com/office/drawing/2014/main" id="{DC5A5220-C6DD-40E3-BA9B-B5AD0855A5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40263" y="3506789"/>
            <a:ext cx="3319462"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2C03168D-10FE-4B0E-8C30-A5423FD9D24B}"/>
              </a:ext>
            </a:extLst>
          </p:cNvPr>
          <p:cNvSpPr>
            <a:spLocks noGrp="1"/>
          </p:cNvSpPr>
          <p:nvPr>
            <p:ph type="title"/>
          </p:nvPr>
        </p:nvSpPr>
        <p:spPr>
          <a:xfrm>
            <a:off x="1981201" y="479426"/>
            <a:ext cx="8220075" cy="993775"/>
          </a:xfrm>
        </p:spPr>
        <p:txBody>
          <a:bodyPr/>
          <a:lstStyle/>
          <a:p>
            <a:pPr eaLnBrk="1" hangingPunct="1"/>
            <a:r>
              <a:rPr lang="en-GB" altLang="en-US"/>
              <a:t>How to Identify Alliteration</a:t>
            </a:r>
          </a:p>
        </p:txBody>
      </p:sp>
      <p:sp>
        <p:nvSpPr>
          <p:cNvPr id="13315" name="TextBox 3">
            <a:extLst>
              <a:ext uri="{FF2B5EF4-FFF2-40B4-BE49-F238E27FC236}">
                <a16:creationId xmlns:a16="http://schemas.microsoft.com/office/drawing/2014/main" id="{8F62B49F-AF42-42D4-8EC1-6C3AB116589B}"/>
              </a:ext>
            </a:extLst>
          </p:cNvPr>
          <p:cNvSpPr txBox="1">
            <a:spLocks noChangeArrowheads="1"/>
          </p:cNvSpPr>
          <p:nvPr/>
        </p:nvSpPr>
        <p:spPr bwMode="auto">
          <a:xfrm>
            <a:off x="2279650" y="1468439"/>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best way to spot alliteration being used is to read out the sentence, listening for the words with the identical consonant sounds. As you read these sentences, identify the alliterative letter or sound.</a:t>
            </a:r>
          </a:p>
        </p:txBody>
      </p:sp>
      <p:pic>
        <p:nvPicPr>
          <p:cNvPr id="13316" name="Picture 5">
            <a:extLst>
              <a:ext uri="{FF2B5EF4-FFF2-40B4-BE49-F238E27FC236}">
                <a16:creationId xmlns:a16="http://schemas.microsoft.com/office/drawing/2014/main" id="{373E63FF-BC87-4D64-9B76-5BFEDEF5625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90900" y="2716213"/>
            <a:ext cx="4324350"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a:extLst>
              <a:ext uri="{FF2B5EF4-FFF2-40B4-BE49-F238E27FC236}">
                <a16:creationId xmlns:a16="http://schemas.microsoft.com/office/drawing/2014/main" id="{0488D0E2-FFFF-4F06-A34C-F8AFB4BF493B}"/>
              </a:ext>
            </a:extLst>
          </p:cNvPr>
          <p:cNvSpPr>
            <a:spLocks noGrp="1"/>
          </p:cNvSpPr>
          <p:nvPr>
            <p:ph type="title"/>
          </p:nvPr>
        </p:nvSpPr>
        <p:spPr>
          <a:xfrm>
            <a:off x="1981201" y="479426"/>
            <a:ext cx="8220075" cy="993775"/>
          </a:xfrm>
        </p:spPr>
        <p:txBody>
          <a:bodyPr/>
          <a:lstStyle/>
          <a:p>
            <a:pPr eaLnBrk="1" hangingPunct="1"/>
            <a:r>
              <a:rPr lang="en-GB" altLang="en-US"/>
              <a:t>Check out the Consonant</a:t>
            </a:r>
          </a:p>
        </p:txBody>
      </p:sp>
      <p:sp>
        <p:nvSpPr>
          <p:cNvPr id="14339" name="TextBox 3">
            <a:extLst>
              <a:ext uri="{FF2B5EF4-FFF2-40B4-BE49-F238E27FC236}">
                <a16:creationId xmlns:a16="http://schemas.microsoft.com/office/drawing/2014/main" id="{80EF4D19-33CF-4E00-9BD9-53D4D202823D}"/>
              </a:ext>
            </a:extLst>
          </p:cNvPr>
          <p:cNvSpPr txBox="1">
            <a:spLocks noChangeArrowheads="1"/>
          </p:cNvSpPr>
          <p:nvPr/>
        </p:nvSpPr>
        <p:spPr bwMode="auto">
          <a:xfrm>
            <a:off x="2279650" y="1468439"/>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Which letter is being repeated in the following sentences?</a:t>
            </a:r>
          </a:p>
        </p:txBody>
      </p:sp>
      <p:sp>
        <p:nvSpPr>
          <p:cNvPr id="5" name="TextBox 4">
            <a:extLst>
              <a:ext uri="{FF2B5EF4-FFF2-40B4-BE49-F238E27FC236}">
                <a16:creationId xmlns:a16="http://schemas.microsoft.com/office/drawing/2014/main" id="{4F95F788-92C6-44D8-A391-B5C4E484A24D}"/>
              </a:ext>
            </a:extLst>
          </p:cNvPr>
          <p:cNvSpPr txBox="1"/>
          <p:nvPr/>
        </p:nvSpPr>
        <p:spPr>
          <a:xfrm>
            <a:off x="2279650" y="1925639"/>
            <a:ext cx="7632700" cy="1265237"/>
          </a:xfrm>
          <a:prstGeom prst="rect">
            <a:avLst/>
          </a:prstGeom>
          <a:solidFill>
            <a:schemeClr val="accent4">
              <a:lumMod val="60000"/>
              <a:lumOff val="40000"/>
            </a:schemeClr>
          </a:solidFill>
        </p:spPr>
        <p:txBody>
          <a:bodyPr lIns="108000" tIns="108000" rIns="108000" bIns="108000" anchor="ctr"/>
          <a:lstStyle/>
          <a:p>
            <a:pPr algn="ctr">
              <a:defRPr/>
            </a:pPr>
            <a:r>
              <a:rPr lang="en-GB" dirty="0"/>
              <a:t>Betty and Bob brought back blue balloons from the big bazaar.</a:t>
            </a:r>
          </a:p>
        </p:txBody>
      </p:sp>
      <p:sp>
        <p:nvSpPr>
          <p:cNvPr id="6" name="TextBox 5">
            <a:extLst>
              <a:ext uri="{FF2B5EF4-FFF2-40B4-BE49-F238E27FC236}">
                <a16:creationId xmlns:a16="http://schemas.microsoft.com/office/drawing/2014/main" id="{D94C25CC-4003-488C-BF0A-6CA3859C42FB}"/>
              </a:ext>
            </a:extLst>
          </p:cNvPr>
          <p:cNvSpPr txBox="1"/>
          <p:nvPr/>
        </p:nvSpPr>
        <p:spPr>
          <a:xfrm>
            <a:off x="2279650" y="3376614"/>
            <a:ext cx="7632700" cy="1265237"/>
          </a:xfrm>
          <a:prstGeom prst="rect">
            <a:avLst/>
          </a:prstGeom>
          <a:solidFill>
            <a:schemeClr val="accent6">
              <a:lumMod val="40000"/>
              <a:lumOff val="60000"/>
            </a:schemeClr>
          </a:solidFill>
        </p:spPr>
        <p:txBody>
          <a:bodyPr lIns="108000" tIns="108000" rIns="108000" bIns="108000" anchor="ctr"/>
          <a:lstStyle/>
          <a:p>
            <a:pPr algn="ctr">
              <a:defRPr/>
            </a:pPr>
            <a:r>
              <a:rPr lang="en-GB" dirty="0"/>
              <a:t>Four furious friends fought for the phone.</a:t>
            </a:r>
          </a:p>
        </p:txBody>
      </p:sp>
      <p:sp>
        <p:nvSpPr>
          <p:cNvPr id="7" name="TextBox 6">
            <a:extLst>
              <a:ext uri="{FF2B5EF4-FFF2-40B4-BE49-F238E27FC236}">
                <a16:creationId xmlns:a16="http://schemas.microsoft.com/office/drawing/2014/main" id="{F3ED0A9F-D8C6-4AEF-8A47-90E38EDCC7F8}"/>
              </a:ext>
            </a:extLst>
          </p:cNvPr>
          <p:cNvSpPr txBox="1"/>
          <p:nvPr/>
        </p:nvSpPr>
        <p:spPr>
          <a:xfrm>
            <a:off x="2279650" y="4827589"/>
            <a:ext cx="7632700" cy="1265237"/>
          </a:xfrm>
          <a:prstGeom prst="rect">
            <a:avLst/>
          </a:prstGeom>
          <a:solidFill>
            <a:schemeClr val="accent4">
              <a:lumMod val="60000"/>
              <a:lumOff val="40000"/>
            </a:schemeClr>
          </a:solidFill>
        </p:spPr>
        <p:txBody>
          <a:bodyPr lIns="108000" tIns="108000" rIns="108000" bIns="108000" anchor="ctr"/>
          <a:lstStyle/>
          <a:p>
            <a:pPr algn="ctr">
              <a:defRPr/>
            </a:pPr>
            <a:r>
              <a:rPr lang="en-GB" dirty="0"/>
              <a:t>Sam's shop stocks short, spotted socks.</a:t>
            </a:r>
          </a:p>
        </p:txBody>
      </p:sp>
      <p:pic>
        <p:nvPicPr>
          <p:cNvPr id="14343" name="Picture 1">
            <a:extLst>
              <a:ext uri="{FF2B5EF4-FFF2-40B4-BE49-F238E27FC236}">
                <a16:creationId xmlns:a16="http://schemas.microsoft.com/office/drawing/2014/main" id="{D6A9CADA-4DF0-4C6E-99A8-C472FEB3C0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83714" y="1639889"/>
            <a:ext cx="74453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7">
            <a:extLst>
              <a:ext uri="{FF2B5EF4-FFF2-40B4-BE49-F238E27FC236}">
                <a16:creationId xmlns:a16="http://schemas.microsoft.com/office/drawing/2014/main" id="{F76D1D51-4D67-476D-85F8-A966F915A8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8200" y="2513014"/>
            <a:ext cx="7429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8">
            <a:extLst>
              <a:ext uri="{FF2B5EF4-FFF2-40B4-BE49-F238E27FC236}">
                <a16:creationId xmlns:a16="http://schemas.microsoft.com/office/drawing/2014/main" id="{DB71E311-B16B-48ED-98CA-982320261E8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04214" y="3575051"/>
            <a:ext cx="1717675"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9">
            <a:extLst>
              <a:ext uri="{FF2B5EF4-FFF2-40B4-BE49-F238E27FC236}">
                <a16:creationId xmlns:a16="http://schemas.microsoft.com/office/drawing/2014/main" id="{2B5A14C3-EF90-428A-8CC3-B2A07FECDE8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70113" y="4232276"/>
            <a:ext cx="1274762"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1972" y="347730"/>
            <a:ext cx="10637949" cy="5632311"/>
          </a:xfrm>
          <a:prstGeom prst="rect">
            <a:avLst/>
          </a:prstGeom>
          <a:noFill/>
          <a:ln w="19050">
            <a:solidFill>
              <a:schemeClr val="tx1"/>
            </a:solidFill>
          </a:ln>
        </p:spPr>
        <p:txBody>
          <a:bodyPr wrap="square" rtlCol="0">
            <a:spAutoFit/>
          </a:bodyPr>
          <a:lstStyle/>
          <a:p>
            <a:r>
              <a:rPr lang="en-GB" sz="2000" b="1" u="sng" dirty="0">
                <a:latin typeface="CCW Cursive Writing 7" pitchFamily="66" charset="0"/>
              </a:rPr>
              <a:t>Example of a shared write: </a:t>
            </a:r>
          </a:p>
          <a:p>
            <a:endParaRPr lang="en-GB" sz="2000" dirty="0">
              <a:latin typeface="CCW Cursive Writing 7" pitchFamily="66" charset="0"/>
            </a:endParaRPr>
          </a:p>
          <a:p>
            <a:r>
              <a:rPr lang="en-GB" sz="2000" dirty="0">
                <a:highlight>
                  <a:srgbClr val="FFFF00"/>
                </a:highlight>
                <a:latin typeface="CCW Cursive Writing 7" pitchFamily="66" charset="0"/>
              </a:rPr>
              <a:t>Imagine-</a:t>
            </a:r>
          </a:p>
          <a:p>
            <a:r>
              <a:rPr lang="en-GB" sz="2000" dirty="0">
                <a:solidFill>
                  <a:srgbClr val="FF0000"/>
                </a:solidFill>
                <a:latin typeface="CCW Cursive Writing 7" pitchFamily="66" charset="0"/>
              </a:rPr>
              <a:t>the heat of the sun</a:t>
            </a:r>
          </a:p>
          <a:p>
            <a:r>
              <a:rPr lang="en-GB" sz="2000" dirty="0">
                <a:solidFill>
                  <a:srgbClr val="FF0000"/>
                </a:solidFill>
                <a:latin typeface="CCW Cursive Writing 7" pitchFamily="66" charset="0"/>
              </a:rPr>
              <a:t>and trap it in a box</a:t>
            </a:r>
            <a:r>
              <a:rPr lang="en-GB" sz="2000" dirty="0">
                <a:latin typeface="CCW Cursive Writing 7" pitchFamily="66" charset="0"/>
              </a:rPr>
              <a:t>,</a:t>
            </a:r>
          </a:p>
          <a:p>
            <a:r>
              <a:rPr lang="en-GB" sz="2000" dirty="0">
                <a:solidFill>
                  <a:srgbClr val="7030A0"/>
                </a:solidFill>
                <a:latin typeface="CCW Cursive Writing 7" pitchFamily="66" charset="0"/>
              </a:rPr>
              <a:t>a fluttering, fragile, fluffy feather</a:t>
            </a:r>
          </a:p>
          <a:p>
            <a:r>
              <a:rPr lang="en-GB" sz="2000" dirty="0">
                <a:solidFill>
                  <a:srgbClr val="7030A0"/>
                </a:solidFill>
                <a:latin typeface="CCW Cursive Writing 7" pitchFamily="66" charset="0"/>
              </a:rPr>
              <a:t>falling to the ground</a:t>
            </a:r>
          </a:p>
          <a:p>
            <a:r>
              <a:rPr lang="en-GB" sz="2000" dirty="0">
                <a:solidFill>
                  <a:srgbClr val="00B050"/>
                </a:solidFill>
                <a:latin typeface="CCW Cursive Writing 7" pitchFamily="66" charset="0"/>
              </a:rPr>
              <a:t>and the stickiness of a cobweb</a:t>
            </a:r>
          </a:p>
          <a:p>
            <a:r>
              <a:rPr lang="en-GB" sz="2000" dirty="0">
                <a:solidFill>
                  <a:srgbClr val="00B050"/>
                </a:solidFill>
                <a:latin typeface="CCW Cursive Writing 7" pitchFamily="66" charset="0"/>
              </a:rPr>
              <a:t>glistening like a diamond in the sun.</a:t>
            </a:r>
          </a:p>
          <a:p>
            <a:endParaRPr lang="en-GB" sz="2000" dirty="0">
              <a:latin typeface="CCW Cursive Writing 7" pitchFamily="66" charset="0"/>
            </a:endParaRPr>
          </a:p>
          <a:p>
            <a:endParaRPr lang="en-GB" sz="2000" dirty="0">
              <a:highlight>
                <a:srgbClr val="FFFF00"/>
              </a:highlight>
              <a:latin typeface="CCW Cursive Writing 7" pitchFamily="66" charset="0"/>
            </a:endParaRPr>
          </a:p>
          <a:p>
            <a:r>
              <a:rPr lang="en-GB" sz="2000" dirty="0">
                <a:highlight>
                  <a:srgbClr val="FFFF00"/>
                </a:highlight>
                <a:latin typeface="CCW Cursive Writing 7" pitchFamily="66" charset="0"/>
              </a:rPr>
              <a:t>Imagine- </a:t>
            </a:r>
          </a:p>
          <a:p>
            <a:r>
              <a:rPr lang="en-GB" sz="2000" dirty="0">
                <a:solidFill>
                  <a:srgbClr val="00B0F0"/>
                </a:solidFill>
                <a:latin typeface="CCW Cursive Writing 7" pitchFamily="66" charset="0"/>
              </a:rPr>
              <a:t>a stack of smooth stones</a:t>
            </a:r>
          </a:p>
          <a:p>
            <a:r>
              <a:rPr lang="en-GB" sz="2000" dirty="0">
                <a:solidFill>
                  <a:srgbClr val="00B0F0"/>
                </a:solidFill>
                <a:latin typeface="CCW Cursive Writing 7" pitchFamily="66" charset="0"/>
              </a:rPr>
              <a:t>standing solitary, silently sea watching</a:t>
            </a:r>
          </a:p>
          <a:p>
            <a:r>
              <a:rPr lang="en-GB" sz="2000" dirty="0">
                <a:solidFill>
                  <a:srgbClr val="FF0000"/>
                </a:solidFill>
                <a:latin typeface="CCW Cursive Writing 7" pitchFamily="66" charset="0"/>
              </a:rPr>
              <a:t>a bolt of lightning striking </a:t>
            </a:r>
          </a:p>
          <a:p>
            <a:r>
              <a:rPr lang="en-GB" sz="2000" dirty="0">
                <a:solidFill>
                  <a:srgbClr val="FF0000"/>
                </a:solidFill>
                <a:latin typeface="CCW Cursive Writing 7" pitchFamily="66" charset="0"/>
              </a:rPr>
              <a:t>as powerful as a car crashing into a wall</a:t>
            </a:r>
          </a:p>
          <a:p>
            <a:r>
              <a:rPr lang="en-GB" sz="2000" dirty="0">
                <a:solidFill>
                  <a:srgbClr val="002060"/>
                </a:solidFill>
                <a:latin typeface="CCW Cursive Writing 7" pitchFamily="66" charset="0"/>
              </a:rPr>
              <a:t>and a shipwreck </a:t>
            </a:r>
          </a:p>
          <a:p>
            <a:r>
              <a:rPr lang="en-GB" sz="2000" dirty="0">
                <a:solidFill>
                  <a:srgbClr val="002060"/>
                </a:solidFill>
                <a:latin typeface="CCW Cursive Writing 7" pitchFamily="66" charset="0"/>
              </a:rPr>
              <a:t>having its last breath.</a:t>
            </a:r>
          </a:p>
        </p:txBody>
      </p:sp>
    </p:spTree>
    <p:extLst>
      <p:ext uri="{BB962C8B-B14F-4D97-AF65-F5344CB8AC3E}">
        <p14:creationId xmlns:p14="http://schemas.microsoft.com/office/powerpoint/2010/main" val="283842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48680"/>
            <a:ext cx="8229600" cy="868958"/>
          </a:xfrm>
        </p:spPr>
        <p:txBody>
          <a:bodyPr>
            <a:normAutofit fontScale="90000"/>
          </a:bodyPr>
          <a:lstStyle/>
          <a:p>
            <a:r>
              <a:rPr lang="en-GB" dirty="0">
                <a:solidFill>
                  <a:srgbClr val="FF0000"/>
                </a:solidFill>
                <a:latin typeface="CCW Cursive Writing 7" pitchFamily="66" charset="0"/>
              </a:rPr>
              <a:t>Themes or patterns in the Imagine poem:</a:t>
            </a:r>
          </a:p>
        </p:txBody>
      </p:sp>
      <p:sp>
        <p:nvSpPr>
          <p:cNvPr id="3" name="Content Placeholder 2"/>
          <p:cNvSpPr>
            <a:spLocks noGrp="1"/>
          </p:cNvSpPr>
          <p:nvPr>
            <p:ph idx="1"/>
          </p:nvPr>
        </p:nvSpPr>
        <p:spPr>
          <a:xfrm>
            <a:off x="1442434" y="1916833"/>
            <a:ext cx="8768366" cy="4209337"/>
          </a:xfrm>
        </p:spPr>
        <p:txBody>
          <a:bodyPr>
            <a:normAutofit lnSpcReduction="10000"/>
          </a:bodyPr>
          <a:lstStyle/>
          <a:p>
            <a:r>
              <a:rPr lang="en-GB" sz="2400" dirty="0">
                <a:latin typeface="CCW Cursive Writing 7" pitchFamily="66" charset="0"/>
              </a:rPr>
              <a:t>Feelings/touch</a:t>
            </a:r>
          </a:p>
          <a:p>
            <a:r>
              <a:rPr lang="en-GB" sz="2400" dirty="0">
                <a:latin typeface="CCW Cursive Writing 7" pitchFamily="66" charset="0"/>
              </a:rPr>
              <a:t>Sight</a:t>
            </a:r>
          </a:p>
          <a:p>
            <a:r>
              <a:rPr lang="en-GB" sz="2400" dirty="0">
                <a:latin typeface="CCW Cursive Writing 7" pitchFamily="66" charset="0"/>
              </a:rPr>
              <a:t>Smells</a:t>
            </a:r>
          </a:p>
          <a:p>
            <a:r>
              <a:rPr lang="en-GB" sz="2400" dirty="0">
                <a:latin typeface="CCW Cursive Writing 7" pitchFamily="66" charset="0"/>
              </a:rPr>
              <a:t>Sounds</a:t>
            </a:r>
          </a:p>
          <a:p>
            <a:r>
              <a:rPr lang="en-GB" sz="2400" dirty="0">
                <a:latin typeface="CCW Cursive Writing 7" pitchFamily="66" charset="0"/>
              </a:rPr>
              <a:t>and trap it in a box…</a:t>
            </a:r>
          </a:p>
          <a:p>
            <a:r>
              <a:rPr lang="en-GB" sz="2400" dirty="0">
                <a:latin typeface="CCW Cursive Writing 7" pitchFamily="66" charset="0"/>
              </a:rPr>
              <a:t>Alliteration</a:t>
            </a:r>
          </a:p>
          <a:p>
            <a:r>
              <a:rPr lang="en-GB" sz="2400" dirty="0">
                <a:latin typeface="CCW Cursive Writing 7" pitchFamily="66" charset="0"/>
              </a:rPr>
              <a:t>Simile</a:t>
            </a:r>
          </a:p>
          <a:p>
            <a:r>
              <a:rPr lang="en-GB" sz="2400" dirty="0">
                <a:latin typeface="CCW Cursive Writing 7" pitchFamily="66" charset="0"/>
              </a:rPr>
              <a:t>Metaphor</a:t>
            </a:r>
          </a:p>
          <a:p>
            <a:r>
              <a:rPr lang="en-GB" sz="2400" dirty="0">
                <a:latin typeface="CCW Cursive Writing 7" pitchFamily="66" charset="0"/>
              </a:rPr>
              <a:t>Personification</a:t>
            </a:r>
          </a:p>
          <a:p>
            <a:r>
              <a:rPr lang="en-GB" sz="2400" dirty="0">
                <a:latin typeface="CCW Cursive Writing 7" pitchFamily="66" charset="0"/>
              </a:rPr>
              <a:t>Repetition of imagine</a:t>
            </a:r>
          </a:p>
          <a:p>
            <a:endParaRPr lang="en-GB" sz="2400" dirty="0">
              <a:latin typeface="CCW Cursive Writing 7" pitchFamily="66" charset="0"/>
            </a:endParaRPr>
          </a:p>
          <a:p>
            <a:endParaRPr lang="en-GB" sz="2400" dirty="0">
              <a:latin typeface="CCW Cursive Writing 7" pitchFamily="66" charset="0"/>
            </a:endParaRPr>
          </a:p>
        </p:txBody>
      </p:sp>
    </p:spTree>
    <p:extLst>
      <p:ext uri="{BB962C8B-B14F-4D97-AF65-F5344CB8AC3E}">
        <p14:creationId xmlns:p14="http://schemas.microsoft.com/office/powerpoint/2010/main" val="30017077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0605" y="3306800"/>
            <a:ext cx="7886700" cy="1325563"/>
          </a:xfrm>
        </p:spPr>
        <p:txBody>
          <a:bodyPr>
            <a:noAutofit/>
          </a:bodyPr>
          <a:lstStyle/>
          <a:p>
            <a:r>
              <a:rPr lang="en-GB" sz="5400" dirty="0">
                <a:solidFill>
                  <a:srgbClr val="FF0000"/>
                </a:solidFill>
                <a:latin typeface="Jarman" panose="00000400000000000000" pitchFamily="2" charset="0"/>
              </a:rPr>
              <a:t>Does it create an image in your mind?</a:t>
            </a:r>
            <a:br>
              <a:rPr lang="en-GB" sz="5400" dirty="0">
                <a:solidFill>
                  <a:srgbClr val="FF0000"/>
                </a:solidFill>
                <a:latin typeface="Jarman" panose="00000400000000000000" pitchFamily="2" charset="0"/>
              </a:rPr>
            </a:br>
            <a:br>
              <a:rPr lang="en-GB" sz="5400" dirty="0">
                <a:solidFill>
                  <a:srgbClr val="FF0000"/>
                </a:solidFill>
                <a:latin typeface="Jarman" panose="00000400000000000000" pitchFamily="2" charset="0"/>
              </a:rPr>
            </a:br>
            <a:r>
              <a:rPr lang="en-GB" sz="5400" dirty="0">
                <a:solidFill>
                  <a:srgbClr val="FF0000"/>
                </a:solidFill>
                <a:latin typeface="Jarman" panose="00000400000000000000" pitchFamily="2" charset="0"/>
              </a:rPr>
              <a:t>What creates this image?</a:t>
            </a:r>
          </a:p>
        </p:txBody>
      </p:sp>
      <p:sp>
        <p:nvSpPr>
          <p:cNvPr id="4" name="Rectangle 3"/>
          <p:cNvSpPr/>
          <p:nvPr/>
        </p:nvSpPr>
        <p:spPr>
          <a:xfrm>
            <a:off x="1598055" y="552649"/>
            <a:ext cx="9069946" cy="2123658"/>
          </a:xfrm>
          <a:prstGeom prst="rect">
            <a:avLst/>
          </a:prstGeom>
        </p:spPr>
        <p:txBody>
          <a:bodyPr wrap="square">
            <a:spAutoFit/>
          </a:bodyPr>
          <a:lstStyle/>
          <a:p>
            <a:r>
              <a:rPr lang="en-GB" sz="6600" b="1" dirty="0">
                <a:solidFill>
                  <a:srgbClr val="0070C0"/>
                </a:solidFill>
                <a:effectLst>
                  <a:outerShdw blurRad="38100" dist="38100" dir="2700000" algn="tl">
                    <a:srgbClr val="000000">
                      <a:alpha val="43137"/>
                    </a:srgbClr>
                  </a:outerShdw>
                </a:effectLst>
                <a:latin typeface="Jarman" panose="00000400000000000000" pitchFamily="2" charset="0"/>
                <a:ea typeface="Times New Roman" panose="02020603050405020304" pitchFamily="18" charset="0"/>
                <a:cs typeface="Times New Roman" panose="02020603050405020304" pitchFamily="18" charset="0"/>
              </a:rPr>
              <a:t>an angry ant as it ambles along</a:t>
            </a:r>
            <a:endParaRPr lang="en-GB" sz="6600" b="1"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365178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0605" y="3306800"/>
            <a:ext cx="7886700" cy="1325563"/>
          </a:xfrm>
        </p:spPr>
        <p:txBody>
          <a:bodyPr>
            <a:noAutofit/>
          </a:bodyPr>
          <a:lstStyle/>
          <a:p>
            <a:r>
              <a:rPr lang="en-GB" sz="5400" dirty="0">
                <a:solidFill>
                  <a:srgbClr val="FF0000"/>
                </a:solidFill>
                <a:latin typeface="Jarman" panose="00000400000000000000" pitchFamily="2" charset="0"/>
              </a:rPr>
              <a:t>Does it create an image in your mind?</a:t>
            </a:r>
            <a:br>
              <a:rPr lang="en-GB" sz="5400" dirty="0">
                <a:solidFill>
                  <a:srgbClr val="FF0000"/>
                </a:solidFill>
                <a:latin typeface="Jarman" panose="00000400000000000000" pitchFamily="2" charset="0"/>
              </a:rPr>
            </a:br>
            <a:br>
              <a:rPr lang="en-GB" sz="5400" dirty="0">
                <a:solidFill>
                  <a:srgbClr val="FF0000"/>
                </a:solidFill>
                <a:latin typeface="Jarman" panose="00000400000000000000" pitchFamily="2" charset="0"/>
              </a:rPr>
            </a:br>
            <a:r>
              <a:rPr lang="en-GB" sz="5400" dirty="0">
                <a:solidFill>
                  <a:srgbClr val="FF0000"/>
                </a:solidFill>
                <a:latin typeface="Jarman" panose="00000400000000000000" pitchFamily="2" charset="0"/>
              </a:rPr>
              <a:t>What creates this image?</a:t>
            </a:r>
          </a:p>
        </p:txBody>
      </p:sp>
      <p:sp>
        <p:nvSpPr>
          <p:cNvPr id="4" name="Rectangle 3"/>
          <p:cNvSpPr/>
          <p:nvPr/>
        </p:nvSpPr>
        <p:spPr>
          <a:xfrm>
            <a:off x="1598055" y="552656"/>
            <a:ext cx="9069946" cy="1938992"/>
          </a:xfrm>
          <a:prstGeom prst="rect">
            <a:avLst/>
          </a:prstGeom>
        </p:spPr>
        <p:txBody>
          <a:bodyPr wrap="square">
            <a:spAutoFit/>
          </a:bodyPr>
          <a:lstStyle/>
          <a:p>
            <a:r>
              <a:rPr lang="en-GB" sz="6000" b="1" dirty="0">
                <a:solidFill>
                  <a:srgbClr val="0070C0"/>
                </a:solidFill>
                <a:effectLst>
                  <a:outerShdw blurRad="38100" dist="38100" dir="2700000" algn="tl">
                    <a:srgbClr val="000000">
                      <a:alpha val="43137"/>
                    </a:srgbClr>
                  </a:outerShdw>
                </a:effectLst>
                <a:latin typeface="Jarman" panose="00000400000000000000" pitchFamily="2" charset="0"/>
              </a:rPr>
              <a:t>while the weary lorries trundle by</a:t>
            </a:r>
          </a:p>
        </p:txBody>
      </p:sp>
    </p:spTree>
    <p:extLst>
      <p:ext uri="{BB962C8B-B14F-4D97-AF65-F5344CB8AC3E}">
        <p14:creationId xmlns:p14="http://schemas.microsoft.com/office/powerpoint/2010/main" val="479226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0605" y="3306800"/>
            <a:ext cx="7886700" cy="1325563"/>
          </a:xfrm>
        </p:spPr>
        <p:txBody>
          <a:bodyPr>
            <a:noAutofit/>
          </a:bodyPr>
          <a:lstStyle/>
          <a:p>
            <a:r>
              <a:rPr lang="en-GB" sz="5400" dirty="0">
                <a:solidFill>
                  <a:srgbClr val="FF0000"/>
                </a:solidFill>
                <a:latin typeface="Jarman" panose="00000400000000000000" pitchFamily="2" charset="0"/>
              </a:rPr>
              <a:t>Does it create an image in your mind?</a:t>
            </a:r>
            <a:br>
              <a:rPr lang="en-GB" sz="5400" dirty="0">
                <a:solidFill>
                  <a:srgbClr val="FF0000"/>
                </a:solidFill>
                <a:latin typeface="Jarman" panose="00000400000000000000" pitchFamily="2" charset="0"/>
              </a:rPr>
            </a:br>
            <a:br>
              <a:rPr lang="en-GB" sz="5400" dirty="0">
                <a:solidFill>
                  <a:srgbClr val="FF0000"/>
                </a:solidFill>
                <a:latin typeface="Jarman" panose="00000400000000000000" pitchFamily="2" charset="0"/>
              </a:rPr>
            </a:br>
            <a:r>
              <a:rPr lang="en-GB" sz="5400" dirty="0">
                <a:solidFill>
                  <a:srgbClr val="FF0000"/>
                </a:solidFill>
                <a:latin typeface="Jarman" panose="00000400000000000000" pitchFamily="2" charset="0"/>
              </a:rPr>
              <a:t>What creates this image?</a:t>
            </a:r>
          </a:p>
        </p:txBody>
      </p:sp>
      <p:sp>
        <p:nvSpPr>
          <p:cNvPr id="4" name="Rectangle 3"/>
          <p:cNvSpPr/>
          <p:nvPr/>
        </p:nvSpPr>
        <p:spPr>
          <a:xfrm>
            <a:off x="2028828" y="487686"/>
            <a:ext cx="9069946" cy="1107996"/>
          </a:xfrm>
          <a:prstGeom prst="rect">
            <a:avLst/>
          </a:prstGeom>
        </p:spPr>
        <p:txBody>
          <a:bodyPr wrap="square">
            <a:spAutoFit/>
          </a:bodyPr>
          <a:lstStyle/>
          <a:p>
            <a:r>
              <a:rPr lang="en-GB" sz="6600" b="1" dirty="0">
                <a:solidFill>
                  <a:srgbClr val="0070C0"/>
                </a:solidFill>
                <a:effectLst>
                  <a:outerShdw blurRad="38100" dist="38100" dir="2700000" algn="tl">
                    <a:srgbClr val="000000">
                      <a:alpha val="43137"/>
                    </a:srgbClr>
                  </a:outerShdw>
                </a:effectLst>
                <a:latin typeface="Jarman" panose="00000400000000000000" pitchFamily="2" charset="0"/>
              </a:rPr>
              <a:t>the Titanic’s last scream</a:t>
            </a:r>
          </a:p>
        </p:txBody>
      </p:sp>
    </p:spTree>
    <p:extLst>
      <p:ext uri="{BB962C8B-B14F-4D97-AF65-F5344CB8AC3E}">
        <p14:creationId xmlns:p14="http://schemas.microsoft.com/office/powerpoint/2010/main" val="24813012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CCW Cursive Writing 7" pitchFamily="66" charset="0"/>
              </a:rPr>
              <a:t>Magpie</a:t>
            </a:r>
          </a:p>
        </p:txBody>
      </p:sp>
      <p:sp>
        <p:nvSpPr>
          <p:cNvPr id="3" name="Content Placeholder 2"/>
          <p:cNvSpPr>
            <a:spLocks noGrp="1"/>
          </p:cNvSpPr>
          <p:nvPr>
            <p:ph idx="1"/>
          </p:nvPr>
        </p:nvSpPr>
        <p:spPr>
          <a:xfrm>
            <a:off x="1703512" y="1600201"/>
            <a:ext cx="8856984" cy="4525963"/>
          </a:xfrm>
        </p:spPr>
        <p:txBody>
          <a:bodyPr>
            <a:normAutofit fontScale="85000" lnSpcReduction="20000"/>
          </a:bodyPr>
          <a:lstStyle/>
          <a:p>
            <a:pPr marL="0" indent="0">
              <a:buNone/>
            </a:pPr>
            <a:r>
              <a:rPr lang="en-GB" sz="2000" dirty="0">
                <a:latin typeface="CCW Cursive Writing 7" pitchFamily="66" charset="0"/>
              </a:rPr>
              <a:t>Imagine-</a:t>
            </a:r>
          </a:p>
          <a:p>
            <a:pPr marL="0" indent="0">
              <a:buNone/>
            </a:pPr>
            <a:r>
              <a:rPr lang="en-GB" sz="2000" dirty="0">
                <a:solidFill>
                  <a:srgbClr val="FF0000"/>
                </a:solidFill>
                <a:latin typeface="CCW Cursive Writing 7" pitchFamily="66" charset="0"/>
              </a:rPr>
              <a:t>a sad and abandoned naval vessel,</a:t>
            </a:r>
          </a:p>
          <a:p>
            <a:pPr marL="0" indent="0">
              <a:buNone/>
            </a:pPr>
            <a:r>
              <a:rPr lang="en-GB" sz="2000" dirty="0">
                <a:solidFill>
                  <a:srgbClr val="FF0000"/>
                </a:solidFill>
                <a:latin typeface="CCW Cursive Writing 7" pitchFamily="66" charset="0"/>
              </a:rPr>
              <a:t>falling for his crew,</a:t>
            </a:r>
          </a:p>
          <a:p>
            <a:pPr marL="0" indent="0">
              <a:buNone/>
            </a:pPr>
            <a:r>
              <a:rPr lang="en-GB" sz="2000" dirty="0">
                <a:solidFill>
                  <a:srgbClr val="0070C0"/>
                </a:solidFill>
                <a:latin typeface="CCW Cursive Writing 7" pitchFamily="66" charset="0"/>
              </a:rPr>
              <a:t>a golden owl landing on spaghetti grass, </a:t>
            </a:r>
          </a:p>
          <a:p>
            <a:pPr marL="0" indent="0">
              <a:buNone/>
            </a:pPr>
            <a:r>
              <a:rPr lang="en-GB" sz="2000" dirty="0">
                <a:solidFill>
                  <a:srgbClr val="00B050"/>
                </a:solidFill>
                <a:latin typeface="CCW Cursive Writing 7" pitchFamily="66" charset="0"/>
              </a:rPr>
              <a:t>and the power of a lightning bolt,</a:t>
            </a:r>
          </a:p>
          <a:p>
            <a:pPr marL="0" indent="0">
              <a:buNone/>
            </a:pPr>
            <a:r>
              <a:rPr lang="en-GB" sz="2000" dirty="0">
                <a:solidFill>
                  <a:srgbClr val="00B050"/>
                </a:solidFill>
                <a:latin typeface="CCW Cursive Writing 7" pitchFamily="66" charset="0"/>
              </a:rPr>
              <a:t>as it pierces the sky.</a:t>
            </a:r>
          </a:p>
          <a:p>
            <a:pPr marL="0" indent="0">
              <a:buNone/>
            </a:pPr>
            <a:endParaRPr lang="en-GB" sz="2000" dirty="0">
              <a:solidFill>
                <a:srgbClr val="00B050"/>
              </a:solidFill>
              <a:latin typeface="CCW Cursive Writing 7" pitchFamily="66" charset="0"/>
            </a:endParaRPr>
          </a:p>
          <a:p>
            <a:pPr marL="0" indent="0">
              <a:buNone/>
            </a:pPr>
            <a:r>
              <a:rPr lang="en-GB" sz="2000" dirty="0">
                <a:latin typeface="CCW Cursive Writing 7" pitchFamily="66" charset="0"/>
              </a:rPr>
              <a:t>Imagine- </a:t>
            </a:r>
          </a:p>
          <a:p>
            <a:pPr marL="0" indent="0">
              <a:buNone/>
            </a:pPr>
            <a:r>
              <a:rPr lang="en-GB" sz="2000" dirty="0">
                <a:solidFill>
                  <a:srgbClr val="0070C0"/>
                </a:solidFill>
                <a:latin typeface="CCW Cursive Writing 7" pitchFamily="66" charset="0"/>
              </a:rPr>
              <a:t>a majestic, monarch butterfly,</a:t>
            </a:r>
          </a:p>
          <a:p>
            <a:pPr marL="0" indent="0">
              <a:buNone/>
            </a:pPr>
            <a:r>
              <a:rPr lang="en-GB" sz="2000" dirty="0">
                <a:solidFill>
                  <a:srgbClr val="0070C0"/>
                </a:solidFill>
                <a:latin typeface="CCW Cursive Writing 7" pitchFamily="66" charset="0"/>
              </a:rPr>
              <a:t>fluttering in an open field,</a:t>
            </a:r>
          </a:p>
          <a:p>
            <a:pPr marL="0" indent="0">
              <a:buNone/>
            </a:pPr>
            <a:r>
              <a:rPr lang="en-GB" sz="2000" dirty="0">
                <a:solidFill>
                  <a:srgbClr val="00B050"/>
                </a:solidFill>
                <a:latin typeface="CCW Cursive Writing 7" pitchFamily="66" charset="0"/>
              </a:rPr>
              <a:t>an old, outsider owl,</a:t>
            </a:r>
          </a:p>
          <a:p>
            <a:pPr marL="0" indent="0">
              <a:buNone/>
            </a:pPr>
            <a:r>
              <a:rPr lang="en-GB" sz="2000" dirty="0">
                <a:solidFill>
                  <a:srgbClr val="00B050"/>
                </a:solidFill>
                <a:latin typeface="CCW Cursive Writing 7" pitchFamily="66" charset="0"/>
              </a:rPr>
              <a:t>diving in to take grip of its squirrel, </a:t>
            </a:r>
          </a:p>
          <a:p>
            <a:pPr marL="0" indent="0">
              <a:buNone/>
            </a:pPr>
            <a:r>
              <a:rPr lang="en-GB" sz="2000" dirty="0">
                <a:solidFill>
                  <a:srgbClr val="FF0000"/>
                </a:solidFill>
                <a:latin typeface="CCW Cursive Writing 7" pitchFamily="66" charset="0"/>
              </a:rPr>
              <a:t>and a basic, bobbing bottle,</a:t>
            </a:r>
          </a:p>
          <a:p>
            <a:pPr marL="0" indent="0">
              <a:buNone/>
            </a:pPr>
            <a:r>
              <a:rPr lang="en-GB" sz="2000" dirty="0">
                <a:solidFill>
                  <a:srgbClr val="FF0000"/>
                </a:solidFill>
                <a:latin typeface="CCW Cursive Writing 7" pitchFamily="66" charset="0"/>
              </a:rPr>
              <a:t>searching for dry land to wash up on</a:t>
            </a:r>
            <a:endParaRPr lang="en-GB" sz="2000" dirty="0">
              <a:solidFill>
                <a:srgbClr val="00B050"/>
              </a:solidFill>
              <a:latin typeface="CCW Cursive Writing 7" pitchFamily="66" charset="0"/>
            </a:endParaRPr>
          </a:p>
        </p:txBody>
      </p:sp>
      <p:sp>
        <p:nvSpPr>
          <p:cNvPr id="4" name="5-Point Star 3"/>
          <p:cNvSpPr/>
          <p:nvPr/>
        </p:nvSpPr>
        <p:spPr>
          <a:xfrm>
            <a:off x="3503712" y="836712"/>
            <a:ext cx="864096" cy="72008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7896200" y="157489"/>
            <a:ext cx="864096" cy="72008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3803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2652" y="1825625"/>
            <a:ext cx="7615756" cy="4351338"/>
          </a:xfrm>
        </p:spPr>
        <p:txBody>
          <a:bodyPr>
            <a:normAutofit fontScale="92500" lnSpcReduction="10000"/>
          </a:bodyPr>
          <a:lstStyle/>
          <a:p>
            <a:pPr>
              <a:buNone/>
            </a:pPr>
            <a:r>
              <a:rPr lang="en-GB" sz="2000" dirty="0">
                <a:latin typeface="CCW Cursive Writing 7" pitchFamily="66" charset="0"/>
              </a:rPr>
              <a:t>Imagine-</a:t>
            </a:r>
          </a:p>
          <a:p>
            <a:pPr>
              <a:buNone/>
            </a:pPr>
            <a:r>
              <a:rPr lang="en-GB" sz="2000" dirty="0">
                <a:latin typeface="CCW Cursive Writing 7" pitchFamily="66" charset="0"/>
              </a:rPr>
              <a:t>snowflakes waving goodbye,</a:t>
            </a:r>
          </a:p>
          <a:p>
            <a:pPr>
              <a:buNone/>
            </a:pPr>
            <a:r>
              <a:rPr lang="en-GB" sz="2000" dirty="0">
                <a:latin typeface="CCW Cursive Writing 7" pitchFamily="66" charset="0"/>
              </a:rPr>
              <a:t>as they fall from the sky,</a:t>
            </a:r>
          </a:p>
          <a:p>
            <a:pPr>
              <a:buNone/>
            </a:pPr>
            <a:r>
              <a:rPr lang="en-GB" sz="2000" dirty="0">
                <a:latin typeface="CCW Cursive Writing 7" pitchFamily="66" charset="0"/>
              </a:rPr>
              <a:t>an icicle covering the window,</a:t>
            </a:r>
          </a:p>
          <a:p>
            <a:pPr>
              <a:buNone/>
            </a:pPr>
            <a:r>
              <a:rPr lang="en-GB" sz="2000" dirty="0">
                <a:latin typeface="CCW Cursive Writing 7" pitchFamily="66" charset="0"/>
              </a:rPr>
              <a:t>like jewels covering a necklace.</a:t>
            </a:r>
          </a:p>
          <a:p>
            <a:pPr>
              <a:buNone/>
            </a:pPr>
            <a:endParaRPr lang="en-GB" sz="2000" dirty="0">
              <a:latin typeface="CCW Cursive Writing 7" pitchFamily="66" charset="0"/>
            </a:endParaRPr>
          </a:p>
          <a:p>
            <a:pPr>
              <a:buNone/>
            </a:pPr>
            <a:r>
              <a:rPr lang="en-GB" sz="2000" dirty="0">
                <a:latin typeface="CCW Cursive Writing 7" pitchFamily="66" charset="0"/>
              </a:rPr>
              <a:t>Imagine-</a:t>
            </a:r>
          </a:p>
          <a:p>
            <a:pPr>
              <a:buNone/>
            </a:pPr>
            <a:r>
              <a:rPr lang="en-GB" sz="2000" dirty="0">
                <a:latin typeface="CCW Cursive Writing 7" pitchFamily="66" charset="0"/>
              </a:rPr>
              <a:t>the song of the waves, </a:t>
            </a:r>
          </a:p>
          <a:p>
            <a:pPr>
              <a:buNone/>
            </a:pPr>
            <a:r>
              <a:rPr lang="en-GB" sz="2000" dirty="0">
                <a:latin typeface="CCW Cursive Writing 7" pitchFamily="66" charset="0"/>
              </a:rPr>
              <a:t>as it tickles and folds over the sea,</a:t>
            </a:r>
          </a:p>
          <a:p>
            <a:pPr>
              <a:buNone/>
            </a:pPr>
            <a:r>
              <a:rPr lang="en-GB" sz="2000" dirty="0">
                <a:latin typeface="CCW Cursive Writing 7" pitchFamily="66" charset="0"/>
              </a:rPr>
              <a:t>the impression of a robin,</a:t>
            </a:r>
          </a:p>
          <a:p>
            <a:pPr>
              <a:buNone/>
            </a:pPr>
            <a:r>
              <a:rPr lang="en-GB" sz="2000" dirty="0">
                <a:latin typeface="CCW Cursive Writing 7" pitchFamily="66" charset="0"/>
              </a:rPr>
              <a:t>clicking constantly at the tree.</a:t>
            </a:r>
          </a:p>
          <a:p>
            <a:pPr>
              <a:buNone/>
            </a:pPr>
            <a:r>
              <a:rPr lang="en-GB" sz="2000" dirty="0">
                <a:latin typeface="CCW Cursive Writing 7" pitchFamily="66" charset="0"/>
              </a:rPr>
              <a:t> </a:t>
            </a:r>
          </a:p>
        </p:txBody>
      </p:sp>
      <p:sp>
        <p:nvSpPr>
          <p:cNvPr id="4" name="Rectangle 3"/>
          <p:cNvSpPr/>
          <p:nvPr/>
        </p:nvSpPr>
        <p:spPr>
          <a:xfrm>
            <a:off x="3713118" y="36782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pic>
        <p:nvPicPr>
          <p:cNvPr id="5" name="Picture 4"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8527" y="5186539"/>
            <a:ext cx="1969477" cy="135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9441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1" y="1127780"/>
            <a:ext cx="8488847" cy="5755422"/>
          </a:xfrm>
          <a:prstGeom prst="rect">
            <a:avLst/>
          </a:prstGeom>
          <a:noFill/>
        </p:spPr>
        <p:txBody>
          <a:bodyPr wrap="square" rtlCol="0">
            <a:spAutoFit/>
          </a:bodyPr>
          <a:lstStyle/>
          <a:p>
            <a:r>
              <a:rPr lang="en-GB" sz="1600" dirty="0">
                <a:latin typeface="CCW Cursive Writing 7" pitchFamily="66" charset="0"/>
              </a:rPr>
              <a:t>the lightning was a candle in the sky- flickering and crackling its light.</a:t>
            </a:r>
            <a:r>
              <a:rPr lang="en-GB" sz="1600" dirty="0">
                <a:solidFill>
                  <a:srgbClr val="FF0000"/>
                </a:solidFill>
                <a:latin typeface="CCW Cursive Writing 7" pitchFamily="66" charset="0"/>
              </a:rPr>
              <a:t> </a:t>
            </a:r>
          </a:p>
          <a:p>
            <a:endParaRPr lang="en-GB" sz="1600" dirty="0">
              <a:solidFill>
                <a:srgbClr val="FF0000"/>
              </a:solidFill>
              <a:latin typeface="CCW Cursive Writing 7" pitchFamily="66" charset="0"/>
            </a:endParaRPr>
          </a:p>
          <a:p>
            <a:r>
              <a:rPr lang="en-GB" sz="1600" dirty="0">
                <a:latin typeface="CCW Cursive Writing 7" pitchFamily="66" charset="0"/>
              </a:rPr>
              <a:t>ferocious fireworks fired frantic colours.</a:t>
            </a:r>
          </a:p>
          <a:p>
            <a:r>
              <a:rPr lang="en-GB" sz="1600" dirty="0">
                <a:latin typeface="CCW Cursive Writing 7" pitchFamily="66" charset="0"/>
              </a:rPr>
              <a:t> </a:t>
            </a:r>
          </a:p>
          <a:p>
            <a:r>
              <a:rPr lang="en-GB" sz="1600" dirty="0">
                <a:latin typeface="CCW Cursive Writing 7" pitchFamily="66" charset="0"/>
              </a:rPr>
              <a:t>like sugar in water, the fireworks dissolved into the night. </a:t>
            </a:r>
          </a:p>
          <a:p>
            <a:endParaRPr lang="en-GB" sz="1600" dirty="0">
              <a:latin typeface="CCW Cursive Writing 7" pitchFamily="66" charset="0"/>
            </a:endParaRPr>
          </a:p>
          <a:p>
            <a:r>
              <a:rPr lang="en-GB" sz="1600" dirty="0">
                <a:latin typeface="CCW Cursive Writing 7" pitchFamily="66" charset="0"/>
              </a:rPr>
              <a:t>the firework display was a colourful canopy above the crowd of people. </a:t>
            </a:r>
          </a:p>
          <a:p>
            <a:endParaRPr lang="en-GB" sz="1600" dirty="0">
              <a:latin typeface="CCW Cursive Writing 7" pitchFamily="66" charset="0"/>
            </a:endParaRPr>
          </a:p>
          <a:p>
            <a:r>
              <a:rPr lang="en-GB" sz="1600" dirty="0">
                <a:latin typeface="CCW Cursive Writing 7" pitchFamily="66" charset="0"/>
              </a:rPr>
              <a:t>the feather danced up and down like a flamingo dancer. </a:t>
            </a:r>
          </a:p>
          <a:p>
            <a:r>
              <a:rPr lang="en-GB" sz="1600" dirty="0">
                <a:latin typeface="CCW Cursive Writing 7" pitchFamily="66" charset="0"/>
              </a:rPr>
              <a:t>the feather waved goodbye as it drifted up in the shy </a:t>
            </a:r>
          </a:p>
          <a:p>
            <a:r>
              <a:rPr lang="en-GB" sz="1600" dirty="0">
                <a:latin typeface="CCW Cursive Writing 7" pitchFamily="66" charset="0"/>
              </a:rPr>
              <a:t>the firework were like flaming arrows coming from nowhere </a:t>
            </a:r>
          </a:p>
          <a:p>
            <a:r>
              <a:rPr lang="en-GB" sz="1600" dirty="0">
                <a:latin typeface="CCW Cursive Writing 7" pitchFamily="66" charset="0"/>
              </a:rPr>
              <a:t>the boat screamed in absolute pain </a:t>
            </a:r>
          </a:p>
          <a:p>
            <a:endParaRPr lang="en-GB" sz="1600" dirty="0">
              <a:latin typeface="CCW Cursive Writing 7" pitchFamily="66" charset="0"/>
            </a:endParaRPr>
          </a:p>
          <a:p>
            <a:r>
              <a:rPr lang="en-GB" sz="1600" dirty="0">
                <a:latin typeface="CCW Cursive Writing 7" pitchFamily="66" charset="0"/>
              </a:rPr>
              <a:t>the boat boldly bashed onto the sandy shore</a:t>
            </a:r>
          </a:p>
          <a:p>
            <a:r>
              <a:rPr lang="en-GB" sz="1600" dirty="0">
                <a:latin typeface="CCW Cursive Writing 7" pitchFamily="66" charset="0"/>
              </a:rPr>
              <a:t> </a:t>
            </a:r>
          </a:p>
          <a:p>
            <a:r>
              <a:rPr lang="en-GB" sz="1600" dirty="0">
                <a:latin typeface="CCW Cursive Writing 7" pitchFamily="66" charset="0"/>
              </a:rPr>
              <a:t>lightning loudly licking a tree like a lollipop. </a:t>
            </a:r>
          </a:p>
          <a:p>
            <a:endParaRPr lang="en-GB" sz="1600" dirty="0">
              <a:latin typeface="CCW Cursive Writing 7" pitchFamily="66" charset="0"/>
            </a:endParaRPr>
          </a:p>
        </p:txBody>
      </p:sp>
      <p:pic>
        <p:nvPicPr>
          <p:cNvPr id="3" name="Picture 2"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0297" y="81406"/>
            <a:ext cx="1602237" cy="11049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13118" y="7775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spTree>
    <p:extLst>
      <p:ext uri="{BB962C8B-B14F-4D97-AF65-F5344CB8AC3E}">
        <p14:creationId xmlns:p14="http://schemas.microsoft.com/office/powerpoint/2010/main" val="28112327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476672"/>
            <a:ext cx="8496944" cy="2862322"/>
          </a:xfrm>
          <a:prstGeom prst="rect">
            <a:avLst/>
          </a:prstGeom>
          <a:noFill/>
        </p:spPr>
        <p:txBody>
          <a:bodyPr wrap="square" rtlCol="0">
            <a:spAutoFit/>
          </a:bodyPr>
          <a:lstStyle/>
          <a:p>
            <a:r>
              <a:rPr lang="en-GB" sz="2000" dirty="0">
                <a:latin typeface="CCW Cursive Writing 7" pitchFamily="66" charset="0"/>
              </a:rPr>
              <a:t>Stanza 1: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 ______________ as it _______________________________</a:t>
            </a:r>
          </a:p>
          <a:p>
            <a:r>
              <a:rPr lang="en-GB" sz="2000" dirty="0">
                <a:latin typeface="CCW Cursive Writing 7" pitchFamily="66" charset="0"/>
              </a:rPr>
              <a:t>Image 2: The_________________________________________________</a:t>
            </a:r>
          </a:p>
          <a:p>
            <a:r>
              <a:rPr lang="en-GB" sz="2000" dirty="0">
                <a:latin typeface="CCW Cursive Writing 7" pitchFamily="66" charset="0"/>
              </a:rPr>
              <a:t>______________________________________________</a:t>
            </a:r>
          </a:p>
          <a:p>
            <a:r>
              <a:rPr lang="en-GB" sz="2000" dirty="0">
                <a:latin typeface="CCW Cursive Writing 7" pitchFamily="66" charset="0"/>
              </a:rPr>
              <a:t>Image 3: and  ___________________________________________.</a:t>
            </a:r>
          </a:p>
          <a:p>
            <a:endParaRPr lang="en-GB" sz="2000" dirty="0">
              <a:latin typeface="CCW Cursive Writing 7" pitchFamily="66" charset="0"/>
            </a:endParaRPr>
          </a:p>
        </p:txBody>
      </p:sp>
      <p:sp>
        <p:nvSpPr>
          <p:cNvPr id="3" name="TextBox 2"/>
          <p:cNvSpPr txBox="1"/>
          <p:nvPr/>
        </p:nvSpPr>
        <p:spPr>
          <a:xfrm>
            <a:off x="1900249" y="3491394"/>
            <a:ext cx="8496944" cy="2862322"/>
          </a:xfrm>
          <a:prstGeom prst="rect">
            <a:avLst/>
          </a:prstGeom>
          <a:noFill/>
        </p:spPr>
        <p:txBody>
          <a:bodyPr wrap="square" rtlCol="0">
            <a:spAutoFit/>
          </a:bodyPr>
          <a:lstStyle/>
          <a:p>
            <a:r>
              <a:rPr lang="en-GB" sz="2000" dirty="0">
                <a:latin typeface="CCW Cursive Writing 7" pitchFamily="66" charset="0"/>
              </a:rPr>
              <a:t>Stanza 2: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An ____________________________________________</a:t>
            </a:r>
          </a:p>
          <a:p>
            <a:r>
              <a:rPr lang="en-GB" sz="2000" dirty="0">
                <a:latin typeface="CCW Cursive Writing 7" pitchFamily="66" charset="0"/>
              </a:rPr>
              <a:t>Image 2: A_________________________________________________</a:t>
            </a:r>
          </a:p>
          <a:p>
            <a:r>
              <a:rPr lang="en-GB" sz="2000" dirty="0">
                <a:latin typeface="CCW Cursive Writing 7" pitchFamily="66" charset="0"/>
              </a:rPr>
              <a:t>Image 3: The ______________________________________________</a:t>
            </a:r>
          </a:p>
          <a:p>
            <a:r>
              <a:rPr lang="en-GB" sz="2000" dirty="0">
                <a:latin typeface="CCW Cursive Writing 7" pitchFamily="66" charset="0"/>
              </a:rPr>
              <a:t>Image 4: as it  ___________________________________________.</a:t>
            </a:r>
          </a:p>
          <a:p>
            <a:endParaRPr lang="en-GB" sz="2000" dirty="0">
              <a:latin typeface="CCW Cursive Writing 7" pitchFamily="66" charset="0"/>
            </a:endParaRPr>
          </a:p>
        </p:txBody>
      </p:sp>
    </p:spTree>
    <p:extLst>
      <p:ext uri="{BB962C8B-B14F-4D97-AF65-F5344CB8AC3E}">
        <p14:creationId xmlns:p14="http://schemas.microsoft.com/office/powerpoint/2010/main" val="213545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476672"/>
            <a:ext cx="8496944" cy="3477875"/>
          </a:xfrm>
          <a:prstGeom prst="rect">
            <a:avLst/>
          </a:prstGeom>
          <a:noFill/>
        </p:spPr>
        <p:txBody>
          <a:bodyPr wrap="square" rtlCol="0">
            <a:spAutoFit/>
          </a:bodyPr>
          <a:lstStyle/>
          <a:p>
            <a:r>
              <a:rPr lang="en-GB" sz="2000" dirty="0">
                <a:latin typeface="CCW Cursive Writing 7" pitchFamily="66" charset="0"/>
              </a:rPr>
              <a:t>Stanza 1: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solidFill>
                  <a:srgbClr val="FF0000"/>
                </a:solidFill>
                <a:latin typeface="CCW Cursive Writing 7" pitchFamily="66" charset="0"/>
              </a:rPr>
              <a:t>Image 1: A ______________ </a:t>
            </a:r>
          </a:p>
          <a:p>
            <a:r>
              <a:rPr lang="en-GB" sz="2000" dirty="0">
                <a:solidFill>
                  <a:srgbClr val="FF0000"/>
                </a:solidFill>
                <a:latin typeface="CCW Cursive Writing 7" pitchFamily="66" charset="0"/>
              </a:rPr>
              <a:t>as it _______________________________</a:t>
            </a:r>
          </a:p>
          <a:p>
            <a:r>
              <a:rPr lang="en-GB" sz="2000" dirty="0">
                <a:solidFill>
                  <a:srgbClr val="00B0F0"/>
                </a:solidFill>
                <a:latin typeface="CCW Cursive Writing 7" pitchFamily="66" charset="0"/>
              </a:rPr>
              <a:t>Image 2: The_________________________________________________</a:t>
            </a:r>
          </a:p>
          <a:p>
            <a:r>
              <a:rPr lang="en-GB" sz="2000" dirty="0">
                <a:solidFill>
                  <a:srgbClr val="00B0F0"/>
                </a:solidFill>
                <a:latin typeface="CCW Cursive Writing 7" pitchFamily="66" charset="0"/>
              </a:rPr>
              <a:t>______________________________________________</a:t>
            </a:r>
          </a:p>
          <a:p>
            <a:r>
              <a:rPr lang="en-GB" sz="2000" dirty="0">
                <a:solidFill>
                  <a:srgbClr val="00B050"/>
                </a:solidFill>
                <a:latin typeface="CCW Cursive Writing 7" pitchFamily="66" charset="0"/>
              </a:rPr>
              <a:t>Image 3: and  _______________________</a:t>
            </a:r>
          </a:p>
          <a:p>
            <a:r>
              <a:rPr lang="en-GB" sz="2000" dirty="0">
                <a:solidFill>
                  <a:srgbClr val="00B050"/>
                </a:solidFill>
                <a:latin typeface="CCW Cursive Writing 7" pitchFamily="66" charset="0"/>
              </a:rPr>
              <a:t>____________________.</a:t>
            </a:r>
          </a:p>
          <a:p>
            <a:endParaRPr lang="en-GB" sz="2000" dirty="0">
              <a:latin typeface="CCW Cursive Writing 7" pitchFamily="66" charset="0"/>
            </a:endParaRPr>
          </a:p>
        </p:txBody>
      </p:sp>
      <p:sp>
        <p:nvSpPr>
          <p:cNvPr id="3" name="TextBox 2"/>
          <p:cNvSpPr txBox="1"/>
          <p:nvPr/>
        </p:nvSpPr>
        <p:spPr>
          <a:xfrm>
            <a:off x="3947990" y="479747"/>
            <a:ext cx="8496944" cy="1015663"/>
          </a:xfrm>
          <a:prstGeom prst="rect">
            <a:avLst/>
          </a:prstGeom>
          <a:noFill/>
        </p:spPr>
        <p:txBody>
          <a:bodyPr wrap="square" rtlCol="0">
            <a:spAutoFit/>
          </a:bodyPr>
          <a:lstStyle/>
          <a:p>
            <a:r>
              <a:rPr lang="en-GB" sz="2000" dirty="0">
                <a:solidFill>
                  <a:srgbClr val="FF0000"/>
                </a:solidFill>
                <a:latin typeface="CCW Cursive Writing 7" pitchFamily="66" charset="0"/>
              </a:rPr>
              <a:t>Cobweb – alliteration </a:t>
            </a:r>
          </a:p>
          <a:p>
            <a:r>
              <a:rPr lang="en-GB" sz="2000" dirty="0">
                <a:solidFill>
                  <a:srgbClr val="00B0F0"/>
                </a:solidFill>
                <a:latin typeface="CCW Cursive Writing 7" pitchFamily="66" charset="0"/>
              </a:rPr>
              <a:t>Butterfly- metaphor </a:t>
            </a:r>
          </a:p>
          <a:p>
            <a:r>
              <a:rPr lang="en-GB" sz="2000" dirty="0">
                <a:solidFill>
                  <a:srgbClr val="00B050"/>
                </a:solidFill>
                <a:latin typeface="CCW Cursive Writing 7" pitchFamily="66" charset="0"/>
              </a:rPr>
              <a:t>Children fighting with teddy-simile </a:t>
            </a:r>
          </a:p>
        </p:txBody>
      </p:sp>
      <p:sp>
        <p:nvSpPr>
          <p:cNvPr id="4" name="TextBox 3">
            <a:extLst>
              <a:ext uri="{FF2B5EF4-FFF2-40B4-BE49-F238E27FC236}">
                <a16:creationId xmlns:a16="http://schemas.microsoft.com/office/drawing/2014/main" id="{2C225B4D-72B0-41E2-8C0C-8BD0AB97D549}"/>
              </a:ext>
            </a:extLst>
          </p:cNvPr>
          <p:cNvSpPr txBox="1"/>
          <p:nvPr/>
        </p:nvSpPr>
        <p:spPr>
          <a:xfrm>
            <a:off x="425002" y="3752954"/>
            <a:ext cx="12019931" cy="2862322"/>
          </a:xfrm>
          <a:prstGeom prst="rect">
            <a:avLst/>
          </a:prstGeom>
          <a:noFill/>
        </p:spPr>
        <p:txBody>
          <a:bodyPr wrap="square" rtlCol="0">
            <a:spAutoFit/>
          </a:bodyPr>
          <a:lstStyle/>
          <a:p>
            <a:r>
              <a:rPr lang="en-GB" sz="2000" dirty="0">
                <a:latin typeface="CCW Cursive Writing 7" pitchFamily="66" charset="0"/>
              </a:rPr>
              <a:t>Imagine-</a:t>
            </a:r>
          </a:p>
          <a:p>
            <a:r>
              <a:rPr lang="en-GB" sz="2000" dirty="0">
                <a:solidFill>
                  <a:srgbClr val="FF0000"/>
                </a:solidFill>
                <a:latin typeface="CCW Cursive Writing 7" pitchFamily="66" charset="0"/>
              </a:rPr>
              <a:t>A carefully crafted creepy cobweb,</a:t>
            </a:r>
          </a:p>
          <a:p>
            <a:r>
              <a:rPr lang="en-GB" sz="2000" dirty="0">
                <a:solidFill>
                  <a:srgbClr val="FF0000"/>
                </a:solidFill>
                <a:latin typeface="CCW Cursive Writing 7" pitchFamily="66" charset="0"/>
              </a:rPr>
              <a:t>with a curious courageous spider blowing in the breeze,</a:t>
            </a:r>
          </a:p>
          <a:p>
            <a:r>
              <a:rPr lang="en-GB" sz="2000" dirty="0">
                <a:solidFill>
                  <a:srgbClr val="00B0F0"/>
                </a:solidFill>
                <a:latin typeface="CCW Cursive Writing 7" pitchFamily="66" charset="0"/>
              </a:rPr>
              <a:t>the butterfly’s wings made of large plums and berries</a:t>
            </a:r>
          </a:p>
          <a:p>
            <a:r>
              <a:rPr lang="en-GB" sz="2000" dirty="0">
                <a:solidFill>
                  <a:srgbClr val="00B0F0"/>
                </a:solidFill>
                <a:latin typeface="CCW Cursive Writing 7" pitchFamily="66" charset="0"/>
              </a:rPr>
              <a:t>that waves goodbye to each cloud it passes</a:t>
            </a:r>
          </a:p>
          <a:p>
            <a:r>
              <a:rPr lang="en-GB" sz="2000" dirty="0">
                <a:solidFill>
                  <a:srgbClr val="00B050"/>
                </a:solidFill>
                <a:latin typeface="CCW Cursive Writing 7" pitchFamily="66" charset="0"/>
              </a:rPr>
              <a:t>and siblings fighting over their favourite possession</a:t>
            </a:r>
          </a:p>
          <a:p>
            <a:r>
              <a:rPr lang="en-GB" sz="2000" dirty="0">
                <a:solidFill>
                  <a:srgbClr val="00B050"/>
                </a:solidFill>
                <a:latin typeface="CCW Cursive Writing 7" pitchFamily="66" charset="0"/>
              </a:rPr>
              <a:t>like two lions fighting over their prey</a:t>
            </a:r>
            <a:r>
              <a:rPr lang="en-GB" sz="2000" dirty="0">
                <a:solidFill>
                  <a:srgbClr val="00B0F0"/>
                </a:solidFill>
                <a:latin typeface="CCW Cursive Writing 7" pitchFamily="66" charset="0"/>
              </a:rPr>
              <a:t>. </a:t>
            </a:r>
          </a:p>
          <a:p>
            <a:r>
              <a:rPr lang="en-GB" sz="2000" dirty="0">
                <a:solidFill>
                  <a:srgbClr val="FF0000"/>
                </a:solidFill>
                <a:latin typeface="CCW Cursive Writing 7" pitchFamily="66" charset="0"/>
              </a:rPr>
              <a:t>  </a:t>
            </a:r>
          </a:p>
          <a:p>
            <a:endParaRPr lang="en-GB" sz="2000" dirty="0">
              <a:latin typeface="CCW Cursive Writing 7" pitchFamily="66" charset="0"/>
            </a:endParaRPr>
          </a:p>
        </p:txBody>
      </p:sp>
    </p:spTree>
    <p:extLst>
      <p:ext uri="{BB962C8B-B14F-4D97-AF65-F5344CB8AC3E}">
        <p14:creationId xmlns:p14="http://schemas.microsoft.com/office/powerpoint/2010/main" val="349596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476672"/>
            <a:ext cx="8496944" cy="3477875"/>
          </a:xfrm>
          <a:prstGeom prst="rect">
            <a:avLst/>
          </a:prstGeom>
          <a:noFill/>
        </p:spPr>
        <p:txBody>
          <a:bodyPr wrap="square" rtlCol="0">
            <a:spAutoFit/>
          </a:bodyPr>
          <a:lstStyle/>
          <a:p>
            <a:r>
              <a:rPr lang="en-GB" sz="2000" dirty="0">
                <a:latin typeface="CCW Cursive Writing 7" pitchFamily="66" charset="0"/>
              </a:rPr>
              <a:t>Stanza 2: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solidFill>
                  <a:srgbClr val="FF0000"/>
                </a:solidFill>
                <a:latin typeface="CCW Cursive Writing 7" pitchFamily="66" charset="0"/>
              </a:rPr>
              <a:t>Image 1: A ______________ </a:t>
            </a:r>
          </a:p>
          <a:p>
            <a:r>
              <a:rPr lang="en-GB" sz="2000" dirty="0">
                <a:solidFill>
                  <a:srgbClr val="FF0000"/>
                </a:solidFill>
                <a:latin typeface="CCW Cursive Writing 7" pitchFamily="66" charset="0"/>
              </a:rPr>
              <a:t>as it _______________________________</a:t>
            </a:r>
          </a:p>
          <a:p>
            <a:r>
              <a:rPr lang="en-GB" sz="2000" dirty="0">
                <a:solidFill>
                  <a:srgbClr val="00B0F0"/>
                </a:solidFill>
                <a:latin typeface="CCW Cursive Writing 7" pitchFamily="66" charset="0"/>
              </a:rPr>
              <a:t>Image 2: The_________________________________________________</a:t>
            </a:r>
          </a:p>
          <a:p>
            <a:r>
              <a:rPr lang="en-GB" sz="2000" dirty="0">
                <a:solidFill>
                  <a:srgbClr val="00B0F0"/>
                </a:solidFill>
                <a:latin typeface="CCW Cursive Writing 7" pitchFamily="66" charset="0"/>
              </a:rPr>
              <a:t>______________________________________________</a:t>
            </a:r>
          </a:p>
          <a:p>
            <a:r>
              <a:rPr lang="en-GB" sz="2000" dirty="0">
                <a:solidFill>
                  <a:srgbClr val="00B050"/>
                </a:solidFill>
                <a:latin typeface="CCW Cursive Writing 7" pitchFamily="66" charset="0"/>
              </a:rPr>
              <a:t>Image 3: and  _______________________</a:t>
            </a:r>
          </a:p>
          <a:p>
            <a:r>
              <a:rPr lang="en-GB" sz="2000" dirty="0">
                <a:solidFill>
                  <a:srgbClr val="00B050"/>
                </a:solidFill>
                <a:latin typeface="CCW Cursive Writing 7" pitchFamily="66" charset="0"/>
              </a:rPr>
              <a:t>____________________.</a:t>
            </a:r>
          </a:p>
          <a:p>
            <a:endParaRPr lang="en-GB" sz="2000" dirty="0">
              <a:latin typeface="CCW Cursive Writing 7" pitchFamily="66" charset="0"/>
            </a:endParaRPr>
          </a:p>
        </p:txBody>
      </p:sp>
      <p:sp>
        <p:nvSpPr>
          <p:cNvPr id="3" name="TextBox 2"/>
          <p:cNvSpPr txBox="1"/>
          <p:nvPr/>
        </p:nvSpPr>
        <p:spPr>
          <a:xfrm>
            <a:off x="3947990" y="479747"/>
            <a:ext cx="8496944" cy="1323439"/>
          </a:xfrm>
          <a:prstGeom prst="rect">
            <a:avLst/>
          </a:prstGeom>
          <a:noFill/>
        </p:spPr>
        <p:txBody>
          <a:bodyPr wrap="square" rtlCol="0">
            <a:spAutoFit/>
          </a:bodyPr>
          <a:lstStyle/>
          <a:p>
            <a:r>
              <a:rPr lang="en-GB" sz="2000" dirty="0">
                <a:solidFill>
                  <a:srgbClr val="00B050"/>
                </a:solidFill>
                <a:latin typeface="CCW Cursive Writing 7" pitchFamily="66" charset="0"/>
              </a:rPr>
              <a:t>Message in a bottle-metaphor </a:t>
            </a:r>
          </a:p>
          <a:p>
            <a:r>
              <a:rPr lang="en-GB" sz="2000" dirty="0">
                <a:solidFill>
                  <a:srgbClr val="FF0000"/>
                </a:solidFill>
                <a:latin typeface="CCW Cursive Writing 7" pitchFamily="66" charset="0"/>
              </a:rPr>
              <a:t>Owl-personification</a:t>
            </a:r>
          </a:p>
          <a:p>
            <a:r>
              <a:rPr lang="en-GB" sz="2000" dirty="0">
                <a:solidFill>
                  <a:srgbClr val="00B0F0"/>
                </a:solidFill>
                <a:latin typeface="CCW Cursive Writing 7" pitchFamily="66" charset="0"/>
              </a:rPr>
              <a:t>Pebbles –sight and alliteration</a:t>
            </a:r>
          </a:p>
          <a:p>
            <a:endParaRPr lang="en-GB" sz="2000" dirty="0">
              <a:solidFill>
                <a:srgbClr val="00B050"/>
              </a:solidFill>
              <a:latin typeface="CCW Cursive Writing 7" pitchFamily="66" charset="0"/>
            </a:endParaRPr>
          </a:p>
        </p:txBody>
      </p:sp>
      <p:sp>
        <p:nvSpPr>
          <p:cNvPr id="4" name="TextBox 3">
            <a:extLst>
              <a:ext uri="{FF2B5EF4-FFF2-40B4-BE49-F238E27FC236}">
                <a16:creationId xmlns:a16="http://schemas.microsoft.com/office/drawing/2014/main" id="{2C225B4D-72B0-41E2-8C0C-8BD0AB97D549}"/>
              </a:ext>
            </a:extLst>
          </p:cNvPr>
          <p:cNvSpPr txBox="1"/>
          <p:nvPr/>
        </p:nvSpPr>
        <p:spPr>
          <a:xfrm>
            <a:off x="1228401" y="3752954"/>
            <a:ext cx="10001976" cy="2554545"/>
          </a:xfrm>
          <a:prstGeom prst="rect">
            <a:avLst/>
          </a:prstGeom>
          <a:noFill/>
        </p:spPr>
        <p:txBody>
          <a:bodyPr wrap="square" rtlCol="0">
            <a:spAutoFit/>
          </a:bodyPr>
          <a:lstStyle/>
          <a:p>
            <a:r>
              <a:rPr lang="en-GB" sz="2000" dirty="0">
                <a:latin typeface="CCW Cursive Writing 7" pitchFamily="66" charset="0"/>
              </a:rPr>
              <a:t>Imagine-</a:t>
            </a:r>
          </a:p>
          <a:p>
            <a:r>
              <a:rPr lang="en-GB" sz="2000" dirty="0">
                <a:solidFill>
                  <a:srgbClr val="00B050"/>
                </a:solidFill>
                <a:latin typeface="CCW Cursive Writing 7" pitchFamily="66" charset="0"/>
              </a:rPr>
              <a:t>A lifeless vessel laying on the sea bed</a:t>
            </a:r>
          </a:p>
          <a:p>
            <a:r>
              <a:rPr lang="en-GB" sz="2000" dirty="0">
                <a:solidFill>
                  <a:srgbClr val="00B050"/>
                </a:solidFill>
                <a:latin typeface="CCW Cursive Writing 7" pitchFamily="66" charset="0"/>
              </a:rPr>
              <a:t>as it waits to deliver its awaited message,</a:t>
            </a:r>
            <a:endParaRPr lang="en-GB" sz="2000" dirty="0">
              <a:solidFill>
                <a:srgbClr val="FF0000"/>
              </a:solidFill>
              <a:latin typeface="CCW Cursive Writing 7" pitchFamily="66" charset="0"/>
            </a:endParaRPr>
          </a:p>
          <a:p>
            <a:r>
              <a:rPr lang="en-GB" sz="2000" dirty="0">
                <a:solidFill>
                  <a:srgbClr val="FF0000"/>
                </a:solidFill>
                <a:latin typeface="CCW Cursive Writing 7" pitchFamily="66" charset="0"/>
              </a:rPr>
              <a:t>the owl screaming into the night</a:t>
            </a:r>
          </a:p>
          <a:p>
            <a:r>
              <a:rPr lang="en-GB" sz="2000" dirty="0">
                <a:solidFill>
                  <a:srgbClr val="FF0000"/>
                </a:solidFill>
                <a:latin typeface="CCW Cursive Writing 7" pitchFamily="66" charset="0"/>
              </a:rPr>
              <a:t>as it chases its prey</a:t>
            </a:r>
          </a:p>
          <a:p>
            <a:r>
              <a:rPr lang="en-GB" sz="2000" dirty="0">
                <a:solidFill>
                  <a:srgbClr val="00B0F0"/>
                </a:solidFill>
                <a:latin typeface="CCW Cursive Writing 7" pitchFamily="66" charset="0"/>
              </a:rPr>
              <a:t>and a stack of shiny smooth solitary stones</a:t>
            </a:r>
          </a:p>
          <a:p>
            <a:r>
              <a:rPr lang="en-GB" sz="2000" dirty="0">
                <a:solidFill>
                  <a:srgbClr val="00B0F0"/>
                </a:solidFill>
                <a:latin typeface="CCW Cursive Writing 7" pitchFamily="66" charset="0"/>
              </a:rPr>
              <a:t>Stacked staring sadly out to sea</a:t>
            </a:r>
            <a:r>
              <a:rPr lang="en-GB" sz="2000" dirty="0">
                <a:solidFill>
                  <a:srgbClr val="FF0000"/>
                </a:solidFill>
                <a:latin typeface="CCW Cursive Writing 7" pitchFamily="66" charset="0"/>
              </a:rPr>
              <a:t>. </a:t>
            </a:r>
            <a:endParaRPr lang="en-GB" sz="2000" dirty="0">
              <a:solidFill>
                <a:srgbClr val="00B050"/>
              </a:solidFill>
              <a:latin typeface="CCW Cursive Writing 7" pitchFamily="66" charset="0"/>
            </a:endParaRPr>
          </a:p>
          <a:p>
            <a:endParaRPr lang="en-GB" sz="2000" dirty="0">
              <a:latin typeface="CCW Cursive Writing 7" pitchFamily="66" charset="0"/>
            </a:endParaRPr>
          </a:p>
        </p:txBody>
      </p:sp>
    </p:spTree>
    <p:extLst>
      <p:ext uri="{BB962C8B-B14F-4D97-AF65-F5344CB8AC3E}">
        <p14:creationId xmlns:p14="http://schemas.microsoft.com/office/powerpoint/2010/main" val="136164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0625" y="3"/>
            <a:ext cx="2265275" cy="1045029"/>
          </a:xfrm>
        </p:spPr>
        <p:txBody>
          <a:bodyPr/>
          <a:lstStyle/>
          <a:p>
            <a:r>
              <a:rPr lang="en-GB" dirty="0"/>
              <a:t>6 x 6 grid</a:t>
            </a:r>
          </a:p>
        </p:txBody>
      </p:sp>
      <p:graphicFrame>
        <p:nvGraphicFramePr>
          <p:cNvPr id="4" name="Table 3"/>
          <p:cNvGraphicFramePr>
            <a:graphicFrameLocks noGrp="1"/>
          </p:cNvGraphicFramePr>
          <p:nvPr>
            <p:extLst/>
          </p:nvPr>
        </p:nvGraphicFramePr>
        <p:xfrm>
          <a:off x="1703509" y="1149289"/>
          <a:ext cx="8755488" cy="5447454"/>
        </p:xfrm>
        <a:graphic>
          <a:graphicData uri="http://schemas.openxmlformats.org/drawingml/2006/table">
            <a:tbl>
              <a:tblPr firstRow="1" bandRow="1">
                <a:tableStyleId>{5940675A-B579-460E-94D1-54222C63F5DA}</a:tableStyleId>
              </a:tblPr>
              <a:tblGrid>
                <a:gridCol w="1728195">
                  <a:extLst>
                    <a:ext uri="{9D8B030D-6E8A-4147-A177-3AD203B41FA5}">
                      <a16:colId xmlns:a16="http://schemas.microsoft.com/office/drawing/2014/main" val="20000"/>
                    </a:ext>
                  </a:extLst>
                </a:gridCol>
                <a:gridCol w="1190301">
                  <a:extLst>
                    <a:ext uri="{9D8B030D-6E8A-4147-A177-3AD203B41FA5}">
                      <a16:colId xmlns:a16="http://schemas.microsoft.com/office/drawing/2014/main" val="20001"/>
                    </a:ext>
                  </a:extLst>
                </a:gridCol>
                <a:gridCol w="1459248">
                  <a:extLst>
                    <a:ext uri="{9D8B030D-6E8A-4147-A177-3AD203B41FA5}">
                      <a16:colId xmlns:a16="http://schemas.microsoft.com/office/drawing/2014/main" val="20002"/>
                    </a:ext>
                  </a:extLst>
                </a:gridCol>
                <a:gridCol w="1459248">
                  <a:extLst>
                    <a:ext uri="{9D8B030D-6E8A-4147-A177-3AD203B41FA5}">
                      <a16:colId xmlns:a16="http://schemas.microsoft.com/office/drawing/2014/main" val="20003"/>
                    </a:ext>
                  </a:extLst>
                </a:gridCol>
                <a:gridCol w="1459248">
                  <a:extLst>
                    <a:ext uri="{9D8B030D-6E8A-4147-A177-3AD203B41FA5}">
                      <a16:colId xmlns:a16="http://schemas.microsoft.com/office/drawing/2014/main" val="20004"/>
                    </a:ext>
                  </a:extLst>
                </a:gridCol>
                <a:gridCol w="1459248">
                  <a:extLst>
                    <a:ext uri="{9D8B030D-6E8A-4147-A177-3AD203B41FA5}">
                      <a16:colId xmlns:a16="http://schemas.microsoft.com/office/drawing/2014/main" val="20005"/>
                    </a:ext>
                  </a:extLst>
                </a:gridCol>
              </a:tblGrid>
              <a:tr h="907909">
                <a:tc>
                  <a:txBody>
                    <a:bodyPr/>
                    <a:lstStyle/>
                    <a:p>
                      <a:r>
                        <a:rPr lang="en-GB" sz="1100" dirty="0">
                          <a:latin typeface="CCW Cursive Writing 7" pitchFamily="66" charset="0"/>
                        </a:rPr>
                        <a:t>Sight</a:t>
                      </a:r>
                    </a:p>
                  </a:txBody>
                  <a:tcPr marL="84406" marR="84406"/>
                </a:tc>
                <a:tc>
                  <a:txBody>
                    <a:bodyPr/>
                    <a:lstStyle/>
                    <a:p>
                      <a:r>
                        <a:rPr lang="en-GB" sz="1100" dirty="0">
                          <a:latin typeface="CCW Cursive Writing 7" pitchFamily="66" charset="0"/>
                        </a:rPr>
                        <a:t>Simile</a:t>
                      </a:r>
                    </a:p>
                  </a:txBody>
                  <a:tcPr marL="84406" marR="84406"/>
                </a:tc>
                <a:tc>
                  <a:txBody>
                    <a:bodyPr/>
                    <a:lstStyle/>
                    <a:p>
                      <a:r>
                        <a:rPr lang="en-GB" sz="800" dirty="0">
                          <a:latin typeface="CCW Cursive Writing 7" pitchFamily="66" charset="0"/>
                        </a:rPr>
                        <a:t>personification</a:t>
                      </a:r>
                    </a:p>
                  </a:txBody>
                  <a:tcPr marL="84406" marR="84406"/>
                </a:tc>
                <a:tc>
                  <a:txBody>
                    <a:bodyPr/>
                    <a:lstStyle/>
                    <a:p>
                      <a:r>
                        <a:rPr lang="en-GB" sz="1100" dirty="0">
                          <a:latin typeface="CCW Cursive Writing 7" pitchFamily="66" charset="0"/>
                        </a:rPr>
                        <a:t>sound</a:t>
                      </a:r>
                    </a:p>
                  </a:txBody>
                  <a:tcPr marL="84406" marR="84406"/>
                </a:tc>
                <a:tc>
                  <a:txBody>
                    <a:bodyPr/>
                    <a:lstStyle/>
                    <a:p>
                      <a:r>
                        <a:rPr lang="en-GB" sz="1100" dirty="0">
                          <a:latin typeface="CCW Cursive Writing 7" pitchFamily="66" charset="0"/>
                        </a:rPr>
                        <a:t>metaphor</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0"/>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And</a:t>
                      </a:r>
                      <a:r>
                        <a:rPr lang="en-GB" sz="1100" baseline="0" dirty="0">
                          <a:latin typeface="CCW Cursive Writing 7" pitchFamily="66" charset="0"/>
                        </a:rPr>
                        <a:t> trap it in a box</a:t>
                      </a:r>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Feelings/</a:t>
                      </a:r>
                    </a:p>
                    <a:p>
                      <a:r>
                        <a:rPr lang="en-GB" sz="1100" dirty="0">
                          <a:latin typeface="CCW Cursive Writing 7" pitchFamily="66" charset="0"/>
                        </a:rPr>
                        <a:t>touch</a:t>
                      </a:r>
                    </a:p>
                  </a:txBody>
                  <a:tcPr marL="84406" marR="84406"/>
                </a:tc>
                <a:extLst>
                  <a:ext uri="{0D108BD9-81ED-4DB2-BD59-A6C34878D82A}">
                    <a16:rowId xmlns:a16="http://schemas.microsoft.com/office/drawing/2014/main" val="10001"/>
                  </a:ext>
                </a:extLst>
              </a:tr>
              <a:tr h="907909">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smell</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2"/>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Feelings/touch</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And</a:t>
                      </a:r>
                      <a:r>
                        <a:rPr lang="en-GB" sz="1100" baseline="0" dirty="0">
                          <a:latin typeface="CCW Cursive Writing 7" pitchFamily="66" charset="0"/>
                        </a:rPr>
                        <a:t> trap it in a box</a:t>
                      </a:r>
                      <a:endParaRPr lang="en-GB" sz="1100" dirty="0">
                        <a:latin typeface="CCW Cursive Writing 7" pitchFamily="66" charset="0"/>
                      </a:endParaRP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3"/>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800" dirty="0">
                          <a:latin typeface="CCW Cursive Writing 7" pitchFamily="66" charset="0"/>
                        </a:rPr>
                        <a:t>alliteration</a:t>
                      </a:r>
                    </a:p>
                  </a:txBody>
                  <a:tcPr marL="84406" marR="84406"/>
                </a:tc>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touch</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extLst>
                  <a:ext uri="{0D108BD9-81ED-4DB2-BD59-A6C34878D82A}">
                    <a16:rowId xmlns:a16="http://schemas.microsoft.com/office/drawing/2014/main" val="10004"/>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touch</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Simile</a:t>
                      </a:r>
                    </a:p>
                  </a:txBody>
                  <a:tcPr marL="84406" marR="84406"/>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1404122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2829" y="25359"/>
            <a:ext cx="9906489" cy="5632311"/>
          </a:xfrm>
          <a:prstGeom prst="rect">
            <a:avLst/>
          </a:prstGeom>
          <a:noFill/>
          <a:ln w="19050">
            <a:solidFill>
              <a:schemeClr val="tx1"/>
            </a:solidFill>
          </a:ln>
        </p:spPr>
        <p:txBody>
          <a:bodyPr wrap="square" rtlCol="0">
            <a:spAutoFit/>
          </a:bodyPr>
          <a:lstStyle/>
          <a:p>
            <a:r>
              <a:rPr lang="en-GB" sz="2000" b="1" u="sng" dirty="0">
                <a:latin typeface="CCW Cursive Writing 7" pitchFamily="66" charset="0"/>
              </a:rPr>
              <a:t>Example of a shared write: </a:t>
            </a:r>
          </a:p>
          <a:p>
            <a:endParaRPr lang="en-GB" sz="2000" dirty="0">
              <a:latin typeface="CCW Cursive Writing 7" pitchFamily="66" charset="0"/>
            </a:endParaRPr>
          </a:p>
          <a:p>
            <a:r>
              <a:rPr lang="en-GB" sz="2000" dirty="0">
                <a:latin typeface="CCW Cursive Writing 7" pitchFamily="66" charset="0"/>
              </a:rPr>
              <a:t>Imagine-</a:t>
            </a:r>
          </a:p>
          <a:p>
            <a:r>
              <a:rPr lang="en-GB" sz="2000" dirty="0">
                <a:latin typeface="CCW Cursive Writing 7" pitchFamily="66" charset="0"/>
              </a:rPr>
              <a:t>the heat of the sun</a:t>
            </a:r>
          </a:p>
          <a:p>
            <a:r>
              <a:rPr lang="en-GB" sz="2000" dirty="0">
                <a:latin typeface="CCW Cursive Writing 7" pitchFamily="66" charset="0"/>
              </a:rPr>
              <a:t>and trap it in a box,</a:t>
            </a:r>
          </a:p>
          <a:p>
            <a:r>
              <a:rPr lang="en-GB" sz="2000" dirty="0">
                <a:latin typeface="CCW Cursive Writing 7" pitchFamily="66" charset="0"/>
              </a:rPr>
              <a:t>a fluttering, fragile, fluffy feather</a:t>
            </a:r>
          </a:p>
          <a:p>
            <a:r>
              <a:rPr lang="en-GB" sz="2000" dirty="0">
                <a:latin typeface="CCW Cursive Writing 7" pitchFamily="66" charset="0"/>
              </a:rPr>
              <a:t>falling to the ground</a:t>
            </a:r>
          </a:p>
          <a:p>
            <a:r>
              <a:rPr lang="en-GB" sz="2000" dirty="0">
                <a:latin typeface="CCW Cursive Writing 7" pitchFamily="66" charset="0"/>
              </a:rPr>
              <a:t>and the stickiness of a cobweb</a:t>
            </a:r>
          </a:p>
          <a:p>
            <a:r>
              <a:rPr lang="en-GB" sz="2000" dirty="0">
                <a:latin typeface="CCW Cursive Writing 7" pitchFamily="66" charset="0"/>
              </a:rPr>
              <a:t>glistening like a diamond in the sun.</a:t>
            </a:r>
          </a:p>
          <a:p>
            <a:endParaRPr lang="en-GB" sz="2000" dirty="0">
              <a:latin typeface="CCW Cursive Writing 7" pitchFamily="66" charset="0"/>
            </a:endParaRPr>
          </a:p>
          <a:p>
            <a:endParaRPr lang="en-GB" sz="2000" dirty="0">
              <a:latin typeface="CCW Cursive Writing 7" pitchFamily="66" charset="0"/>
            </a:endParaRPr>
          </a:p>
          <a:p>
            <a:r>
              <a:rPr lang="en-GB" sz="2000" dirty="0">
                <a:latin typeface="CCW Cursive Writing 7" pitchFamily="66" charset="0"/>
              </a:rPr>
              <a:t>Imagine- </a:t>
            </a:r>
          </a:p>
          <a:p>
            <a:r>
              <a:rPr lang="en-GB" sz="2000" dirty="0">
                <a:latin typeface="CCW Cursive Writing 7" pitchFamily="66" charset="0"/>
              </a:rPr>
              <a:t>a stack of smooth stones</a:t>
            </a:r>
          </a:p>
          <a:p>
            <a:r>
              <a:rPr lang="en-GB" sz="2000" dirty="0">
                <a:latin typeface="CCW Cursive Writing 7" pitchFamily="66" charset="0"/>
              </a:rPr>
              <a:t>standing solitary, silently sea watching</a:t>
            </a:r>
          </a:p>
          <a:p>
            <a:r>
              <a:rPr lang="en-GB" sz="2000" dirty="0">
                <a:latin typeface="CCW Cursive Writing 7" pitchFamily="66" charset="0"/>
              </a:rPr>
              <a:t>a bolt of lightning striking </a:t>
            </a:r>
          </a:p>
          <a:p>
            <a:r>
              <a:rPr lang="en-GB" sz="2000" dirty="0">
                <a:latin typeface="CCW Cursive Writing 7" pitchFamily="66" charset="0"/>
              </a:rPr>
              <a:t>as powerful as a car </a:t>
            </a:r>
          </a:p>
          <a:p>
            <a:r>
              <a:rPr lang="en-GB" sz="2000" dirty="0">
                <a:latin typeface="CCW Cursive Writing 7" pitchFamily="66" charset="0"/>
              </a:rPr>
              <a:t>crashing into a wall</a:t>
            </a:r>
          </a:p>
          <a:p>
            <a:r>
              <a:rPr lang="en-GB" sz="2000" dirty="0">
                <a:latin typeface="CCW Cursive Writing 7" pitchFamily="66" charset="0"/>
              </a:rPr>
              <a:t>and a shipwreck having its last breath.</a:t>
            </a:r>
          </a:p>
        </p:txBody>
      </p:sp>
    </p:spTree>
    <p:extLst>
      <p:ext uri="{BB962C8B-B14F-4D97-AF65-F5344CB8AC3E}">
        <p14:creationId xmlns:p14="http://schemas.microsoft.com/office/powerpoint/2010/main" val="12996657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4699" y="25359"/>
            <a:ext cx="11809926" cy="7786747"/>
          </a:xfrm>
          <a:prstGeom prst="rect">
            <a:avLst/>
          </a:prstGeom>
          <a:noFill/>
          <a:ln w="19050">
            <a:solidFill>
              <a:schemeClr val="tx1"/>
            </a:solidFill>
          </a:ln>
        </p:spPr>
        <p:txBody>
          <a:bodyPr wrap="square" rtlCol="0">
            <a:spAutoFit/>
          </a:bodyPr>
          <a:lstStyle/>
          <a:p>
            <a:r>
              <a:rPr lang="en-GB" sz="2000" b="1" u="sng" dirty="0">
                <a:latin typeface="CCW Cursive Writing 7" pitchFamily="66" charset="0"/>
              </a:rPr>
              <a:t>Wednesday 30</a:t>
            </a:r>
            <a:r>
              <a:rPr lang="en-GB" sz="2000" b="1" u="sng" baseline="30000" dirty="0">
                <a:latin typeface="CCW Cursive Writing 7" pitchFamily="66" charset="0"/>
              </a:rPr>
              <a:t>th</a:t>
            </a:r>
            <a:r>
              <a:rPr lang="en-GB" sz="2000" b="1" u="sng" dirty="0">
                <a:latin typeface="CCW Cursive Writing 7" pitchFamily="66" charset="0"/>
              </a:rPr>
              <a:t> September </a:t>
            </a:r>
          </a:p>
          <a:p>
            <a:endParaRPr lang="en-GB" sz="2000" b="1" u="sng" dirty="0">
              <a:latin typeface="CCW Cursive Writing 7" pitchFamily="66" charset="0"/>
            </a:endParaRPr>
          </a:p>
          <a:p>
            <a:r>
              <a:rPr lang="en-GB" sz="2000" b="1" u="sng" dirty="0">
                <a:latin typeface="CCW Cursive Writing 7" pitchFamily="66" charset="0"/>
              </a:rPr>
              <a:t>Shared write with Mrs Warham: </a:t>
            </a:r>
          </a:p>
          <a:p>
            <a:endParaRPr lang="en-GB" sz="2000" dirty="0">
              <a:latin typeface="CCW Cursive Writing 7" pitchFamily="66" charset="0"/>
            </a:endParaRPr>
          </a:p>
          <a:p>
            <a:r>
              <a:rPr lang="en-GB" sz="2000" dirty="0">
                <a:latin typeface="CCW Cursive Writing 7" pitchFamily="66" charset="0"/>
              </a:rPr>
              <a:t>Imagine-</a:t>
            </a:r>
          </a:p>
          <a:p>
            <a:r>
              <a:rPr lang="en-GB" sz="2000" dirty="0">
                <a:solidFill>
                  <a:srgbClr val="FF0000"/>
                </a:solidFill>
                <a:latin typeface="CCW Cursive Writing 7" pitchFamily="66" charset="0"/>
              </a:rPr>
              <a:t>A carefully crafted creepy cobweb,</a:t>
            </a:r>
          </a:p>
          <a:p>
            <a:r>
              <a:rPr lang="en-GB" sz="2000" dirty="0">
                <a:solidFill>
                  <a:srgbClr val="FF0000"/>
                </a:solidFill>
                <a:latin typeface="CCW Cursive Writing 7" pitchFamily="66" charset="0"/>
              </a:rPr>
              <a:t>with a curious courageous spider blowing in the breeze,</a:t>
            </a:r>
          </a:p>
          <a:p>
            <a:r>
              <a:rPr lang="en-GB" sz="2000" dirty="0">
                <a:solidFill>
                  <a:srgbClr val="00B0F0"/>
                </a:solidFill>
                <a:latin typeface="CCW Cursive Writing 7" pitchFamily="66" charset="0"/>
              </a:rPr>
              <a:t>the butterfly’s wings made of large plums and berries</a:t>
            </a:r>
          </a:p>
          <a:p>
            <a:r>
              <a:rPr lang="en-GB" sz="2000" dirty="0">
                <a:solidFill>
                  <a:srgbClr val="00B0F0"/>
                </a:solidFill>
                <a:latin typeface="CCW Cursive Writing 7" pitchFamily="66" charset="0"/>
              </a:rPr>
              <a:t>that wave goodbye to each cloud it passes</a:t>
            </a:r>
          </a:p>
          <a:p>
            <a:r>
              <a:rPr lang="en-GB" sz="2000" dirty="0">
                <a:solidFill>
                  <a:srgbClr val="00B050"/>
                </a:solidFill>
                <a:latin typeface="CCW Cursive Writing 7" pitchFamily="66" charset="0"/>
              </a:rPr>
              <a:t>and siblings fighting over their favourite possession</a:t>
            </a:r>
          </a:p>
          <a:p>
            <a:r>
              <a:rPr lang="en-GB" sz="2000" dirty="0">
                <a:solidFill>
                  <a:srgbClr val="00B050"/>
                </a:solidFill>
                <a:latin typeface="CCW Cursive Writing 7" pitchFamily="66" charset="0"/>
              </a:rPr>
              <a:t>like two lions brawling over their prey</a:t>
            </a:r>
            <a:r>
              <a:rPr lang="en-GB" sz="2000" dirty="0">
                <a:solidFill>
                  <a:srgbClr val="00B0F0"/>
                </a:solidFill>
                <a:latin typeface="CCW Cursive Writing 7" pitchFamily="66" charset="0"/>
              </a:rPr>
              <a:t>. </a:t>
            </a:r>
          </a:p>
          <a:p>
            <a:endParaRPr lang="en-GB" sz="2000" dirty="0">
              <a:solidFill>
                <a:srgbClr val="00B0F0"/>
              </a:solidFill>
              <a:latin typeface="CCW Cursive Writing 7" pitchFamily="66" charset="0"/>
            </a:endParaRPr>
          </a:p>
          <a:p>
            <a:r>
              <a:rPr lang="en-GB" sz="2000" dirty="0">
                <a:latin typeface="CCW Cursive Writing 7" pitchFamily="66" charset="0"/>
              </a:rPr>
              <a:t>Imagine-</a:t>
            </a:r>
          </a:p>
          <a:p>
            <a:r>
              <a:rPr lang="en-GB" sz="2000" dirty="0">
                <a:solidFill>
                  <a:srgbClr val="00B050"/>
                </a:solidFill>
                <a:latin typeface="CCW Cursive Writing 7" pitchFamily="66" charset="0"/>
              </a:rPr>
              <a:t>A lifeless vessel laying on the sea bed</a:t>
            </a:r>
          </a:p>
          <a:p>
            <a:r>
              <a:rPr lang="en-GB" sz="2000" dirty="0">
                <a:solidFill>
                  <a:srgbClr val="00B050"/>
                </a:solidFill>
                <a:latin typeface="CCW Cursive Writing 7" pitchFamily="66" charset="0"/>
              </a:rPr>
              <a:t>as it awoke to deliver its awaited message,</a:t>
            </a:r>
            <a:endParaRPr lang="en-GB" sz="2000" dirty="0">
              <a:solidFill>
                <a:srgbClr val="FF0000"/>
              </a:solidFill>
              <a:latin typeface="CCW Cursive Writing 7" pitchFamily="66" charset="0"/>
            </a:endParaRPr>
          </a:p>
          <a:p>
            <a:r>
              <a:rPr lang="en-GB" sz="2000" dirty="0">
                <a:solidFill>
                  <a:srgbClr val="FF0000"/>
                </a:solidFill>
                <a:latin typeface="CCW Cursive Writing 7" pitchFamily="66" charset="0"/>
              </a:rPr>
              <a:t>the owl screaming into the night</a:t>
            </a:r>
          </a:p>
          <a:p>
            <a:r>
              <a:rPr lang="en-GB" sz="2000" dirty="0">
                <a:solidFill>
                  <a:srgbClr val="FF0000"/>
                </a:solidFill>
                <a:latin typeface="CCW Cursive Writing 7" pitchFamily="66" charset="0"/>
              </a:rPr>
              <a:t>as it chases its prey</a:t>
            </a:r>
          </a:p>
          <a:p>
            <a:r>
              <a:rPr lang="en-GB" sz="2000" dirty="0">
                <a:solidFill>
                  <a:srgbClr val="00B0F0"/>
                </a:solidFill>
                <a:latin typeface="CCW Cursive Writing 7" pitchFamily="66" charset="0"/>
              </a:rPr>
              <a:t>and a stack of shiny smooth solitary stones</a:t>
            </a:r>
          </a:p>
          <a:p>
            <a:r>
              <a:rPr lang="en-GB" sz="2000" dirty="0">
                <a:solidFill>
                  <a:srgbClr val="00B0F0"/>
                </a:solidFill>
                <a:latin typeface="CCW Cursive Writing 7" pitchFamily="66" charset="0"/>
              </a:rPr>
              <a:t>Stacked staring sadly out to sea</a:t>
            </a:r>
            <a:r>
              <a:rPr lang="en-GB" sz="2000" dirty="0">
                <a:solidFill>
                  <a:srgbClr val="FF0000"/>
                </a:solidFill>
                <a:latin typeface="CCW Cursive Writing 7" pitchFamily="66" charset="0"/>
              </a:rPr>
              <a:t>. </a:t>
            </a:r>
            <a:endParaRPr lang="en-GB" sz="2000" dirty="0">
              <a:solidFill>
                <a:srgbClr val="00B050"/>
              </a:solidFill>
              <a:latin typeface="CCW Cursive Writing 7" pitchFamily="66" charset="0"/>
            </a:endParaRPr>
          </a:p>
          <a:p>
            <a:endParaRPr lang="en-GB" sz="2000" dirty="0">
              <a:solidFill>
                <a:srgbClr val="00B0F0"/>
              </a:solidFill>
              <a:latin typeface="CCW Cursive Writing 7" pitchFamily="66" charset="0"/>
            </a:endParaRPr>
          </a:p>
          <a:p>
            <a:endParaRPr lang="en-GB" sz="2000" dirty="0">
              <a:solidFill>
                <a:srgbClr val="00B0F0"/>
              </a:solidFill>
              <a:latin typeface="CCW Cursive Writing 7" pitchFamily="66" charset="0"/>
            </a:endParaRPr>
          </a:p>
          <a:p>
            <a:endParaRPr lang="en-GB" sz="2000" dirty="0">
              <a:solidFill>
                <a:srgbClr val="00B0F0"/>
              </a:solidFill>
              <a:latin typeface="CCW Cursive Writing 7" pitchFamily="66" charset="0"/>
            </a:endParaRPr>
          </a:p>
          <a:p>
            <a:r>
              <a:rPr lang="en-GB" sz="2000" dirty="0">
                <a:solidFill>
                  <a:srgbClr val="FF0000"/>
                </a:solidFill>
                <a:latin typeface="CCW Cursive Writing 7" pitchFamily="66" charset="0"/>
              </a:rPr>
              <a:t>  </a:t>
            </a:r>
          </a:p>
          <a:p>
            <a:endParaRPr lang="en-GB" sz="2000" dirty="0">
              <a:latin typeface="CCW Cursive Writing 7" pitchFamily="66" charset="0"/>
            </a:endParaRPr>
          </a:p>
          <a:p>
            <a:endParaRPr lang="en-GB" sz="2000" dirty="0">
              <a:latin typeface="CCW Cursive Writing 7" pitchFamily="66" charset="0"/>
            </a:endParaRPr>
          </a:p>
        </p:txBody>
      </p:sp>
    </p:spTree>
    <p:extLst>
      <p:ext uri="{BB962C8B-B14F-4D97-AF65-F5344CB8AC3E}">
        <p14:creationId xmlns:p14="http://schemas.microsoft.com/office/powerpoint/2010/main" val="42838236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0605" y="3306800"/>
            <a:ext cx="7886700" cy="1325563"/>
          </a:xfrm>
        </p:spPr>
        <p:txBody>
          <a:bodyPr>
            <a:noAutofit/>
          </a:bodyPr>
          <a:lstStyle/>
          <a:p>
            <a:r>
              <a:rPr lang="en-GB" sz="5400" dirty="0">
                <a:solidFill>
                  <a:srgbClr val="FF0000"/>
                </a:solidFill>
                <a:latin typeface="Jarman" panose="00000400000000000000" pitchFamily="2" charset="0"/>
              </a:rPr>
              <a:t>Does it create an image in your mind?</a:t>
            </a:r>
            <a:br>
              <a:rPr lang="en-GB" sz="5400" dirty="0">
                <a:solidFill>
                  <a:srgbClr val="FF0000"/>
                </a:solidFill>
                <a:latin typeface="Jarman" panose="00000400000000000000" pitchFamily="2" charset="0"/>
              </a:rPr>
            </a:br>
            <a:br>
              <a:rPr lang="en-GB" sz="5400" dirty="0">
                <a:solidFill>
                  <a:srgbClr val="FF0000"/>
                </a:solidFill>
                <a:latin typeface="Jarman" panose="00000400000000000000" pitchFamily="2" charset="0"/>
              </a:rPr>
            </a:br>
            <a:r>
              <a:rPr lang="en-GB" sz="5400" dirty="0">
                <a:solidFill>
                  <a:srgbClr val="FF0000"/>
                </a:solidFill>
                <a:latin typeface="Jarman" panose="00000400000000000000" pitchFamily="2" charset="0"/>
              </a:rPr>
              <a:t>What creates this image?</a:t>
            </a:r>
          </a:p>
        </p:txBody>
      </p:sp>
    </p:spTree>
    <p:extLst>
      <p:ext uri="{BB962C8B-B14F-4D97-AF65-F5344CB8AC3E}">
        <p14:creationId xmlns:p14="http://schemas.microsoft.com/office/powerpoint/2010/main" val="37330823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national poetry day 2019">
            <a:extLst>
              <a:ext uri="{FF2B5EF4-FFF2-40B4-BE49-F238E27FC236}">
                <a16:creationId xmlns:a16="http://schemas.microsoft.com/office/drawing/2014/main" id="{7403230C-D203-4CC1-AA3A-359F6ECCD4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6805" r="1972"/>
          <a:stretch/>
        </p:blipFill>
        <p:spPr bwMode="auto">
          <a:xfrm>
            <a:off x="0" y="2459864"/>
            <a:ext cx="11951594" cy="3058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36961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618186" y="692696"/>
            <a:ext cx="9602958"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u="sng" dirty="0">
                <a:latin typeface="CCW Cursive Writing 7" pitchFamily="66" charset="0"/>
              </a:rPr>
              <a:t>Thursday 1</a:t>
            </a:r>
            <a:r>
              <a:rPr lang="en-GB" sz="3200" u="sng" baseline="30000" dirty="0">
                <a:latin typeface="CCW Cursive Writing 7" pitchFamily="66" charset="0"/>
              </a:rPr>
              <a:t>st</a:t>
            </a:r>
            <a:r>
              <a:rPr lang="en-GB" sz="3200" u="sng" dirty="0">
                <a:latin typeface="CCW Cursive Writing 7" pitchFamily="66" charset="0"/>
              </a:rPr>
              <a:t> October </a:t>
            </a:r>
          </a:p>
          <a:p>
            <a:endParaRPr lang="en-GB" sz="3200" u="sng" dirty="0">
              <a:latin typeface="CCW Cursive Writing 7" pitchFamily="66" charset="0"/>
            </a:endParaRPr>
          </a:p>
          <a:p>
            <a:r>
              <a:rPr lang="en-GB" sz="3200" u="sng" dirty="0">
                <a:latin typeface="CCW Cursive Writing 7" pitchFamily="66" charset="0"/>
              </a:rPr>
              <a:t>L.O: write stanzas for a poem, </a:t>
            </a:r>
            <a:r>
              <a:rPr lang="en-GB" sz="3200" u="sng">
                <a:latin typeface="CCW Cursive Writing 7" pitchFamily="66" charset="0"/>
              </a:rPr>
              <a:t>creating imagery.</a:t>
            </a:r>
            <a:endParaRPr lang="en-GB" sz="3200" u="sng" dirty="0">
              <a:latin typeface="CCW Cursive Writing 7" pitchFamily="66" charset="0"/>
            </a:endParaRPr>
          </a:p>
        </p:txBody>
      </p:sp>
    </p:spTree>
    <p:extLst>
      <p:ext uri="{BB962C8B-B14F-4D97-AF65-F5344CB8AC3E}">
        <p14:creationId xmlns:p14="http://schemas.microsoft.com/office/powerpoint/2010/main" val="1197513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4699" y="25359"/>
            <a:ext cx="11809926" cy="7786747"/>
          </a:xfrm>
          <a:prstGeom prst="rect">
            <a:avLst/>
          </a:prstGeom>
          <a:noFill/>
          <a:ln w="19050">
            <a:solidFill>
              <a:schemeClr val="tx1"/>
            </a:solidFill>
          </a:ln>
        </p:spPr>
        <p:txBody>
          <a:bodyPr wrap="square" rtlCol="0">
            <a:spAutoFit/>
          </a:bodyPr>
          <a:lstStyle/>
          <a:p>
            <a:r>
              <a:rPr lang="en-GB" sz="2000" b="1" u="sng" dirty="0">
                <a:latin typeface="CCW Cursive Writing 7" pitchFamily="66" charset="0"/>
              </a:rPr>
              <a:t>Wednesday 30</a:t>
            </a:r>
            <a:r>
              <a:rPr lang="en-GB" sz="2000" b="1" u="sng" baseline="30000" dirty="0">
                <a:latin typeface="CCW Cursive Writing 7" pitchFamily="66" charset="0"/>
              </a:rPr>
              <a:t>th</a:t>
            </a:r>
            <a:r>
              <a:rPr lang="en-GB" sz="2000" b="1" u="sng" dirty="0">
                <a:latin typeface="CCW Cursive Writing 7" pitchFamily="66" charset="0"/>
              </a:rPr>
              <a:t> September </a:t>
            </a:r>
          </a:p>
          <a:p>
            <a:endParaRPr lang="en-GB" sz="2000" b="1" u="sng" dirty="0">
              <a:latin typeface="CCW Cursive Writing 7" pitchFamily="66" charset="0"/>
            </a:endParaRPr>
          </a:p>
          <a:p>
            <a:r>
              <a:rPr lang="en-GB" sz="2000" b="1" u="sng" dirty="0">
                <a:latin typeface="CCW Cursive Writing 7" pitchFamily="66" charset="0"/>
              </a:rPr>
              <a:t>Shared write with Mrs Warham: </a:t>
            </a:r>
          </a:p>
          <a:p>
            <a:endParaRPr lang="en-GB" sz="2000" dirty="0">
              <a:latin typeface="CCW Cursive Writing 7" pitchFamily="66" charset="0"/>
            </a:endParaRPr>
          </a:p>
          <a:p>
            <a:r>
              <a:rPr lang="en-GB" sz="2000" dirty="0">
                <a:latin typeface="CCW Cursive Writing 7" pitchFamily="66" charset="0"/>
              </a:rPr>
              <a:t>Imagine-</a:t>
            </a:r>
          </a:p>
          <a:p>
            <a:r>
              <a:rPr lang="en-GB" sz="2000" dirty="0">
                <a:solidFill>
                  <a:srgbClr val="FF0000"/>
                </a:solidFill>
                <a:latin typeface="CCW Cursive Writing 7" pitchFamily="66" charset="0"/>
              </a:rPr>
              <a:t>A carefully crafted creepy cobweb,</a:t>
            </a:r>
          </a:p>
          <a:p>
            <a:r>
              <a:rPr lang="en-GB" sz="2000" dirty="0">
                <a:solidFill>
                  <a:srgbClr val="FF0000"/>
                </a:solidFill>
                <a:latin typeface="CCW Cursive Writing 7" pitchFamily="66" charset="0"/>
              </a:rPr>
              <a:t>with a curious courageous spider blowing in the breeze,</a:t>
            </a:r>
          </a:p>
          <a:p>
            <a:r>
              <a:rPr lang="en-GB" sz="2000" dirty="0">
                <a:solidFill>
                  <a:srgbClr val="00B0F0"/>
                </a:solidFill>
                <a:latin typeface="CCW Cursive Writing 7" pitchFamily="66" charset="0"/>
              </a:rPr>
              <a:t>the butterfly’s wings made of large plums and berries</a:t>
            </a:r>
          </a:p>
          <a:p>
            <a:r>
              <a:rPr lang="en-GB" sz="2000" dirty="0">
                <a:solidFill>
                  <a:srgbClr val="00B0F0"/>
                </a:solidFill>
                <a:latin typeface="CCW Cursive Writing 7" pitchFamily="66" charset="0"/>
              </a:rPr>
              <a:t>that wave goodbye to each cloud it passes</a:t>
            </a:r>
          </a:p>
          <a:p>
            <a:r>
              <a:rPr lang="en-GB" sz="2000" dirty="0">
                <a:solidFill>
                  <a:srgbClr val="00B050"/>
                </a:solidFill>
                <a:latin typeface="CCW Cursive Writing 7" pitchFamily="66" charset="0"/>
              </a:rPr>
              <a:t>and siblings fighting over their favourite possession</a:t>
            </a:r>
          </a:p>
          <a:p>
            <a:r>
              <a:rPr lang="en-GB" sz="2000" dirty="0">
                <a:solidFill>
                  <a:srgbClr val="00B050"/>
                </a:solidFill>
                <a:latin typeface="CCW Cursive Writing 7" pitchFamily="66" charset="0"/>
              </a:rPr>
              <a:t>like two lions brawling over their prey</a:t>
            </a:r>
            <a:r>
              <a:rPr lang="en-GB" sz="2000" dirty="0">
                <a:solidFill>
                  <a:srgbClr val="00B0F0"/>
                </a:solidFill>
                <a:latin typeface="CCW Cursive Writing 7" pitchFamily="66" charset="0"/>
              </a:rPr>
              <a:t>. </a:t>
            </a:r>
          </a:p>
          <a:p>
            <a:endParaRPr lang="en-GB" sz="2000" dirty="0">
              <a:solidFill>
                <a:srgbClr val="00B0F0"/>
              </a:solidFill>
              <a:latin typeface="CCW Cursive Writing 7" pitchFamily="66" charset="0"/>
            </a:endParaRPr>
          </a:p>
          <a:p>
            <a:r>
              <a:rPr lang="en-GB" sz="2000" dirty="0">
                <a:latin typeface="CCW Cursive Writing 7" pitchFamily="66" charset="0"/>
              </a:rPr>
              <a:t>Imagine-</a:t>
            </a:r>
          </a:p>
          <a:p>
            <a:r>
              <a:rPr lang="en-GB" sz="2000" dirty="0">
                <a:solidFill>
                  <a:srgbClr val="00B050"/>
                </a:solidFill>
                <a:latin typeface="CCW Cursive Writing 7" pitchFamily="66" charset="0"/>
              </a:rPr>
              <a:t>A lifeless vessel laying on the sea bed</a:t>
            </a:r>
          </a:p>
          <a:p>
            <a:r>
              <a:rPr lang="en-GB" sz="2000" dirty="0">
                <a:solidFill>
                  <a:srgbClr val="00B050"/>
                </a:solidFill>
                <a:latin typeface="CCW Cursive Writing 7" pitchFamily="66" charset="0"/>
              </a:rPr>
              <a:t>as it awoke to deliver its awaited message,</a:t>
            </a:r>
            <a:endParaRPr lang="en-GB" sz="2000" dirty="0">
              <a:solidFill>
                <a:srgbClr val="FF0000"/>
              </a:solidFill>
              <a:latin typeface="CCW Cursive Writing 7" pitchFamily="66" charset="0"/>
            </a:endParaRPr>
          </a:p>
          <a:p>
            <a:r>
              <a:rPr lang="en-GB" sz="2000" dirty="0">
                <a:solidFill>
                  <a:srgbClr val="FF0000"/>
                </a:solidFill>
                <a:latin typeface="CCW Cursive Writing 7" pitchFamily="66" charset="0"/>
              </a:rPr>
              <a:t>the owl screaming into the night</a:t>
            </a:r>
          </a:p>
          <a:p>
            <a:r>
              <a:rPr lang="en-GB" sz="2000" dirty="0">
                <a:solidFill>
                  <a:srgbClr val="FF0000"/>
                </a:solidFill>
                <a:latin typeface="CCW Cursive Writing 7" pitchFamily="66" charset="0"/>
              </a:rPr>
              <a:t>as it chases its prey</a:t>
            </a:r>
          </a:p>
          <a:p>
            <a:r>
              <a:rPr lang="en-GB" sz="2000" dirty="0">
                <a:solidFill>
                  <a:srgbClr val="00B0F0"/>
                </a:solidFill>
                <a:latin typeface="CCW Cursive Writing 7" pitchFamily="66" charset="0"/>
              </a:rPr>
              <a:t>and a stack of shiny smooth solitary stones</a:t>
            </a:r>
          </a:p>
          <a:p>
            <a:r>
              <a:rPr lang="en-GB" sz="2000" dirty="0">
                <a:solidFill>
                  <a:srgbClr val="00B0F0"/>
                </a:solidFill>
                <a:latin typeface="CCW Cursive Writing 7" pitchFamily="66" charset="0"/>
              </a:rPr>
              <a:t>Stacked staring sadly out to sea</a:t>
            </a:r>
            <a:r>
              <a:rPr lang="en-GB" sz="2000" dirty="0">
                <a:solidFill>
                  <a:srgbClr val="FF0000"/>
                </a:solidFill>
                <a:latin typeface="CCW Cursive Writing 7" pitchFamily="66" charset="0"/>
              </a:rPr>
              <a:t>. </a:t>
            </a:r>
            <a:endParaRPr lang="en-GB" sz="2000" dirty="0">
              <a:solidFill>
                <a:srgbClr val="00B050"/>
              </a:solidFill>
              <a:latin typeface="CCW Cursive Writing 7" pitchFamily="66" charset="0"/>
            </a:endParaRPr>
          </a:p>
          <a:p>
            <a:endParaRPr lang="en-GB" sz="2000" dirty="0">
              <a:solidFill>
                <a:srgbClr val="00B0F0"/>
              </a:solidFill>
              <a:latin typeface="CCW Cursive Writing 7" pitchFamily="66" charset="0"/>
            </a:endParaRPr>
          </a:p>
          <a:p>
            <a:endParaRPr lang="en-GB" sz="2000" dirty="0">
              <a:solidFill>
                <a:srgbClr val="00B0F0"/>
              </a:solidFill>
              <a:latin typeface="CCW Cursive Writing 7" pitchFamily="66" charset="0"/>
            </a:endParaRPr>
          </a:p>
          <a:p>
            <a:endParaRPr lang="en-GB" sz="2000" dirty="0">
              <a:solidFill>
                <a:srgbClr val="00B0F0"/>
              </a:solidFill>
              <a:latin typeface="CCW Cursive Writing 7" pitchFamily="66" charset="0"/>
            </a:endParaRPr>
          </a:p>
          <a:p>
            <a:r>
              <a:rPr lang="en-GB" sz="2000" dirty="0">
                <a:solidFill>
                  <a:srgbClr val="FF0000"/>
                </a:solidFill>
                <a:latin typeface="CCW Cursive Writing 7" pitchFamily="66" charset="0"/>
              </a:rPr>
              <a:t>  </a:t>
            </a:r>
          </a:p>
          <a:p>
            <a:endParaRPr lang="en-GB" sz="2000" dirty="0">
              <a:latin typeface="CCW Cursive Writing 7" pitchFamily="66" charset="0"/>
            </a:endParaRPr>
          </a:p>
          <a:p>
            <a:endParaRPr lang="en-GB" sz="2000" dirty="0">
              <a:latin typeface="CCW Cursive Writing 7" pitchFamily="66" charset="0"/>
            </a:endParaRPr>
          </a:p>
        </p:txBody>
      </p:sp>
    </p:spTree>
    <p:extLst>
      <p:ext uri="{BB962C8B-B14F-4D97-AF65-F5344CB8AC3E}">
        <p14:creationId xmlns:p14="http://schemas.microsoft.com/office/powerpoint/2010/main" val="39824148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http://maybusch.com/wp-content/uploads/2014/08/how-to-persuade-people-without-alienating-them-1200x6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13336" y="290515"/>
            <a:ext cx="8365331" cy="62769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073137" y="109143"/>
            <a:ext cx="7886700" cy="1325563"/>
          </a:xfrm>
        </p:spPr>
        <p:txBody>
          <a:bodyPr>
            <a:normAutofit/>
          </a:bodyPr>
          <a:lstStyle/>
          <a:p>
            <a:r>
              <a:rPr lang="en-GB" sz="3600" dirty="0">
                <a:effectLst>
                  <a:outerShdw blurRad="38100" dist="38100" dir="2700000" algn="tl">
                    <a:srgbClr val="000000">
                      <a:alpha val="43137"/>
                    </a:srgbClr>
                  </a:outerShdw>
                </a:effectLst>
                <a:latin typeface="CCW Cursive Writing 7" pitchFamily="66" charset="0"/>
              </a:rPr>
              <a:t>Persuade the class…</a:t>
            </a:r>
          </a:p>
        </p:txBody>
      </p:sp>
      <p:sp>
        <p:nvSpPr>
          <p:cNvPr id="3" name="Content Placeholder 2"/>
          <p:cNvSpPr>
            <a:spLocks noGrp="1"/>
          </p:cNvSpPr>
          <p:nvPr>
            <p:ph idx="1"/>
          </p:nvPr>
        </p:nvSpPr>
        <p:spPr>
          <a:xfrm>
            <a:off x="2073137" y="1253331"/>
            <a:ext cx="7886700" cy="4351338"/>
          </a:xfrm>
        </p:spPr>
        <p:txBody>
          <a:bodyPr>
            <a:normAutofit/>
          </a:bodyPr>
          <a:lstStyle/>
          <a:p>
            <a:pPr marL="0" indent="0">
              <a:buNone/>
            </a:pPr>
            <a:r>
              <a:rPr lang="en-GB" sz="2000" dirty="0">
                <a:latin typeface="CCW Cursive Writing 7" pitchFamily="66" charset="0"/>
              </a:rPr>
              <a:t>In 50 words, persuade the class why your line is the best line from the poem…</a:t>
            </a:r>
          </a:p>
          <a:p>
            <a:pPr marL="0" indent="0">
              <a:buNone/>
            </a:pPr>
            <a:endParaRPr lang="en-GB" sz="2000" dirty="0">
              <a:latin typeface="CCW Cursive Writing 7" pitchFamily="66" charset="0"/>
            </a:endParaRPr>
          </a:p>
          <a:p>
            <a:pPr marL="0" indent="0">
              <a:buNone/>
            </a:pPr>
            <a:r>
              <a:rPr lang="en-GB" sz="2000" dirty="0">
                <a:latin typeface="CCW Cursive Writing 7" pitchFamily="66" charset="0"/>
              </a:rPr>
              <a:t>There are words and phrases on your table to help you.</a:t>
            </a:r>
          </a:p>
        </p:txBody>
      </p:sp>
    </p:spTree>
    <p:extLst>
      <p:ext uri="{BB962C8B-B14F-4D97-AF65-F5344CB8AC3E}">
        <p14:creationId xmlns:p14="http://schemas.microsoft.com/office/powerpoint/2010/main" val="14959817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48680"/>
            <a:ext cx="8229600" cy="868958"/>
          </a:xfrm>
        </p:spPr>
        <p:txBody>
          <a:bodyPr>
            <a:normAutofit fontScale="90000"/>
          </a:bodyPr>
          <a:lstStyle/>
          <a:p>
            <a:r>
              <a:rPr lang="en-GB" dirty="0">
                <a:solidFill>
                  <a:srgbClr val="FF0000"/>
                </a:solidFill>
                <a:latin typeface="CCW Cursive Writing 7" pitchFamily="66" charset="0"/>
              </a:rPr>
              <a:t>Themes or patterns in the Imagine poem:</a:t>
            </a:r>
          </a:p>
        </p:txBody>
      </p:sp>
      <p:sp>
        <p:nvSpPr>
          <p:cNvPr id="3" name="Content Placeholder 2"/>
          <p:cNvSpPr>
            <a:spLocks noGrp="1"/>
          </p:cNvSpPr>
          <p:nvPr>
            <p:ph idx="1"/>
          </p:nvPr>
        </p:nvSpPr>
        <p:spPr>
          <a:xfrm>
            <a:off x="1981200" y="1916833"/>
            <a:ext cx="8229600" cy="4209337"/>
          </a:xfrm>
        </p:spPr>
        <p:txBody>
          <a:bodyPr>
            <a:normAutofit lnSpcReduction="10000"/>
          </a:bodyPr>
          <a:lstStyle/>
          <a:p>
            <a:r>
              <a:rPr lang="en-GB" sz="2400" dirty="0">
                <a:latin typeface="CCW Cursive Writing 7" pitchFamily="66" charset="0"/>
              </a:rPr>
              <a:t>Feelings/touch</a:t>
            </a:r>
          </a:p>
          <a:p>
            <a:r>
              <a:rPr lang="en-GB" sz="2400" dirty="0">
                <a:latin typeface="CCW Cursive Writing 7" pitchFamily="66" charset="0"/>
              </a:rPr>
              <a:t>Sight</a:t>
            </a:r>
          </a:p>
          <a:p>
            <a:r>
              <a:rPr lang="en-GB" sz="2400" dirty="0">
                <a:latin typeface="CCW Cursive Writing 7" pitchFamily="66" charset="0"/>
              </a:rPr>
              <a:t>Smells</a:t>
            </a:r>
          </a:p>
          <a:p>
            <a:r>
              <a:rPr lang="en-GB" sz="2400" dirty="0">
                <a:latin typeface="CCW Cursive Writing 7" pitchFamily="66" charset="0"/>
              </a:rPr>
              <a:t>Sounds</a:t>
            </a:r>
          </a:p>
          <a:p>
            <a:r>
              <a:rPr lang="en-GB" sz="2400" dirty="0">
                <a:latin typeface="CCW Cursive Writing 7" pitchFamily="66" charset="0"/>
              </a:rPr>
              <a:t>and trap it in a box…</a:t>
            </a:r>
          </a:p>
          <a:p>
            <a:r>
              <a:rPr lang="en-GB" sz="2400" dirty="0">
                <a:latin typeface="CCW Cursive Writing 7" pitchFamily="66" charset="0"/>
              </a:rPr>
              <a:t>Alliteration</a:t>
            </a:r>
          </a:p>
          <a:p>
            <a:r>
              <a:rPr lang="en-GB" sz="2400" dirty="0">
                <a:latin typeface="CCW Cursive Writing 7" pitchFamily="66" charset="0"/>
              </a:rPr>
              <a:t>Simile</a:t>
            </a:r>
          </a:p>
          <a:p>
            <a:r>
              <a:rPr lang="en-GB" sz="2400" dirty="0">
                <a:latin typeface="CCW Cursive Writing 7" pitchFamily="66" charset="0"/>
              </a:rPr>
              <a:t>Metaphor</a:t>
            </a:r>
          </a:p>
          <a:p>
            <a:r>
              <a:rPr lang="en-GB" sz="2400" dirty="0">
                <a:latin typeface="CCW Cursive Writing 7" pitchFamily="66" charset="0"/>
              </a:rPr>
              <a:t>Personification</a:t>
            </a:r>
          </a:p>
          <a:p>
            <a:r>
              <a:rPr lang="en-GB" sz="2400" dirty="0">
                <a:latin typeface="CCW Cursive Writing 7" pitchFamily="66" charset="0"/>
              </a:rPr>
              <a:t>Repetition of imagine</a:t>
            </a:r>
          </a:p>
          <a:p>
            <a:endParaRPr lang="en-GB" sz="2400" dirty="0">
              <a:latin typeface="CCW Cursive Writing 7" pitchFamily="66" charset="0"/>
            </a:endParaRPr>
          </a:p>
          <a:p>
            <a:endParaRPr lang="en-GB" sz="2400" dirty="0">
              <a:latin typeface="CCW Cursive Writing 7" pitchFamily="66" charset="0"/>
            </a:endParaRPr>
          </a:p>
        </p:txBody>
      </p:sp>
    </p:spTree>
    <p:extLst>
      <p:ext uri="{BB962C8B-B14F-4D97-AF65-F5344CB8AC3E}">
        <p14:creationId xmlns:p14="http://schemas.microsoft.com/office/powerpoint/2010/main" val="361345631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476672"/>
            <a:ext cx="8496944" cy="2862322"/>
          </a:xfrm>
          <a:prstGeom prst="rect">
            <a:avLst/>
          </a:prstGeom>
          <a:noFill/>
        </p:spPr>
        <p:txBody>
          <a:bodyPr wrap="square" rtlCol="0">
            <a:spAutoFit/>
          </a:bodyPr>
          <a:lstStyle/>
          <a:p>
            <a:r>
              <a:rPr lang="en-GB" sz="2000" dirty="0">
                <a:latin typeface="CCW Cursive Writing 7" pitchFamily="66" charset="0"/>
              </a:rPr>
              <a:t>Stanza 1: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 ______________ as it _______________________________</a:t>
            </a:r>
          </a:p>
          <a:p>
            <a:r>
              <a:rPr lang="en-GB" sz="2000" dirty="0">
                <a:latin typeface="CCW Cursive Writing 7" pitchFamily="66" charset="0"/>
              </a:rPr>
              <a:t>Image 2: The_________________________________________________</a:t>
            </a:r>
          </a:p>
          <a:p>
            <a:r>
              <a:rPr lang="en-GB" sz="2000" dirty="0">
                <a:latin typeface="CCW Cursive Writing 7" pitchFamily="66" charset="0"/>
              </a:rPr>
              <a:t>Image 3: as it ______________________________________________</a:t>
            </a:r>
          </a:p>
          <a:p>
            <a:r>
              <a:rPr lang="en-GB" sz="2000" dirty="0">
                <a:latin typeface="CCW Cursive Writing 7" pitchFamily="66" charset="0"/>
              </a:rPr>
              <a:t> and  ___________________________________________.</a:t>
            </a:r>
          </a:p>
          <a:p>
            <a:endParaRPr lang="en-GB" sz="2000" dirty="0">
              <a:latin typeface="CCW Cursive Writing 7" pitchFamily="66" charset="0"/>
            </a:endParaRPr>
          </a:p>
        </p:txBody>
      </p:sp>
      <p:sp>
        <p:nvSpPr>
          <p:cNvPr id="3" name="TextBox 2"/>
          <p:cNvSpPr txBox="1"/>
          <p:nvPr/>
        </p:nvSpPr>
        <p:spPr>
          <a:xfrm>
            <a:off x="1900249" y="3491394"/>
            <a:ext cx="8496944" cy="2862322"/>
          </a:xfrm>
          <a:prstGeom prst="rect">
            <a:avLst/>
          </a:prstGeom>
          <a:noFill/>
        </p:spPr>
        <p:txBody>
          <a:bodyPr wrap="square" rtlCol="0">
            <a:spAutoFit/>
          </a:bodyPr>
          <a:lstStyle/>
          <a:p>
            <a:r>
              <a:rPr lang="en-GB" sz="2000" dirty="0">
                <a:latin typeface="CCW Cursive Writing 7" pitchFamily="66" charset="0"/>
              </a:rPr>
              <a:t>Stanza 2: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An ____________________________________________</a:t>
            </a:r>
          </a:p>
          <a:p>
            <a:r>
              <a:rPr lang="en-GB" sz="2000" dirty="0">
                <a:latin typeface="CCW Cursive Writing 7" pitchFamily="66" charset="0"/>
              </a:rPr>
              <a:t>Image 2: A_________________________________________________</a:t>
            </a:r>
          </a:p>
          <a:p>
            <a:r>
              <a:rPr lang="en-GB" sz="2000" dirty="0">
                <a:latin typeface="CCW Cursive Writing 7" pitchFamily="66" charset="0"/>
              </a:rPr>
              <a:t>Image 3: The ______________________________________________</a:t>
            </a:r>
          </a:p>
          <a:p>
            <a:r>
              <a:rPr lang="en-GB" sz="2000" dirty="0">
                <a:latin typeface="CCW Cursive Writing 7" pitchFamily="66" charset="0"/>
              </a:rPr>
              <a:t>Image 4: as it  ___________________________________________.</a:t>
            </a:r>
          </a:p>
          <a:p>
            <a:endParaRPr lang="en-GB" sz="2000" dirty="0">
              <a:latin typeface="CCW Cursive Writing 7" pitchFamily="66" charset="0"/>
            </a:endParaRPr>
          </a:p>
        </p:txBody>
      </p:sp>
    </p:spTree>
    <p:extLst>
      <p:ext uri="{BB962C8B-B14F-4D97-AF65-F5344CB8AC3E}">
        <p14:creationId xmlns:p14="http://schemas.microsoft.com/office/powerpoint/2010/main" val="242265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0" y="476672"/>
            <a:ext cx="8496944" cy="2862322"/>
          </a:xfrm>
          <a:prstGeom prst="rect">
            <a:avLst/>
          </a:prstGeom>
          <a:noFill/>
        </p:spPr>
        <p:txBody>
          <a:bodyPr wrap="square" rtlCol="0">
            <a:spAutoFit/>
          </a:bodyPr>
          <a:lstStyle/>
          <a:p>
            <a:r>
              <a:rPr lang="en-GB" sz="2000" dirty="0">
                <a:latin typeface="CCW Cursive Writing 7" pitchFamily="66" charset="0"/>
              </a:rPr>
              <a:t>Stanza 3: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 ______________ as it _______________________________</a:t>
            </a:r>
          </a:p>
          <a:p>
            <a:r>
              <a:rPr lang="en-GB" sz="2000" dirty="0">
                <a:latin typeface="CCW Cursive Writing 7" pitchFamily="66" charset="0"/>
              </a:rPr>
              <a:t>Image 2: The_________________________________________________</a:t>
            </a:r>
          </a:p>
          <a:p>
            <a:r>
              <a:rPr lang="en-GB" sz="2000" dirty="0">
                <a:latin typeface="CCW Cursive Writing 7" pitchFamily="66" charset="0"/>
              </a:rPr>
              <a:t>Image 3: as it ______________________________________________</a:t>
            </a:r>
          </a:p>
          <a:p>
            <a:r>
              <a:rPr lang="en-GB" sz="2000" dirty="0">
                <a:latin typeface="CCW Cursive Writing 7" pitchFamily="66" charset="0"/>
              </a:rPr>
              <a:t>Image 4: and  ___________________________________________.</a:t>
            </a:r>
          </a:p>
          <a:p>
            <a:endParaRPr lang="en-GB" sz="2000" dirty="0">
              <a:latin typeface="CCW Cursive Writing 7" pitchFamily="66" charset="0"/>
            </a:endParaRPr>
          </a:p>
        </p:txBody>
      </p:sp>
      <p:sp>
        <p:nvSpPr>
          <p:cNvPr id="3" name="TextBox 2"/>
          <p:cNvSpPr txBox="1"/>
          <p:nvPr/>
        </p:nvSpPr>
        <p:spPr>
          <a:xfrm>
            <a:off x="1900249" y="3491394"/>
            <a:ext cx="8496944" cy="2862322"/>
          </a:xfrm>
          <a:prstGeom prst="rect">
            <a:avLst/>
          </a:prstGeom>
          <a:noFill/>
        </p:spPr>
        <p:txBody>
          <a:bodyPr wrap="square" rtlCol="0">
            <a:spAutoFit/>
          </a:bodyPr>
          <a:lstStyle/>
          <a:p>
            <a:r>
              <a:rPr lang="en-GB" sz="2000" dirty="0">
                <a:latin typeface="CCW Cursive Writing 7" pitchFamily="66" charset="0"/>
              </a:rPr>
              <a:t>Stanza 4: </a:t>
            </a:r>
          </a:p>
          <a:p>
            <a:endParaRPr lang="en-GB" sz="2000" dirty="0">
              <a:latin typeface="CCW Cursive Writing 7" pitchFamily="66" charset="0"/>
            </a:endParaRPr>
          </a:p>
          <a:p>
            <a:r>
              <a:rPr lang="en-GB" sz="2000" dirty="0">
                <a:latin typeface="CCW Cursive Writing 7" pitchFamily="66" charset="0"/>
              </a:rPr>
              <a:t>Imagine- </a:t>
            </a:r>
          </a:p>
          <a:p>
            <a:endParaRPr lang="en-GB" sz="2000" dirty="0">
              <a:latin typeface="CCW Cursive Writing 7" pitchFamily="66" charset="0"/>
            </a:endParaRPr>
          </a:p>
          <a:p>
            <a:r>
              <a:rPr lang="en-GB" sz="2000" dirty="0">
                <a:latin typeface="CCW Cursive Writing 7" pitchFamily="66" charset="0"/>
              </a:rPr>
              <a:t>Image 1: An ____________________________________________</a:t>
            </a:r>
          </a:p>
          <a:p>
            <a:r>
              <a:rPr lang="en-GB" sz="2000" dirty="0">
                <a:latin typeface="CCW Cursive Writing 7" pitchFamily="66" charset="0"/>
              </a:rPr>
              <a:t>Image 2: A_________________________________________________</a:t>
            </a:r>
          </a:p>
          <a:p>
            <a:r>
              <a:rPr lang="en-GB" sz="2000" dirty="0">
                <a:latin typeface="CCW Cursive Writing 7" pitchFamily="66" charset="0"/>
              </a:rPr>
              <a:t>Image 3: The ______________________________________________</a:t>
            </a:r>
          </a:p>
          <a:p>
            <a:r>
              <a:rPr lang="en-GB" sz="2000" dirty="0">
                <a:latin typeface="CCW Cursive Writing 7" pitchFamily="66" charset="0"/>
              </a:rPr>
              <a:t>Image 4: as it  ___________________________________________.</a:t>
            </a:r>
          </a:p>
          <a:p>
            <a:endParaRPr lang="en-GB" sz="2000" dirty="0">
              <a:latin typeface="CCW Cursive Writing 7" pitchFamily="66" charset="0"/>
            </a:endParaRPr>
          </a:p>
        </p:txBody>
      </p:sp>
    </p:spTree>
    <p:extLst>
      <p:ext uri="{BB962C8B-B14F-4D97-AF65-F5344CB8AC3E}">
        <p14:creationId xmlns:p14="http://schemas.microsoft.com/office/powerpoint/2010/main" val="120869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0625" y="3"/>
            <a:ext cx="2265275" cy="1045029"/>
          </a:xfrm>
        </p:spPr>
        <p:txBody>
          <a:bodyPr/>
          <a:lstStyle/>
          <a:p>
            <a:r>
              <a:rPr lang="en-GB" dirty="0"/>
              <a:t>6 x 6 grid</a:t>
            </a:r>
          </a:p>
        </p:txBody>
      </p:sp>
      <p:graphicFrame>
        <p:nvGraphicFramePr>
          <p:cNvPr id="4" name="Table 3"/>
          <p:cNvGraphicFramePr>
            <a:graphicFrameLocks noGrp="1"/>
          </p:cNvGraphicFramePr>
          <p:nvPr>
            <p:extLst/>
          </p:nvPr>
        </p:nvGraphicFramePr>
        <p:xfrm>
          <a:off x="1703509" y="1149289"/>
          <a:ext cx="8755488" cy="5447454"/>
        </p:xfrm>
        <a:graphic>
          <a:graphicData uri="http://schemas.openxmlformats.org/drawingml/2006/table">
            <a:tbl>
              <a:tblPr firstRow="1" bandRow="1">
                <a:tableStyleId>{5940675A-B579-460E-94D1-54222C63F5DA}</a:tableStyleId>
              </a:tblPr>
              <a:tblGrid>
                <a:gridCol w="1728195">
                  <a:extLst>
                    <a:ext uri="{9D8B030D-6E8A-4147-A177-3AD203B41FA5}">
                      <a16:colId xmlns:a16="http://schemas.microsoft.com/office/drawing/2014/main" val="20000"/>
                    </a:ext>
                  </a:extLst>
                </a:gridCol>
                <a:gridCol w="1190301">
                  <a:extLst>
                    <a:ext uri="{9D8B030D-6E8A-4147-A177-3AD203B41FA5}">
                      <a16:colId xmlns:a16="http://schemas.microsoft.com/office/drawing/2014/main" val="20001"/>
                    </a:ext>
                  </a:extLst>
                </a:gridCol>
                <a:gridCol w="1459248">
                  <a:extLst>
                    <a:ext uri="{9D8B030D-6E8A-4147-A177-3AD203B41FA5}">
                      <a16:colId xmlns:a16="http://schemas.microsoft.com/office/drawing/2014/main" val="20002"/>
                    </a:ext>
                  </a:extLst>
                </a:gridCol>
                <a:gridCol w="1459248">
                  <a:extLst>
                    <a:ext uri="{9D8B030D-6E8A-4147-A177-3AD203B41FA5}">
                      <a16:colId xmlns:a16="http://schemas.microsoft.com/office/drawing/2014/main" val="20003"/>
                    </a:ext>
                  </a:extLst>
                </a:gridCol>
                <a:gridCol w="1459248">
                  <a:extLst>
                    <a:ext uri="{9D8B030D-6E8A-4147-A177-3AD203B41FA5}">
                      <a16:colId xmlns:a16="http://schemas.microsoft.com/office/drawing/2014/main" val="20004"/>
                    </a:ext>
                  </a:extLst>
                </a:gridCol>
                <a:gridCol w="1459248">
                  <a:extLst>
                    <a:ext uri="{9D8B030D-6E8A-4147-A177-3AD203B41FA5}">
                      <a16:colId xmlns:a16="http://schemas.microsoft.com/office/drawing/2014/main" val="20005"/>
                    </a:ext>
                  </a:extLst>
                </a:gridCol>
              </a:tblGrid>
              <a:tr h="907909">
                <a:tc>
                  <a:txBody>
                    <a:bodyPr/>
                    <a:lstStyle/>
                    <a:p>
                      <a:r>
                        <a:rPr lang="en-GB" sz="1100" dirty="0">
                          <a:latin typeface="CCW Cursive Writing 7" pitchFamily="66" charset="0"/>
                        </a:rPr>
                        <a:t>Sight</a:t>
                      </a:r>
                    </a:p>
                  </a:txBody>
                  <a:tcPr marL="84406" marR="84406"/>
                </a:tc>
                <a:tc>
                  <a:txBody>
                    <a:bodyPr/>
                    <a:lstStyle/>
                    <a:p>
                      <a:r>
                        <a:rPr lang="en-GB" sz="1100" dirty="0">
                          <a:latin typeface="CCW Cursive Writing 7" pitchFamily="66" charset="0"/>
                        </a:rPr>
                        <a:t>Simile</a:t>
                      </a:r>
                    </a:p>
                  </a:txBody>
                  <a:tcPr marL="84406" marR="84406"/>
                </a:tc>
                <a:tc>
                  <a:txBody>
                    <a:bodyPr/>
                    <a:lstStyle/>
                    <a:p>
                      <a:r>
                        <a:rPr lang="en-GB" sz="800" dirty="0">
                          <a:latin typeface="CCW Cursive Writing 7" pitchFamily="66" charset="0"/>
                        </a:rPr>
                        <a:t>personification</a:t>
                      </a:r>
                    </a:p>
                  </a:txBody>
                  <a:tcPr marL="84406" marR="84406"/>
                </a:tc>
                <a:tc>
                  <a:txBody>
                    <a:bodyPr/>
                    <a:lstStyle/>
                    <a:p>
                      <a:r>
                        <a:rPr lang="en-GB" sz="1100" dirty="0">
                          <a:latin typeface="CCW Cursive Writing 7" pitchFamily="66" charset="0"/>
                        </a:rPr>
                        <a:t>sound</a:t>
                      </a:r>
                    </a:p>
                  </a:txBody>
                  <a:tcPr marL="84406" marR="84406"/>
                </a:tc>
                <a:tc>
                  <a:txBody>
                    <a:bodyPr/>
                    <a:lstStyle/>
                    <a:p>
                      <a:r>
                        <a:rPr lang="en-GB" sz="1100" dirty="0">
                          <a:latin typeface="CCW Cursive Writing 7" pitchFamily="66" charset="0"/>
                        </a:rPr>
                        <a:t>metaphor</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0"/>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And</a:t>
                      </a:r>
                      <a:r>
                        <a:rPr lang="en-GB" sz="1100" baseline="0" dirty="0">
                          <a:latin typeface="CCW Cursive Writing 7" pitchFamily="66" charset="0"/>
                        </a:rPr>
                        <a:t> trap it in a box</a:t>
                      </a:r>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Feelings/</a:t>
                      </a:r>
                    </a:p>
                    <a:p>
                      <a:r>
                        <a:rPr lang="en-GB" sz="1100" dirty="0">
                          <a:latin typeface="CCW Cursive Writing 7" pitchFamily="66" charset="0"/>
                        </a:rPr>
                        <a:t>touch</a:t>
                      </a:r>
                    </a:p>
                  </a:txBody>
                  <a:tcPr marL="84406" marR="84406"/>
                </a:tc>
                <a:extLst>
                  <a:ext uri="{0D108BD9-81ED-4DB2-BD59-A6C34878D82A}">
                    <a16:rowId xmlns:a16="http://schemas.microsoft.com/office/drawing/2014/main" val="10001"/>
                  </a:ext>
                </a:extLst>
              </a:tr>
              <a:tr h="907909">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smell</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2"/>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Feelings/touch</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And</a:t>
                      </a:r>
                      <a:r>
                        <a:rPr lang="en-GB" sz="1100" baseline="0" dirty="0">
                          <a:latin typeface="CCW Cursive Writing 7" pitchFamily="66" charset="0"/>
                        </a:rPr>
                        <a:t> trap it in a box</a:t>
                      </a:r>
                      <a:endParaRPr lang="en-GB" sz="1100" dirty="0">
                        <a:latin typeface="CCW Cursive Writing 7" pitchFamily="66" charset="0"/>
                      </a:endParaRP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alliteration</a:t>
                      </a:r>
                    </a:p>
                    <a:p>
                      <a:endParaRPr lang="en-GB" sz="1100" dirty="0">
                        <a:latin typeface="CCW Cursive Writing 7" pitchFamily="66" charset="0"/>
                      </a:endParaRPr>
                    </a:p>
                  </a:txBody>
                  <a:tcPr marL="84406" marR="84406"/>
                </a:tc>
                <a:extLst>
                  <a:ext uri="{0D108BD9-81ED-4DB2-BD59-A6C34878D82A}">
                    <a16:rowId xmlns:a16="http://schemas.microsoft.com/office/drawing/2014/main" val="10003"/>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800" dirty="0">
                          <a:latin typeface="CCW Cursive Writing 7" pitchFamily="66" charset="0"/>
                        </a:rPr>
                        <a:t>alliteration</a:t>
                      </a:r>
                    </a:p>
                  </a:txBody>
                  <a:tcPr marL="84406" marR="84406"/>
                </a:tc>
                <a:tc>
                  <a:txBody>
                    <a:bodyPr/>
                    <a:lstStyle/>
                    <a:p>
                      <a:r>
                        <a:rPr lang="en-GB" sz="1100" dirty="0">
                          <a:latin typeface="CCW Cursive Writing 7" pitchFamily="66" charset="0"/>
                        </a:rPr>
                        <a:t>Simile</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touch</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extLst>
                  <a:ext uri="{0D108BD9-81ED-4DB2-BD59-A6C34878D82A}">
                    <a16:rowId xmlns:a16="http://schemas.microsoft.com/office/drawing/2014/main" val="10004"/>
                  </a:ext>
                </a:extLst>
              </a:tr>
              <a:tr h="9079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latin typeface="CCW Cursive Writing 7" pitchFamily="66" charset="0"/>
                        </a:rPr>
                        <a:t>personification</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sound</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Sight</a:t>
                      </a: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Feelings/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touch</a:t>
                      </a:r>
                    </a:p>
                    <a:p>
                      <a:endParaRPr lang="en-GB" sz="1100" dirty="0">
                        <a:latin typeface="CCW Cursive Writing 7" pitchFamily="66" charset="0"/>
                      </a:endParaRPr>
                    </a:p>
                  </a:txBody>
                  <a:tcPr marL="84406" marR="844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latin typeface="CCW Cursive Writing 7" pitchFamily="66" charset="0"/>
                        </a:rPr>
                        <a:t>metaphor</a:t>
                      </a:r>
                    </a:p>
                    <a:p>
                      <a:endParaRPr lang="en-GB" sz="1100" dirty="0">
                        <a:latin typeface="CCW Cursive Writing 7" pitchFamily="66" charset="0"/>
                      </a:endParaRPr>
                    </a:p>
                  </a:txBody>
                  <a:tcPr marL="84406" marR="84406"/>
                </a:tc>
                <a:tc>
                  <a:txBody>
                    <a:bodyPr/>
                    <a:lstStyle/>
                    <a:p>
                      <a:r>
                        <a:rPr lang="en-GB" sz="1100" dirty="0">
                          <a:latin typeface="CCW Cursive Writing 7" pitchFamily="66" charset="0"/>
                        </a:rPr>
                        <a:t>Simile</a:t>
                      </a:r>
                    </a:p>
                  </a:txBody>
                  <a:tcPr marL="84406" marR="84406"/>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012092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_yuQ5RUbMnhs/S6o0pwiO3yI/AAAAAAAAAAU/2pJHEupebKM/s1600/i-love-shiny-thing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5261" y="672088"/>
            <a:ext cx="6693794" cy="6185912"/>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lstStyle/>
          <a:p>
            <a:endParaRPr lang="en-GB"/>
          </a:p>
        </p:txBody>
      </p:sp>
    </p:spTree>
    <p:extLst>
      <p:ext uri="{BB962C8B-B14F-4D97-AF65-F5344CB8AC3E}">
        <p14:creationId xmlns:p14="http://schemas.microsoft.com/office/powerpoint/2010/main" val="24421777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CCW Cursive Writing 7" pitchFamily="66" charset="0"/>
              </a:rPr>
              <a:t>Magpie</a:t>
            </a:r>
          </a:p>
        </p:txBody>
      </p:sp>
      <p:sp>
        <p:nvSpPr>
          <p:cNvPr id="3" name="Content Placeholder 2"/>
          <p:cNvSpPr>
            <a:spLocks noGrp="1"/>
          </p:cNvSpPr>
          <p:nvPr>
            <p:ph idx="1"/>
          </p:nvPr>
        </p:nvSpPr>
        <p:spPr>
          <a:xfrm>
            <a:off x="1703512" y="1600201"/>
            <a:ext cx="8856984" cy="4525963"/>
          </a:xfrm>
        </p:spPr>
        <p:txBody>
          <a:bodyPr>
            <a:normAutofit fontScale="85000" lnSpcReduction="20000"/>
          </a:bodyPr>
          <a:lstStyle/>
          <a:p>
            <a:pPr marL="0" indent="0">
              <a:buNone/>
            </a:pPr>
            <a:r>
              <a:rPr lang="en-GB" sz="2000" dirty="0">
                <a:latin typeface="CCW Cursive Writing 7" pitchFamily="66" charset="0"/>
              </a:rPr>
              <a:t>Imagine-</a:t>
            </a:r>
          </a:p>
          <a:p>
            <a:pPr marL="0" indent="0">
              <a:buNone/>
            </a:pPr>
            <a:r>
              <a:rPr lang="en-GB" sz="2000" dirty="0">
                <a:solidFill>
                  <a:srgbClr val="FF0000"/>
                </a:solidFill>
                <a:latin typeface="CCW Cursive Writing 7" pitchFamily="66" charset="0"/>
              </a:rPr>
              <a:t>a sad and abandoned naval vessel,</a:t>
            </a:r>
          </a:p>
          <a:p>
            <a:pPr marL="0" indent="0">
              <a:buNone/>
            </a:pPr>
            <a:r>
              <a:rPr lang="en-GB" sz="2000" dirty="0">
                <a:solidFill>
                  <a:srgbClr val="0070C0"/>
                </a:solidFill>
                <a:latin typeface="CCW Cursive Writing 7" pitchFamily="66" charset="0"/>
              </a:rPr>
              <a:t>falling for his crew,</a:t>
            </a:r>
          </a:p>
          <a:p>
            <a:pPr marL="0" indent="0">
              <a:buNone/>
            </a:pPr>
            <a:r>
              <a:rPr lang="en-GB" sz="2000" dirty="0">
                <a:solidFill>
                  <a:srgbClr val="0070C0"/>
                </a:solidFill>
                <a:latin typeface="CCW Cursive Writing 7" pitchFamily="66" charset="0"/>
              </a:rPr>
              <a:t>a golden owl landing on spaghetti grass, </a:t>
            </a:r>
          </a:p>
          <a:p>
            <a:pPr marL="0" indent="0">
              <a:buNone/>
            </a:pPr>
            <a:r>
              <a:rPr lang="en-GB" sz="2000" dirty="0">
                <a:solidFill>
                  <a:srgbClr val="00B050"/>
                </a:solidFill>
                <a:latin typeface="CCW Cursive Writing 7" pitchFamily="66" charset="0"/>
              </a:rPr>
              <a:t>and the power of a lightning bolt,</a:t>
            </a:r>
          </a:p>
          <a:p>
            <a:pPr marL="0" indent="0">
              <a:buNone/>
            </a:pPr>
            <a:r>
              <a:rPr lang="en-GB" sz="2000" dirty="0">
                <a:solidFill>
                  <a:srgbClr val="00B050"/>
                </a:solidFill>
                <a:latin typeface="CCW Cursive Writing 7" pitchFamily="66" charset="0"/>
              </a:rPr>
              <a:t>as it pierces the sky.</a:t>
            </a:r>
          </a:p>
          <a:p>
            <a:pPr marL="0" indent="0">
              <a:buNone/>
            </a:pPr>
            <a:endParaRPr lang="en-GB" sz="2000" dirty="0">
              <a:solidFill>
                <a:srgbClr val="00B050"/>
              </a:solidFill>
              <a:latin typeface="CCW Cursive Writing 7" pitchFamily="66" charset="0"/>
            </a:endParaRPr>
          </a:p>
          <a:p>
            <a:pPr marL="0" indent="0">
              <a:buNone/>
            </a:pPr>
            <a:r>
              <a:rPr lang="en-GB" sz="2000" dirty="0">
                <a:latin typeface="CCW Cursive Writing 7" pitchFamily="66" charset="0"/>
              </a:rPr>
              <a:t>Imagine- </a:t>
            </a:r>
          </a:p>
          <a:p>
            <a:pPr marL="0" indent="0">
              <a:buNone/>
            </a:pPr>
            <a:r>
              <a:rPr lang="en-GB" sz="2000" dirty="0">
                <a:solidFill>
                  <a:srgbClr val="0070C0"/>
                </a:solidFill>
                <a:latin typeface="CCW Cursive Writing 7" pitchFamily="66" charset="0"/>
              </a:rPr>
              <a:t>a majestic, monarch butterfly,</a:t>
            </a:r>
          </a:p>
          <a:p>
            <a:pPr marL="0" indent="0">
              <a:buNone/>
            </a:pPr>
            <a:r>
              <a:rPr lang="en-GB" sz="2000" dirty="0">
                <a:solidFill>
                  <a:srgbClr val="0070C0"/>
                </a:solidFill>
                <a:latin typeface="CCW Cursive Writing 7" pitchFamily="66" charset="0"/>
              </a:rPr>
              <a:t>fluttering in an open field,</a:t>
            </a:r>
          </a:p>
          <a:p>
            <a:pPr marL="0" indent="0">
              <a:buNone/>
            </a:pPr>
            <a:r>
              <a:rPr lang="en-GB" sz="2000" dirty="0">
                <a:solidFill>
                  <a:srgbClr val="00B050"/>
                </a:solidFill>
                <a:latin typeface="CCW Cursive Writing 7" pitchFamily="66" charset="0"/>
              </a:rPr>
              <a:t>an old, outsider owl,</a:t>
            </a:r>
          </a:p>
          <a:p>
            <a:pPr marL="0" indent="0">
              <a:buNone/>
            </a:pPr>
            <a:r>
              <a:rPr lang="en-GB" sz="2000" dirty="0">
                <a:solidFill>
                  <a:srgbClr val="00B050"/>
                </a:solidFill>
                <a:latin typeface="CCW Cursive Writing 7" pitchFamily="66" charset="0"/>
              </a:rPr>
              <a:t>diving in to take grip of its squirrel, </a:t>
            </a:r>
          </a:p>
          <a:p>
            <a:pPr marL="0" indent="0">
              <a:buNone/>
            </a:pPr>
            <a:r>
              <a:rPr lang="en-GB" sz="2000" dirty="0">
                <a:solidFill>
                  <a:srgbClr val="FF0000"/>
                </a:solidFill>
                <a:latin typeface="CCW Cursive Writing 7" pitchFamily="66" charset="0"/>
              </a:rPr>
              <a:t>and a basic, bobbing bottle,</a:t>
            </a:r>
          </a:p>
          <a:p>
            <a:pPr marL="0" indent="0">
              <a:buNone/>
            </a:pPr>
            <a:r>
              <a:rPr lang="en-GB" sz="2000" dirty="0">
                <a:solidFill>
                  <a:srgbClr val="FF0000"/>
                </a:solidFill>
                <a:latin typeface="CCW Cursive Writing 7" pitchFamily="66" charset="0"/>
              </a:rPr>
              <a:t>searching for dry land to wash up on</a:t>
            </a:r>
            <a:endParaRPr lang="en-GB" sz="2000" dirty="0">
              <a:solidFill>
                <a:srgbClr val="00B050"/>
              </a:solidFill>
              <a:latin typeface="CCW Cursive Writing 7" pitchFamily="66" charset="0"/>
            </a:endParaRPr>
          </a:p>
        </p:txBody>
      </p:sp>
      <p:sp>
        <p:nvSpPr>
          <p:cNvPr id="4" name="5-Point Star 3"/>
          <p:cNvSpPr/>
          <p:nvPr/>
        </p:nvSpPr>
        <p:spPr>
          <a:xfrm>
            <a:off x="3503712" y="836712"/>
            <a:ext cx="864096" cy="72008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7896200" y="157489"/>
            <a:ext cx="864096" cy="72008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200858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GB" sz="1800" dirty="0">
                <a:latin typeface="CCW Cursive Writing 7" pitchFamily="66" charset="0"/>
              </a:rPr>
              <a:t>Imagine-</a:t>
            </a:r>
          </a:p>
          <a:p>
            <a:pPr>
              <a:buNone/>
            </a:pPr>
            <a:r>
              <a:rPr lang="en-GB" sz="1800" dirty="0">
                <a:latin typeface="CCW Cursive Writing 7" pitchFamily="66" charset="0"/>
              </a:rPr>
              <a:t>the howl of a wolf,</a:t>
            </a:r>
          </a:p>
          <a:p>
            <a:pPr>
              <a:buNone/>
            </a:pPr>
            <a:r>
              <a:rPr lang="en-GB" sz="1800" dirty="0">
                <a:latin typeface="CCW Cursive Writing 7" pitchFamily="66" charset="0"/>
              </a:rPr>
              <a:t>in the eerie midnight breeze,</a:t>
            </a:r>
          </a:p>
          <a:p>
            <a:pPr>
              <a:buNone/>
            </a:pPr>
            <a:r>
              <a:rPr lang="en-GB" sz="1800" dirty="0">
                <a:latin typeface="CCW Cursive Writing 7" pitchFamily="66" charset="0"/>
              </a:rPr>
              <a:t>an eagle stretching its golden wings,</a:t>
            </a:r>
          </a:p>
          <a:p>
            <a:pPr>
              <a:buNone/>
            </a:pPr>
            <a:r>
              <a:rPr lang="en-GB" sz="1800" dirty="0">
                <a:latin typeface="CCW Cursive Writing 7" pitchFamily="66" charset="0"/>
              </a:rPr>
              <a:t>like a phoenix about to take off.</a:t>
            </a:r>
          </a:p>
          <a:p>
            <a:pPr>
              <a:buNone/>
            </a:pPr>
            <a:endParaRPr lang="en-GB" sz="1800" dirty="0">
              <a:latin typeface="CCW Cursive Writing 7" pitchFamily="66" charset="0"/>
            </a:endParaRPr>
          </a:p>
          <a:p>
            <a:pPr>
              <a:buNone/>
            </a:pPr>
            <a:r>
              <a:rPr lang="en-GB" sz="1600" dirty="0">
                <a:latin typeface="CCW Cursive Writing 7" pitchFamily="66" charset="0"/>
              </a:rPr>
              <a:t>Imagine-</a:t>
            </a:r>
          </a:p>
          <a:p>
            <a:pPr>
              <a:buNone/>
            </a:pPr>
            <a:r>
              <a:rPr lang="en-GB" sz="1600" dirty="0">
                <a:latin typeface="CCW Cursive Writing 7" pitchFamily="66" charset="0"/>
              </a:rPr>
              <a:t>a feather hovering in the wind, </a:t>
            </a:r>
          </a:p>
          <a:p>
            <a:pPr>
              <a:buNone/>
            </a:pPr>
            <a:r>
              <a:rPr lang="en-GB" sz="1600" dirty="0">
                <a:latin typeface="CCW Cursive Writing 7" pitchFamily="66" charset="0"/>
              </a:rPr>
              <a:t>whispering farewell to its maker</a:t>
            </a:r>
          </a:p>
          <a:p>
            <a:pPr>
              <a:buNone/>
            </a:pPr>
            <a:r>
              <a:rPr lang="en-GB" sz="1600" dirty="0">
                <a:latin typeface="CCW Cursive Writing 7" pitchFamily="66" charset="0"/>
              </a:rPr>
              <a:t>and drops of water falling onto a spider’s web,</a:t>
            </a:r>
          </a:p>
          <a:p>
            <a:pPr>
              <a:buNone/>
            </a:pPr>
            <a:r>
              <a:rPr lang="en-GB" sz="1600" dirty="0">
                <a:latin typeface="CCW Cursive Writing 7" pitchFamily="66" charset="0"/>
              </a:rPr>
              <a:t>like a dripping tap. </a:t>
            </a:r>
          </a:p>
          <a:p>
            <a:pPr>
              <a:buNone/>
            </a:pPr>
            <a:r>
              <a:rPr lang="en-GB" sz="1600" dirty="0">
                <a:latin typeface="CCW Cursive Writing 7" pitchFamily="66" charset="0"/>
              </a:rPr>
              <a:t> </a:t>
            </a:r>
          </a:p>
        </p:txBody>
      </p:sp>
      <p:sp>
        <p:nvSpPr>
          <p:cNvPr id="4" name="Rectangle 3"/>
          <p:cNvSpPr/>
          <p:nvPr/>
        </p:nvSpPr>
        <p:spPr>
          <a:xfrm>
            <a:off x="3713118" y="36782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pic>
        <p:nvPicPr>
          <p:cNvPr id="5" name="Picture 4"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8527" y="5186539"/>
            <a:ext cx="1969477" cy="135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9244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0006" y="1825625"/>
            <a:ext cx="8918402" cy="4351338"/>
          </a:xfrm>
        </p:spPr>
        <p:txBody>
          <a:bodyPr>
            <a:normAutofit fontScale="92500" lnSpcReduction="10000"/>
          </a:bodyPr>
          <a:lstStyle/>
          <a:p>
            <a:pPr>
              <a:buNone/>
            </a:pPr>
            <a:r>
              <a:rPr lang="en-GB" sz="2000" dirty="0">
                <a:latin typeface="CCW Cursive Writing 7" pitchFamily="66" charset="0"/>
              </a:rPr>
              <a:t>Imagine-</a:t>
            </a:r>
          </a:p>
          <a:p>
            <a:pPr>
              <a:buNone/>
            </a:pPr>
            <a:r>
              <a:rPr lang="en-GB" sz="2000" dirty="0">
                <a:latin typeface="CCW Cursive Writing 7" pitchFamily="66" charset="0"/>
              </a:rPr>
              <a:t>snowflakes waving goodbye,</a:t>
            </a:r>
          </a:p>
          <a:p>
            <a:pPr>
              <a:buNone/>
            </a:pPr>
            <a:r>
              <a:rPr lang="en-GB" sz="2000" dirty="0">
                <a:latin typeface="CCW Cursive Writing 7" pitchFamily="66" charset="0"/>
              </a:rPr>
              <a:t>as they fall from the sky,</a:t>
            </a:r>
          </a:p>
          <a:p>
            <a:pPr>
              <a:buNone/>
            </a:pPr>
            <a:r>
              <a:rPr lang="en-GB" sz="2000" dirty="0">
                <a:latin typeface="CCW Cursive Writing 7" pitchFamily="66" charset="0"/>
              </a:rPr>
              <a:t>an icicle covering the window,</a:t>
            </a:r>
          </a:p>
          <a:p>
            <a:pPr>
              <a:buNone/>
            </a:pPr>
            <a:r>
              <a:rPr lang="en-GB" sz="2000" dirty="0">
                <a:latin typeface="CCW Cursive Writing 7" pitchFamily="66" charset="0"/>
              </a:rPr>
              <a:t>like jewels covering a necklace.</a:t>
            </a:r>
          </a:p>
          <a:p>
            <a:pPr>
              <a:buNone/>
            </a:pPr>
            <a:endParaRPr lang="en-GB" sz="2000" dirty="0">
              <a:latin typeface="CCW Cursive Writing 7" pitchFamily="66" charset="0"/>
            </a:endParaRPr>
          </a:p>
          <a:p>
            <a:pPr>
              <a:buNone/>
            </a:pPr>
            <a:r>
              <a:rPr lang="en-GB" sz="2000" dirty="0">
                <a:latin typeface="CCW Cursive Writing 7" pitchFamily="66" charset="0"/>
              </a:rPr>
              <a:t>Imagine-</a:t>
            </a:r>
          </a:p>
          <a:p>
            <a:pPr>
              <a:buNone/>
            </a:pPr>
            <a:r>
              <a:rPr lang="en-GB" sz="2000" dirty="0">
                <a:latin typeface="CCW Cursive Writing 7" pitchFamily="66" charset="0"/>
              </a:rPr>
              <a:t>the song of the waves, </a:t>
            </a:r>
          </a:p>
          <a:p>
            <a:pPr>
              <a:buNone/>
            </a:pPr>
            <a:r>
              <a:rPr lang="en-GB" sz="2000" dirty="0">
                <a:latin typeface="CCW Cursive Writing 7" pitchFamily="66" charset="0"/>
              </a:rPr>
              <a:t>as it tickles and folds over the sea,</a:t>
            </a:r>
          </a:p>
          <a:p>
            <a:pPr>
              <a:buNone/>
            </a:pPr>
            <a:r>
              <a:rPr lang="en-GB" sz="2000" dirty="0">
                <a:latin typeface="CCW Cursive Writing 7" pitchFamily="66" charset="0"/>
              </a:rPr>
              <a:t>the impression of a robin,</a:t>
            </a:r>
          </a:p>
          <a:p>
            <a:pPr>
              <a:buNone/>
            </a:pPr>
            <a:r>
              <a:rPr lang="en-GB" sz="2000" dirty="0">
                <a:latin typeface="CCW Cursive Writing 7" pitchFamily="66" charset="0"/>
              </a:rPr>
              <a:t>clicking constantly at the tree.</a:t>
            </a:r>
          </a:p>
          <a:p>
            <a:pPr>
              <a:buNone/>
            </a:pPr>
            <a:r>
              <a:rPr lang="en-GB" sz="2000" dirty="0">
                <a:latin typeface="CCW Cursive Writing 7" pitchFamily="66" charset="0"/>
              </a:rPr>
              <a:t> </a:t>
            </a:r>
          </a:p>
        </p:txBody>
      </p:sp>
      <p:sp>
        <p:nvSpPr>
          <p:cNvPr id="4" name="Rectangle 3"/>
          <p:cNvSpPr/>
          <p:nvPr/>
        </p:nvSpPr>
        <p:spPr>
          <a:xfrm>
            <a:off x="3713118" y="36782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pic>
        <p:nvPicPr>
          <p:cNvPr id="5" name="Picture 4"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8527" y="5186539"/>
            <a:ext cx="1969477" cy="135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9937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GB" sz="1800" dirty="0">
                <a:latin typeface="CCW Cursive Writing 7" pitchFamily="66" charset="0"/>
              </a:rPr>
              <a:t>Imagine-</a:t>
            </a:r>
          </a:p>
          <a:p>
            <a:pPr>
              <a:buNone/>
            </a:pPr>
            <a:r>
              <a:rPr lang="en-GB" sz="1800" dirty="0">
                <a:latin typeface="CCW Cursive Writing 7" pitchFamily="66" charset="0"/>
              </a:rPr>
              <a:t>lightning like a candle in the sky,</a:t>
            </a:r>
          </a:p>
          <a:p>
            <a:pPr>
              <a:buNone/>
            </a:pPr>
            <a:r>
              <a:rPr lang="en-GB" sz="1800" dirty="0">
                <a:latin typeface="CCW Cursive Writing 7" pitchFamily="66" charset="0"/>
              </a:rPr>
              <a:t>flickering and crackling its light,</a:t>
            </a:r>
          </a:p>
          <a:p>
            <a:pPr>
              <a:buNone/>
            </a:pPr>
            <a:r>
              <a:rPr lang="en-GB" sz="1800" dirty="0">
                <a:latin typeface="CCW Cursive Writing 7" pitchFamily="66" charset="0"/>
              </a:rPr>
              <a:t>and a feather waving goodbye,</a:t>
            </a:r>
          </a:p>
          <a:p>
            <a:pPr>
              <a:buNone/>
            </a:pPr>
            <a:r>
              <a:rPr lang="en-GB" sz="1800" dirty="0">
                <a:latin typeface="CCW Cursive Writing 7" pitchFamily="66" charset="0"/>
              </a:rPr>
              <a:t>as it drifts off on an adventure. </a:t>
            </a:r>
          </a:p>
          <a:p>
            <a:pPr>
              <a:buNone/>
            </a:pPr>
            <a:endParaRPr lang="en-GB" sz="1800" dirty="0">
              <a:latin typeface="CCW Cursive Writing 7" pitchFamily="66" charset="0"/>
            </a:endParaRPr>
          </a:p>
          <a:p>
            <a:pPr>
              <a:buNone/>
            </a:pPr>
            <a:r>
              <a:rPr lang="en-GB" sz="1800" dirty="0">
                <a:latin typeface="CCW Cursive Writing 7" pitchFamily="66" charset="0"/>
              </a:rPr>
              <a:t>Imagine-</a:t>
            </a:r>
          </a:p>
          <a:p>
            <a:pPr>
              <a:buNone/>
            </a:pPr>
            <a:r>
              <a:rPr lang="en-GB" sz="1800" dirty="0">
                <a:latin typeface="CCW Cursive Writing 7" pitchFamily="66" charset="0"/>
              </a:rPr>
              <a:t>an eagle stretching its golden wings, </a:t>
            </a:r>
          </a:p>
          <a:p>
            <a:pPr>
              <a:buNone/>
            </a:pPr>
            <a:r>
              <a:rPr lang="en-GB" sz="1800" dirty="0">
                <a:latin typeface="CCW Cursive Writing 7" pitchFamily="66" charset="0"/>
              </a:rPr>
              <a:t>in the night sky,</a:t>
            </a:r>
          </a:p>
          <a:p>
            <a:pPr>
              <a:buNone/>
            </a:pPr>
            <a:r>
              <a:rPr lang="en-GB" sz="1800" dirty="0">
                <a:latin typeface="CCW Cursive Writing 7" pitchFamily="66" charset="0"/>
              </a:rPr>
              <a:t>a firework display,</a:t>
            </a:r>
          </a:p>
          <a:p>
            <a:pPr>
              <a:buNone/>
            </a:pPr>
            <a:r>
              <a:rPr lang="en-GB" sz="1800" dirty="0">
                <a:latin typeface="CCW Cursive Writing 7" pitchFamily="66" charset="0"/>
              </a:rPr>
              <a:t>as it paints an impossible canopy above.</a:t>
            </a:r>
          </a:p>
          <a:p>
            <a:pPr>
              <a:buNone/>
            </a:pPr>
            <a:endParaRPr lang="en-GB" sz="2000" b="1" dirty="0">
              <a:latin typeface="CCW Cursive Writing 7" pitchFamily="66" charset="0"/>
            </a:endParaRPr>
          </a:p>
        </p:txBody>
      </p:sp>
      <p:sp>
        <p:nvSpPr>
          <p:cNvPr id="4" name="Rectangle 3"/>
          <p:cNvSpPr/>
          <p:nvPr/>
        </p:nvSpPr>
        <p:spPr>
          <a:xfrm>
            <a:off x="3713118" y="36782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pic>
        <p:nvPicPr>
          <p:cNvPr id="5" name="Picture 4"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8527" y="5499740"/>
            <a:ext cx="1969477" cy="135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87637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1600201"/>
            <a:ext cx="8507288" cy="4525963"/>
          </a:xfrm>
        </p:spPr>
        <p:txBody>
          <a:bodyPr>
            <a:normAutofit/>
          </a:bodyPr>
          <a:lstStyle/>
          <a:p>
            <a:pPr>
              <a:buNone/>
            </a:pPr>
            <a:r>
              <a:rPr lang="en-GB" sz="2000" dirty="0">
                <a:latin typeface="CCW Cursive Writing 7" pitchFamily="66" charset="0"/>
              </a:rPr>
              <a:t>Imagine-</a:t>
            </a:r>
          </a:p>
          <a:p>
            <a:pPr>
              <a:buNone/>
            </a:pPr>
            <a:r>
              <a:rPr lang="en-GB" sz="2000" dirty="0">
                <a:latin typeface="CCW Cursive Writing 7" pitchFamily="66" charset="0"/>
              </a:rPr>
              <a:t>chocolate melting in your mouth,</a:t>
            </a:r>
          </a:p>
          <a:p>
            <a:pPr>
              <a:buNone/>
            </a:pPr>
            <a:r>
              <a:rPr lang="en-GB" sz="2000" dirty="0">
                <a:latin typeface="CCW Cursive Writing 7" pitchFamily="66" charset="0"/>
              </a:rPr>
              <a:t>like a chocolate tsunami unfolding,</a:t>
            </a:r>
          </a:p>
          <a:p>
            <a:pPr>
              <a:buNone/>
            </a:pPr>
            <a:r>
              <a:rPr lang="en-GB" sz="1800" dirty="0">
                <a:latin typeface="CCW Cursive Writing 7" pitchFamily="66" charset="0"/>
              </a:rPr>
              <a:t>a broken, bewildered boat lying on a beach,</a:t>
            </a:r>
          </a:p>
          <a:p>
            <a:pPr>
              <a:buNone/>
            </a:pPr>
            <a:r>
              <a:rPr lang="en-GB" sz="1800" dirty="0">
                <a:latin typeface="CCW Cursive Writing 7" pitchFamily="66" charset="0"/>
              </a:rPr>
              <a:t>like a fish that’s carried to land,</a:t>
            </a:r>
          </a:p>
          <a:p>
            <a:pPr>
              <a:buNone/>
            </a:pPr>
            <a:r>
              <a:rPr lang="en-GB" sz="1800" dirty="0">
                <a:latin typeface="CCW Cursive Writing 7" pitchFamily="66" charset="0"/>
              </a:rPr>
              <a:t>a giant hand of lightning reaching out,</a:t>
            </a:r>
          </a:p>
          <a:p>
            <a:pPr>
              <a:buNone/>
            </a:pPr>
            <a:r>
              <a:rPr lang="en-GB" sz="1800" dirty="0">
                <a:latin typeface="CCW Cursive Writing 7" pitchFamily="66" charset="0"/>
              </a:rPr>
              <a:t>and trap it in a box. </a:t>
            </a:r>
          </a:p>
          <a:p>
            <a:pPr>
              <a:buNone/>
            </a:pPr>
            <a:r>
              <a:rPr lang="en-GB" sz="1800" dirty="0">
                <a:latin typeface="CCW Cursive Writing 7" pitchFamily="66" charset="0"/>
              </a:rPr>
              <a:t> </a:t>
            </a:r>
          </a:p>
        </p:txBody>
      </p:sp>
      <p:sp>
        <p:nvSpPr>
          <p:cNvPr id="4" name="Rectangle 3"/>
          <p:cNvSpPr/>
          <p:nvPr/>
        </p:nvSpPr>
        <p:spPr>
          <a:xfrm>
            <a:off x="3713118" y="36782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pic>
        <p:nvPicPr>
          <p:cNvPr id="5" name="Picture 4"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8527" y="5186539"/>
            <a:ext cx="1969477" cy="1358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40936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75521" y="1127780"/>
            <a:ext cx="8488847" cy="5755422"/>
          </a:xfrm>
          <a:prstGeom prst="rect">
            <a:avLst/>
          </a:prstGeom>
          <a:noFill/>
        </p:spPr>
        <p:txBody>
          <a:bodyPr wrap="square" rtlCol="0">
            <a:spAutoFit/>
          </a:bodyPr>
          <a:lstStyle/>
          <a:p>
            <a:r>
              <a:rPr lang="en-GB" sz="1600" dirty="0">
                <a:latin typeface="CCW Cursive Writing 7" pitchFamily="66" charset="0"/>
              </a:rPr>
              <a:t>the lightning was a candle in the sky- flickering and crackling its light.</a:t>
            </a:r>
            <a:r>
              <a:rPr lang="en-GB" sz="1600" dirty="0">
                <a:solidFill>
                  <a:srgbClr val="FF0000"/>
                </a:solidFill>
                <a:latin typeface="CCW Cursive Writing 7" pitchFamily="66" charset="0"/>
              </a:rPr>
              <a:t> </a:t>
            </a:r>
          </a:p>
          <a:p>
            <a:endParaRPr lang="en-GB" sz="1600" dirty="0">
              <a:solidFill>
                <a:srgbClr val="FF0000"/>
              </a:solidFill>
              <a:latin typeface="CCW Cursive Writing 7" pitchFamily="66" charset="0"/>
            </a:endParaRPr>
          </a:p>
          <a:p>
            <a:r>
              <a:rPr lang="en-GB" sz="1600" dirty="0">
                <a:latin typeface="CCW Cursive Writing 7" pitchFamily="66" charset="0"/>
              </a:rPr>
              <a:t>ferocious fireworks fired frantic colours.</a:t>
            </a:r>
          </a:p>
          <a:p>
            <a:r>
              <a:rPr lang="en-GB" sz="1600" dirty="0">
                <a:latin typeface="CCW Cursive Writing 7" pitchFamily="66" charset="0"/>
              </a:rPr>
              <a:t> </a:t>
            </a:r>
          </a:p>
          <a:p>
            <a:r>
              <a:rPr lang="en-GB" sz="1600" dirty="0">
                <a:latin typeface="CCW Cursive Writing 7" pitchFamily="66" charset="0"/>
              </a:rPr>
              <a:t>like sugar in water, the fireworks dissolved into the night. </a:t>
            </a:r>
          </a:p>
          <a:p>
            <a:endParaRPr lang="en-GB" sz="1600" dirty="0">
              <a:latin typeface="CCW Cursive Writing 7" pitchFamily="66" charset="0"/>
            </a:endParaRPr>
          </a:p>
          <a:p>
            <a:r>
              <a:rPr lang="en-GB" sz="1600" dirty="0">
                <a:latin typeface="CCW Cursive Writing 7" pitchFamily="66" charset="0"/>
              </a:rPr>
              <a:t>the firework display was a colourful canopy above the crowd of people. </a:t>
            </a:r>
          </a:p>
          <a:p>
            <a:endParaRPr lang="en-GB" sz="1600" dirty="0">
              <a:latin typeface="CCW Cursive Writing 7" pitchFamily="66" charset="0"/>
            </a:endParaRPr>
          </a:p>
          <a:p>
            <a:r>
              <a:rPr lang="en-GB" sz="1600" dirty="0">
                <a:latin typeface="CCW Cursive Writing 7" pitchFamily="66" charset="0"/>
              </a:rPr>
              <a:t>the feather danced up and down like a flamingo dancer. </a:t>
            </a:r>
          </a:p>
          <a:p>
            <a:r>
              <a:rPr lang="en-GB" sz="1600" dirty="0">
                <a:latin typeface="CCW Cursive Writing 7" pitchFamily="66" charset="0"/>
              </a:rPr>
              <a:t>the feather waved goodbye as it drifted up in the shy </a:t>
            </a:r>
          </a:p>
          <a:p>
            <a:r>
              <a:rPr lang="en-GB" sz="1600" dirty="0">
                <a:latin typeface="CCW Cursive Writing 7" pitchFamily="66" charset="0"/>
              </a:rPr>
              <a:t>the firework were like flaming arrows coming from nowhere </a:t>
            </a:r>
          </a:p>
          <a:p>
            <a:r>
              <a:rPr lang="en-GB" sz="1600" dirty="0">
                <a:latin typeface="CCW Cursive Writing 7" pitchFamily="66" charset="0"/>
              </a:rPr>
              <a:t>the boat screamed in absolute pain </a:t>
            </a:r>
          </a:p>
          <a:p>
            <a:endParaRPr lang="en-GB" sz="1600" dirty="0">
              <a:latin typeface="CCW Cursive Writing 7" pitchFamily="66" charset="0"/>
            </a:endParaRPr>
          </a:p>
          <a:p>
            <a:r>
              <a:rPr lang="en-GB" sz="1600" dirty="0">
                <a:latin typeface="CCW Cursive Writing 7" pitchFamily="66" charset="0"/>
              </a:rPr>
              <a:t>the boat boldly bashed onto the sandy shore</a:t>
            </a:r>
          </a:p>
          <a:p>
            <a:r>
              <a:rPr lang="en-GB" sz="1600" dirty="0">
                <a:latin typeface="CCW Cursive Writing 7" pitchFamily="66" charset="0"/>
              </a:rPr>
              <a:t> </a:t>
            </a:r>
          </a:p>
          <a:p>
            <a:r>
              <a:rPr lang="en-GB" sz="1600" dirty="0">
                <a:latin typeface="CCW Cursive Writing 7" pitchFamily="66" charset="0"/>
              </a:rPr>
              <a:t>lightning loudly licking a tree like a lollipop. </a:t>
            </a:r>
          </a:p>
          <a:p>
            <a:endParaRPr lang="en-GB" sz="1600" dirty="0">
              <a:latin typeface="CCW Cursive Writing 7" pitchFamily="66" charset="0"/>
            </a:endParaRPr>
          </a:p>
        </p:txBody>
      </p:sp>
      <p:pic>
        <p:nvPicPr>
          <p:cNvPr id="3" name="Picture 2"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0297" y="81406"/>
            <a:ext cx="1602237" cy="11049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13118" y="77756"/>
            <a:ext cx="416287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Magpie time</a:t>
            </a:r>
          </a:p>
        </p:txBody>
      </p:sp>
    </p:spTree>
    <p:extLst>
      <p:ext uri="{BB962C8B-B14F-4D97-AF65-F5344CB8AC3E}">
        <p14:creationId xmlns:p14="http://schemas.microsoft.com/office/powerpoint/2010/main" val="34195617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218941" y="293474"/>
            <a:ext cx="11359166" cy="5523820"/>
          </a:xfrm>
        </p:spPr>
        <p:txBody>
          <a:bodyPr>
            <a:noAutofit/>
          </a:bodyPr>
          <a:lstStyle/>
          <a:p>
            <a:r>
              <a:rPr lang="en-GB" sz="1600" dirty="0">
                <a:latin typeface="CCW Cursive Writing 7" pitchFamily="66" charset="0"/>
              </a:rPr>
              <a:t>the smoothness of a cotton coat worn in winter</a:t>
            </a:r>
          </a:p>
          <a:p>
            <a:r>
              <a:rPr lang="en-GB" sz="1600" dirty="0">
                <a:latin typeface="CCW Cursive Writing 7" pitchFamily="66" charset="0"/>
              </a:rPr>
              <a:t>the deafening rumble of an earthquake</a:t>
            </a:r>
          </a:p>
          <a:p>
            <a:r>
              <a:rPr lang="en-GB" sz="1600" dirty="0">
                <a:latin typeface="CCW Cursive Writing 7" pitchFamily="66" charset="0"/>
              </a:rPr>
              <a:t>flaming candles dancing while watching the gold moon gleam</a:t>
            </a:r>
          </a:p>
          <a:p>
            <a:r>
              <a:rPr lang="en-GB" sz="1600" dirty="0">
                <a:latin typeface="CCW Cursive Writing 7" pitchFamily="66" charset="0"/>
              </a:rPr>
              <a:t>the cold wind under a warm cup of tea</a:t>
            </a:r>
          </a:p>
          <a:p>
            <a:r>
              <a:rPr lang="en-GB" sz="1600" dirty="0">
                <a:latin typeface="CCW Cursive Writing 7" pitchFamily="66" charset="0"/>
              </a:rPr>
              <a:t>listening to the sound of thunder while snuggled up with a cup of tea</a:t>
            </a:r>
          </a:p>
          <a:p>
            <a:r>
              <a:rPr lang="en-GB" sz="1600" dirty="0">
                <a:latin typeface="CCW Cursive Writing 7" pitchFamily="66" charset="0"/>
              </a:rPr>
              <a:t>a candle flame dancing in front of the crescent Eid</a:t>
            </a:r>
          </a:p>
          <a:p>
            <a:r>
              <a:rPr lang="en-GB" sz="1600" dirty="0">
                <a:latin typeface="CCW Cursive Writing 7" pitchFamily="66" charset="0"/>
              </a:rPr>
              <a:t>melting chocolate just about to touch your tongue</a:t>
            </a:r>
          </a:p>
          <a:p>
            <a:r>
              <a:rPr lang="en-GB" sz="1600" dirty="0">
                <a:latin typeface="CCW Cursive Writing 7" pitchFamily="66" charset="0"/>
              </a:rPr>
              <a:t>the sun exploding into ice</a:t>
            </a:r>
          </a:p>
          <a:p>
            <a:r>
              <a:rPr lang="en-GB" sz="1600" dirty="0">
                <a:latin typeface="CCW Cursive Writing 7" pitchFamily="66" charset="0"/>
              </a:rPr>
              <a:t>explosions of colour as bright as a rainbow</a:t>
            </a:r>
          </a:p>
          <a:p>
            <a:r>
              <a:rPr lang="en-GB" sz="1600" dirty="0">
                <a:latin typeface="CCW Cursive Writing 7" pitchFamily="66" charset="0"/>
              </a:rPr>
              <a:t>a shooting star waiting to grant a wish</a:t>
            </a:r>
          </a:p>
          <a:p>
            <a:r>
              <a:rPr lang="en-GB" sz="1600" dirty="0">
                <a:latin typeface="CCW Cursive Writing 7" pitchFamily="66" charset="0"/>
              </a:rPr>
              <a:t>clean cut grass on a Swedish field</a:t>
            </a:r>
          </a:p>
          <a:p>
            <a:r>
              <a:rPr lang="en-GB" sz="1600" dirty="0">
                <a:latin typeface="CCW Cursive Writing 7" pitchFamily="66" charset="0"/>
              </a:rPr>
              <a:t>the howl of a wolf in the midnight breeze</a:t>
            </a:r>
          </a:p>
          <a:p>
            <a:r>
              <a:rPr lang="en-GB" sz="1600" dirty="0">
                <a:latin typeface="CCW Cursive Writing 7" pitchFamily="66" charset="0"/>
              </a:rPr>
              <a:t>an eagle, stretching its golden wings in the dark night sky</a:t>
            </a:r>
          </a:p>
          <a:p>
            <a:r>
              <a:rPr lang="en-GB" sz="1600" dirty="0">
                <a:latin typeface="CCW Cursive Writing 7" pitchFamily="66" charset="0"/>
              </a:rPr>
              <a:t>an ancient shipwreck</a:t>
            </a:r>
          </a:p>
        </p:txBody>
      </p:sp>
      <p:pic>
        <p:nvPicPr>
          <p:cNvPr id="1026" name="Picture 2" descr="Image result for magpie shiny thing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06238" y="5817294"/>
            <a:ext cx="1461762" cy="100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9539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B5F8A7-6213-49B3-A698-52256B9E9939}"/>
              </a:ext>
            </a:extLst>
          </p:cNvPr>
          <p:cNvSpPr txBox="1"/>
          <p:nvPr/>
        </p:nvSpPr>
        <p:spPr>
          <a:xfrm>
            <a:off x="280219" y="299883"/>
            <a:ext cx="5294671" cy="5355312"/>
          </a:xfrm>
          <a:prstGeom prst="rect">
            <a:avLst/>
          </a:prstGeom>
          <a:noFill/>
        </p:spPr>
        <p:txBody>
          <a:bodyPr wrap="square" rtlCol="0">
            <a:spAutoFit/>
          </a:bodyPr>
          <a:lstStyle/>
          <a:p>
            <a:r>
              <a:rPr lang="en-GB" b="1" u="sng" dirty="0"/>
              <a:t>Shared Write:</a:t>
            </a:r>
          </a:p>
          <a:p>
            <a:endParaRPr lang="en-GB" b="1" u="sng" dirty="0"/>
          </a:p>
          <a:p>
            <a:r>
              <a:rPr lang="en-GB" dirty="0"/>
              <a:t>Imagine- </a:t>
            </a:r>
          </a:p>
          <a:p>
            <a:r>
              <a:rPr lang="en-GB" dirty="0"/>
              <a:t>a lonely, lifeless and low-spirited bottle</a:t>
            </a:r>
          </a:p>
          <a:p>
            <a:r>
              <a:rPr lang="en-GB" dirty="0"/>
              <a:t>laying longingly to be loved, </a:t>
            </a:r>
          </a:p>
          <a:p>
            <a:r>
              <a:rPr lang="en-GB" dirty="0"/>
              <a:t>a crystallised cobweb</a:t>
            </a:r>
          </a:p>
          <a:p>
            <a:r>
              <a:rPr lang="en-GB" dirty="0"/>
              <a:t>decorated with pearls of rain, </a:t>
            </a:r>
          </a:p>
          <a:p>
            <a:r>
              <a:rPr lang="en-GB" dirty="0"/>
              <a:t>and an abandoned, dejected shipwreck</a:t>
            </a:r>
          </a:p>
          <a:p>
            <a:r>
              <a:rPr lang="en-GB" dirty="0"/>
              <a:t>waiting to be reunited and restored.</a:t>
            </a:r>
          </a:p>
          <a:p>
            <a:endParaRPr lang="en-GB" dirty="0"/>
          </a:p>
          <a:p>
            <a:r>
              <a:rPr lang="en-GB" dirty="0"/>
              <a:t>Imagine- </a:t>
            </a:r>
          </a:p>
          <a:p>
            <a:r>
              <a:rPr lang="en-GB" dirty="0"/>
              <a:t>A folk of lightning </a:t>
            </a:r>
          </a:p>
          <a:p>
            <a:r>
              <a:rPr lang="en-GB" dirty="0"/>
              <a:t>stabbing into its prey, </a:t>
            </a:r>
          </a:p>
          <a:p>
            <a:r>
              <a:rPr lang="en-GB" dirty="0"/>
              <a:t>an owl stretching its wings </a:t>
            </a:r>
          </a:p>
          <a:p>
            <a:r>
              <a:rPr lang="en-GB" dirty="0"/>
              <a:t>like an open book, </a:t>
            </a:r>
          </a:p>
          <a:p>
            <a:r>
              <a:rPr lang="en-GB" dirty="0"/>
              <a:t>and a display of marvellous and majestic fireworks</a:t>
            </a:r>
          </a:p>
          <a:p>
            <a:r>
              <a:rPr lang="en-GB" dirty="0"/>
              <a:t>then trap it in a box.</a:t>
            </a:r>
          </a:p>
          <a:p>
            <a:r>
              <a:rPr lang="en-GB" dirty="0"/>
              <a:t> </a:t>
            </a:r>
          </a:p>
          <a:p>
            <a:endParaRPr lang="en-GB" dirty="0"/>
          </a:p>
        </p:txBody>
      </p:sp>
      <p:sp>
        <p:nvSpPr>
          <p:cNvPr id="3" name="TextBox 2">
            <a:extLst>
              <a:ext uri="{FF2B5EF4-FFF2-40B4-BE49-F238E27FC236}">
                <a16:creationId xmlns:a16="http://schemas.microsoft.com/office/drawing/2014/main" id="{1D7BA9DB-6815-4546-B0E2-8BE14880440D}"/>
              </a:ext>
            </a:extLst>
          </p:cNvPr>
          <p:cNvSpPr txBox="1"/>
          <p:nvPr/>
        </p:nvSpPr>
        <p:spPr>
          <a:xfrm>
            <a:off x="5948516" y="299883"/>
            <a:ext cx="5294671" cy="5355312"/>
          </a:xfrm>
          <a:prstGeom prst="rect">
            <a:avLst/>
          </a:prstGeom>
          <a:noFill/>
        </p:spPr>
        <p:txBody>
          <a:bodyPr wrap="square" rtlCol="0">
            <a:spAutoFit/>
          </a:bodyPr>
          <a:lstStyle/>
          <a:p>
            <a:r>
              <a:rPr lang="en-GB" b="1" u="sng" dirty="0"/>
              <a:t>Shared Write:</a:t>
            </a:r>
          </a:p>
          <a:p>
            <a:endParaRPr lang="en-GB" b="1" u="sng" dirty="0"/>
          </a:p>
          <a:p>
            <a:r>
              <a:rPr lang="en-GB" dirty="0"/>
              <a:t>Imagine- </a:t>
            </a:r>
          </a:p>
          <a:p>
            <a:r>
              <a:rPr lang="en-GB" dirty="0"/>
              <a:t>a lonely, lifeless and low-spirited bottle</a:t>
            </a:r>
          </a:p>
          <a:p>
            <a:r>
              <a:rPr lang="en-GB" dirty="0"/>
              <a:t>laying longingly to be loved, </a:t>
            </a:r>
          </a:p>
          <a:p>
            <a:r>
              <a:rPr lang="en-GB" dirty="0"/>
              <a:t>a crystallised cobweb</a:t>
            </a:r>
          </a:p>
          <a:p>
            <a:r>
              <a:rPr lang="en-GB" dirty="0"/>
              <a:t>decorated with pearls of rain, </a:t>
            </a:r>
          </a:p>
          <a:p>
            <a:r>
              <a:rPr lang="en-GB" dirty="0"/>
              <a:t>and an abandoned, dejected shipwreck</a:t>
            </a:r>
          </a:p>
          <a:p>
            <a:r>
              <a:rPr lang="en-GB" dirty="0"/>
              <a:t>waiting to be reunited and restored.</a:t>
            </a:r>
          </a:p>
          <a:p>
            <a:endParaRPr lang="en-GB" dirty="0"/>
          </a:p>
          <a:p>
            <a:r>
              <a:rPr lang="en-GB" dirty="0"/>
              <a:t>Imagine- </a:t>
            </a:r>
          </a:p>
          <a:p>
            <a:r>
              <a:rPr lang="en-GB" dirty="0"/>
              <a:t>A folk of lightning </a:t>
            </a:r>
          </a:p>
          <a:p>
            <a:r>
              <a:rPr lang="en-GB" dirty="0"/>
              <a:t>stabbing into its prey, </a:t>
            </a:r>
          </a:p>
          <a:p>
            <a:r>
              <a:rPr lang="en-GB" dirty="0"/>
              <a:t>an owl stretching its wings </a:t>
            </a:r>
          </a:p>
          <a:p>
            <a:r>
              <a:rPr lang="en-GB" dirty="0"/>
              <a:t>like an open book, </a:t>
            </a:r>
          </a:p>
          <a:p>
            <a:r>
              <a:rPr lang="en-GB" dirty="0"/>
              <a:t>and a display of marvellous and majestic fireworks</a:t>
            </a:r>
          </a:p>
          <a:p>
            <a:r>
              <a:rPr lang="en-GB" dirty="0"/>
              <a:t>then trap it in a box.</a:t>
            </a:r>
          </a:p>
          <a:p>
            <a:r>
              <a:rPr lang="en-GB" dirty="0"/>
              <a:t> </a:t>
            </a:r>
          </a:p>
          <a:p>
            <a:endParaRPr lang="en-GB" dirty="0"/>
          </a:p>
        </p:txBody>
      </p:sp>
    </p:spTree>
    <p:extLst>
      <p:ext uri="{BB962C8B-B14F-4D97-AF65-F5344CB8AC3E}">
        <p14:creationId xmlns:p14="http://schemas.microsoft.com/office/powerpoint/2010/main" val="13608941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1052736"/>
            <a:ext cx="8229600" cy="1935088"/>
          </a:xfrm>
        </p:spPr>
        <p:txBody>
          <a:bodyPr>
            <a:noAutofit/>
          </a:bodyPr>
          <a:lstStyle/>
          <a:p>
            <a:pPr algn="l"/>
            <a:r>
              <a:rPr lang="en-GB" sz="2800" u="sng" dirty="0">
                <a:latin typeface="CCW Cursive Writing 7" pitchFamily="66" charset="0"/>
              </a:rPr>
              <a:t>Friday 2</a:t>
            </a:r>
            <a:r>
              <a:rPr lang="en-GB" sz="2800" u="sng" baseline="30000" dirty="0">
                <a:latin typeface="CCW Cursive Writing 7" pitchFamily="66" charset="0"/>
              </a:rPr>
              <a:t>nd</a:t>
            </a:r>
            <a:r>
              <a:rPr lang="en-GB" sz="2800" u="sng" dirty="0">
                <a:latin typeface="CCW Cursive Writing 7" pitchFamily="66" charset="0"/>
              </a:rPr>
              <a:t> October </a:t>
            </a:r>
            <a:br>
              <a:rPr lang="en-GB" sz="2800" u="sng" dirty="0">
                <a:latin typeface="CCW Cursive Writing 7" pitchFamily="66" charset="0"/>
              </a:rPr>
            </a:br>
            <a:br>
              <a:rPr lang="en-GB" sz="2800" u="sng" dirty="0">
                <a:latin typeface="CCW Cursive Writing 7" pitchFamily="66" charset="0"/>
              </a:rPr>
            </a:br>
            <a:r>
              <a:rPr lang="en-GB" sz="2800" u="sng" dirty="0">
                <a:latin typeface="CCW Cursive Writing 7" pitchFamily="66" charset="0"/>
              </a:rPr>
              <a:t>L.O: practise figurative language to use in a poem.</a:t>
            </a:r>
          </a:p>
        </p:txBody>
      </p:sp>
      <p:sp>
        <p:nvSpPr>
          <p:cNvPr id="3" name="Rectangle 2">
            <a:extLst>
              <a:ext uri="{FF2B5EF4-FFF2-40B4-BE49-F238E27FC236}">
                <a16:creationId xmlns:a16="http://schemas.microsoft.com/office/drawing/2014/main" id="{F580E007-67D8-4E6E-BB2C-75A1A864807C}"/>
              </a:ext>
            </a:extLst>
          </p:cNvPr>
          <p:cNvSpPr/>
          <p:nvPr/>
        </p:nvSpPr>
        <p:spPr>
          <a:xfrm>
            <a:off x="4477372" y="4319617"/>
            <a:ext cx="3005439" cy="923330"/>
          </a:xfrm>
          <a:prstGeom prst="rect">
            <a:avLst/>
          </a:prstGeom>
          <a:noFill/>
        </p:spPr>
        <p:txBody>
          <a:bodyPr wrap="none" lIns="91440" tIns="45720" rIns="91440" bIns="45720">
            <a:spAutoFit/>
          </a:bodyPr>
          <a:lstStyle/>
          <a:p>
            <a:pPr algn="ctr"/>
            <a:r>
              <a:rPr lang="en-US" sz="5400" b="0" cap="none" spc="0" dirty="0">
                <a:ln w="0"/>
                <a:solidFill>
                  <a:srgbClr val="FF0000"/>
                </a:solidFill>
                <a:effectLst>
                  <a:outerShdw blurRad="38100" dist="19050" dir="2700000" algn="tl" rotWithShape="0">
                    <a:schemeClr val="dk1">
                      <a:alpha val="40000"/>
                    </a:schemeClr>
                  </a:outerShdw>
                </a:effectLst>
              </a:rPr>
              <a:t>Feedback </a:t>
            </a:r>
          </a:p>
        </p:txBody>
      </p:sp>
    </p:spTree>
    <p:extLst>
      <p:ext uri="{BB962C8B-B14F-4D97-AF65-F5344CB8AC3E}">
        <p14:creationId xmlns:p14="http://schemas.microsoft.com/office/powerpoint/2010/main" val="40674189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national poetry day 2019">
            <a:extLst>
              <a:ext uri="{FF2B5EF4-FFF2-40B4-BE49-F238E27FC236}">
                <a16:creationId xmlns:a16="http://schemas.microsoft.com/office/drawing/2014/main" id="{7403230C-D203-4CC1-AA3A-359F6ECCD4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6805" r="1972"/>
          <a:stretch/>
        </p:blipFill>
        <p:spPr bwMode="auto">
          <a:xfrm>
            <a:off x="0" y="2459864"/>
            <a:ext cx="11951594" cy="3058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20555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7BC5C-3EB4-4732-A7A9-125CDCB30D0F}"/>
              </a:ext>
            </a:extLst>
          </p:cNvPr>
          <p:cNvSpPr>
            <a:spLocks noGrp="1"/>
          </p:cNvSpPr>
          <p:nvPr>
            <p:ph type="title"/>
          </p:nvPr>
        </p:nvSpPr>
        <p:spPr/>
        <p:txBody>
          <a:bodyPr/>
          <a:lstStyle/>
          <a:p>
            <a:pPr algn="ctr"/>
            <a:r>
              <a:rPr lang="en-GB" dirty="0">
                <a:solidFill>
                  <a:srgbClr val="FFC000"/>
                </a:solidFill>
                <a:latin typeface="CCW Cursive Writing 7" panose="03050602040000000000" pitchFamily="66" charset="0"/>
              </a:rPr>
              <a:t>Magpie</a:t>
            </a:r>
          </a:p>
        </p:txBody>
      </p:sp>
      <p:sp>
        <p:nvSpPr>
          <p:cNvPr id="3" name="Content Placeholder 2">
            <a:extLst>
              <a:ext uri="{FF2B5EF4-FFF2-40B4-BE49-F238E27FC236}">
                <a16:creationId xmlns:a16="http://schemas.microsoft.com/office/drawing/2014/main" id="{C2D41686-63BC-4048-BEC7-AA31936AC8EF}"/>
              </a:ext>
            </a:extLst>
          </p:cNvPr>
          <p:cNvSpPr>
            <a:spLocks noGrp="1"/>
          </p:cNvSpPr>
          <p:nvPr>
            <p:ph idx="1"/>
          </p:nvPr>
        </p:nvSpPr>
        <p:spPr/>
        <p:txBody>
          <a:bodyPr>
            <a:normAutofit/>
          </a:bodyPr>
          <a:lstStyle/>
          <a:p>
            <a:pPr marL="0" indent="0">
              <a:buNone/>
            </a:pPr>
            <a:r>
              <a:rPr lang="en-GB" sz="2000" dirty="0">
                <a:solidFill>
                  <a:srgbClr val="FF0000"/>
                </a:solidFill>
                <a:latin typeface="CCW Cursive Writing 7" panose="03050602040000000000" pitchFamily="66" charset="0"/>
              </a:rPr>
              <a:t>An isolated, rejected and inconsolable shipwreck</a:t>
            </a:r>
          </a:p>
          <a:p>
            <a:pPr marL="0" indent="0">
              <a:buNone/>
            </a:pPr>
            <a:r>
              <a:rPr lang="en-GB" sz="2000" dirty="0">
                <a:solidFill>
                  <a:srgbClr val="FF0000"/>
                </a:solidFill>
                <a:latin typeface="CCW Cursive Writing 7" panose="03050602040000000000" pitchFamily="66" charset="0"/>
              </a:rPr>
              <a:t>inhaling </a:t>
            </a:r>
            <a:r>
              <a:rPr lang="en-GB" sz="2000" dirty="0">
                <a:solidFill>
                  <a:srgbClr val="FF0000"/>
                </a:solidFill>
                <a:highlight>
                  <a:srgbClr val="FFFF00"/>
                </a:highlight>
                <a:latin typeface="CCW Cursive Writing 7" panose="03050602040000000000" pitchFamily="66" charset="0"/>
              </a:rPr>
              <a:t>its</a:t>
            </a:r>
            <a:r>
              <a:rPr lang="en-GB" sz="2000" dirty="0">
                <a:solidFill>
                  <a:srgbClr val="FF0000"/>
                </a:solidFill>
                <a:latin typeface="CCW Cursive Writing 7" panose="03050602040000000000" pitchFamily="66" charset="0"/>
              </a:rPr>
              <a:t> final breath, </a:t>
            </a:r>
          </a:p>
          <a:p>
            <a:pPr marL="0" indent="0">
              <a:buNone/>
            </a:pPr>
            <a:r>
              <a:rPr lang="en-GB" sz="2000" dirty="0">
                <a:solidFill>
                  <a:srgbClr val="7030A0"/>
                </a:solidFill>
                <a:latin typeface="CCW Cursive Writing 7" panose="03050602040000000000" pitchFamily="66" charset="0"/>
              </a:rPr>
              <a:t>pearls of rain decorating cobwebs</a:t>
            </a:r>
          </a:p>
          <a:p>
            <a:pPr marL="0" indent="0">
              <a:buNone/>
            </a:pPr>
            <a:r>
              <a:rPr lang="en-GB" sz="2000" dirty="0">
                <a:solidFill>
                  <a:srgbClr val="7030A0"/>
                </a:solidFill>
                <a:latin typeface="CCW Cursive Writing 7" panose="03050602040000000000" pitchFamily="66" charset="0"/>
              </a:rPr>
              <a:t>like a hot mug of steam covering glasses</a:t>
            </a:r>
          </a:p>
        </p:txBody>
      </p:sp>
      <p:sp>
        <p:nvSpPr>
          <p:cNvPr id="4" name="Star: 5 Points 3">
            <a:extLst>
              <a:ext uri="{FF2B5EF4-FFF2-40B4-BE49-F238E27FC236}">
                <a16:creationId xmlns:a16="http://schemas.microsoft.com/office/drawing/2014/main" id="{147FE17E-3622-4B1F-AED4-18AC3A811F7E}"/>
              </a:ext>
            </a:extLst>
          </p:cNvPr>
          <p:cNvSpPr/>
          <p:nvPr/>
        </p:nvSpPr>
        <p:spPr>
          <a:xfrm>
            <a:off x="3232597" y="605307"/>
            <a:ext cx="862885" cy="73409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tar: 5 Points 4">
            <a:extLst>
              <a:ext uri="{FF2B5EF4-FFF2-40B4-BE49-F238E27FC236}">
                <a16:creationId xmlns:a16="http://schemas.microsoft.com/office/drawing/2014/main" id="{9F8BA16F-F669-42CC-BE7A-64C2F0F3B185}"/>
              </a:ext>
            </a:extLst>
          </p:cNvPr>
          <p:cNvSpPr/>
          <p:nvPr/>
        </p:nvSpPr>
        <p:spPr>
          <a:xfrm>
            <a:off x="7944120" y="293810"/>
            <a:ext cx="862885" cy="73409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09582172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7BC5C-3EB4-4732-A7A9-125CDCB30D0F}"/>
              </a:ext>
            </a:extLst>
          </p:cNvPr>
          <p:cNvSpPr>
            <a:spLocks noGrp="1"/>
          </p:cNvSpPr>
          <p:nvPr>
            <p:ph type="title"/>
          </p:nvPr>
        </p:nvSpPr>
        <p:spPr/>
        <p:txBody>
          <a:bodyPr/>
          <a:lstStyle/>
          <a:p>
            <a:pPr algn="ctr"/>
            <a:r>
              <a:rPr lang="en-GB" dirty="0">
                <a:solidFill>
                  <a:srgbClr val="FFC000"/>
                </a:solidFill>
                <a:latin typeface="CCW Cursive Writing 7" panose="03050602040000000000" pitchFamily="66" charset="0"/>
              </a:rPr>
              <a:t>Magpie</a:t>
            </a:r>
          </a:p>
        </p:txBody>
      </p:sp>
      <p:sp>
        <p:nvSpPr>
          <p:cNvPr id="3" name="Content Placeholder 2">
            <a:extLst>
              <a:ext uri="{FF2B5EF4-FFF2-40B4-BE49-F238E27FC236}">
                <a16:creationId xmlns:a16="http://schemas.microsoft.com/office/drawing/2014/main" id="{C2D41686-63BC-4048-BEC7-AA31936AC8EF}"/>
              </a:ext>
            </a:extLst>
          </p:cNvPr>
          <p:cNvSpPr>
            <a:spLocks noGrp="1"/>
          </p:cNvSpPr>
          <p:nvPr>
            <p:ph idx="1"/>
          </p:nvPr>
        </p:nvSpPr>
        <p:spPr/>
        <p:txBody>
          <a:bodyPr>
            <a:normAutofit/>
          </a:bodyPr>
          <a:lstStyle/>
          <a:p>
            <a:pPr marL="0" indent="0">
              <a:buNone/>
            </a:pPr>
            <a:r>
              <a:rPr lang="en-GB" sz="2000" dirty="0">
                <a:solidFill>
                  <a:srgbClr val="FF0000"/>
                </a:solidFill>
                <a:highlight>
                  <a:srgbClr val="FFFF00"/>
                </a:highlight>
                <a:latin typeface="CCW Cursive Writing 7" panose="03050602040000000000" pitchFamily="66" charset="0"/>
              </a:rPr>
              <a:t>An old beaten, broken bottle</a:t>
            </a:r>
          </a:p>
          <a:p>
            <a:pPr marL="0" indent="0">
              <a:buNone/>
            </a:pPr>
            <a:r>
              <a:rPr lang="en-GB" sz="2000" dirty="0">
                <a:solidFill>
                  <a:srgbClr val="FF0000"/>
                </a:solidFill>
                <a:highlight>
                  <a:srgbClr val="00FF00"/>
                </a:highlight>
                <a:latin typeface="CCW Cursive Writing 7" panose="03050602040000000000" pitchFamily="66" charset="0"/>
              </a:rPr>
              <a:t>with many secrets waiting to be unfolded,</a:t>
            </a:r>
          </a:p>
          <a:p>
            <a:pPr marL="0" indent="0">
              <a:buNone/>
            </a:pPr>
            <a:r>
              <a:rPr lang="en-GB" sz="2000" dirty="0">
                <a:solidFill>
                  <a:srgbClr val="7030A0"/>
                </a:solidFill>
                <a:highlight>
                  <a:srgbClr val="FFFF00"/>
                </a:highlight>
                <a:latin typeface="CCW Cursive Writing 7" panose="03050602040000000000" pitchFamily="66" charset="0"/>
              </a:rPr>
              <a:t>a folk of lightning</a:t>
            </a:r>
          </a:p>
          <a:p>
            <a:pPr marL="0" indent="0">
              <a:buNone/>
            </a:pPr>
            <a:r>
              <a:rPr lang="en-GB" sz="2000" dirty="0">
                <a:solidFill>
                  <a:srgbClr val="7030A0"/>
                </a:solidFill>
                <a:highlight>
                  <a:srgbClr val="00FF00"/>
                </a:highlight>
                <a:latin typeface="CCW Cursive Writing 7" panose="03050602040000000000" pitchFamily="66" charset="0"/>
              </a:rPr>
              <a:t>striking at 12 like a vintage grandfather clock.</a:t>
            </a:r>
          </a:p>
        </p:txBody>
      </p:sp>
      <p:sp>
        <p:nvSpPr>
          <p:cNvPr id="4" name="Star: 5 Points 3">
            <a:extLst>
              <a:ext uri="{FF2B5EF4-FFF2-40B4-BE49-F238E27FC236}">
                <a16:creationId xmlns:a16="http://schemas.microsoft.com/office/drawing/2014/main" id="{147FE17E-3622-4B1F-AED4-18AC3A811F7E}"/>
              </a:ext>
            </a:extLst>
          </p:cNvPr>
          <p:cNvSpPr/>
          <p:nvPr/>
        </p:nvSpPr>
        <p:spPr>
          <a:xfrm>
            <a:off x="3232597" y="605307"/>
            <a:ext cx="862885" cy="73409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tar: 5 Points 4">
            <a:extLst>
              <a:ext uri="{FF2B5EF4-FFF2-40B4-BE49-F238E27FC236}">
                <a16:creationId xmlns:a16="http://schemas.microsoft.com/office/drawing/2014/main" id="{9F8BA16F-F669-42CC-BE7A-64C2F0F3B185}"/>
              </a:ext>
            </a:extLst>
          </p:cNvPr>
          <p:cNvSpPr/>
          <p:nvPr/>
        </p:nvSpPr>
        <p:spPr>
          <a:xfrm>
            <a:off x="7944120" y="293810"/>
            <a:ext cx="862885" cy="73409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684148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CCW Cursive Writing 7" pitchFamily="66" charset="0"/>
              </a:rPr>
              <a:t>EXAGGERATE</a:t>
            </a:r>
          </a:p>
        </p:txBody>
      </p:sp>
      <p:sp>
        <p:nvSpPr>
          <p:cNvPr id="3" name="Content Placeholder 2"/>
          <p:cNvSpPr>
            <a:spLocks noGrp="1"/>
          </p:cNvSpPr>
          <p:nvPr>
            <p:ph idx="1"/>
          </p:nvPr>
        </p:nvSpPr>
        <p:spPr/>
        <p:txBody>
          <a:bodyPr>
            <a:normAutofit/>
          </a:bodyPr>
          <a:lstStyle/>
          <a:p>
            <a:pPr marL="0" indent="0">
              <a:buNone/>
            </a:pPr>
            <a:r>
              <a:rPr lang="en-GB" dirty="0">
                <a:latin typeface="CCW Cursive Writing 7" pitchFamily="66" charset="0"/>
              </a:rPr>
              <a:t>What happens in a classroom?</a:t>
            </a:r>
          </a:p>
          <a:p>
            <a:pPr marL="0" indent="0">
              <a:buNone/>
            </a:pPr>
            <a:endParaRPr lang="en-GB" dirty="0">
              <a:latin typeface="CCW Cursive Writing 7" pitchFamily="66" charset="0"/>
            </a:endParaRPr>
          </a:p>
          <a:p>
            <a:pPr marL="0" indent="0">
              <a:buNone/>
            </a:pPr>
            <a:r>
              <a:rPr lang="en-GB" dirty="0">
                <a:latin typeface="CCW Cursive Writing 7" pitchFamily="66" charset="0"/>
              </a:rPr>
              <a:t>Let’s exaggerate! </a:t>
            </a:r>
          </a:p>
        </p:txBody>
      </p:sp>
      <p:pic>
        <p:nvPicPr>
          <p:cNvPr id="13316" name="Picture 4" descr="https://dilogrenme.com/assets/img/uploads/exaggera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88089" y="2564904"/>
            <a:ext cx="3674457" cy="3801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3900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CW Cursive Writing 7" pitchFamily="66" charset="0"/>
              </a:rPr>
              <a:t>EXAGGERATE-Round 2</a:t>
            </a:r>
          </a:p>
        </p:txBody>
      </p:sp>
      <p:sp>
        <p:nvSpPr>
          <p:cNvPr id="3" name="Content Placeholder 2"/>
          <p:cNvSpPr>
            <a:spLocks noGrp="1"/>
          </p:cNvSpPr>
          <p:nvPr>
            <p:ph idx="1"/>
          </p:nvPr>
        </p:nvSpPr>
        <p:spPr/>
        <p:txBody>
          <a:bodyPr>
            <a:normAutofit/>
          </a:bodyPr>
          <a:lstStyle/>
          <a:p>
            <a:pPr marL="0" indent="0">
              <a:buNone/>
            </a:pPr>
            <a:r>
              <a:rPr lang="en-GB" sz="2400" dirty="0">
                <a:latin typeface="CCW Cursive Writing 7" pitchFamily="66" charset="0"/>
              </a:rPr>
              <a:t>What happens in a rainforest?</a:t>
            </a:r>
          </a:p>
          <a:p>
            <a:pPr marL="0" indent="0">
              <a:buNone/>
            </a:pPr>
            <a:endParaRPr lang="en-GB" sz="2400" dirty="0">
              <a:latin typeface="CCW Cursive Writing 7" pitchFamily="66" charset="0"/>
            </a:endParaRPr>
          </a:p>
          <a:p>
            <a:pPr marL="0" indent="0">
              <a:buNone/>
            </a:pPr>
            <a:r>
              <a:rPr lang="en-GB" sz="2400" dirty="0">
                <a:latin typeface="CCW Cursive Writing 7" pitchFamily="66" charset="0"/>
              </a:rPr>
              <a:t>Let’s exaggerate! </a:t>
            </a:r>
          </a:p>
        </p:txBody>
      </p:sp>
      <p:pic>
        <p:nvPicPr>
          <p:cNvPr id="13316" name="Picture 4" descr="https://dilogrenme.com/assets/img/uploads/exaggera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48129" y="2852936"/>
            <a:ext cx="3098393" cy="3205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28148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B050"/>
                </a:solidFill>
                <a:latin typeface="CCW Cursive Writing 7" pitchFamily="66" charset="0"/>
              </a:rPr>
              <a:t>THE SIMILE GAME</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3258495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ilcambiamento.it/foto/250/amazzoni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27918" y="678541"/>
            <a:ext cx="6671753" cy="569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5176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412049"/>
            <a:ext cx="7886700" cy="1325563"/>
          </a:xfrm>
        </p:spPr>
        <p:txBody>
          <a:bodyPr>
            <a:noAutofit/>
          </a:bodyPr>
          <a:lstStyle/>
          <a:p>
            <a:r>
              <a:rPr lang="en-GB" sz="3600" dirty="0">
                <a:latin typeface="CCW Cursive Writing 7" pitchFamily="66" charset="0"/>
              </a:rPr>
              <a:t>the </a:t>
            </a:r>
            <a:r>
              <a:rPr lang="en-GB" sz="3600" dirty="0">
                <a:highlight>
                  <a:srgbClr val="00FF00"/>
                </a:highlight>
                <a:latin typeface="CCW Cursive Writing 7" pitchFamily="66" charset="0"/>
              </a:rPr>
              <a:t>A</a:t>
            </a:r>
            <a:r>
              <a:rPr lang="en-GB" sz="3600" dirty="0">
                <a:latin typeface="CCW Cursive Writing 7" pitchFamily="66" charset="0"/>
              </a:rPr>
              <a:t>mazon 	</a:t>
            </a:r>
            <a:r>
              <a:rPr lang="en-GB" sz="3600" dirty="0">
                <a:highlight>
                  <a:srgbClr val="00FF00"/>
                </a:highlight>
                <a:latin typeface="CCW Cursive Writing 7" pitchFamily="66" charset="0"/>
              </a:rPr>
              <a:t>R</a:t>
            </a:r>
            <a:r>
              <a:rPr lang="en-GB" sz="3600" dirty="0">
                <a:latin typeface="CCW Cursive Writing 7" pitchFamily="66" charset="0"/>
              </a:rPr>
              <a:t>iver is</a:t>
            </a:r>
            <a:br>
              <a:rPr lang="en-GB" sz="3600" dirty="0">
                <a:latin typeface="CCW Cursive Writing 7" pitchFamily="66" charset="0"/>
              </a:rPr>
            </a:br>
            <a:br>
              <a:rPr lang="en-GB" sz="3600" dirty="0">
                <a:latin typeface="CCW Cursive Writing 7" pitchFamily="66" charset="0"/>
              </a:rPr>
            </a:br>
            <a:r>
              <a:rPr lang="en-GB" sz="3600" dirty="0">
                <a:latin typeface="CCW Cursive Writing 7" pitchFamily="66" charset="0"/>
              </a:rPr>
              <a:t>the river is like</a:t>
            </a:r>
            <a:br>
              <a:rPr lang="en-GB" sz="3600" dirty="0">
                <a:latin typeface="CCW Cursive Writing 7" pitchFamily="66" charset="0"/>
              </a:rPr>
            </a:br>
            <a:br>
              <a:rPr lang="en-GB" sz="3600" dirty="0">
                <a:latin typeface="CCW Cursive Writing 7" pitchFamily="66" charset="0"/>
              </a:rPr>
            </a:br>
            <a:r>
              <a:rPr lang="en-GB" sz="3600" dirty="0">
                <a:latin typeface="CCW Cursive Writing 7" pitchFamily="66" charset="0"/>
              </a:rPr>
              <a:t>the river</a:t>
            </a:r>
          </a:p>
        </p:txBody>
      </p:sp>
    </p:spTree>
    <p:extLst>
      <p:ext uri="{BB962C8B-B14F-4D97-AF65-F5344CB8AC3E}">
        <p14:creationId xmlns:p14="http://schemas.microsoft.com/office/powerpoint/2010/main" val="36859350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rainforests aerial 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42238" y="-1"/>
            <a:ext cx="7867820" cy="699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50091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412049"/>
            <a:ext cx="7886700" cy="1325563"/>
          </a:xfrm>
        </p:spPr>
        <p:txBody>
          <a:bodyPr>
            <a:normAutofit fontScale="90000"/>
          </a:bodyPr>
          <a:lstStyle/>
          <a:p>
            <a:r>
              <a:rPr lang="en-GB" dirty="0">
                <a:latin typeface="CCW Cursive Writing 7" pitchFamily="66" charset="0"/>
              </a:rPr>
              <a:t>the trees are</a:t>
            </a:r>
            <a:br>
              <a:rPr lang="en-GB" dirty="0">
                <a:latin typeface="CCW Cursive Writing 7" pitchFamily="66" charset="0"/>
              </a:rPr>
            </a:br>
            <a:br>
              <a:rPr lang="en-GB" dirty="0">
                <a:latin typeface="CCW Cursive Writing 7" pitchFamily="66" charset="0"/>
              </a:rPr>
            </a:br>
            <a:r>
              <a:rPr lang="en-GB" dirty="0">
                <a:latin typeface="CCW Cursive Writing 7" pitchFamily="66" charset="0"/>
              </a:rPr>
              <a:t>the trees are like</a:t>
            </a:r>
            <a:br>
              <a:rPr lang="en-GB" dirty="0">
                <a:latin typeface="CCW Cursive Writing 7" pitchFamily="66" charset="0"/>
              </a:rPr>
            </a:br>
            <a:br>
              <a:rPr lang="en-GB" dirty="0">
                <a:latin typeface="CCW Cursive Writing 7" pitchFamily="66" charset="0"/>
              </a:rPr>
            </a:br>
            <a:r>
              <a:rPr lang="en-GB" dirty="0">
                <a:latin typeface="CCW Cursive Writing 7" pitchFamily="66" charset="0"/>
              </a:rPr>
              <a:t>the canopy</a:t>
            </a:r>
          </a:p>
        </p:txBody>
      </p:sp>
    </p:spTree>
    <p:extLst>
      <p:ext uri="{BB962C8B-B14F-4D97-AF65-F5344CB8AC3E}">
        <p14:creationId xmlns:p14="http://schemas.microsoft.com/office/powerpoint/2010/main" val="181980211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 result for rainforest anima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2586" y="542927"/>
            <a:ext cx="7442804" cy="558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1106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1412049"/>
            <a:ext cx="7886700" cy="1325563"/>
          </a:xfrm>
        </p:spPr>
        <p:txBody>
          <a:bodyPr>
            <a:normAutofit fontScale="90000"/>
          </a:bodyPr>
          <a:lstStyle/>
          <a:p>
            <a:r>
              <a:rPr lang="en-GB" dirty="0">
                <a:latin typeface="CCW Cursive Writing 7" pitchFamily="66" charset="0"/>
              </a:rPr>
              <a:t>the panther is</a:t>
            </a:r>
            <a:br>
              <a:rPr lang="en-GB" dirty="0">
                <a:latin typeface="CCW Cursive Writing 7" pitchFamily="66" charset="0"/>
              </a:rPr>
            </a:br>
            <a:br>
              <a:rPr lang="en-GB" dirty="0">
                <a:latin typeface="CCW Cursive Writing 7" pitchFamily="66" charset="0"/>
              </a:rPr>
            </a:br>
            <a:r>
              <a:rPr lang="en-GB" dirty="0">
                <a:latin typeface="CCW Cursive Writing 7" pitchFamily="66" charset="0"/>
              </a:rPr>
              <a:t>the panther is like</a:t>
            </a:r>
            <a:br>
              <a:rPr lang="en-GB" dirty="0">
                <a:latin typeface="CCW Cursive Writing 7" pitchFamily="66" charset="0"/>
              </a:rPr>
            </a:br>
            <a:br>
              <a:rPr lang="en-GB" dirty="0">
                <a:latin typeface="CCW Cursive Writing 7" pitchFamily="66" charset="0"/>
              </a:rPr>
            </a:br>
            <a:r>
              <a:rPr lang="en-GB" dirty="0">
                <a:latin typeface="CCW Cursive Writing 7" pitchFamily="66" charset="0"/>
              </a:rPr>
              <a:t>the panther</a:t>
            </a:r>
          </a:p>
        </p:txBody>
      </p:sp>
    </p:spTree>
    <p:extLst>
      <p:ext uri="{BB962C8B-B14F-4D97-AF65-F5344CB8AC3E}">
        <p14:creationId xmlns:p14="http://schemas.microsoft.com/office/powerpoint/2010/main" val="20117979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rainforest anima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2456" y="412297"/>
            <a:ext cx="6963291" cy="6627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6401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6" name="Picture 4" descr="http://www.pronaturephotographer.com/wp-content/uploads/2011/11/lewis-Rainfor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5877" y="0"/>
            <a:ext cx="7879080" cy="7024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63638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rainforest anima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7486" y="703943"/>
            <a:ext cx="5602514" cy="560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7096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3944" y="188640"/>
            <a:ext cx="11548056" cy="6740307"/>
          </a:xfrm>
          <a:prstGeom prst="rect">
            <a:avLst/>
          </a:prstGeom>
          <a:noFill/>
          <a:ln w="19050">
            <a:solidFill>
              <a:schemeClr val="tx1"/>
            </a:solidFill>
          </a:ln>
        </p:spPr>
        <p:txBody>
          <a:bodyPr wrap="square" rtlCol="0">
            <a:spAutoFit/>
          </a:bodyPr>
          <a:lstStyle/>
          <a:p>
            <a:pPr algn="ctr"/>
            <a:r>
              <a:rPr lang="en-GB" b="1" u="sng" dirty="0">
                <a:latin typeface="CCW Cursive Writing 7" pitchFamily="66" charset="0"/>
              </a:rPr>
              <a:t>Similes we created as a class:</a:t>
            </a:r>
          </a:p>
          <a:p>
            <a:r>
              <a:rPr lang="en-GB" dirty="0">
                <a:latin typeface="CCW Cursive Writing 7" pitchFamily="66" charset="0"/>
              </a:rPr>
              <a:t> </a:t>
            </a:r>
          </a:p>
          <a:p>
            <a:r>
              <a:rPr lang="en-GB" u="sng" dirty="0">
                <a:latin typeface="CCW Cursive Writing 7" pitchFamily="66" charset="0"/>
              </a:rPr>
              <a:t>Amazon River: </a:t>
            </a:r>
          </a:p>
          <a:p>
            <a:endParaRPr lang="en-GB" u="sng" dirty="0">
              <a:highlight>
                <a:srgbClr val="00FF00"/>
              </a:highlight>
              <a:latin typeface="CCW Cursive Writing 7" pitchFamily="66" charset="0"/>
            </a:endParaRPr>
          </a:p>
          <a:p>
            <a:r>
              <a:rPr lang="en-GB" dirty="0">
                <a:solidFill>
                  <a:srgbClr val="FF0000"/>
                </a:solidFill>
                <a:highlight>
                  <a:srgbClr val="FFFF00"/>
                </a:highlight>
                <a:latin typeface="CCW Cursive Writing 7" pitchFamily="66" charset="0"/>
              </a:rPr>
              <a:t>The Amazon River is like a water slide </a:t>
            </a:r>
          </a:p>
          <a:p>
            <a:r>
              <a:rPr lang="en-GB" dirty="0">
                <a:solidFill>
                  <a:srgbClr val="FF0000"/>
                </a:solidFill>
                <a:highlight>
                  <a:srgbClr val="00FF00"/>
                </a:highlight>
                <a:latin typeface="CCW Cursive Writing 7" pitchFamily="66" charset="0"/>
              </a:rPr>
              <a:t>meandering back and forth.</a:t>
            </a:r>
          </a:p>
          <a:p>
            <a:r>
              <a:rPr lang="en-GB" dirty="0">
                <a:highlight>
                  <a:srgbClr val="FFFF00"/>
                </a:highlight>
                <a:latin typeface="CCW Cursive Writing 7" pitchFamily="66" charset="0"/>
              </a:rPr>
              <a:t>The wide river curled</a:t>
            </a:r>
          </a:p>
          <a:p>
            <a:r>
              <a:rPr lang="en-GB" dirty="0">
                <a:latin typeface="CCW Cursive Writing 7" pitchFamily="66" charset="0"/>
              </a:rPr>
              <a:t> </a:t>
            </a:r>
            <a:r>
              <a:rPr lang="en-GB" dirty="0">
                <a:highlight>
                  <a:srgbClr val="00FF00"/>
                </a:highlight>
                <a:latin typeface="CCW Cursive Writing 7" pitchFamily="66" charset="0"/>
              </a:rPr>
              <a:t>like a winding ribbon.</a:t>
            </a:r>
          </a:p>
          <a:p>
            <a:r>
              <a:rPr lang="en-GB" dirty="0">
                <a:highlight>
                  <a:srgbClr val="FFFF00"/>
                </a:highlight>
                <a:latin typeface="CCW Cursive Writing 7" pitchFamily="66" charset="0"/>
              </a:rPr>
              <a:t>The winding river twisted and entwined through the rainforest </a:t>
            </a:r>
            <a:r>
              <a:rPr lang="en-GB" dirty="0">
                <a:highlight>
                  <a:srgbClr val="00FF00"/>
                </a:highlight>
                <a:latin typeface="CCW Cursive Writing 7" pitchFamily="66" charset="0"/>
              </a:rPr>
              <a:t>like a sailor’s rope. </a:t>
            </a:r>
          </a:p>
          <a:p>
            <a:endParaRPr lang="en-GB" dirty="0">
              <a:highlight>
                <a:srgbClr val="00FF00"/>
              </a:highlight>
              <a:latin typeface="CCW Cursive Writing 7" pitchFamily="66" charset="0"/>
            </a:endParaRPr>
          </a:p>
          <a:p>
            <a:r>
              <a:rPr lang="en-GB" dirty="0">
                <a:latin typeface="CCW Cursive Writing 7" pitchFamily="66" charset="0"/>
              </a:rPr>
              <a:t>The rainforest trees: </a:t>
            </a:r>
          </a:p>
          <a:p>
            <a:r>
              <a:rPr lang="en-GB" dirty="0">
                <a:highlight>
                  <a:srgbClr val="FFFF00"/>
                </a:highlight>
                <a:latin typeface="CCW Cursive Writing 7" pitchFamily="66" charset="0"/>
              </a:rPr>
              <a:t>The trees were like a variety of vegetables</a:t>
            </a:r>
          </a:p>
          <a:p>
            <a:r>
              <a:rPr lang="en-GB" dirty="0">
                <a:highlight>
                  <a:srgbClr val="00FF00"/>
                </a:highlight>
                <a:latin typeface="CCW Cursive Writing 7" pitchFamily="66" charset="0"/>
              </a:rPr>
              <a:t>in a giant’s bowl </a:t>
            </a:r>
          </a:p>
          <a:p>
            <a:r>
              <a:rPr lang="en-GB" dirty="0">
                <a:highlight>
                  <a:srgbClr val="FFFF00"/>
                </a:highlight>
                <a:latin typeface="CCW Cursive Writing 7" pitchFamily="66" charset="0"/>
              </a:rPr>
              <a:t>The trees stood tall and proud</a:t>
            </a:r>
          </a:p>
          <a:p>
            <a:r>
              <a:rPr lang="en-GB" dirty="0">
                <a:highlight>
                  <a:srgbClr val="00FF00"/>
                </a:highlight>
                <a:latin typeface="CCW Cursive Writing 7" pitchFamily="66" charset="0"/>
              </a:rPr>
              <a:t>Like meerkats on the lookout for predators. </a:t>
            </a:r>
          </a:p>
          <a:p>
            <a:endParaRPr lang="en-GB" u="sng" dirty="0">
              <a:latin typeface="CCW Cursive Writing 7" pitchFamily="66" charset="0"/>
            </a:endParaRPr>
          </a:p>
          <a:p>
            <a:r>
              <a:rPr lang="en-GB" u="sng" dirty="0">
                <a:latin typeface="CCW Cursive Writing 7" pitchFamily="66" charset="0"/>
              </a:rPr>
              <a:t>Snake: </a:t>
            </a:r>
          </a:p>
          <a:p>
            <a:r>
              <a:rPr lang="en-GB" u="sng" dirty="0">
                <a:highlight>
                  <a:srgbClr val="FFFF00"/>
                </a:highlight>
                <a:latin typeface="CCW Cursive Writing 7" pitchFamily="66" charset="0"/>
              </a:rPr>
              <a:t>The green viper has entwined itself around the tree branch</a:t>
            </a:r>
          </a:p>
          <a:p>
            <a:r>
              <a:rPr lang="en-GB" u="sng" dirty="0">
                <a:highlight>
                  <a:srgbClr val="00FF00"/>
                </a:highlight>
                <a:latin typeface="CCW Cursive Writing 7" pitchFamily="66" charset="0"/>
              </a:rPr>
              <a:t>Like a ribbon wrapped tightly around a present. </a:t>
            </a:r>
          </a:p>
          <a:p>
            <a:r>
              <a:rPr lang="en-GB" u="sng" dirty="0">
                <a:highlight>
                  <a:srgbClr val="FFFF00"/>
                </a:highlight>
                <a:latin typeface="CCW Cursive Writing 7" pitchFamily="66" charset="0"/>
              </a:rPr>
              <a:t>The bright emerald scaled snake twisted around the thick log</a:t>
            </a:r>
          </a:p>
          <a:p>
            <a:r>
              <a:rPr lang="en-GB" u="sng" dirty="0">
                <a:highlight>
                  <a:srgbClr val="00FF00"/>
                </a:highlight>
                <a:latin typeface="CCW Cursive Writing 7" pitchFamily="66" charset="0"/>
              </a:rPr>
              <a:t>Like a tightly wrapped coil.</a:t>
            </a:r>
          </a:p>
          <a:p>
            <a:r>
              <a:rPr lang="en-GB" u="sng" dirty="0">
                <a:latin typeface="CCW Cursive Writing 7" pitchFamily="66" charset="0"/>
              </a:rPr>
              <a:t>Panther: </a:t>
            </a:r>
          </a:p>
          <a:p>
            <a:endParaRPr lang="en-GB" dirty="0">
              <a:latin typeface="CCW Cursive Writing 7" pitchFamily="66" charset="0"/>
            </a:endParaRPr>
          </a:p>
        </p:txBody>
      </p:sp>
    </p:spTree>
    <p:extLst>
      <p:ext uri="{BB962C8B-B14F-4D97-AF65-F5344CB8AC3E}">
        <p14:creationId xmlns:p14="http://schemas.microsoft.com/office/powerpoint/2010/main" val="152401235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398205" y="332656"/>
          <a:ext cx="11606982" cy="6336704"/>
        </p:xfrm>
        <a:graphic>
          <a:graphicData uri="http://schemas.openxmlformats.org/drawingml/2006/table">
            <a:tbl>
              <a:tblPr firstRow="1" bandRow="1">
                <a:tableStyleId>{5940675A-B579-460E-94D1-54222C63F5DA}</a:tableStyleId>
              </a:tblPr>
              <a:tblGrid>
                <a:gridCol w="5803491">
                  <a:extLst>
                    <a:ext uri="{9D8B030D-6E8A-4147-A177-3AD203B41FA5}">
                      <a16:colId xmlns:a16="http://schemas.microsoft.com/office/drawing/2014/main" val="20000"/>
                    </a:ext>
                  </a:extLst>
                </a:gridCol>
                <a:gridCol w="5803491">
                  <a:extLst>
                    <a:ext uri="{9D8B030D-6E8A-4147-A177-3AD203B41FA5}">
                      <a16:colId xmlns:a16="http://schemas.microsoft.com/office/drawing/2014/main" val="20001"/>
                    </a:ext>
                  </a:extLst>
                </a:gridCol>
              </a:tblGrid>
              <a:tr h="3168352">
                <a:tc>
                  <a:txBody>
                    <a:bodyPr/>
                    <a:lstStyle/>
                    <a:p>
                      <a:pPr algn="ctr"/>
                      <a:r>
                        <a:rPr lang="en-GB" sz="2000" b="1" u="sng" dirty="0">
                          <a:latin typeface="CCW Cursive Writing 7" pitchFamily="66" charset="0"/>
                        </a:rPr>
                        <a:t>Metaphors</a:t>
                      </a:r>
                    </a:p>
                    <a:p>
                      <a:pPr algn="ctr"/>
                      <a:r>
                        <a:rPr lang="en-GB" sz="1100" b="0" u="none" dirty="0">
                          <a:latin typeface="CCW Cursive Writing 7" pitchFamily="66" charset="0"/>
                        </a:rPr>
                        <a:t>The crystal blue sky is covered</a:t>
                      </a:r>
                      <a:r>
                        <a:rPr lang="en-GB" sz="1100" b="0" u="none" baseline="0" dirty="0">
                          <a:latin typeface="CCW Cursive Writing 7" pitchFamily="66" charset="0"/>
                        </a:rPr>
                        <a:t> in a soft blanket of clouds</a:t>
                      </a:r>
                    </a:p>
                    <a:p>
                      <a:pPr algn="ctr"/>
                      <a:endParaRPr lang="en-GB" sz="1100" b="0" u="none" baseline="0" dirty="0">
                        <a:latin typeface="CCW Cursive Writing 7" pitchFamily="66" charset="0"/>
                      </a:endParaRPr>
                    </a:p>
                    <a:p>
                      <a:pPr algn="ctr"/>
                      <a:r>
                        <a:rPr lang="en-GB" sz="1100" b="0" u="none" baseline="0" dirty="0">
                          <a:latin typeface="CCW Cursive Writing 7" pitchFamily="66" charset="0"/>
                        </a:rPr>
                        <a:t>the panther’s teeth are sharp daggers</a:t>
                      </a:r>
                    </a:p>
                    <a:p>
                      <a:pPr algn="ctr"/>
                      <a:endParaRPr lang="en-GB" sz="1100" b="0" u="none" baseline="0" dirty="0">
                        <a:latin typeface="CCW Cursive Writing 7" pitchFamily="66" charset="0"/>
                      </a:endParaRPr>
                    </a:p>
                    <a:p>
                      <a:pPr algn="ctr"/>
                      <a:r>
                        <a:rPr lang="en-GB" sz="1100" b="0" u="none" baseline="0" dirty="0">
                          <a:latin typeface="CCW Cursive Writing 7" pitchFamily="66" charset="0"/>
                        </a:rPr>
                        <a:t>The ocean of trees are beneath me</a:t>
                      </a:r>
                      <a:endParaRPr lang="en-GB" sz="1200" b="0" u="none" dirty="0">
                        <a:latin typeface="CCW Cursive Writing 7" pitchFamily="66" charset="0"/>
                      </a:endParaRPr>
                    </a:p>
                  </a:txBody>
                  <a:tcPr/>
                </a:tc>
                <a:tc>
                  <a:txBody>
                    <a:bodyPr/>
                    <a:lstStyle/>
                    <a:p>
                      <a:pPr algn="ctr"/>
                      <a:r>
                        <a:rPr lang="en-GB" sz="2000" b="1" u="sng" dirty="0">
                          <a:latin typeface="CCW Cursive Writing 7" pitchFamily="66" charset="0"/>
                        </a:rPr>
                        <a:t>Similes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b="0" u="none" baseline="0" dirty="0">
                          <a:latin typeface="CCW Cursive Writing 7" pitchFamily="66" charset="0"/>
                        </a:rPr>
                        <a:t>The canopy shields the rainforest like an umbrella </a:t>
                      </a:r>
                      <a:endParaRPr lang="en-GB" sz="1100" b="0" u="none" dirty="0">
                        <a:latin typeface="CCW Cursive Writing 7" pitchFamily="66" charset="0"/>
                      </a:endParaRPr>
                    </a:p>
                    <a:p>
                      <a:pPr algn="ctr"/>
                      <a:endParaRPr lang="en-GB" sz="2000" b="1" u="sng" dirty="0">
                        <a:latin typeface="CCW Cursive Writing 7" pitchFamily="66" charset="0"/>
                      </a:endParaRPr>
                    </a:p>
                    <a:p>
                      <a:pPr algn="ctr"/>
                      <a:endParaRPr lang="en-GB" sz="2000" b="1" u="sng" dirty="0">
                        <a:latin typeface="CCW Cursive Writing 7" pitchFamily="66" charset="0"/>
                      </a:endParaRPr>
                    </a:p>
                  </a:txBody>
                  <a:tcPr/>
                </a:tc>
                <a:extLst>
                  <a:ext uri="{0D108BD9-81ED-4DB2-BD59-A6C34878D82A}">
                    <a16:rowId xmlns:a16="http://schemas.microsoft.com/office/drawing/2014/main" val="10000"/>
                  </a:ext>
                </a:extLst>
              </a:tr>
              <a:tr h="3168352">
                <a:tc>
                  <a:txBody>
                    <a:bodyPr/>
                    <a:lstStyle/>
                    <a:p>
                      <a:pPr algn="ctr"/>
                      <a:r>
                        <a:rPr lang="en-GB" sz="2000" b="1" u="sng" dirty="0">
                          <a:latin typeface="CCW Cursive Writing 7" pitchFamily="66" charset="0"/>
                        </a:rPr>
                        <a:t>Personification</a:t>
                      </a:r>
                    </a:p>
                    <a:p>
                      <a:pPr algn="ctr"/>
                      <a:r>
                        <a:rPr lang="en-GB" sz="1050" b="0" u="none" dirty="0">
                          <a:latin typeface="CCW Cursive Writing 7" pitchFamily="66" charset="0"/>
                        </a:rPr>
                        <a:t>The sun smiles down on</a:t>
                      </a:r>
                      <a:r>
                        <a:rPr lang="en-GB" sz="1050" b="0" u="none" baseline="0" dirty="0">
                          <a:latin typeface="CCW Cursive Writing 7" pitchFamily="66" charset="0"/>
                        </a:rPr>
                        <a:t> the green paradise</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Millions of leaves snuggle in a vast infinite mosaic of green</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The canopy shields the rainforest like an umbrella</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Down below, crouching in the dark, the plants prey </a:t>
                      </a:r>
                      <a:endParaRPr lang="en-GB" sz="1050" b="0" u="none" dirty="0">
                        <a:latin typeface="CCW Cursive Writing 7" pitchFamily="66" charset="0"/>
                      </a:endParaRPr>
                    </a:p>
                  </a:txBody>
                  <a:tcPr/>
                </a:tc>
                <a:tc>
                  <a:txBody>
                    <a:bodyPr/>
                    <a:lstStyle/>
                    <a:p>
                      <a:pPr algn="ctr"/>
                      <a:r>
                        <a:rPr lang="en-GB" sz="2000" b="1" u="sng" dirty="0">
                          <a:latin typeface="CCW Cursive Writing 7" pitchFamily="66" charset="0"/>
                        </a:rPr>
                        <a:t>Alliteration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20905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398205" y="332656"/>
          <a:ext cx="11606982" cy="6336704"/>
        </p:xfrm>
        <a:graphic>
          <a:graphicData uri="http://schemas.openxmlformats.org/drawingml/2006/table">
            <a:tbl>
              <a:tblPr firstRow="1" bandRow="1">
                <a:tableStyleId>{5940675A-B579-460E-94D1-54222C63F5DA}</a:tableStyleId>
              </a:tblPr>
              <a:tblGrid>
                <a:gridCol w="5803491">
                  <a:extLst>
                    <a:ext uri="{9D8B030D-6E8A-4147-A177-3AD203B41FA5}">
                      <a16:colId xmlns:a16="http://schemas.microsoft.com/office/drawing/2014/main" val="20000"/>
                    </a:ext>
                  </a:extLst>
                </a:gridCol>
                <a:gridCol w="5803491">
                  <a:extLst>
                    <a:ext uri="{9D8B030D-6E8A-4147-A177-3AD203B41FA5}">
                      <a16:colId xmlns:a16="http://schemas.microsoft.com/office/drawing/2014/main" val="20001"/>
                    </a:ext>
                  </a:extLst>
                </a:gridCol>
              </a:tblGrid>
              <a:tr h="3168352">
                <a:tc>
                  <a:txBody>
                    <a:bodyPr/>
                    <a:lstStyle/>
                    <a:p>
                      <a:pPr algn="ctr"/>
                      <a:r>
                        <a:rPr lang="en-GB" sz="2000" b="1" u="sng" dirty="0">
                          <a:latin typeface="CCW Cursive Writing 7" pitchFamily="66" charset="0"/>
                        </a:rPr>
                        <a:t>Metaphors</a:t>
                      </a:r>
                    </a:p>
                    <a:p>
                      <a:pPr algn="ctr"/>
                      <a:r>
                        <a:rPr lang="en-GB" sz="1100" b="0" u="none" dirty="0">
                          <a:latin typeface="CCW Cursive Writing 7" pitchFamily="66" charset="0"/>
                        </a:rPr>
                        <a:t>The crystal blue sky is covered</a:t>
                      </a:r>
                      <a:r>
                        <a:rPr lang="en-GB" sz="1100" b="0" u="none" baseline="0" dirty="0">
                          <a:latin typeface="CCW Cursive Writing 7" pitchFamily="66" charset="0"/>
                        </a:rPr>
                        <a:t> in a soft blanket of clouds</a:t>
                      </a:r>
                    </a:p>
                    <a:p>
                      <a:pPr algn="ctr"/>
                      <a:endParaRPr lang="en-GB" sz="1100" b="0" u="none" baseline="0" dirty="0">
                        <a:latin typeface="CCW Cursive Writing 7" pitchFamily="66" charset="0"/>
                      </a:endParaRPr>
                    </a:p>
                    <a:p>
                      <a:pPr algn="ctr"/>
                      <a:r>
                        <a:rPr lang="en-GB" sz="1100" b="0" u="none" baseline="0" dirty="0">
                          <a:latin typeface="CCW Cursive Writing 7" pitchFamily="66" charset="0"/>
                        </a:rPr>
                        <a:t>the panther’s teeth are sharp daggers</a:t>
                      </a:r>
                    </a:p>
                    <a:p>
                      <a:pPr algn="ctr"/>
                      <a:endParaRPr lang="en-GB" sz="1100" b="0" u="none" baseline="0" dirty="0">
                        <a:latin typeface="CCW Cursive Writing 7" pitchFamily="66" charset="0"/>
                      </a:endParaRPr>
                    </a:p>
                    <a:p>
                      <a:pPr algn="ctr"/>
                      <a:r>
                        <a:rPr lang="en-GB" sz="1100" b="0" u="none" baseline="0" dirty="0">
                          <a:latin typeface="CCW Cursive Writing 7" pitchFamily="66" charset="0"/>
                        </a:rPr>
                        <a:t>The ocean of trees are beneath me</a:t>
                      </a:r>
                      <a:endParaRPr lang="en-GB" sz="1200" b="0" u="none" dirty="0">
                        <a:latin typeface="CCW Cursive Writing 7" pitchFamily="66" charset="0"/>
                      </a:endParaRPr>
                    </a:p>
                  </a:txBody>
                  <a:tcPr/>
                </a:tc>
                <a:tc>
                  <a:txBody>
                    <a:bodyPr/>
                    <a:lstStyle/>
                    <a:p>
                      <a:pPr algn="ctr"/>
                      <a:r>
                        <a:rPr lang="en-GB" sz="2000" b="1" u="sng" dirty="0">
                          <a:latin typeface="CCW Cursive Writing 7" pitchFamily="66" charset="0"/>
                        </a:rPr>
                        <a:t>Similes</a:t>
                      </a:r>
                    </a:p>
                    <a:p>
                      <a:pPr marL="0" marR="0" indent="0" algn="ctr" defTabSz="914400" rtl="0" eaLnBrk="1" fontAlgn="auto" latinLnBrk="0" hangingPunct="1">
                        <a:lnSpc>
                          <a:spcPct val="100000"/>
                        </a:lnSpc>
                        <a:spcBef>
                          <a:spcPts val="0"/>
                        </a:spcBef>
                        <a:spcAft>
                          <a:spcPts val="0"/>
                        </a:spcAft>
                        <a:buClrTx/>
                        <a:buSzTx/>
                        <a:buFontTx/>
                        <a:buNone/>
                        <a:tabLst/>
                        <a:defRPr/>
                      </a:pPr>
                      <a:r>
                        <a:rPr lang="en-GB" sz="1100" b="0" u="none" baseline="0" dirty="0">
                          <a:latin typeface="CCW Cursive Writing 7" pitchFamily="66" charset="0"/>
                        </a:rPr>
                        <a:t>The canopy shields the rainforest like an umbrella </a:t>
                      </a:r>
                      <a:endParaRPr lang="en-GB" sz="1100" b="0" u="none" dirty="0">
                        <a:latin typeface="CCW Cursive Writing 7" pitchFamily="66" charset="0"/>
                      </a:endParaRPr>
                    </a:p>
                    <a:p>
                      <a:pPr algn="ctr"/>
                      <a:endParaRPr lang="en-GB" sz="2000" b="1" u="sng" dirty="0">
                        <a:latin typeface="CCW Cursive Writing 7" pitchFamily="66" charset="0"/>
                      </a:endParaRPr>
                    </a:p>
                    <a:p>
                      <a:pPr algn="ctr"/>
                      <a:endParaRPr lang="en-GB" sz="2000" b="1" u="sng" dirty="0">
                        <a:latin typeface="CCW Cursive Writing 7" pitchFamily="66" charset="0"/>
                      </a:endParaRPr>
                    </a:p>
                  </a:txBody>
                  <a:tcPr/>
                </a:tc>
                <a:extLst>
                  <a:ext uri="{0D108BD9-81ED-4DB2-BD59-A6C34878D82A}">
                    <a16:rowId xmlns:a16="http://schemas.microsoft.com/office/drawing/2014/main" val="10000"/>
                  </a:ext>
                </a:extLst>
              </a:tr>
              <a:tr h="3168352">
                <a:tc>
                  <a:txBody>
                    <a:bodyPr/>
                    <a:lstStyle/>
                    <a:p>
                      <a:pPr algn="ctr"/>
                      <a:r>
                        <a:rPr lang="en-GB" sz="2000" b="1" u="sng" dirty="0">
                          <a:latin typeface="CCW Cursive Writing 7" pitchFamily="66" charset="0"/>
                        </a:rPr>
                        <a:t>Personification</a:t>
                      </a:r>
                    </a:p>
                    <a:p>
                      <a:pPr algn="ctr"/>
                      <a:r>
                        <a:rPr lang="en-GB" sz="1050" b="0" u="none" dirty="0">
                          <a:latin typeface="CCW Cursive Writing 7" pitchFamily="66" charset="0"/>
                        </a:rPr>
                        <a:t>The sun smiles down on</a:t>
                      </a:r>
                      <a:r>
                        <a:rPr lang="en-GB" sz="1050" b="0" u="none" baseline="0" dirty="0">
                          <a:latin typeface="CCW Cursive Writing 7" pitchFamily="66" charset="0"/>
                        </a:rPr>
                        <a:t> the green paradise</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Millions of leaves snuggle in a vast infinite mosaic of green</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The canopy shields the rainforest like an umbrella</a:t>
                      </a:r>
                    </a:p>
                    <a:p>
                      <a:pPr algn="ctr"/>
                      <a:endParaRPr lang="en-GB" sz="1050" b="0" u="none" baseline="0" dirty="0">
                        <a:latin typeface="CCW Cursive Writing 7" pitchFamily="66" charset="0"/>
                      </a:endParaRPr>
                    </a:p>
                    <a:p>
                      <a:pPr algn="ctr"/>
                      <a:r>
                        <a:rPr lang="en-GB" sz="1050" b="0" u="none" baseline="0" dirty="0">
                          <a:latin typeface="CCW Cursive Writing 7" pitchFamily="66" charset="0"/>
                        </a:rPr>
                        <a:t>Down below, crouching in the dark, the plants prey </a:t>
                      </a:r>
                      <a:endParaRPr lang="en-GB" sz="1050" b="0" u="none" dirty="0">
                        <a:latin typeface="CCW Cursive Writing 7" pitchFamily="66" charset="0"/>
                      </a:endParaRPr>
                    </a:p>
                  </a:txBody>
                  <a:tcPr/>
                </a:tc>
                <a:tc>
                  <a:txBody>
                    <a:bodyPr/>
                    <a:lstStyle/>
                    <a:p>
                      <a:pPr algn="ctr"/>
                      <a:r>
                        <a:rPr lang="en-GB" sz="2000" b="1" u="sng" dirty="0">
                          <a:latin typeface="CCW Cursive Writing 7" pitchFamily="66" charset="0"/>
                        </a:rPr>
                        <a:t>Alliteration</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561289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3639" y="188640"/>
            <a:ext cx="9880833" cy="6186309"/>
          </a:xfrm>
          <a:prstGeom prst="rect">
            <a:avLst/>
          </a:prstGeom>
          <a:noFill/>
          <a:ln w="19050">
            <a:solidFill>
              <a:schemeClr val="tx1"/>
            </a:solidFill>
          </a:ln>
        </p:spPr>
        <p:txBody>
          <a:bodyPr wrap="square" rtlCol="0">
            <a:spAutoFit/>
          </a:bodyPr>
          <a:lstStyle/>
          <a:p>
            <a:pPr algn="ctr"/>
            <a:r>
              <a:rPr lang="en-GB" b="1" u="sng" dirty="0">
                <a:latin typeface="CCW Cursive Writing 7" pitchFamily="66" charset="0"/>
              </a:rPr>
              <a:t>Magpie Time:</a:t>
            </a:r>
          </a:p>
          <a:p>
            <a:r>
              <a:rPr lang="en-GB" dirty="0">
                <a:latin typeface="CCW Cursive Writing 7" pitchFamily="66" charset="0"/>
              </a:rPr>
              <a:t> </a:t>
            </a:r>
          </a:p>
          <a:p>
            <a:r>
              <a:rPr lang="en-GB" u="sng" dirty="0">
                <a:latin typeface="CCW Cursive Writing 7" pitchFamily="66" charset="0"/>
              </a:rPr>
              <a:t>Amazon River: </a:t>
            </a:r>
          </a:p>
          <a:p>
            <a:pPr marL="285750" indent="-285750">
              <a:buFont typeface="Arial" pitchFamily="34" charset="0"/>
              <a:buChar char="•"/>
            </a:pPr>
            <a:r>
              <a:rPr lang="en-GB" dirty="0">
                <a:latin typeface="CCW Cursive Writing 7" pitchFamily="66" charset="0"/>
              </a:rPr>
              <a:t>The river was a bendy as spaghetti on a fork.</a:t>
            </a:r>
          </a:p>
          <a:p>
            <a:pPr marL="285750" indent="-285750">
              <a:buFont typeface="Arial" pitchFamily="34" charset="0"/>
              <a:buChar char="•"/>
            </a:pPr>
            <a:r>
              <a:rPr lang="en-GB" dirty="0">
                <a:latin typeface="CCW Cursive Writing 7" pitchFamily="66" charset="0"/>
              </a:rPr>
              <a:t>The Amazon River is as wiggly as a two-year-</a:t>
            </a:r>
            <a:r>
              <a:rPr lang="en-GB" dirty="0" err="1">
                <a:latin typeface="CCW Cursive Writing 7" pitchFamily="66" charset="0"/>
              </a:rPr>
              <a:t>old’s</a:t>
            </a:r>
            <a:r>
              <a:rPr lang="en-GB" dirty="0">
                <a:latin typeface="CCW Cursive Writing 7" pitchFamily="66" charset="0"/>
              </a:rPr>
              <a:t> drawing. </a:t>
            </a:r>
          </a:p>
          <a:p>
            <a:endParaRPr lang="en-GB" u="sng" dirty="0">
              <a:latin typeface="CCW Cursive Writing 7" pitchFamily="66" charset="0"/>
            </a:endParaRPr>
          </a:p>
          <a:p>
            <a:r>
              <a:rPr lang="en-GB" u="sng" dirty="0">
                <a:latin typeface="CCW Cursive Writing 7" pitchFamily="66" charset="0"/>
              </a:rPr>
              <a:t>Panther: </a:t>
            </a:r>
          </a:p>
          <a:p>
            <a:pPr marL="285750" indent="-285750">
              <a:buFont typeface="Arial" pitchFamily="34" charset="0"/>
              <a:buChar char="•"/>
            </a:pPr>
            <a:r>
              <a:rPr lang="en-GB" dirty="0">
                <a:latin typeface="CCW Cursive Writing 7" pitchFamily="66" charset="0"/>
              </a:rPr>
              <a:t>The panther crept as stealthily as a ninja-ready to pounce. </a:t>
            </a:r>
          </a:p>
          <a:p>
            <a:pPr marL="285750" indent="-285750">
              <a:buFont typeface="Arial" pitchFamily="34" charset="0"/>
              <a:buChar char="•"/>
            </a:pPr>
            <a:r>
              <a:rPr lang="en-GB" dirty="0">
                <a:latin typeface="CCW Cursive Writing 7" pitchFamily="66" charset="0"/>
              </a:rPr>
              <a:t>The panther stood out against the green background like a neon colour in the dark. </a:t>
            </a:r>
          </a:p>
          <a:p>
            <a:pPr marL="285750" indent="-285750">
              <a:buFont typeface="Arial" pitchFamily="34" charset="0"/>
              <a:buChar char="•"/>
            </a:pPr>
            <a:r>
              <a:rPr lang="en-GB" dirty="0">
                <a:latin typeface="CCW Cursive Writing 7" pitchFamily="66" charset="0"/>
              </a:rPr>
              <a:t>The panther looked as though midnight has emerald-green eyes. </a:t>
            </a:r>
          </a:p>
          <a:p>
            <a:endParaRPr lang="en-GB" dirty="0">
              <a:latin typeface="CCW Cursive Writing 7" pitchFamily="66" charset="0"/>
            </a:endParaRPr>
          </a:p>
          <a:p>
            <a:r>
              <a:rPr lang="en-GB" u="sng" dirty="0">
                <a:latin typeface="CCW Cursive Writing 7" pitchFamily="66" charset="0"/>
              </a:rPr>
              <a:t>The rainforest trees: </a:t>
            </a:r>
          </a:p>
          <a:p>
            <a:pPr marL="285750" indent="-285750">
              <a:buFont typeface="Arial" pitchFamily="34" charset="0"/>
              <a:buChar char="•"/>
            </a:pPr>
            <a:r>
              <a:rPr lang="en-GB" dirty="0">
                <a:latin typeface="CCW Cursive Writing 7" pitchFamily="66" charset="0"/>
              </a:rPr>
              <a:t>The trees were standing like broccoli. </a:t>
            </a:r>
          </a:p>
          <a:p>
            <a:pPr marL="285750" indent="-285750">
              <a:buFont typeface="Arial" pitchFamily="34" charset="0"/>
              <a:buChar char="•"/>
            </a:pPr>
            <a:r>
              <a:rPr lang="en-GB" dirty="0">
                <a:latin typeface="CCW Cursive Writing 7" pitchFamily="66" charset="0"/>
              </a:rPr>
              <a:t>From above, the trees looked like a buffet of broccoli. </a:t>
            </a:r>
          </a:p>
          <a:p>
            <a:pPr marL="285750" indent="-285750">
              <a:buFont typeface="Arial" pitchFamily="34" charset="0"/>
              <a:buChar char="•"/>
            </a:pPr>
            <a:r>
              <a:rPr lang="en-GB" dirty="0">
                <a:latin typeface="CCW Cursive Writing 7" pitchFamily="66" charset="0"/>
              </a:rPr>
              <a:t>The trees looked like emerald coral. </a:t>
            </a:r>
          </a:p>
          <a:p>
            <a:pPr marL="285750" indent="-285750">
              <a:buFont typeface="Arial" pitchFamily="34" charset="0"/>
              <a:buChar char="•"/>
            </a:pPr>
            <a:r>
              <a:rPr lang="en-GB" dirty="0">
                <a:latin typeface="CCW Cursive Writing 7" pitchFamily="66" charset="0"/>
              </a:rPr>
              <a:t>The trees looked like a pile of broccoli- waiting to be eaten.</a:t>
            </a:r>
          </a:p>
        </p:txBody>
      </p:sp>
    </p:spTree>
    <p:extLst>
      <p:ext uri="{BB962C8B-B14F-4D97-AF65-F5344CB8AC3E}">
        <p14:creationId xmlns:p14="http://schemas.microsoft.com/office/powerpoint/2010/main" val="87637605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701" y="1428603"/>
            <a:ext cx="9779638" cy="5021888"/>
          </a:xfrm>
          <a:prstGeom prst="rect">
            <a:avLst/>
          </a:prstGeom>
        </p:spPr>
        <p:txBody>
          <a:bodyPr wrap="square">
            <a:spAutoFit/>
          </a:bodyPr>
          <a:lstStyle/>
          <a:p>
            <a:pPr>
              <a:lnSpc>
                <a:spcPct val="107000"/>
              </a:lnSpc>
              <a:spcAft>
                <a:spcPts val="800"/>
              </a:spcAft>
            </a:pP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the sun smiles down on a green paradise</a:t>
            </a:r>
          </a:p>
          <a:p>
            <a:pPr>
              <a:lnSpc>
                <a:spcPct val="107000"/>
              </a:lnSpc>
              <a:spcAft>
                <a:spcPts val="800"/>
              </a:spcAft>
            </a:pP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clouds pour hot rains onto its inhabitant below.</a:t>
            </a:r>
          </a:p>
          <a:p>
            <a:pPr>
              <a:lnSpc>
                <a:spcPct val="107000"/>
              </a:lnSpc>
              <a:spcAft>
                <a:spcPts val="800"/>
              </a:spcAft>
            </a:pP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a rainbow of glamorous birds glide through the sweltering, incessant heat, like kites, full of pride.</a:t>
            </a:r>
          </a:p>
          <a:p>
            <a:pPr>
              <a:lnSpc>
                <a:spcPct val="107000"/>
              </a:lnSpc>
              <a:spcAft>
                <a:spcPts val="800"/>
              </a:spcAft>
            </a:pPr>
            <a:r>
              <a:rPr lang="en-GB" sz="1400" dirty="0">
                <a:solidFill>
                  <a:srgbClr val="FF0000"/>
                </a:solidFill>
                <a:latin typeface="CCW Cursive Writing 7" pitchFamily="66" charset="0"/>
                <a:ea typeface="Calibri" panose="020F0502020204030204" pitchFamily="34" charset="0"/>
                <a:cs typeface="Times New Roman" panose="02020603050405020304" pitchFamily="18" charset="0"/>
              </a:rPr>
              <a:t>The crystal blue sky is covered in a soft blanket of clouds.</a:t>
            </a:r>
          </a:p>
          <a:p>
            <a:pPr>
              <a:lnSpc>
                <a:spcPct val="107000"/>
              </a:lnSpc>
              <a:spcAft>
                <a:spcPts val="800"/>
              </a:spcAft>
            </a:pPr>
            <a:r>
              <a:rPr lang="en-GB" sz="1400" dirty="0">
                <a:solidFill>
                  <a:srgbClr val="FF0000"/>
                </a:solidFill>
                <a:latin typeface="CCW Cursive Writing 7" pitchFamily="66" charset="0"/>
                <a:ea typeface="Calibri" panose="020F0502020204030204" pitchFamily="34" charset="0"/>
                <a:cs typeface="Times New Roman" panose="02020603050405020304" pitchFamily="18" charset="0"/>
              </a:rPr>
              <a:t>Millions of leaves snuggle in a vast, infinite mosaic of green </a:t>
            </a:r>
          </a:p>
          <a:p>
            <a:pPr>
              <a:lnSpc>
                <a:spcPct val="107000"/>
              </a:lnSpc>
              <a:spcAft>
                <a:spcPts val="800"/>
              </a:spcAft>
            </a:pPr>
            <a:r>
              <a:rPr lang="en-GB" sz="1400" dirty="0">
                <a:solidFill>
                  <a:srgbClr val="0070C0"/>
                </a:solidFill>
                <a:latin typeface="CCW Cursive Writing 7" pitchFamily="66" charset="0"/>
                <a:ea typeface="Calibri" panose="020F0502020204030204" pitchFamily="34" charset="0"/>
                <a:cs typeface="Times New Roman" panose="02020603050405020304" pitchFamily="18" charset="0"/>
              </a:rPr>
              <a:t>The trees are like people reaching up to the sky. </a:t>
            </a:r>
          </a:p>
          <a:p>
            <a:pPr>
              <a:lnSpc>
                <a:spcPct val="107000"/>
              </a:lnSpc>
              <a:spcAft>
                <a:spcPts val="800"/>
              </a:spcAft>
            </a:pP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Down below, crouching in the dark, blooming in the sun, the plants pray. They smile at the sun, whilst praying for blessings and hoping for rain.</a:t>
            </a:r>
          </a:p>
          <a:p>
            <a:pPr>
              <a:lnSpc>
                <a:spcPct val="107000"/>
              </a:lnSpc>
              <a:spcAft>
                <a:spcPts val="800"/>
              </a:spcAft>
            </a:pPr>
            <a:endParaRPr lang="en-GB" sz="1400" dirty="0">
              <a:latin typeface="CCW Cursive Writing 7"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solidFill>
                  <a:srgbClr val="0070C0"/>
                </a:solidFill>
                <a:latin typeface="CCW Cursive Writing 7" pitchFamily="66" charset="0"/>
                <a:ea typeface="Calibri" panose="020F0502020204030204" pitchFamily="34" charset="0"/>
                <a:cs typeface="Times New Roman" panose="02020603050405020304" pitchFamily="18" charset="0"/>
              </a:rPr>
              <a:t>Thunderstorms appear and are like fireworks rattling the sky</a:t>
            </a:r>
          </a:p>
          <a:p>
            <a:pPr>
              <a:lnSpc>
                <a:spcPct val="107000"/>
              </a:lnSpc>
              <a:spcAft>
                <a:spcPts val="800"/>
              </a:spcAft>
            </a:pPr>
            <a:br>
              <a:rPr lang="en-GB" sz="1400" dirty="0">
                <a:latin typeface="CCW Cursive Writing 7" pitchFamily="66" charset="0"/>
                <a:ea typeface="Calibri" panose="020F0502020204030204" pitchFamily="34" charset="0"/>
                <a:cs typeface="Times New Roman" panose="02020603050405020304" pitchFamily="18" charset="0"/>
              </a:rPr>
            </a:b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The canopy shields the rainforest,</a:t>
            </a:r>
            <a:b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br>
            <a:r>
              <a:rPr lang="en-GB" sz="1400" dirty="0">
                <a:solidFill>
                  <a:srgbClr val="00B050"/>
                </a:solidFill>
                <a:latin typeface="CCW Cursive Writing 7" pitchFamily="66" charset="0"/>
                <a:ea typeface="Calibri" panose="020F0502020204030204" pitchFamily="34" charset="0"/>
                <a:cs typeface="Times New Roman" panose="02020603050405020304" pitchFamily="18" charset="0"/>
              </a:rPr>
              <a:t>like an umbrella </a:t>
            </a:r>
            <a:br>
              <a:rPr lang="en-GB" sz="1400" dirty="0">
                <a:latin typeface="CCW Cursive Writing 7" pitchFamily="66" charset="0"/>
                <a:ea typeface="Calibri" panose="020F0502020204030204" pitchFamily="34" charset="0"/>
                <a:cs typeface="Times New Roman" panose="02020603050405020304" pitchFamily="18" charset="0"/>
              </a:rPr>
            </a:br>
            <a:r>
              <a:rPr lang="en-GB" sz="1400" dirty="0">
                <a:latin typeface="CCW Cursive Writing 7" pitchFamily="66" charset="0"/>
                <a:ea typeface="Calibri" panose="020F0502020204030204" pitchFamily="34" charset="0"/>
                <a:cs typeface="Times New Roman" panose="02020603050405020304" pitchFamily="18" charset="0"/>
              </a:rPr>
              <a:t> </a:t>
            </a:r>
          </a:p>
          <a:p>
            <a:r>
              <a:rPr lang="en-GB" sz="1400" dirty="0">
                <a:solidFill>
                  <a:srgbClr val="FF0000"/>
                </a:solidFill>
                <a:latin typeface="CCW Cursive Writing 7" pitchFamily="66" charset="0"/>
                <a:ea typeface="Calibri" panose="020F0502020204030204" pitchFamily="34" charset="0"/>
                <a:cs typeface="Times New Roman" panose="02020603050405020304" pitchFamily="18" charset="0"/>
              </a:rPr>
              <a:t>The ocean of trees is beneath me</a:t>
            </a:r>
            <a:endParaRPr lang="en-GB" sz="1400" dirty="0">
              <a:solidFill>
                <a:srgbClr val="FF0000"/>
              </a:solidFill>
              <a:latin typeface="CCW Cursive Writing 7" pitchFamily="66" charset="0"/>
            </a:endParaRPr>
          </a:p>
        </p:txBody>
      </p:sp>
      <p:sp>
        <p:nvSpPr>
          <p:cNvPr id="3" name="Title 2"/>
          <p:cNvSpPr>
            <a:spLocks noGrp="1"/>
          </p:cNvSpPr>
          <p:nvPr>
            <p:ph type="title"/>
          </p:nvPr>
        </p:nvSpPr>
        <p:spPr/>
        <p:txBody>
          <a:bodyPr>
            <a:normAutofit/>
          </a:bodyPr>
          <a:lstStyle/>
          <a:p>
            <a:r>
              <a:rPr lang="en-GB" sz="3600" dirty="0">
                <a:latin typeface="CCW Cursive Writing 7" pitchFamily="66" charset="0"/>
              </a:rPr>
              <a:t>Examples</a:t>
            </a:r>
          </a:p>
        </p:txBody>
      </p:sp>
    </p:spTree>
    <p:extLst>
      <p:ext uri="{BB962C8B-B14F-4D97-AF65-F5344CB8AC3E}">
        <p14:creationId xmlns:p14="http://schemas.microsoft.com/office/powerpoint/2010/main" val="404348640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rainforest sense vocabul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2" y="2"/>
            <a:ext cx="3964781" cy="37433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ainforest sense vocabul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75868" y="2164065"/>
            <a:ext cx="4972391" cy="4693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88836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922114"/>
          </a:xfrm>
          <a:solidFill>
            <a:srgbClr val="92D050"/>
          </a:solidFill>
        </p:spPr>
        <p:txBody>
          <a:bodyPr>
            <a:normAutofit/>
          </a:bodyPr>
          <a:lstStyle/>
          <a:p>
            <a:r>
              <a:rPr lang="en-GB" dirty="0">
                <a:latin typeface="CCW Cursive Writing 7" pitchFamily="66" charset="0"/>
              </a:rPr>
              <a:t>Your task…</a:t>
            </a:r>
          </a:p>
        </p:txBody>
      </p:sp>
      <p:sp>
        <p:nvSpPr>
          <p:cNvPr id="3" name="Content Placeholder 2"/>
          <p:cNvSpPr>
            <a:spLocks noGrp="1"/>
          </p:cNvSpPr>
          <p:nvPr>
            <p:ph idx="1"/>
          </p:nvPr>
        </p:nvSpPr>
        <p:spPr>
          <a:xfrm>
            <a:off x="1981200" y="1600201"/>
            <a:ext cx="8229600" cy="2620888"/>
          </a:xfrm>
          <a:solidFill>
            <a:srgbClr val="92D050"/>
          </a:solidFill>
        </p:spPr>
        <p:txBody>
          <a:bodyPr/>
          <a:lstStyle/>
          <a:p>
            <a:pPr marL="0" indent="0" algn="ctr">
              <a:buNone/>
            </a:pPr>
            <a:r>
              <a:rPr lang="en-GB" dirty="0">
                <a:latin typeface="CCW Cursive Writing 7" pitchFamily="66" charset="0"/>
              </a:rPr>
              <a:t>Select an image and practise generating language and features to use in your poem.</a:t>
            </a:r>
          </a:p>
        </p:txBody>
      </p:sp>
    </p:spTree>
    <p:extLst>
      <p:ext uri="{BB962C8B-B14F-4D97-AF65-F5344CB8AC3E}">
        <p14:creationId xmlns:p14="http://schemas.microsoft.com/office/powerpoint/2010/main" val="195464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542</TotalTime>
  <Words>3631</Words>
  <Application>Microsoft Office PowerPoint</Application>
  <PresentationFormat>Widescreen</PresentationFormat>
  <Paragraphs>805</Paragraphs>
  <Slides>86</Slides>
  <Notes>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86</vt:i4>
      </vt:variant>
    </vt:vector>
  </HeadingPairs>
  <TitlesOfParts>
    <vt:vector size="97" baseType="lpstr">
      <vt:lpstr>Arial</vt:lpstr>
      <vt:lpstr>Calibri</vt:lpstr>
      <vt:lpstr>Calibri Light</vt:lpstr>
      <vt:lpstr>CCW Cursive Writing 7</vt:lpstr>
      <vt:lpstr>Jarman</vt:lpstr>
      <vt:lpstr>Sassoon Infant Rg</vt:lpstr>
      <vt:lpstr>Times New Roman</vt:lpstr>
      <vt:lpstr>Twinkl</vt:lpstr>
      <vt:lpstr>Twinkl SemiBold</vt:lpstr>
      <vt:lpstr>Wingdings</vt:lpstr>
      <vt:lpstr>Office Theme</vt:lpstr>
      <vt:lpstr>Tuesday 29th September   L.O: create images with our writing.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Look at the images on your table.</vt:lpstr>
      <vt:lpstr>PowerPoint Presentation</vt:lpstr>
      <vt:lpstr>Look at your chosen image closely. Try to spot something in the image that someone else might not have noticed.</vt:lpstr>
      <vt:lpstr>Your task…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Wednesday 30th September   L.O: write stanzas for a shared class poem, creating images.</vt:lpstr>
      <vt:lpstr>Its and it’s</vt:lpstr>
      <vt:lpstr>Persuade the class…</vt:lpstr>
      <vt:lpstr>Alliteration</vt:lpstr>
      <vt:lpstr>What Is It?</vt:lpstr>
      <vt:lpstr>Why Use It?</vt:lpstr>
      <vt:lpstr>How to Use Alliteration</vt:lpstr>
      <vt:lpstr>How to Identify Alliteration</vt:lpstr>
      <vt:lpstr>Check out the Consonant</vt:lpstr>
      <vt:lpstr>PowerPoint Presentation</vt:lpstr>
      <vt:lpstr>Themes or patterns in the Imagine poem:</vt:lpstr>
      <vt:lpstr>Does it create an image in your mind?  What creates this image?</vt:lpstr>
      <vt:lpstr>Does it create an image in your mind?  What creates this image?</vt:lpstr>
      <vt:lpstr>Does it create an image in your mind?  What creates this image?</vt:lpstr>
      <vt:lpstr>Magpie</vt:lpstr>
      <vt:lpstr>PowerPoint Presentation</vt:lpstr>
      <vt:lpstr>PowerPoint Presentation</vt:lpstr>
      <vt:lpstr>PowerPoint Presentation</vt:lpstr>
      <vt:lpstr>PowerPoint Presentation</vt:lpstr>
      <vt:lpstr>PowerPoint Presentation</vt:lpstr>
      <vt:lpstr>6 x 6 grid</vt:lpstr>
      <vt:lpstr>PowerPoint Presentation</vt:lpstr>
      <vt:lpstr>PowerPoint Presentation</vt:lpstr>
      <vt:lpstr>Does it create an image in your mind?  What creates this image?</vt:lpstr>
      <vt:lpstr>PowerPoint Presentation</vt:lpstr>
      <vt:lpstr>PowerPoint Presentation</vt:lpstr>
      <vt:lpstr>PowerPoint Presentation</vt:lpstr>
      <vt:lpstr>Persuade the class…</vt:lpstr>
      <vt:lpstr>Themes or patterns in the Imagine poem:</vt:lpstr>
      <vt:lpstr>PowerPoint Presentation</vt:lpstr>
      <vt:lpstr>PowerPoint Presentation</vt:lpstr>
      <vt:lpstr>6 x 6 grid</vt:lpstr>
      <vt:lpstr>PowerPoint Presentation</vt:lpstr>
      <vt:lpstr>Magpie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Friday 2nd October   L.O: practise figurative language to use in a poem.</vt:lpstr>
      <vt:lpstr>PowerPoint Presentation</vt:lpstr>
      <vt:lpstr>Magpie</vt:lpstr>
      <vt:lpstr>Magpie</vt:lpstr>
      <vt:lpstr>EXAGGERATE</vt:lpstr>
      <vt:lpstr>EXAGGERATE-Round 2</vt:lpstr>
      <vt:lpstr>THE SIMILE GAME</vt:lpstr>
      <vt:lpstr>PowerPoint Presentation</vt:lpstr>
      <vt:lpstr>the Amazon  River is  the river is like  the river</vt:lpstr>
      <vt:lpstr>PowerPoint Presentation</vt:lpstr>
      <vt:lpstr>the trees are  the trees are like  the canopy</vt:lpstr>
      <vt:lpstr>PowerPoint Presentation</vt:lpstr>
      <vt:lpstr>the panther is  the panther is like  the panther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Examples</vt:lpstr>
      <vt:lpstr>PowerPoint Presentation</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28th September   L.O: create images with our writing.</dc:title>
  <dc:creator>teacher</dc:creator>
  <cp:lastModifiedBy>teacher</cp:lastModifiedBy>
  <cp:revision>32</cp:revision>
  <dcterms:created xsi:type="dcterms:W3CDTF">2020-09-22T14:52:01Z</dcterms:created>
  <dcterms:modified xsi:type="dcterms:W3CDTF">2020-10-02T09:20:21Z</dcterms:modified>
</cp:coreProperties>
</file>