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tiff" ContentType="image/tif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6"/>
  </p:notesMasterIdLst>
  <p:sldIdLst>
    <p:sldId id="256" r:id="rId2"/>
    <p:sldId id="312" r:id="rId3"/>
    <p:sldId id="298" r:id="rId4"/>
    <p:sldId id="299" r:id="rId5"/>
    <p:sldId id="300" r:id="rId6"/>
    <p:sldId id="314" r:id="rId7"/>
    <p:sldId id="269" r:id="rId8"/>
    <p:sldId id="270" r:id="rId9"/>
    <p:sldId id="257" r:id="rId10"/>
    <p:sldId id="268" r:id="rId11"/>
    <p:sldId id="275" r:id="rId12"/>
    <p:sldId id="302" r:id="rId13"/>
    <p:sldId id="308" r:id="rId14"/>
    <p:sldId id="305" r:id="rId15"/>
    <p:sldId id="266" r:id="rId16"/>
    <p:sldId id="258" r:id="rId17"/>
    <p:sldId id="271" r:id="rId18"/>
    <p:sldId id="259" r:id="rId19"/>
    <p:sldId id="310" r:id="rId20"/>
    <p:sldId id="309" r:id="rId21"/>
    <p:sldId id="272" r:id="rId22"/>
    <p:sldId id="316" r:id="rId23"/>
    <p:sldId id="304" r:id="rId24"/>
    <p:sldId id="311"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537" autoAdjust="0"/>
  </p:normalViewPr>
  <p:slideViewPr>
    <p:cSldViewPr>
      <p:cViewPr varScale="1">
        <p:scale>
          <a:sx n="81" d="100"/>
          <a:sy n="81" d="100"/>
        </p:scale>
        <p:origin x="223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771147"/>
        </a:xfrm>
        <a:prstGeom prst="trapezoid">
          <a:avLst>
            <a:gd name="adj" fmla="val 108235"/>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771147"/>
      </dsp:txXfrm>
    </dsp:sp>
    <dsp:sp modelId="{2BA592B7-5AEA-4B41-AAFF-99CC2F351E7B}">
      <dsp:nvSpPr>
        <dsp:cNvPr id="0" name=""/>
        <dsp:cNvSpPr/>
      </dsp:nvSpPr>
      <dsp:spPr>
        <a:xfrm>
          <a:off x="2111717" y="782607"/>
          <a:ext cx="3095060" cy="658644"/>
        </a:xfrm>
        <a:prstGeom prst="trapezoid">
          <a:avLst>
            <a:gd name="adj" fmla="val 108235"/>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782607"/>
        <a:ext cx="2011789" cy="658644"/>
      </dsp:txXfrm>
    </dsp:sp>
    <dsp:sp modelId="{757098AE-F6B3-4A87-A5DC-13722A00D83E}">
      <dsp:nvSpPr>
        <dsp:cNvPr id="0" name=""/>
        <dsp:cNvSpPr/>
      </dsp:nvSpPr>
      <dsp:spPr>
        <a:xfrm>
          <a:off x="1425763" y="1429791"/>
          <a:ext cx="4520823" cy="658644"/>
        </a:xfrm>
        <a:prstGeom prst="trapezoid">
          <a:avLst>
            <a:gd name="adj" fmla="val 108235"/>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429791"/>
        <a:ext cx="2938535" cy="658644"/>
      </dsp:txXfrm>
    </dsp:sp>
    <dsp:sp modelId="{D74C3C4E-93EE-469B-821E-6315587D3C3C}">
      <dsp:nvSpPr>
        <dsp:cNvPr id="0" name=""/>
        <dsp:cNvSpPr/>
      </dsp:nvSpPr>
      <dsp:spPr>
        <a:xfrm>
          <a:off x="712881" y="2088436"/>
          <a:ext cx="5946586" cy="658644"/>
        </a:xfrm>
        <a:prstGeom prst="trapezoid">
          <a:avLst>
            <a:gd name="adj" fmla="val 108235"/>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088436"/>
        <a:ext cx="3865281" cy="658644"/>
      </dsp:txXfrm>
    </dsp:sp>
    <dsp:sp modelId="{DE5806A3-17B2-4A4C-BF40-3EDA4692F54F}">
      <dsp:nvSpPr>
        <dsp:cNvPr id="0" name=""/>
        <dsp:cNvSpPr/>
      </dsp:nvSpPr>
      <dsp:spPr>
        <a:xfrm>
          <a:off x="0" y="2747080"/>
          <a:ext cx="7372349" cy="658644"/>
        </a:xfrm>
        <a:prstGeom prst="trapezoid">
          <a:avLst>
            <a:gd name="adj" fmla="val 108235"/>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2747080"/>
        <a:ext cx="4792027" cy="658644"/>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14/09/2020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14/09/2020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14/09/2020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2482450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14/09/2020</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14.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789" y="260648"/>
            <a:ext cx="7772400" cy="1080120"/>
          </a:xfrm>
          <a:solidFill>
            <a:srgbClr val="CC99FF"/>
          </a:solidFill>
          <a:ln w="76200">
            <a:solidFill>
              <a:srgbClr val="7030A0"/>
            </a:solidFill>
          </a:ln>
        </p:spPr>
        <p:txBody>
          <a:bodyPr/>
          <a:lstStyle/>
          <a:p>
            <a:pPr algn="ctr"/>
            <a:r>
              <a:rPr lang="en-GB" b="1" dirty="0">
                <a:solidFill>
                  <a:schemeClr val="tx1"/>
                </a:solidFill>
              </a:rPr>
              <a:t>Welcome to year 3</a:t>
            </a:r>
          </a:p>
        </p:txBody>
      </p:sp>
      <p:pic>
        <p:nvPicPr>
          <p:cNvPr id="4" name="Picture 3">
            <a:extLst>
              <a:ext uri="{FF2B5EF4-FFF2-40B4-BE49-F238E27FC236}">
                <a16:creationId xmlns:a16="http://schemas.microsoft.com/office/drawing/2014/main" id="{D34F8162-5868-4C94-90C7-DA168C64098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0429"/>
          <a:stretch/>
        </p:blipFill>
        <p:spPr>
          <a:xfrm rot="10800000">
            <a:off x="467544" y="1556790"/>
            <a:ext cx="8136904" cy="50405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9BB60-109C-42A4-945F-389907962555}"/>
              </a:ext>
            </a:extLst>
          </p:cNvPr>
          <p:cNvSpPr>
            <a:spLocks noGrp="1"/>
          </p:cNvSpPr>
          <p:nvPr>
            <p:ph type="title"/>
          </p:nvPr>
        </p:nvSpPr>
        <p:spPr>
          <a:xfrm>
            <a:off x="1112203" y="548680"/>
            <a:ext cx="6512511" cy="1143000"/>
          </a:xfrm>
        </p:spPr>
        <p:txBody>
          <a:bodyPr/>
          <a:lstStyle/>
          <a:p>
            <a:pPr algn="ctr"/>
            <a:r>
              <a:rPr lang="en-GB" dirty="0"/>
              <a:t>Welcome </a:t>
            </a:r>
          </a:p>
        </p:txBody>
      </p:sp>
      <p:sp>
        <p:nvSpPr>
          <p:cNvPr id="3" name="Content Placeholder 2">
            <a:extLst>
              <a:ext uri="{FF2B5EF4-FFF2-40B4-BE49-F238E27FC236}">
                <a16:creationId xmlns:a16="http://schemas.microsoft.com/office/drawing/2014/main" id="{2E7ED918-06C7-4F33-ABE1-028482B87A6E}"/>
              </a:ext>
            </a:extLst>
          </p:cNvPr>
          <p:cNvSpPr>
            <a:spLocks noGrp="1"/>
          </p:cNvSpPr>
          <p:nvPr>
            <p:ph sz="quarter" idx="13"/>
          </p:nvPr>
        </p:nvSpPr>
        <p:spPr>
          <a:xfrm>
            <a:off x="1259632" y="2060848"/>
            <a:ext cx="6400800" cy="4482832"/>
          </a:xfrm>
        </p:spPr>
        <p:txBody>
          <a:bodyPr>
            <a:normAutofit lnSpcReduction="10000"/>
          </a:bodyPr>
          <a:lstStyle/>
          <a:p>
            <a:r>
              <a:rPr lang="en-GB" dirty="0"/>
              <a:t>I am delighted to be teaching your children again. </a:t>
            </a:r>
          </a:p>
          <a:p>
            <a:r>
              <a:rPr lang="en-GB" dirty="0"/>
              <a:t>It’s wonderful to see their journey from Reception to Year 3 and I look forward to sharing in their adventures once again. </a:t>
            </a:r>
          </a:p>
          <a:p>
            <a:r>
              <a:rPr lang="en-GB" dirty="0"/>
              <a:t>Our classroom will be one in which each of the children are unique and all contributions are valued. </a:t>
            </a:r>
          </a:p>
          <a:p>
            <a:r>
              <a:rPr lang="en-GB" dirty="0"/>
              <a:t>We will have lots of fun, outdoor adventures and work hard. </a:t>
            </a:r>
          </a:p>
          <a:p>
            <a:r>
              <a:rPr lang="en-GB" dirty="0"/>
              <a:t>We will aim to cement solid values of friendship and teamwork. </a:t>
            </a:r>
          </a:p>
          <a:p>
            <a:endParaRPr lang="en-GB" dirty="0"/>
          </a:p>
          <a:p>
            <a:endParaRPr lang="en-GB" dirty="0"/>
          </a:p>
        </p:txBody>
      </p:sp>
    </p:spTree>
    <p:extLst>
      <p:ext uri="{BB962C8B-B14F-4D97-AF65-F5344CB8AC3E}">
        <p14:creationId xmlns:p14="http://schemas.microsoft.com/office/powerpoint/2010/main" val="574437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O St Philips 2018">
            <a:extLst>
              <a:ext uri="{FF2B5EF4-FFF2-40B4-BE49-F238E27FC236}">
                <a16:creationId xmlns:a16="http://schemas.microsoft.com/office/drawing/2014/main" id="{1A25CACF-CDA3-40AD-B12C-BADAA5B99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147" y="1844824"/>
            <a:ext cx="4211705" cy="38100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1">
            <a:extLst>
              <a:ext uri="{FF2B5EF4-FFF2-40B4-BE49-F238E27FC236}">
                <a16:creationId xmlns:a16="http://schemas.microsoft.com/office/drawing/2014/main" id="{13783D3C-959E-4C8C-8213-B35F16D8F686}"/>
              </a:ext>
            </a:extLst>
          </p:cNvPr>
          <p:cNvSpPr/>
          <p:nvPr/>
        </p:nvSpPr>
        <p:spPr>
          <a:xfrm>
            <a:off x="1170267" y="260648"/>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Tree>
    <p:extLst>
      <p:ext uri="{BB962C8B-B14F-4D97-AF65-F5344CB8AC3E}">
        <p14:creationId xmlns:p14="http://schemas.microsoft.com/office/powerpoint/2010/main" val="740585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83D3C-959E-4C8C-8213-B35F16D8F686}"/>
              </a:ext>
            </a:extLst>
          </p:cNvPr>
          <p:cNvSpPr/>
          <p:nvPr/>
        </p:nvSpPr>
        <p:spPr>
          <a:xfrm>
            <a:off x="1170267" y="259050"/>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
        <p:nvSpPr>
          <p:cNvPr id="3" name="Rectangle 2">
            <a:extLst>
              <a:ext uri="{FF2B5EF4-FFF2-40B4-BE49-F238E27FC236}">
                <a16:creationId xmlns:a16="http://schemas.microsoft.com/office/drawing/2014/main" id="{03E1B078-8259-4F16-8EAA-E2A8CDDAD726}"/>
              </a:ext>
            </a:extLst>
          </p:cNvPr>
          <p:cNvSpPr/>
          <p:nvPr/>
        </p:nvSpPr>
        <p:spPr>
          <a:xfrm>
            <a:off x="395536" y="2348880"/>
            <a:ext cx="8352928" cy="2308324"/>
          </a:xfrm>
          <a:prstGeom prst="rect">
            <a:avLst/>
          </a:prstGeom>
        </p:spPr>
        <p:txBody>
          <a:bodyPr wrap="square">
            <a:spAutoFit/>
          </a:bodyPr>
          <a:lstStyle/>
          <a:p>
            <a:pPr algn="ctr"/>
            <a:r>
              <a:rPr lang="en-GB" sz="4800" dirty="0">
                <a:solidFill>
                  <a:srgbClr val="FF0000"/>
                </a:solidFill>
                <a:latin typeface="montserratregular"/>
              </a:rPr>
              <a:t>Koinonia</a:t>
            </a:r>
          </a:p>
          <a:p>
            <a:pPr algn="ctr"/>
            <a:r>
              <a:rPr lang="en-GB" sz="4800" dirty="0">
                <a:solidFill>
                  <a:srgbClr val="FF0000"/>
                </a:solidFill>
                <a:latin typeface="montserratregular"/>
              </a:rPr>
              <a:t>Courage, Wisdom, Friendship, Forgiveness and Trust</a:t>
            </a:r>
            <a:endParaRPr lang="en-GB" sz="4800" dirty="0">
              <a:solidFill>
                <a:srgbClr val="FF0000"/>
              </a:solidFill>
            </a:endParaRPr>
          </a:p>
        </p:txBody>
      </p:sp>
    </p:spTree>
    <p:extLst>
      <p:ext uri="{BB962C8B-B14F-4D97-AF65-F5344CB8AC3E}">
        <p14:creationId xmlns:p14="http://schemas.microsoft.com/office/powerpoint/2010/main" val="39066676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899A2-FF6C-4497-854B-012FDAFC6180}"/>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F59AF47F-7FBE-4D0B-9B33-D144C97397DE}"/>
              </a:ext>
            </a:extLst>
          </p:cNvPr>
          <p:cNvSpPr>
            <a:spLocks noGrp="1"/>
          </p:cNvSpPr>
          <p:nvPr>
            <p:ph type="body" idx="1"/>
          </p:nvPr>
        </p:nvSpPr>
        <p:spPr/>
        <p:txBody>
          <a:bodyPr/>
          <a:lstStyle/>
          <a:p>
            <a:endParaRPr lang="en-GB"/>
          </a:p>
        </p:txBody>
      </p:sp>
      <p:pic>
        <p:nvPicPr>
          <p:cNvPr id="4" name="Content Placeholder 6">
            <a:extLst>
              <a:ext uri="{FF2B5EF4-FFF2-40B4-BE49-F238E27FC236}">
                <a16:creationId xmlns:a16="http://schemas.microsoft.com/office/drawing/2014/main" id="{B604CBA6-DA0D-411A-A7EF-45969041272A}"/>
              </a:ext>
            </a:extLst>
          </p:cNvPr>
          <p:cNvPicPr>
            <a:picLocks noChangeAspect="1"/>
          </p:cNvPicPr>
          <p:nvPr/>
        </p:nvPicPr>
        <p:blipFill>
          <a:blip r:embed="rId2"/>
          <a:stretch>
            <a:fillRect/>
          </a:stretch>
        </p:blipFill>
        <p:spPr>
          <a:xfrm>
            <a:off x="1323685" y="199837"/>
            <a:ext cx="6669247" cy="6541531"/>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269409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3 staff</a:t>
            </a:r>
          </a:p>
        </p:txBody>
      </p:sp>
      <p:sp>
        <p:nvSpPr>
          <p:cNvPr id="3" name="TextBox 2"/>
          <p:cNvSpPr txBox="1"/>
          <p:nvPr/>
        </p:nvSpPr>
        <p:spPr>
          <a:xfrm>
            <a:off x="827584" y="1982450"/>
            <a:ext cx="7632847" cy="3662541"/>
          </a:xfrm>
          <a:prstGeom prst="rect">
            <a:avLst/>
          </a:prstGeom>
          <a:noFill/>
        </p:spPr>
        <p:txBody>
          <a:bodyPr wrap="square" rtlCol="0">
            <a:spAutoFit/>
          </a:bodyPr>
          <a:lstStyle/>
          <a:p>
            <a:r>
              <a:rPr lang="en-GB" sz="3200" b="1" u="sng" dirty="0"/>
              <a:t>Teachers</a:t>
            </a:r>
          </a:p>
          <a:p>
            <a:r>
              <a:rPr lang="en-GB" sz="3200" b="1" dirty="0"/>
              <a:t>Mrs Maguire </a:t>
            </a:r>
          </a:p>
          <a:p>
            <a:endParaRPr lang="en-GB" sz="3200" b="1" dirty="0"/>
          </a:p>
          <a:p>
            <a:r>
              <a:rPr lang="en-GB" sz="3200" b="1" dirty="0"/>
              <a:t>Mrs </a:t>
            </a:r>
            <a:r>
              <a:rPr lang="en-GB" sz="3200" b="1" dirty="0" err="1"/>
              <a:t>Klaassen</a:t>
            </a:r>
            <a:r>
              <a:rPr lang="en-GB" sz="3200" b="1" dirty="0"/>
              <a:t> – Friday afternoon </a:t>
            </a:r>
          </a:p>
          <a:p>
            <a:endParaRPr lang="en-GB" sz="3200" b="1" dirty="0"/>
          </a:p>
          <a:p>
            <a:r>
              <a:rPr lang="en-GB" sz="3200" b="1" u="sng" dirty="0"/>
              <a:t>Support staff </a:t>
            </a:r>
            <a:r>
              <a:rPr lang="en-GB" sz="4400" dirty="0"/>
              <a:t>– </a:t>
            </a:r>
            <a:r>
              <a:rPr lang="en-GB" sz="2800" dirty="0"/>
              <a:t>Mrs Westby, Mrs Edwards &amp; Mrs Piper </a:t>
            </a:r>
          </a:p>
        </p:txBody>
      </p:sp>
    </p:spTree>
    <p:extLst>
      <p:ext uri="{BB962C8B-B14F-4D97-AF65-F5344CB8AC3E}">
        <p14:creationId xmlns:p14="http://schemas.microsoft.com/office/powerpoint/2010/main" val="3384569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1052736"/>
            <a:ext cx="8928992" cy="6118470"/>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Children start each day according to the first letter of their surname.</a:t>
            </a:r>
          </a:p>
          <a:p>
            <a:r>
              <a:rPr lang="en-GB" b="1" dirty="0"/>
              <a:t>Start (KS2)</a:t>
            </a:r>
            <a:endParaRPr lang="en-GB" dirty="0"/>
          </a:p>
          <a:p>
            <a:r>
              <a:rPr lang="en-GB" b="1" dirty="0"/>
              <a:t>8.45: A -F	 8.50: G - M	     8.55: N - Z	All Finish 3.15 pm </a:t>
            </a:r>
            <a:endParaRPr lang="en-US" sz="3200" dirty="0">
              <a:latin typeface="+mj-lt"/>
            </a:endParaRPr>
          </a:p>
          <a:p>
            <a:pPr marL="457200" indent="-457200">
              <a:lnSpc>
                <a:spcPct val="150000"/>
              </a:lnSpc>
              <a:buFont typeface="Wingdings" pitchFamily="2" charset="2"/>
              <a:buChar char="Ø"/>
            </a:pPr>
            <a:r>
              <a:rPr lang="en-US" sz="3200" dirty="0">
                <a:latin typeface="+mj-lt"/>
              </a:rPr>
              <a:t>Finish at 3.15pm.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and send a letter to the class teacher</a:t>
            </a:r>
          </a:p>
          <a:p>
            <a:pPr algn="ctr">
              <a:lnSpc>
                <a:spcPct val="150000"/>
              </a:lnSpc>
            </a:pPr>
            <a:r>
              <a:rPr lang="en-US" sz="2000" dirty="0">
                <a:latin typeface="+mj-lt"/>
              </a:rPr>
              <a:t>It’s really important to be on time (whenever possible) as morning activities start as soon as we arrive at school. </a:t>
            </a:r>
          </a:p>
        </p:txBody>
      </p:sp>
    </p:spTree>
    <p:extLst>
      <p:ext uri="{BB962C8B-B14F-4D97-AF65-F5344CB8AC3E}">
        <p14:creationId xmlns:p14="http://schemas.microsoft.com/office/powerpoint/2010/main" val="1700806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728564" cy="5588049"/>
          </a:xfrm>
        </p:spPr>
        <p:txBody>
          <a:bodyPr>
            <a:normAutofit fontScale="85000" lnSpcReduction="1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Boys’ winter uniform</a:t>
            </a:r>
            <a:r>
              <a:rPr lang="en-GB" sz="2600" dirty="0">
                <a:solidFill>
                  <a:schemeClr val="accent1">
                    <a:lumMod val="50000"/>
                  </a:schemeClr>
                </a:solidFill>
              </a:rPr>
              <a:t>              </a:t>
            </a:r>
            <a:r>
              <a:rPr lang="en-GB" sz="2600" u="sng" dirty="0">
                <a:solidFill>
                  <a:schemeClr val="accent1">
                    <a:lumMod val="50000"/>
                  </a:schemeClr>
                </a:solidFill>
              </a:rPr>
              <a:t>Girls’ winter uniform</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Tuesdays and Fridays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water bottle each day</a:t>
            </a:r>
          </a:p>
          <a:p>
            <a:pPr>
              <a:buFont typeface="Arial" panose="020B0604020202020204" pitchFamily="34" charset="0"/>
              <a:buChar char="•"/>
            </a:pPr>
            <a:r>
              <a:rPr lang="en-GB" sz="2600" dirty="0">
                <a:solidFill>
                  <a:schemeClr val="accent1">
                    <a:lumMod val="50000"/>
                  </a:schemeClr>
                </a:solidFill>
              </a:rPr>
              <a:t>We are struggling for space to store bags. Please could the children bring school book bags.</a:t>
            </a: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9183" y="3427187"/>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a:t>Class Timetable</a:t>
            </a:r>
          </a:p>
        </p:txBody>
      </p:sp>
      <p:pic>
        <p:nvPicPr>
          <p:cNvPr id="3" name="Picture 2">
            <a:extLst>
              <a:ext uri="{FF2B5EF4-FFF2-40B4-BE49-F238E27FC236}">
                <a16:creationId xmlns:a16="http://schemas.microsoft.com/office/drawing/2014/main" id="{3FC256DC-91C9-4634-84D7-55BD1B13ABA2}"/>
              </a:ext>
            </a:extLst>
          </p:cNvPr>
          <p:cNvPicPr>
            <a:picLocks noChangeAspect="1"/>
          </p:cNvPicPr>
          <p:nvPr/>
        </p:nvPicPr>
        <p:blipFill rotWithShape="1">
          <a:blip r:embed="rId2"/>
          <a:srcRect l="24745" t="17997" r="24801" b="4908"/>
          <a:stretch/>
        </p:blipFill>
        <p:spPr>
          <a:xfrm>
            <a:off x="395536" y="125760"/>
            <a:ext cx="8280920" cy="5463480"/>
          </a:xfrm>
          <a:prstGeom prst="rect">
            <a:avLst/>
          </a:prstGeom>
        </p:spPr>
      </p:pic>
    </p:spTree>
    <p:extLst>
      <p:ext uri="{BB962C8B-B14F-4D97-AF65-F5344CB8AC3E}">
        <p14:creationId xmlns:p14="http://schemas.microsoft.com/office/powerpoint/2010/main" val="813777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938758" y="303733"/>
            <a:ext cx="6512511" cy="1143000"/>
          </a:xfrm>
        </p:spPr>
        <p:txBody>
          <a:bodyPr/>
          <a:lstStyle/>
          <a:p>
            <a:pPr algn="ctr"/>
            <a:r>
              <a:rPr lang="en-US" dirty="0"/>
              <a:t>Our Expectations </a:t>
            </a:r>
            <a:br>
              <a:rPr lang="en-US" dirty="0"/>
            </a:br>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31317" y="253487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938758" y="2037121"/>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good to be green chart">
            <a:extLst>
              <a:ext uri="{FF2B5EF4-FFF2-40B4-BE49-F238E27FC236}">
                <a16:creationId xmlns:a16="http://schemas.microsoft.com/office/drawing/2014/main" id="{503E046C-3A2F-4DE0-8686-A29688BF75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059" y="1322241"/>
            <a:ext cx="3097435" cy="21682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ood to be green chart">
            <a:extLst>
              <a:ext uri="{FF2B5EF4-FFF2-40B4-BE49-F238E27FC236}">
                <a16:creationId xmlns:a16="http://schemas.microsoft.com/office/drawing/2014/main" id="{9E3E57AA-ED7C-4530-90BF-FBC2028E4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8213" y="1116780"/>
            <a:ext cx="1986473"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ojos">
            <a:extLst>
              <a:ext uri="{FF2B5EF4-FFF2-40B4-BE49-F238E27FC236}">
                <a16:creationId xmlns:a16="http://schemas.microsoft.com/office/drawing/2014/main" id="{A1DDCE61-4A8E-4AC8-BD5C-F42AF18B68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98" y="3861048"/>
            <a:ext cx="5106022" cy="266429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EE9A6B3C-78E0-4878-A755-C1C7500A958F}"/>
              </a:ext>
            </a:extLst>
          </p:cNvPr>
          <p:cNvSpPr txBox="1">
            <a:spLocks/>
          </p:cNvSpPr>
          <p:nvPr/>
        </p:nvSpPr>
        <p:spPr>
          <a:xfrm>
            <a:off x="457200" y="332656"/>
            <a:ext cx="8229600" cy="706090"/>
          </a:xfrm>
          <a:prstGeom prst="rect">
            <a:avLst/>
          </a:prstGeom>
          <a:ln w="57150">
            <a:solidFill>
              <a:schemeClr val="bg1"/>
            </a:solidFill>
          </a:ln>
        </p:spPr>
        <p:txBody>
          <a:bodyPr>
            <a:normAutofit fontScale="90000" lnSpcReduction="10000"/>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Font typeface="Georgia" pitchFamily="18" charset="0"/>
              <a:buNone/>
            </a:pPr>
            <a:r>
              <a:rPr lang="en-GB" dirty="0"/>
              <a:t>Behaviour!</a:t>
            </a:r>
          </a:p>
        </p:txBody>
      </p:sp>
      <p:sp>
        <p:nvSpPr>
          <p:cNvPr id="7" name="Rectangle 6">
            <a:extLst>
              <a:ext uri="{FF2B5EF4-FFF2-40B4-BE49-F238E27FC236}">
                <a16:creationId xmlns:a16="http://schemas.microsoft.com/office/drawing/2014/main" id="{DB46641E-2832-469A-BB89-AAFE52B459B3}"/>
              </a:ext>
            </a:extLst>
          </p:cNvPr>
          <p:cNvSpPr/>
          <p:nvPr/>
        </p:nvSpPr>
        <p:spPr>
          <a:xfrm rot="10800000" flipV="1">
            <a:off x="5474686" y="1127932"/>
            <a:ext cx="3537816" cy="5575822"/>
          </a:xfrm>
          <a:prstGeom prst="rect">
            <a:avLst/>
          </a:prstGeom>
        </p:spPr>
        <p:txBody>
          <a:bodyPr wrap="square">
            <a:spAutoFit/>
          </a:bodyPr>
          <a:lstStyle/>
          <a:p>
            <a:pPr marL="457200" indent="-457200">
              <a:lnSpc>
                <a:spcPct val="150000"/>
              </a:lnSpc>
              <a:buFont typeface="Wingdings" panose="05000000000000000000" pitchFamily="2" charset="2"/>
              <a:buChar char="Ø"/>
              <a:defRPr/>
            </a:pPr>
            <a:r>
              <a:rPr lang="en-GB" sz="2000" dirty="0">
                <a:solidFill>
                  <a:schemeClr val="accent1">
                    <a:lumMod val="50000"/>
                  </a:schemeClr>
                </a:solidFill>
              </a:rPr>
              <a:t>Behaviour flow chart is on the web site  </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Children are awarded dojos for following the class rules – there is a prize at the end of the week</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If children are not following the class rules a verbal warning is given before a card is issued</a:t>
            </a:r>
          </a:p>
          <a:p>
            <a:pPr marL="457200" indent="-457200">
              <a:lnSpc>
                <a:spcPct val="150000"/>
              </a:lnSpc>
              <a:buFont typeface="Wingdings" panose="05000000000000000000" pitchFamily="2" charset="2"/>
              <a:buChar char="Ø"/>
              <a:defRPr/>
            </a:pPr>
            <a:endParaRPr lang="en-GB" sz="2000" dirty="0">
              <a:solidFill>
                <a:schemeClr val="accent1">
                  <a:lumMod val="50000"/>
                </a:schemeClr>
              </a:solidFill>
            </a:endParaRPr>
          </a:p>
        </p:txBody>
      </p:sp>
    </p:spTree>
    <p:extLst>
      <p:ext uri="{BB962C8B-B14F-4D97-AF65-F5344CB8AC3E}">
        <p14:creationId xmlns:p14="http://schemas.microsoft.com/office/powerpoint/2010/main" val="820657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C8A8D-A718-4CDC-BBBE-501D677F478C}"/>
              </a:ext>
            </a:extLst>
          </p:cNvPr>
          <p:cNvSpPr>
            <a:spLocks noGrp="1"/>
          </p:cNvSpPr>
          <p:nvPr>
            <p:ph type="title"/>
          </p:nvPr>
        </p:nvSpPr>
        <p:spPr>
          <a:xfrm>
            <a:off x="1187624" y="692696"/>
            <a:ext cx="6512511" cy="1143000"/>
          </a:xfrm>
        </p:spPr>
        <p:txBody>
          <a:bodyPr/>
          <a:lstStyle/>
          <a:p>
            <a:pPr algn="ctr"/>
            <a:r>
              <a:rPr lang="en-GB" dirty="0"/>
              <a:t>Warm Fuzzies </a:t>
            </a:r>
          </a:p>
        </p:txBody>
      </p:sp>
      <p:sp>
        <p:nvSpPr>
          <p:cNvPr id="3" name="Content Placeholder 2">
            <a:extLst>
              <a:ext uri="{FF2B5EF4-FFF2-40B4-BE49-F238E27FC236}">
                <a16:creationId xmlns:a16="http://schemas.microsoft.com/office/drawing/2014/main" id="{FCEF28D3-020B-4120-BD5D-7D93C83FA19A}"/>
              </a:ext>
            </a:extLst>
          </p:cNvPr>
          <p:cNvSpPr>
            <a:spLocks noGrp="1"/>
          </p:cNvSpPr>
          <p:nvPr>
            <p:ph sz="quarter" idx="13"/>
          </p:nvPr>
        </p:nvSpPr>
        <p:spPr>
          <a:xfrm>
            <a:off x="1443865" y="1835696"/>
            <a:ext cx="6400800" cy="3474720"/>
          </a:xfrm>
        </p:spPr>
        <p:txBody>
          <a:bodyPr/>
          <a:lstStyle/>
          <a:p>
            <a:r>
              <a:rPr lang="en-GB" dirty="0"/>
              <a:t>Unique to Year 3 - Warm fuzzies can be earned by the children to “save” up as  a class to spend on various fun activities </a:t>
            </a:r>
            <a:r>
              <a:rPr lang="en-GB" dirty="0" err="1"/>
              <a:t>eg.</a:t>
            </a:r>
            <a:r>
              <a:rPr lang="en-GB" dirty="0"/>
              <a:t> Cake decorating, extra play on the adventure playground, wear slippers and bring a book or popcorn and movies session. </a:t>
            </a:r>
          </a:p>
          <a:p>
            <a:endParaRPr lang="en-GB" dirty="0"/>
          </a:p>
          <a:p>
            <a:endParaRPr lang="en-GB" dirty="0"/>
          </a:p>
          <a:p>
            <a:endParaRPr lang="en-GB" dirty="0"/>
          </a:p>
          <a:p>
            <a:endParaRPr lang="en-GB" dirty="0"/>
          </a:p>
        </p:txBody>
      </p:sp>
      <p:pic>
        <p:nvPicPr>
          <p:cNvPr id="5" name="Picture 4">
            <a:extLst>
              <a:ext uri="{FF2B5EF4-FFF2-40B4-BE49-F238E27FC236}">
                <a16:creationId xmlns:a16="http://schemas.microsoft.com/office/drawing/2014/main" id="{C4BD110F-C404-4985-881E-CFCB2B9A75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7764" y="3717032"/>
            <a:ext cx="4248472" cy="2915925"/>
          </a:xfrm>
          <a:prstGeom prst="rect">
            <a:avLst/>
          </a:prstGeom>
        </p:spPr>
      </p:pic>
    </p:spTree>
    <p:extLst>
      <p:ext uri="{BB962C8B-B14F-4D97-AF65-F5344CB8AC3E}">
        <p14:creationId xmlns:p14="http://schemas.microsoft.com/office/powerpoint/2010/main" val="2284425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Badges</a:t>
            </a:r>
          </a:p>
        </p:txBody>
      </p:sp>
      <p:sp>
        <p:nvSpPr>
          <p:cNvPr id="3" name="Content Placeholder 2"/>
          <p:cNvSpPr>
            <a:spLocks noGrp="1"/>
          </p:cNvSpPr>
          <p:nvPr>
            <p:ph sz="quarter" idx="13"/>
          </p:nvPr>
        </p:nvSpPr>
        <p:spPr>
          <a:xfrm>
            <a:off x="395536" y="1268760"/>
            <a:ext cx="8352928" cy="5328592"/>
          </a:xfrm>
        </p:spPr>
        <p:txBody>
          <a:bodyPr>
            <a:normAutofit/>
          </a:bodyPr>
          <a:lstStyle/>
          <a:p>
            <a:pPr marL="45720" indent="0" algn="ctr">
              <a:buNone/>
            </a:pPr>
            <a:r>
              <a:rPr lang="en-GB" sz="3600" dirty="0">
                <a:solidFill>
                  <a:schemeClr val="accent1">
                    <a:lumMod val="50000"/>
                  </a:schemeClr>
                </a:solidFill>
              </a:rPr>
              <a:t>Spelling and times tables badges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Times tables badges</a:t>
            </a:r>
          </a:p>
          <a:p>
            <a:pPr marL="45720" indent="0" algn="ctr">
              <a:buNone/>
            </a:pPr>
            <a:r>
              <a:rPr lang="en-GB" sz="3600" dirty="0">
                <a:solidFill>
                  <a:schemeClr val="accent1">
                    <a:lumMod val="50000"/>
                  </a:schemeClr>
                </a:solidFill>
              </a:rPr>
              <a:t>We work towards the bronze badge</a:t>
            </a:r>
          </a:p>
          <a:p>
            <a:pPr marL="45720" indent="0" algn="ctr">
              <a:buNone/>
            </a:pPr>
            <a:r>
              <a:rPr lang="en-GB" sz="3600" dirty="0">
                <a:solidFill>
                  <a:schemeClr val="accent1">
                    <a:lumMod val="50000"/>
                  </a:schemeClr>
                </a:solidFill>
                <a:highlight>
                  <a:srgbClr val="FFFF00"/>
                </a:highlight>
              </a:rPr>
              <a:t> 3x, 4x and 8x </a:t>
            </a:r>
          </a:p>
          <a:p>
            <a:pPr marL="45720" indent="0" algn="ctr">
              <a:buNone/>
            </a:pPr>
            <a:r>
              <a:rPr lang="en-GB" sz="3600" dirty="0">
                <a:solidFill>
                  <a:schemeClr val="accent1">
                    <a:lumMod val="50000"/>
                  </a:schemeClr>
                </a:solidFill>
              </a:rPr>
              <a:t>Spelling badges</a:t>
            </a:r>
          </a:p>
          <a:p>
            <a:pPr marL="45720" indent="0" algn="ctr">
              <a:buNone/>
            </a:pPr>
            <a:r>
              <a:rPr lang="en-GB" sz="3600" dirty="0">
                <a:solidFill>
                  <a:schemeClr val="accent1">
                    <a:lumMod val="50000"/>
                  </a:schemeClr>
                </a:solidFill>
              </a:rPr>
              <a:t>Ongoing throughout the year </a:t>
            </a:r>
          </a:p>
        </p:txBody>
      </p:sp>
    </p:spTree>
    <p:extLst>
      <p:ext uri="{BB962C8B-B14F-4D97-AF65-F5344CB8AC3E}">
        <p14:creationId xmlns:p14="http://schemas.microsoft.com/office/powerpoint/2010/main" val="1013727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62500" lnSpcReduction="20000"/>
          </a:bodyPr>
          <a:lstStyle/>
          <a:p>
            <a:pPr marL="45720" indent="0" algn="ctr">
              <a:buNone/>
            </a:pPr>
            <a:r>
              <a:rPr lang="en-GB" sz="3600" dirty="0">
                <a:solidFill>
                  <a:schemeClr val="accent1">
                    <a:lumMod val="50000"/>
                  </a:schemeClr>
                </a:solidFill>
              </a:rPr>
              <a:t>Homework will be given out on a Friday to be returned on Monday ideally but no later than Wednesday.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we have chance to mark it before Friday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Spellings will be tested each Friday.</a:t>
            </a:r>
          </a:p>
          <a:p>
            <a:pPr marL="45720" indent="0" algn="ctr">
              <a:buNone/>
            </a:pPr>
            <a:r>
              <a:rPr lang="en-GB" sz="3600" dirty="0">
                <a:solidFill>
                  <a:schemeClr val="accent1">
                    <a:lumMod val="50000"/>
                  </a:schemeClr>
                </a:solidFill>
              </a:rPr>
              <a:t>Weekly spelling will be put on the website.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Please let us know if any homework is too difficult so we can give a little extra help at school. </a:t>
            </a: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4537524"/>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continue reading through the colour bands </a:t>
            </a:r>
          </a:p>
          <a:p>
            <a:pPr>
              <a:lnSpc>
                <a:spcPct val="150000"/>
              </a:lnSpc>
              <a:buFont typeface="Arial" charset="0"/>
              <a:buChar char="•"/>
              <a:defRPr/>
            </a:pPr>
            <a:r>
              <a:rPr lang="en-GB" sz="2800" dirty="0">
                <a:solidFill>
                  <a:schemeClr val="accent1">
                    <a:lumMod val="50000"/>
                  </a:schemeClr>
                </a:solidFill>
                <a:highlight>
                  <a:srgbClr val="FFFF00"/>
                </a:highlight>
              </a:rPr>
              <a:t>Please try and read at home every night.</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Shared reading.</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395536" y="10510"/>
            <a:ext cx="8352928" cy="427838"/>
          </a:xfrm>
        </p:spPr>
        <p:txBody>
          <a:bodyPr>
            <a:normAutofit fontScale="90000"/>
          </a:bodyPr>
          <a:lstStyle/>
          <a:p>
            <a:pPr algn="l"/>
            <a:r>
              <a:rPr lang="en-GB" dirty="0" err="1"/>
              <a:t>Covid</a:t>
            </a:r>
            <a:r>
              <a:rPr lang="en-GB" dirty="0"/>
              <a:t> and 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179512" y="1124744"/>
            <a:ext cx="8712968" cy="6131696"/>
          </a:xfrm>
        </p:spPr>
        <p:txBody>
          <a:bodyPr>
            <a:normAutofit/>
          </a:bodyPr>
          <a:lstStyle/>
          <a:p>
            <a:pPr marL="257175" indent="-257175">
              <a:buFont typeface="Arial" panose="020B0604020202020204" pitchFamily="34" charset="0"/>
              <a:buChar char="•"/>
            </a:pPr>
            <a:r>
              <a:rPr lang="en-GB" sz="1300" dirty="0"/>
              <a:t>Attendance at school is mandatory for all children unless they are sick or have and appointment.</a:t>
            </a:r>
          </a:p>
          <a:p>
            <a:pPr marL="257175" indent="-257175">
              <a:buFont typeface="Arial" panose="020B0604020202020204" pitchFamily="34" charset="0"/>
              <a:buChar char="•"/>
            </a:pPr>
            <a:r>
              <a:rPr lang="en-GB" sz="1300" dirty="0"/>
              <a:t>The usual rules on absence continue to apply.  Well children are expected to attend daily, arrive on time and have the things that they need.  Reading books should be brought to school daily Limit the amount of things brought into school please. </a:t>
            </a:r>
          </a:p>
          <a:p>
            <a:pPr marL="257175" indent="-257175">
              <a:buFont typeface="Arial" panose="020B0604020202020204" pitchFamily="34" charset="0"/>
              <a:buChar char="•"/>
            </a:pPr>
            <a:r>
              <a:rPr lang="en-GB" sz="1300" dirty="0">
                <a:solidFill>
                  <a:schemeClr val="tx1"/>
                </a:solidFill>
              </a:rPr>
              <a:t>Parents have a vital role to play in deciding when to keep a child off school but we appreciate that this is now complicated by the current situation.  Children have already missed so much time in school so I would urge you to send them to school wherever possible. </a:t>
            </a:r>
          </a:p>
          <a:p>
            <a:pPr marL="257175" indent="-257175">
              <a:buFont typeface="Arial" panose="020B0604020202020204" pitchFamily="34" charset="0"/>
              <a:buChar char="•"/>
            </a:pPr>
            <a:r>
              <a:rPr lang="en-GB" sz="1300" dirty="0">
                <a:solidFill>
                  <a:schemeClr val="tx1"/>
                </a:solidFill>
              </a:rPr>
              <a:t>It’s a difficult judgement call but if in the past you would have sent your child to school with a runny nose, slight tummy pain, minor headache or just a bit under the weather it is still probably ok, if you feel they can manage the day  to send them in.  We will always contact you if we have concerns about your child.  Each case is different so feel free to speak to Mrs Edward.</a:t>
            </a:r>
          </a:p>
          <a:p>
            <a:pPr algn="l"/>
            <a:r>
              <a:rPr lang="en-GB" sz="1300" dirty="0">
                <a:solidFill>
                  <a:srgbClr val="FF0000"/>
                </a:solidFill>
              </a:rPr>
              <a:t>First Response</a:t>
            </a:r>
          </a:p>
          <a:p>
            <a:pPr algn="l"/>
            <a:r>
              <a:rPr lang="en-GB" sz="13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   This is part of  our safeguarding response to ensure everyone is safe and well.   As you can imagine, a home visit takes up a lot of time and it is usually the case that families have forgotten to call us. I’m sure you don’t want us on your doorstep so please remember to give us a call.   Thank you </a:t>
            </a:r>
          </a:p>
          <a:p>
            <a:pPr algn="l"/>
            <a:r>
              <a:rPr lang="en-GB" sz="1300" dirty="0"/>
              <a:t>Some </a:t>
            </a:r>
            <a:r>
              <a:rPr lang="en-GB" sz="1300" dirty="0" err="1"/>
              <a:t>Covid</a:t>
            </a:r>
            <a:r>
              <a:rPr lang="en-GB" sz="1300" dirty="0"/>
              <a:t> reminders</a:t>
            </a:r>
          </a:p>
          <a:p>
            <a:pPr marL="257175" indent="-257175">
              <a:buFont typeface="Arial" panose="020B0604020202020204" pitchFamily="34" charset="0"/>
              <a:buChar char="•"/>
            </a:pPr>
            <a:r>
              <a:rPr lang="en-GB" sz="1300" dirty="0">
                <a:solidFill>
                  <a:srgbClr val="FF0000"/>
                </a:solidFill>
              </a:rPr>
              <a:t>Symptoms are Fever above 37.8, persistent cough,  shortness of breath, loss of taste or smell</a:t>
            </a:r>
          </a:p>
          <a:p>
            <a:pPr marL="257175" indent="-257175">
              <a:buFont typeface="Arial" panose="020B0604020202020204" pitchFamily="34" charset="0"/>
              <a:buChar char="•"/>
            </a:pPr>
            <a:r>
              <a:rPr lang="en-GB" sz="1300" dirty="0"/>
              <a:t>To Book at test call 119.   If </a:t>
            </a:r>
            <a:r>
              <a:rPr lang="en-GB" sz="1300" b="1" dirty="0"/>
              <a:t>you or your </a:t>
            </a:r>
            <a:r>
              <a:rPr lang="en-GB" sz="1300" dirty="0"/>
              <a:t>child are awaiting a test result do not come to school and do not come to the playground even if you are symptom free. </a:t>
            </a:r>
          </a:p>
          <a:p>
            <a:pPr marL="257175" indent="-257175">
              <a:buFont typeface="Arial" panose="020B0604020202020204" pitchFamily="34" charset="0"/>
              <a:buChar char="•"/>
            </a:pPr>
            <a:r>
              <a:rPr lang="en-GB" sz="1300" dirty="0"/>
              <a:t>See our </a:t>
            </a:r>
            <a:r>
              <a:rPr lang="en-GB" sz="1300" dirty="0" err="1"/>
              <a:t>Covid</a:t>
            </a:r>
            <a:r>
              <a:rPr lang="en-GB" sz="1300" dirty="0"/>
              <a:t> Pages of the website for additional guidance. </a:t>
            </a:r>
          </a:p>
          <a:p>
            <a:pPr marL="257175" indent="-257175">
              <a:buFont typeface="Arial" panose="020B0604020202020204" pitchFamily="34" charset="0"/>
              <a:buChar char="•"/>
            </a:pPr>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18795721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a:extLst>
              <a:ext uri="{FF2B5EF4-FFF2-40B4-BE49-F238E27FC236}">
                <a16:creationId xmlns:a16="http://schemas.microsoft.com/office/drawing/2014/main" id="{9E797E30-94FE-4BE4-A420-B4BF62EDF8BC}"/>
              </a:ext>
            </a:extLst>
          </p:cNvPr>
          <p:cNvGraphicFramePr>
            <a:graphicFrameLocks noChangeAspect="1"/>
          </p:cNvGraphicFramePr>
          <p:nvPr>
            <p:extLst>
              <p:ext uri="{D42A27DB-BD31-4B8C-83A1-F6EECF244321}">
                <p14:modId xmlns:p14="http://schemas.microsoft.com/office/powerpoint/2010/main" val="3997331065"/>
              </p:ext>
            </p:extLst>
          </p:nvPr>
        </p:nvGraphicFramePr>
        <p:xfrm>
          <a:off x="1763688" y="2276872"/>
          <a:ext cx="5328592" cy="4283266"/>
        </p:xfrm>
        <a:graphic>
          <a:graphicData uri="http://schemas.openxmlformats.org/presentationml/2006/ole">
            <mc:AlternateContent xmlns:mc="http://schemas.openxmlformats.org/markup-compatibility/2006">
              <mc:Choice xmlns:v="urn:schemas-microsoft-com:vml" Requires="v">
                <p:oleObj spid="_x0000_s1028"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1763688" y="2276872"/>
                        <a:ext cx="5328592" cy="4283266"/>
                      </a:xfrm>
                      <a:prstGeom prst="rect">
                        <a:avLst/>
                      </a:prstGeom>
                    </p:spPr>
                  </p:pic>
                </p:oleObj>
              </mc:Fallback>
            </mc:AlternateContent>
          </a:graphicData>
        </a:graphic>
      </p:graphicFrame>
      <p:sp>
        <p:nvSpPr>
          <p:cNvPr id="5" name="Title 4">
            <a:extLst>
              <a:ext uri="{FF2B5EF4-FFF2-40B4-BE49-F238E27FC236}">
                <a16:creationId xmlns:a16="http://schemas.microsoft.com/office/drawing/2014/main" id="{A44739F5-B223-419C-AD00-6F62B8CC5801}"/>
              </a:ext>
            </a:extLst>
          </p:cNvPr>
          <p:cNvSpPr>
            <a:spLocks noGrp="1"/>
          </p:cNvSpPr>
          <p:nvPr>
            <p:ph type="title"/>
          </p:nvPr>
        </p:nvSpPr>
        <p:spPr>
          <a:xfrm>
            <a:off x="611560" y="548680"/>
            <a:ext cx="8136904" cy="1143000"/>
          </a:xfrm>
        </p:spPr>
        <p:txBody>
          <a:bodyPr/>
          <a:lstStyle/>
          <a:p>
            <a:pPr algn="l"/>
            <a:r>
              <a:rPr lang="en-GB" dirty="0"/>
              <a:t>Latest guidance from Sefton Council </a:t>
            </a:r>
          </a:p>
        </p:txBody>
      </p:sp>
    </p:spTree>
    <p:extLst>
      <p:ext uri="{BB962C8B-B14F-4D97-AF65-F5344CB8AC3E}">
        <p14:creationId xmlns:p14="http://schemas.microsoft.com/office/powerpoint/2010/main" val="28957588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fontScale="70000" lnSpcReduction="20000"/>
          </a:bodyPr>
          <a:lstStyle/>
          <a:p>
            <a:pPr marL="45720" indent="0" algn="ctr">
              <a:buNone/>
            </a:pPr>
            <a:r>
              <a:rPr lang="en-GB" sz="3200" dirty="0">
                <a:solidFill>
                  <a:schemeClr val="accent1">
                    <a:lumMod val="50000"/>
                  </a:schemeClr>
                </a:solidFill>
              </a:rPr>
              <a:t>Assessment takes place at the end of each half term.</a:t>
            </a:r>
          </a:p>
          <a:p>
            <a:pPr marL="45720" indent="0" algn="ctr">
              <a:buNone/>
            </a:pPr>
            <a:r>
              <a:rPr lang="en-GB" sz="3200" dirty="0">
                <a:solidFill>
                  <a:schemeClr val="accent1">
                    <a:lumMod val="50000"/>
                  </a:schemeClr>
                </a:solidFill>
              </a:rPr>
              <a:t>We track progress using Target Tracker.</a:t>
            </a:r>
          </a:p>
          <a:p>
            <a:pPr marL="45720" indent="0" algn="ctr">
              <a:buNone/>
            </a:pPr>
            <a:r>
              <a:rPr lang="en-GB" sz="3200" dirty="0">
                <a:solidFill>
                  <a:schemeClr val="accent1">
                    <a:lumMod val="50000"/>
                  </a:schemeClr>
                </a:solidFill>
              </a:rPr>
              <a:t>The children work to meet all the objectives on the ladders you’ve been given.</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Your children are in Year 3 so we are in Band 3</a:t>
            </a:r>
          </a:p>
          <a:p>
            <a:pPr marL="45720" indent="0">
              <a:buNone/>
            </a:pPr>
            <a:r>
              <a:rPr lang="en-GB" sz="3300" dirty="0">
                <a:solidFill>
                  <a:schemeClr val="accent1">
                    <a:lumMod val="50000"/>
                  </a:schemeClr>
                </a:solidFill>
              </a:rPr>
              <a:t>   Each band has been split into six sections</a:t>
            </a:r>
          </a:p>
          <a:p>
            <a:r>
              <a:rPr lang="en-GB" sz="3300" dirty="0">
                <a:solidFill>
                  <a:schemeClr val="accent1">
                    <a:lumMod val="50000"/>
                  </a:schemeClr>
                </a:solidFill>
              </a:rPr>
              <a:t>Beginning and Beginning Plus   ( B and B+)</a:t>
            </a:r>
          </a:p>
          <a:p>
            <a:r>
              <a:rPr lang="en-GB" sz="3400" dirty="0">
                <a:solidFill>
                  <a:schemeClr val="accent1">
                    <a:lumMod val="50000"/>
                  </a:schemeClr>
                </a:solidFill>
              </a:rPr>
              <a:t>Working Within and Working within Plus – Up to 70% of the statements are confidently achieved   (W and W+)</a:t>
            </a:r>
          </a:p>
          <a:p>
            <a:r>
              <a:rPr lang="en-GB" sz="3400" dirty="0">
                <a:solidFill>
                  <a:schemeClr val="accent1">
                    <a:lumMod val="50000"/>
                  </a:schemeClr>
                </a:solidFill>
              </a:rPr>
              <a:t>Secure and Secure Plus (S and S+)</a:t>
            </a:r>
          </a:p>
          <a:p>
            <a:pPr marL="45720" indent="0">
              <a:buNone/>
            </a:pPr>
            <a:r>
              <a:rPr lang="en-GB" sz="3200" dirty="0">
                <a:solidFill>
                  <a:schemeClr val="accent1">
                    <a:lumMod val="50000"/>
                  </a:schemeClr>
                </a:solidFill>
              </a:rPr>
              <a:t>   We aim for most children to make 6 bands of progress each year </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If you’d like more information, there is a full explanation of the assessment process on the website.</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395536" y="620688"/>
            <a:ext cx="8424936" cy="1349745"/>
          </a:xfrm>
          <a:solidFill>
            <a:schemeClr val="accent1">
              <a:lumMod val="20000"/>
              <a:lumOff val="80000"/>
            </a:schemeClr>
          </a:solidFill>
        </p:spPr>
        <p:txBody>
          <a:bodyPr>
            <a:noAutofit/>
          </a:bodyPr>
          <a:lstStyle/>
          <a:p>
            <a:r>
              <a:rPr lang="en-GB" sz="2800" dirty="0"/>
              <a:t>ST PHILIP’S CE PRIMARY SUPPORT TRIANGLE</a:t>
            </a:r>
            <a:br>
              <a:rPr lang="en-GB" sz="2800" dirty="0"/>
            </a:br>
            <a:r>
              <a:rPr lang="en-GB" sz="28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1360900097"/>
              </p:ext>
            </p:extLst>
          </p:nvPr>
        </p:nvGraphicFramePr>
        <p:xfrm>
          <a:off x="1142999" y="2132856"/>
          <a:ext cx="7372350" cy="3405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Website and Twitter</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984776" cy="4176464"/>
          </a:xfrm>
        </p:spPr>
        <p:txBody>
          <a:bodyPr>
            <a:normAutofit fontScale="92500" lnSpcReduction="10000"/>
          </a:bodyPr>
          <a:lstStyle/>
          <a:p>
            <a:r>
              <a:rPr lang="en-GB" dirty="0"/>
              <a:t>Please remember the website holds lots of information and photos of your children.</a:t>
            </a:r>
          </a:p>
          <a:p>
            <a:pPr marL="45720" indent="0">
              <a:buNone/>
            </a:pPr>
            <a:endParaRPr lang="en-GB" dirty="0"/>
          </a:p>
          <a:p>
            <a:r>
              <a:rPr lang="en-GB" dirty="0"/>
              <a:t>Also twitter gives instant updates of what is going on in school.</a:t>
            </a:r>
          </a:p>
          <a:p>
            <a:pPr marL="45720" indent="0">
              <a:buNone/>
            </a:pPr>
            <a:endParaRPr lang="en-GB" dirty="0"/>
          </a:p>
          <a:p>
            <a:r>
              <a:rPr lang="en-GB" dirty="0"/>
              <a:t>Please take care when posting on Social Media – remember not to include names and always ask children’s parents/carers to obtain permission to post. </a:t>
            </a:r>
          </a:p>
          <a:p>
            <a:endParaRPr lang="en-GB" dirty="0"/>
          </a:p>
          <a:p>
            <a:endParaRPr lang="en-GB" dirty="0"/>
          </a:p>
          <a:p>
            <a:pPr marL="45720" indent="0">
              <a:buNone/>
            </a:pPr>
            <a:r>
              <a:rPr lang="en-GB" dirty="0"/>
              <a:t>  </a:t>
            </a:r>
          </a:p>
        </p:txBody>
      </p:sp>
    </p:spTree>
    <p:extLst>
      <p:ext uri="{BB962C8B-B14F-4D97-AF65-F5344CB8AC3E}">
        <p14:creationId xmlns:p14="http://schemas.microsoft.com/office/powerpoint/2010/main" val="37536620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8A6B7-36D0-4D6E-A3A7-F856EFA7EDE8}"/>
              </a:ext>
            </a:extLst>
          </p:cNvPr>
          <p:cNvSpPr>
            <a:spLocks noGrp="1"/>
          </p:cNvSpPr>
          <p:nvPr>
            <p:ph type="title"/>
          </p:nvPr>
        </p:nvSpPr>
        <p:spPr>
          <a:xfrm>
            <a:off x="987752" y="476672"/>
            <a:ext cx="6512511" cy="1143000"/>
          </a:xfrm>
        </p:spPr>
        <p:txBody>
          <a:bodyPr/>
          <a:lstStyle/>
          <a:p>
            <a:pPr algn="ctr"/>
            <a:r>
              <a:rPr lang="en-GB" dirty="0"/>
              <a:t>Partnership</a:t>
            </a:r>
          </a:p>
        </p:txBody>
      </p:sp>
      <p:sp>
        <p:nvSpPr>
          <p:cNvPr id="3" name="Content Placeholder 2">
            <a:extLst>
              <a:ext uri="{FF2B5EF4-FFF2-40B4-BE49-F238E27FC236}">
                <a16:creationId xmlns:a16="http://schemas.microsoft.com/office/drawing/2014/main" id="{9F88D811-57FA-4F88-B6B5-65E23A9C12BB}"/>
              </a:ext>
            </a:extLst>
          </p:cNvPr>
          <p:cNvSpPr>
            <a:spLocks noGrp="1"/>
          </p:cNvSpPr>
          <p:nvPr>
            <p:ph sz="quarter" idx="13"/>
          </p:nvPr>
        </p:nvSpPr>
        <p:spPr>
          <a:xfrm>
            <a:off x="1043608" y="2044375"/>
            <a:ext cx="6400800" cy="3474720"/>
          </a:xfrm>
        </p:spPr>
        <p:txBody>
          <a:bodyPr>
            <a:normAutofit lnSpcReduction="10000"/>
          </a:bodyPr>
          <a:lstStyle/>
          <a:p>
            <a:r>
              <a:rPr lang="en-GB" dirty="0"/>
              <a:t>I look forward to working with you all in partnership for the good of your child’s education. </a:t>
            </a:r>
          </a:p>
          <a:p>
            <a:endParaRPr lang="en-GB" dirty="0"/>
          </a:p>
          <a:p>
            <a:r>
              <a:rPr lang="en-GB" dirty="0"/>
              <a:t>If you have any questions of if you need further support, please do not hesitate to contact me between school hours via email.  </a:t>
            </a:r>
          </a:p>
          <a:p>
            <a:pPr marL="45720" indent="0">
              <a:buNone/>
            </a:pPr>
            <a:endParaRPr lang="en-GB" dirty="0"/>
          </a:p>
          <a:p>
            <a:r>
              <a:rPr lang="en-GB" dirty="0"/>
              <a:t>I endeavour to reply within 24 hours. </a:t>
            </a:r>
          </a:p>
          <a:p>
            <a:endParaRPr lang="en-GB" dirty="0"/>
          </a:p>
        </p:txBody>
      </p:sp>
    </p:spTree>
    <p:extLst>
      <p:ext uri="{BB962C8B-B14F-4D97-AF65-F5344CB8AC3E}">
        <p14:creationId xmlns:p14="http://schemas.microsoft.com/office/powerpoint/2010/main" val="170652183"/>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3463</TotalTime>
  <Words>1497</Words>
  <Application>Microsoft Office PowerPoint</Application>
  <PresentationFormat>On-screen Show (4:3)</PresentationFormat>
  <Paragraphs>170</Paragraphs>
  <Slides>24</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2" baseType="lpstr">
      <vt:lpstr>Arial</vt:lpstr>
      <vt:lpstr>Calibri</vt:lpstr>
      <vt:lpstr>Georgia</vt:lpstr>
      <vt:lpstr>montserratregular</vt:lpstr>
      <vt:lpstr>Trebuchet MS</vt:lpstr>
      <vt:lpstr>Wingdings</vt:lpstr>
      <vt:lpstr>Slipstream</vt:lpstr>
      <vt:lpstr>Acrobat Document</vt:lpstr>
      <vt:lpstr>Welcome to year 3</vt:lpstr>
      <vt:lpstr>Welcome </vt:lpstr>
      <vt:lpstr>PowerPoint Presentation</vt:lpstr>
      <vt:lpstr>PowerPoint Presentation</vt:lpstr>
      <vt:lpstr>PowerPoint Presentation</vt:lpstr>
      <vt:lpstr>PowerPoint Presentation</vt:lpstr>
      <vt:lpstr>Year 3 staff</vt:lpstr>
      <vt:lpstr>Routines</vt:lpstr>
      <vt:lpstr>Housekeeping!</vt:lpstr>
      <vt:lpstr>Class Timetable</vt:lpstr>
      <vt:lpstr>Our Expectations  St Philip’s Standards</vt:lpstr>
      <vt:lpstr>PowerPoint Presentation</vt:lpstr>
      <vt:lpstr>Warm Fuzzies </vt:lpstr>
      <vt:lpstr>Badges</vt:lpstr>
      <vt:lpstr>Medical</vt:lpstr>
      <vt:lpstr>Homework</vt:lpstr>
      <vt:lpstr>Reading</vt:lpstr>
      <vt:lpstr>Curriculum</vt:lpstr>
      <vt:lpstr>Covid and attendance…</vt:lpstr>
      <vt:lpstr>Latest guidance from Sefton Council </vt:lpstr>
      <vt:lpstr>Assessment</vt:lpstr>
      <vt:lpstr>ST PHILIP’S CE PRIMARY SUPPORT TRIANGLE SENDCO - Mrs Klaassen</vt:lpstr>
      <vt:lpstr>Website and Twitter</vt:lpstr>
      <vt:lpstr>Partnership</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Sinead Maguire</cp:lastModifiedBy>
  <cp:revision>94</cp:revision>
  <dcterms:created xsi:type="dcterms:W3CDTF">2014-09-15T15:29:28Z</dcterms:created>
  <dcterms:modified xsi:type="dcterms:W3CDTF">2020-09-14T11:47:49Z</dcterms:modified>
</cp:coreProperties>
</file>