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305" r:id="rId2"/>
    <p:sldId id="307" r:id="rId3"/>
    <p:sldId id="308" r:id="rId4"/>
    <p:sldId id="309" r:id="rId5"/>
    <p:sldId id="310" r:id="rId6"/>
    <p:sldId id="363" r:id="rId7"/>
    <p:sldId id="311" r:id="rId8"/>
    <p:sldId id="369" r:id="rId9"/>
    <p:sldId id="370" r:id="rId10"/>
    <p:sldId id="313" r:id="rId11"/>
    <p:sldId id="364" r:id="rId12"/>
    <p:sldId id="358" r:id="rId13"/>
    <p:sldId id="365" r:id="rId14"/>
    <p:sldId id="366" r:id="rId15"/>
    <p:sldId id="359" r:id="rId16"/>
    <p:sldId id="367" r:id="rId17"/>
    <p:sldId id="368" r:id="rId18"/>
    <p:sldId id="360" r:id="rId19"/>
    <p:sldId id="361" r:id="rId20"/>
    <p:sldId id="354" r:id="rId21"/>
    <p:sldId id="321" r:id="rId22"/>
    <p:sldId id="355" r:id="rId23"/>
    <p:sldId id="323" r:id="rId24"/>
    <p:sldId id="336" r:id="rId25"/>
    <p:sldId id="356" r:id="rId26"/>
    <p:sldId id="357" r:id="rId27"/>
    <p:sldId id="267" r:id="rId28"/>
  </p:sldIdLst>
  <p:sldSz cx="9144000" cy="6858000" type="screen4x3"/>
  <p:notesSz cx="6858000" cy="9144000"/>
  <p:embeddedFontLst>
    <p:embeddedFont>
      <p:font typeface="Trebuchet MS" panose="020B0603020202020204" pitchFamily="34" charset="0"/>
      <p:regular r:id="rId31"/>
      <p:bold r:id="rId32"/>
      <p:italic r:id="rId33"/>
      <p:boldItalic r:id="rId34"/>
    </p:embeddedFont>
    <p:embeddedFont>
      <p:font typeface="Tuffy-TTF" panose="020B0603060100000000" charset="0"/>
      <p:regular r:id="rId35"/>
      <p:bold r:id="rId36"/>
      <p:italic r:id="rId37"/>
      <p:boldItalic r:id="rId38"/>
    </p:embeddedFont>
    <p:embeddedFont>
      <p:font typeface="Twinkl" panose="020B0604020202020204" charset="0"/>
      <p:regular r:id="rId39"/>
      <p:bold r:id="rId40"/>
    </p:embeddedFont>
    <p:embeddedFont>
      <p:font typeface="Twinkl SemiBold" charset="0"/>
      <p:bold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861" userDrawn="1">
          <p15:clr>
            <a:srgbClr val="A4A3A4"/>
          </p15:clr>
        </p15:guide>
        <p15:guide id="8" pos="476" userDrawn="1">
          <p15:clr>
            <a:srgbClr val="A4A3A4"/>
          </p15:clr>
        </p15:guide>
        <p15:guide id="9" orient="horz" pos="935" userDrawn="1">
          <p15:clr>
            <a:srgbClr val="A4A3A4"/>
          </p15:clr>
        </p15:guide>
        <p15:guide id="11" pos="5284" userDrawn="1">
          <p15:clr>
            <a:srgbClr val="A4A3A4"/>
          </p15:clr>
        </p15:guide>
        <p15:guide id="12" pos="1610" userDrawn="1">
          <p15:clr>
            <a:srgbClr val="A4A3A4"/>
          </p15:clr>
        </p15:guide>
        <p15:guide id="13" orient="horz" pos="2001" userDrawn="1">
          <p15:clr>
            <a:srgbClr val="A4A3A4"/>
          </p15:clr>
        </p15:guide>
        <p15:guide id="14" orient="horz" pos="2795" userDrawn="1">
          <p15:clr>
            <a:srgbClr val="A4A3A4"/>
          </p15:clr>
        </p15:guide>
        <p15:guide id="15" orient="horz" pos="1911" userDrawn="1">
          <p15:clr>
            <a:srgbClr val="A4A3A4"/>
          </p15:clr>
        </p15:guide>
        <p15:guide id="16" orient="horz" pos="2772" userDrawn="1">
          <p15:clr>
            <a:srgbClr val="A4A3A4"/>
          </p15:clr>
        </p15:guide>
        <p15:guide id="17" pos="2109"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Pinkney" initials="KP" lastIdx="1" clrIdx="0">
    <p:extLst>
      <p:ext uri="{19B8F6BF-5375-455C-9EA6-DF929625EA0E}">
        <p15:presenceInfo xmlns:p15="http://schemas.microsoft.com/office/powerpoint/2012/main" userId="S-1-5-21-1651119330-1013474095-91958013-16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B7BD"/>
    <a:srgbClr val="FFC000"/>
    <a:srgbClr val="87BD30"/>
    <a:srgbClr val="E84D15"/>
    <a:srgbClr val="CA4692"/>
    <a:srgbClr val="F1811A"/>
    <a:srgbClr val="00B0F0"/>
    <a:srgbClr val="8D358B"/>
    <a:srgbClr val="FAB001"/>
    <a:srgbClr val="00B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03" autoAdjust="0"/>
    <p:restoredTop sz="94660"/>
  </p:normalViewPr>
  <p:slideViewPr>
    <p:cSldViewPr snapToGrid="0" showGuides="1">
      <p:cViewPr varScale="1">
        <p:scale>
          <a:sx n="114" d="100"/>
          <a:sy n="114" d="100"/>
        </p:scale>
        <p:origin x="1428" y="102"/>
      </p:cViewPr>
      <p:guideLst>
        <p:guide orient="horz" pos="2183"/>
        <p:guide pos="2880"/>
        <p:guide pos="340"/>
        <p:guide orient="horz" pos="3974"/>
        <p:guide pos="5420"/>
        <p:guide orient="horz" pos="3861"/>
        <p:guide pos="476"/>
        <p:guide orient="horz" pos="935"/>
        <p:guide pos="5284"/>
        <p:guide pos="1610"/>
        <p:guide orient="horz" pos="2001"/>
        <p:guide orient="horz" pos="2795"/>
        <p:guide orient="horz" pos="1911"/>
        <p:guide orient="horz" pos="2772"/>
        <p:guide pos="2109"/>
      </p:guideLst>
    </p:cSldViewPr>
  </p:slideViewPr>
  <p:notesTextViewPr>
    <p:cViewPr>
      <p:scale>
        <a:sx n="3" d="2"/>
        <a:sy n="3" d="2"/>
      </p:scale>
      <p:origin x="0" y="0"/>
    </p:cViewPr>
  </p:notesTextViewPr>
  <p:sorterViewPr>
    <p:cViewPr varScale="1">
      <p:scale>
        <a:sx n="1" d="1"/>
        <a:sy n="1" d="1"/>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17/06/2020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17/06/2020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6" name="Rounded Rectangle 10">
            <a:extLst>
              <a:ext uri="{FF2B5EF4-FFF2-40B4-BE49-F238E27FC236}">
                <a16:creationId xmlns:a16="http://schemas.microsoft.com/office/drawing/2014/main" id="{551817E9-7223-4AA6-9854-60ED367758A6}"/>
              </a:ext>
            </a:extLst>
          </p:cNvPr>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46D6FC7B-9F9D-4CCA-A72D-A3DE8A1FF612}"/>
              </a:ext>
            </a:extLst>
          </p:cNvPr>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alpha val="90000"/>
            </a:srgbClr>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alpha val="90000"/>
            </a:srgbClr>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kern="1200" dirty="0">
                <a:solidFill>
                  <a:schemeClr val="tx1"/>
                </a:solidFill>
                <a:latin typeface="Twinkl SemiBold" pitchFamily="2" charset="0"/>
                <a:ea typeface="+mj-ea"/>
                <a:cs typeface="+mj-cs"/>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baseline="0">
                <a:latin typeface="Twinkl" pitchFamily="50" charset="0"/>
              </a:defRPr>
            </a:lvl1pPr>
          </a:lstStyle>
          <a:p>
            <a:r>
              <a:rPr lang="en-US" dirty="0"/>
              <a:t>Click to edit Master title style</a:t>
            </a:r>
          </a:p>
        </p:txBody>
      </p:sp>
    </p:spTree>
    <p:extLst>
      <p:ext uri="{BB962C8B-B14F-4D97-AF65-F5344CB8AC3E}">
        <p14:creationId xmlns:p14="http://schemas.microsoft.com/office/powerpoint/2010/main" val="1846325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 id="2147483673"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4.xml"/><Relationship Id="rId6" Type="http://schemas.microsoft.com/office/2007/relationships/hdphoto" Target="../media/hdphoto1.wdp"/><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11.png"/><Relationship Id="rId2" Type="http://schemas.openxmlformats.org/officeDocument/2006/relationships/image" Target="../media/image33.png"/><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4.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6.xml"/><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11.png"/><Relationship Id="rId4" Type="http://schemas.openxmlformats.org/officeDocument/2006/relationships/slide" Target="slide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4.xml"/><Relationship Id="rId4" Type="http://schemas.openxmlformats.org/officeDocument/2006/relationships/image" Target="../media/image5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4.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 Id="rId9" Type="http://schemas.openxmlformats.org/officeDocument/2006/relationships/image" Target="../media/image63.png"/></Relationships>
</file>

<file path=ppt/slides/_rels/slide2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65.png"/></Relationships>
</file>

<file path=ppt/slides/_rels/slide26.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93822" y="6464797"/>
            <a:ext cx="5958969" cy="132555"/>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4 | Health and Wellbeing </a:t>
            </a:r>
            <a:r>
              <a:rPr lang="en-GB" sz="800" b="1" dirty="0">
                <a:solidFill>
                  <a:srgbClr val="FFFFFF"/>
                </a:solidFill>
                <a:latin typeface="Tuffy-TTF" panose="020B0603060100000000" pitchFamily="34" charset="0"/>
                <a:cs typeface="Arial" panose="020B0604020202020204" pitchFamily="34" charset="0"/>
              </a:rPr>
              <a:t>| Safety First | </a:t>
            </a:r>
            <a:r>
              <a:rPr lang="en-GB" sz="800" b="1" dirty="0">
                <a:solidFill>
                  <a:schemeClr val="bg1"/>
                </a:solidFill>
                <a:latin typeface="Tuffy-TTF" panose="020B0603060100000000" pitchFamily="34" charset="0"/>
              </a:rPr>
              <a:t>New Responsibilities | Lesson 1</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Health and Wellbeing | Safety First</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2391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algn="ctr"/>
            <a:r>
              <a:rPr lang="en-GB" sz="1350" dirty="0">
                <a:solidFill>
                  <a:srgbClr val="FFFFFF"/>
                </a:solidFill>
                <a:latin typeface="Twinkl"/>
              </a:rPr>
              <a:t> </a:t>
            </a:r>
          </a:p>
        </p:txBody>
      </p:sp>
      <p:sp>
        <p:nvSpPr>
          <p:cNvPr id="24" name="Rounded Rectangle 23"/>
          <p:cNvSpPr/>
          <p:nvPr/>
        </p:nvSpPr>
        <p:spPr bwMode="auto">
          <a:xfrm>
            <a:off x="503239" y="502824"/>
            <a:ext cx="8137524" cy="2193019"/>
          </a:xfrm>
          <a:prstGeom prst="roundRect">
            <a:avLst>
              <a:gd name="adj" fmla="val 640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algn="ctr"/>
            <a:r>
              <a:rPr lang="en-GB" sz="1350" dirty="0">
                <a:solidFill>
                  <a:srgbClr val="FFFFFF"/>
                </a:solidFill>
                <a:latin typeface="Twinkl"/>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Aim</a:t>
            </a:r>
          </a:p>
        </p:txBody>
      </p:sp>
      <p:sp>
        <p:nvSpPr>
          <p:cNvPr id="16" name="Content Placeholder 15"/>
          <p:cNvSpPr>
            <a:spLocks noGrp="1"/>
          </p:cNvSpPr>
          <p:nvPr>
            <p:ph idx="4294967295"/>
          </p:nvPr>
        </p:nvSpPr>
        <p:spPr>
          <a:xfrm>
            <a:off x="539750" y="1274763"/>
            <a:ext cx="8064500" cy="1262062"/>
          </a:xfrm>
        </p:spPr>
        <p:txBody>
          <a:bodyPr>
            <a:normAutofit/>
          </a:bodyPr>
          <a:lstStyle/>
          <a:p>
            <a:r>
              <a:rPr lang="en-GB" dirty="0"/>
              <a:t>I can be responsible for making good choices to stay safe and healthy.</a:t>
            </a:r>
          </a:p>
        </p:txBody>
      </p:sp>
      <p:sp>
        <p:nvSpPr>
          <p:cNvPr id="20" name="Content Placeholder 15"/>
          <p:cNvSpPr txBox="1">
            <a:spLocks/>
          </p:cNvSpPr>
          <p:nvPr/>
        </p:nvSpPr>
        <p:spPr>
          <a:xfrm>
            <a:off x="628650" y="3597216"/>
            <a:ext cx="7886700" cy="2261481"/>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name some things I can now do independently.</a:t>
            </a:r>
          </a:p>
          <a:p>
            <a:r>
              <a:rPr lang="en-GB" dirty="0">
                <a:latin typeface="Twinkl" pitchFamily="50" charset="0"/>
              </a:rPr>
              <a:t>I can discuss my responsibilities.</a:t>
            </a:r>
          </a:p>
          <a:p>
            <a:r>
              <a:rPr lang="en-GB" dirty="0">
                <a:latin typeface="Twinkl" pitchFamily="50" charset="0"/>
              </a:rPr>
              <a:t>I can identify who is responsible for helping to keep me safe </a:t>
            </a:r>
            <a:br>
              <a:rPr lang="en-GB" dirty="0">
                <a:latin typeface="Twinkl" pitchFamily="50" charset="0"/>
              </a:rPr>
            </a:br>
            <a:r>
              <a:rPr lang="en-GB" dirty="0">
                <a:latin typeface="Twinkl" pitchFamily="50" charset="0"/>
              </a:rPr>
              <a:t>and healthy.</a:t>
            </a:r>
          </a:p>
        </p:txBody>
      </p:sp>
      <p:sp>
        <p:nvSpPr>
          <p:cNvPr id="8" name="TextBox 21">
            <a:extLst>
              <a:ext uri="{FF2B5EF4-FFF2-40B4-BE49-F238E27FC236}">
                <a16:creationId xmlns:a16="http://schemas.microsoft.com/office/drawing/2014/main" id="{8ABE4ECE-9BFE-4487-A7C3-7FC218EA7602}"/>
              </a:ext>
            </a:extLst>
          </p:cNvPr>
          <p:cNvSpPr txBox="1">
            <a:spLocks noChangeArrowheads="1"/>
          </p:cNvSpPr>
          <p:nvPr/>
        </p:nvSpPr>
        <p:spPr bwMode="auto">
          <a:xfrm>
            <a:off x="2672507" y="6245225"/>
            <a:ext cx="3798986" cy="6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dirty="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dirty="0">
                <a:solidFill>
                  <a:schemeClr val="tx1"/>
                </a:solidFill>
                <a:latin typeface="Tuffy-TTF" panose="020B0603060100000000" pitchFamily="34" charset="0"/>
                <a:cs typeface="Arial" panose="020B0604020202020204" pitchFamily="34" charset="0"/>
                <a:hlinkClick r:id="rId2"/>
              </a:rPr>
              <a:t>PSHE Association Programme of Study</a:t>
            </a:r>
            <a:r>
              <a:rPr lang="en-GB" altLang="en-US" sz="800" baseline="30000" dirty="0">
                <a:solidFill>
                  <a:schemeClr val="tx1"/>
                </a:solidFill>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Big Questions </a:t>
            </a:r>
          </a:p>
        </p:txBody>
      </p:sp>
      <p:pic>
        <p:nvPicPr>
          <p:cNvPr id="5" name="Picture 4">
            <a:extLst>
              <a:ext uri="{FF2B5EF4-FFF2-40B4-BE49-F238E27FC236}">
                <a16:creationId xmlns:a16="http://schemas.microsoft.com/office/drawing/2014/main" id="{3A49DCDF-7FFA-4237-B20C-6789CCD964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8715" y="485773"/>
            <a:ext cx="864000" cy="864000"/>
          </a:xfrm>
          <a:prstGeom prst="rect">
            <a:avLst/>
          </a:prstGeom>
        </p:spPr>
      </p:pic>
      <p:grpSp>
        <p:nvGrpSpPr>
          <p:cNvPr id="13" name="Group 12"/>
          <p:cNvGrpSpPr/>
          <p:nvPr/>
        </p:nvGrpSpPr>
        <p:grpSpPr>
          <a:xfrm>
            <a:off x="3060545" y="1473201"/>
            <a:ext cx="3132593" cy="1766069"/>
            <a:chOff x="5384128" y="1835424"/>
            <a:chExt cx="3132593" cy="1405358"/>
          </a:xfrm>
        </p:grpSpPr>
        <p:sp>
          <p:nvSpPr>
            <p:cNvPr id="14" name="Thought Bubble: Cloud 13"/>
            <p:cNvSpPr/>
            <p:nvPr/>
          </p:nvSpPr>
          <p:spPr>
            <a:xfrm>
              <a:off x="5384128" y="1835424"/>
              <a:ext cx="3132593" cy="1405358"/>
            </a:xfrm>
            <a:prstGeom prst="cloudCallout">
              <a:avLst>
                <a:gd name="adj1" fmla="val -61792"/>
                <a:gd name="adj2" fmla="val 5759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5" name="TextBox 14"/>
            <p:cNvSpPr txBox="1"/>
            <p:nvPr/>
          </p:nvSpPr>
          <p:spPr>
            <a:xfrm>
              <a:off x="5593318" y="2086775"/>
              <a:ext cx="2722808" cy="843025"/>
            </a:xfrm>
            <a:prstGeom prst="rect">
              <a:avLst/>
            </a:prstGeom>
            <a:noFill/>
            <a:ln>
              <a:noFill/>
            </a:ln>
          </p:spPr>
          <p:txBody>
            <a:bodyPr wrap="square" rtlCol="0">
              <a:spAutoFit/>
            </a:bodyPr>
            <a:lstStyle/>
            <a:p>
              <a:pPr algn="ctr"/>
              <a:r>
                <a:rPr lang="en-GB" dirty="0">
                  <a:solidFill>
                    <a:srgbClr val="FDFDFD"/>
                  </a:solidFill>
                  <a:latin typeface="Twinkl" pitchFamily="2" charset="0"/>
                </a:rPr>
                <a:t>How are we becoming more independent now we are growing older?</a:t>
              </a:r>
            </a:p>
          </p:txBody>
        </p:sp>
      </p:grpSp>
      <p:grpSp>
        <p:nvGrpSpPr>
          <p:cNvPr id="16" name="Group 15"/>
          <p:cNvGrpSpPr/>
          <p:nvPr/>
        </p:nvGrpSpPr>
        <p:grpSpPr>
          <a:xfrm>
            <a:off x="3266514" y="3781159"/>
            <a:ext cx="3132593" cy="1539230"/>
            <a:chOff x="5384128" y="1835424"/>
            <a:chExt cx="3132593" cy="1405358"/>
          </a:xfrm>
        </p:grpSpPr>
        <p:sp>
          <p:nvSpPr>
            <p:cNvPr id="23" name="Thought Bubble: Cloud 22"/>
            <p:cNvSpPr/>
            <p:nvPr/>
          </p:nvSpPr>
          <p:spPr>
            <a:xfrm>
              <a:off x="5384128" y="1835424"/>
              <a:ext cx="3132593" cy="1405358"/>
            </a:xfrm>
            <a:prstGeom prst="cloudCallout">
              <a:avLst>
                <a:gd name="adj1" fmla="val 66484"/>
                <a:gd name="adj2" fmla="val -7082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TextBox 23"/>
            <p:cNvSpPr txBox="1"/>
            <p:nvPr/>
          </p:nvSpPr>
          <p:spPr>
            <a:xfrm>
              <a:off x="5589678" y="2071842"/>
              <a:ext cx="2722808" cy="843025"/>
            </a:xfrm>
            <a:prstGeom prst="rect">
              <a:avLst/>
            </a:prstGeom>
            <a:noFill/>
            <a:ln>
              <a:noFill/>
            </a:ln>
          </p:spPr>
          <p:txBody>
            <a:bodyPr wrap="square" rtlCol="0">
              <a:spAutoFit/>
            </a:bodyPr>
            <a:lstStyle/>
            <a:p>
              <a:pPr algn="ctr"/>
              <a:r>
                <a:rPr lang="en-GB" dirty="0">
                  <a:solidFill>
                    <a:srgbClr val="FDFDFD"/>
                  </a:solidFill>
                  <a:latin typeface="Twinkl" pitchFamily="2" charset="0"/>
                </a:rPr>
                <a:t>What new responsibilities do we have as we get older?</a:t>
              </a:r>
            </a:p>
          </p:txBody>
        </p:sp>
      </p:grpSp>
      <p:pic>
        <p:nvPicPr>
          <p:cNvPr id="6" name="Picture 5">
            <a:extLst>
              <a:ext uri="{FF2B5EF4-FFF2-40B4-BE49-F238E27FC236}">
                <a16:creationId xmlns:a16="http://schemas.microsoft.com/office/drawing/2014/main" id="{EDD44110-8E9A-42C7-93D4-3288C82279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8965"/>
          <a:stretch/>
        </p:blipFill>
        <p:spPr>
          <a:xfrm flipH="1">
            <a:off x="441079" y="2691164"/>
            <a:ext cx="3031403" cy="3719220"/>
          </a:xfrm>
          <a:prstGeom prst="rect">
            <a:avLst/>
          </a:prstGeom>
        </p:spPr>
      </p:pic>
      <p:pic>
        <p:nvPicPr>
          <p:cNvPr id="17" name="Picture 16">
            <a:extLst>
              <a:ext uri="{FF2B5EF4-FFF2-40B4-BE49-F238E27FC236}">
                <a16:creationId xmlns:a16="http://schemas.microsoft.com/office/drawing/2014/main" id="{AC9D4F32-61C7-4D8E-B21A-5A7E52344D3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012160" y="3005909"/>
            <a:ext cx="2647311" cy="3414522"/>
          </a:xfrm>
          <a:prstGeom prst="rect">
            <a:avLst/>
          </a:prstGeom>
        </p:spPr>
      </p:pic>
    </p:spTree>
    <p:extLst>
      <p:ext uri="{BB962C8B-B14F-4D97-AF65-F5344CB8AC3E}">
        <p14:creationId xmlns:p14="http://schemas.microsoft.com/office/powerpoint/2010/main" val="3644933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6725" y="419100"/>
            <a:ext cx="8201025" cy="5991225"/>
          </a:xfrm>
        </p:spPr>
        <p:txBody>
          <a:bodyPr/>
          <a:lstStyle/>
          <a:p>
            <a:r>
              <a:rPr lang="en-GB" b="1" dirty="0"/>
              <a:t>Reconnecting </a:t>
            </a:r>
          </a:p>
        </p:txBody>
      </p:sp>
    </p:spTree>
    <p:extLst>
      <p:ext uri="{BB962C8B-B14F-4D97-AF65-F5344CB8AC3E}">
        <p14:creationId xmlns:p14="http://schemas.microsoft.com/office/powerpoint/2010/main" val="30920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 Am Independent</a:t>
            </a:r>
          </a:p>
        </p:txBody>
      </p:sp>
      <p:sp>
        <p:nvSpPr>
          <p:cNvPr id="4" name="Speech Bubble: Rectangle 3">
            <a:extLst>
              <a:ext uri="{FF2B5EF4-FFF2-40B4-BE49-F238E27FC236}">
                <a16:creationId xmlns:a16="http://schemas.microsoft.com/office/drawing/2014/main" id="{480D1D18-E83B-4BFF-9B82-45C0C0C3B39E}"/>
              </a:ext>
            </a:extLst>
          </p:cNvPr>
          <p:cNvSpPr/>
          <p:nvPr/>
        </p:nvSpPr>
        <p:spPr>
          <a:xfrm>
            <a:off x="755650" y="1985555"/>
            <a:ext cx="1978841" cy="1443446"/>
          </a:xfrm>
          <a:prstGeom prst="wedgeRectCallout">
            <a:avLst>
              <a:gd name="adj1" fmla="val 48083"/>
              <a:gd name="adj2" fmla="val 67451"/>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Does anyone know what being independent means?</a:t>
            </a:r>
            <a:endParaRPr lang="en-GB" dirty="0">
              <a:latin typeface="Twinkl" pitchFamily="2" charset="0"/>
            </a:endParaRPr>
          </a:p>
        </p:txBody>
      </p:sp>
      <p:sp>
        <p:nvSpPr>
          <p:cNvPr id="24" name="Speech Bubble: Rectangle 23">
            <a:extLst>
              <a:ext uri="{FF2B5EF4-FFF2-40B4-BE49-F238E27FC236}">
                <a16:creationId xmlns:a16="http://schemas.microsoft.com/office/drawing/2014/main" id="{9AF4F1EC-B072-4367-8877-0C6433458E0B}"/>
              </a:ext>
            </a:extLst>
          </p:cNvPr>
          <p:cNvSpPr/>
          <p:nvPr/>
        </p:nvSpPr>
        <p:spPr>
          <a:xfrm>
            <a:off x="3113314" y="1484313"/>
            <a:ext cx="2917371" cy="1123406"/>
          </a:xfrm>
          <a:prstGeom prst="wedgeRectCallout">
            <a:avLst>
              <a:gd name="adj1" fmla="val -14565"/>
              <a:gd name="adj2" fmla="val 74128"/>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Being independent means being able to do things for yourself or by yourself.</a:t>
            </a:r>
          </a:p>
        </p:txBody>
      </p:sp>
      <p:sp>
        <p:nvSpPr>
          <p:cNvPr id="25" name="Speech Bubble: Rectangle 24">
            <a:extLst>
              <a:ext uri="{FF2B5EF4-FFF2-40B4-BE49-F238E27FC236}">
                <a16:creationId xmlns:a16="http://schemas.microsoft.com/office/drawing/2014/main" id="{6D664866-B5B9-4842-9490-5F0766CA10B0}"/>
              </a:ext>
            </a:extLst>
          </p:cNvPr>
          <p:cNvSpPr/>
          <p:nvPr/>
        </p:nvSpPr>
        <p:spPr>
          <a:xfrm>
            <a:off x="6287589" y="2930480"/>
            <a:ext cx="2100761" cy="2294663"/>
          </a:xfrm>
          <a:prstGeom prst="wedgeRectCallout">
            <a:avLst>
              <a:gd name="adj1" fmla="val -78913"/>
              <a:gd name="adj2" fmla="val -37776"/>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nSpc>
                <a:spcPct val="90000"/>
              </a:lnSpc>
              <a:spcBef>
                <a:spcPts val="1000"/>
              </a:spcBef>
            </a:pPr>
            <a:r>
              <a:rPr lang="en-GB" dirty="0">
                <a:solidFill>
                  <a:schemeClr val="bg1"/>
                </a:solidFill>
                <a:latin typeface="Twinkl" pitchFamily="50" charset="0"/>
                <a:ea typeface="Sassoon Infant Rg" panose="02000503030000020003" pitchFamily="50" charset="0"/>
              </a:rPr>
              <a:t>As we get older, </a:t>
            </a:r>
            <a:br>
              <a:rPr lang="en-GB" dirty="0">
                <a:solidFill>
                  <a:schemeClr val="bg1"/>
                </a:solidFill>
                <a:latin typeface="Twinkl" pitchFamily="50" charset="0"/>
                <a:ea typeface="Sassoon Infant Rg" panose="02000503030000020003" pitchFamily="50" charset="0"/>
              </a:rPr>
            </a:br>
            <a:r>
              <a:rPr lang="en-GB" dirty="0">
                <a:solidFill>
                  <a:schemeClr val="bg1"/>
                </a:solidFill>
                <a:latin typeface="Twinkl" pitchFamily="50" charset="0"/>
                <a:ea typeface="Sassoon Infant Rg" panose="02000503030000020003" pitchFamily="50" charset="0"/>
              </a:rPr>
              <a:t>we can do more and more things on our own – things we used to need a lot of help with.</a:t>
            </a:r>
          </a:p>
        </p:txBody>
      </p:sp>
      <p:sp>
        <p:nvSpPr>
          <p:cNvPr id="27" name="Speech Bubble: Rectangle 26">
            <a:extLst>
              <a:ext uri="{FF2B5EF4-FFF2-40B4-BE49-F238E27FC236}">
                <a16:creationId xmlns:a16="http://schemas.microsoft.com/office/drawing/2014/main" id="{44B29CDA-784A-41B6-8885-6DF4AFC46296}"/>
              </a:ext>
            </a:extLst>
          </p:cNvPr>
          <p:cNvSpPr/>
          <p:nvPr/>
        </p:nvSpPr>
        <p:spPr>
          <a:xfrm>
            <a:off x="1811380" y="1484313"/>
            <a:ext cx="5538652" cy="1397000"/>
          </a:xfrm>
          <a:prstGeom prst="wedgeRectCallout">
            <a:avLst>
              <a:gd name="adj1" fmla="val 35794"/>
              <a:gd name="adj2" fmla="val 8972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What can you think of that you used to need more help with but that you can now do all by yourself? Let’s go around the class and share ideas of things we do independently.</a:t>
            </a:r>
          </a:p>
        </p:txBody>
      </p:sp>
      <p:pic>
        <p:nvPicPr>
          <p:cNvPr id="22" name="Picture 21">
            <a:extLst>
              <a:ext uri="{FF2B5EF4-FFF2-40B4-BE49-F238E27FC236}">
                <a16:creationId xmlns:a16="http://schemas.microsoft.com/office/drawing/2014/main" id="{C1AD90F7-CD84-45A7-8F8E-040F9A0E1D7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50778" y="2497735"/>
            <a:ext cx="4426765" cy="4360265"/>
          </a:xfrm>
          <a:prstGeom prst="rect">
            <a:avLst/>
          </a:prstGeom>
        </p:spPr>
      </p:pic>
      <p:pic>
        <p:nvPicPr>
          <p:cNvPr id="26" name="Picture 25">
            <a:extLst>
              <a:ext uri="{FF2B5EF4-FFF2-40B4-BE49-F238E27FC236}">
                <a16:creationId xmlns:a16="http://schemas.microsoft.com/office/drawing/2014/main" id="{6ECFE8EC-A3E9-47ED-A443-279EC86DD8E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49542" y="3385455"/>
            <a:ext cx="2638808" cy="3481088"/>
          </a:xfrm>
          <a:prstGeom prst="rect">
            <a:avLst/>
          </a:prstGeom>
        </p:spPr>
      </p:pic>
      <p:pic>
        <p:nvPicPr>
          <p:cNvPr id="10" name="Whole Class">
            <a:extLst>
              <a:ext uri="{FF2B5EF4-FFF2-40B4-BE49-F238E27FC236}">
                <a16:creationId xmlns:a16="http://schemas.microsoft.com/office/drawing/2014/main" id="{5DAF3DDF-B452-4772-8D9A-28F3A3A0927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280202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up)">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4"/>
                                        </p:tgtEl>
                                        <p:attrNameLst>
                                          <p:attrName>ppt_w</p:attrName>
                                        </p:attrNameLst>
                                      </p:cBhvr>
                                      <p:tavLst>
                                        <p:tav tm="0">
                                          <p:val>
                                            <p:strVal val="ppt_w"/>
                                          </p:val>
                                        </p:tav>
                                        <p:tav tm="100000">
                                          <p:val>
                                            <p:fltVal val="0"/>
                                          </p:val>
                                        </p:tav>
                                      </p:tavLst>
                                    </p:anim>
                                    <p:anim calcmode="lin" valueType="num">
                                      <p:cBhvr>
                                        <p:cTn id="22" dur="500"/>
                                        <p:tgtEl>
                                          <p:spTgt spid="4"/>
                                        </p:tgtEl>
                                        <p:attrNameLst>
                                          <p:attrName>ppt_h</p:attrName>
                                        </p:attrNameLst>
                                      </p:cBhvr>
                                      <p:tavLst>
                                        <p:tav tm="0">
                                          <p:val>
                                            <p:strVal val="ppt_h"/>
                                          </p:val>
                                        </p:tav>
                                        <p:tav tm="100000">
                                          <p:val>
                                            <p:fltVal val="0"/>
                                          </p:val>
                                        </p:tav>
                                      </p:tavLst>
                                    </p:anim>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par>
                                <p:cTn id="25" presetID="53" presetClass="exit" presetSubtype="32" fill="hold" grpId="1" nodeType="withEffect">
                                  <p:stCondLst>
                                    <p:cond delay="0"/>
                                  </p:stCondLst>
                                  <p:childTnLst>
                                    <p:anim calcmode="lin" valueType="num">
                                      <p:cBhvr>
                                        <p:cTn id="26" dur="500"/>
                                        <p:tgtEl>
                                          <p:spTgt spid="24"/>
                                        </p:tgtEl>
                                        <p:attrNameLst>
                                          <p:attrName>ppt_w</p:attrName>
                                        </p:attrNameLst>
                                      </p:cBhvr>
                                      <p:tavLst>
                                        <p:tav tm="0">
                                          <p:val>
                                            <p:strVal val="ppt_w"/>
                                          </p:val>
                                        </p:tav>
                                        <p:tav tm="100000">
                                          <p:val>
                                            <p:fltVal val="0"/>
                                          </p:val>
                                        </p:tav>
                                      </p:tavLst>
                                    </p:anim>
                                    <p:anim calcmode="lin" valueType="num">
                                      <p:cBhvr>
                                        <p:cTn id="27" dur="500"/>
                                        <p:tgtEl>
                                          <p:spTgt spid="24"/>
                                        </p:tgtEl>
                                        <p:attrNameLst>
                                          <p:attrName>ppt_h</p:attrName>
                                        </p:attrNameLst>
                                      </p:cBhvr>
                                      <p:tavLst>
                                        <p:tav tm="0">
                                          <p:val>
                                            <p:strVal val="ppt_h"/>
                                          </p:val>
                                        </p:tav>
                                        <p:tav tm="100000">
                                          <p:val>
                                            <p:fltVal val="0"/>
                                          </p:val>
                                        </p:tav>
                                      </p:tavLst>
                                    </p:anim>
                                    <p:animEffect transition="out" filter="fade">
                                      <p:cBhvr>
                                        <p:cTn id="28" dur="500"/>
                                        <p:tgtEl>
                                          <p:spTgt spid="24"/>
                                        </p:tgtEl>
                                      </p:cBhvr>
                                    </p:animEffect>
                                    <p:set>
                                      <p:cBhvr>
                                        <p:cTn id="29" dur="1" fill="hold">
                                          <p:stCondLst>
                                            <p:cond delay="499"/>
                                          </p:stCondLst>
                                        </p:cTn>
                                        <p:tgtEl>
                                          <p:spTgt spid="24"/>
                                        </p:tgtEl>
                                        <p:attrNameLst>
                                          <p:attrName>style.visibility</p:attrName>
                                        </p:attrNameLst>
                                      </p:cBhvr>
                                      <p:to>
                                        <p:strVal val="hidden"/>
                                      </p:to>
                                    </p:set>
                                  </p:childTnLst>
                                </p:cTn>
                              </p:par>
                              <p:par>
                                <p:cTn id="30" presetID="53" presetClass="exit" presetSubtype="32" fill="hold" grpId="1" nodeType="withEffect">
                                  <p:stCondLst>
                                    <p:cond delay="0"/>
                                  </p:stCondLst>
                                  <p:childTnLst>
                                    <p:anim calcmode="lin" valueType="num">
                                      <p:cBhvr>
                                        <p:cTn id="31" dur="500"/>
                                        <p:tgtEl>
                                          <p:spTgt spid="25"/>
                                        </p:tgtEl>
                                        <p:attrNameLst>
                                          <p:attrName>ppt_w</p:attrName>
                                        </p:attrNameLst>
                                      </p:cBhvr>
                                      <p:tavLst>
                                        <p:tav tm="0">
                                          <p:val>
                                            <p:strVal val="ppt_w"/>
                                          </p:val>
                                        </p:tav>
                                        <p:tav tm="100000">
                                          <p:val>
                                            <p:fltVal val="0"/>
                                          </p:val>
                                        </p:tav>
                                      </p:tavLst>
                                    </p:anim>
                                    <p:anim calcmode="lin" valueType="num">
                                      <p:cBhvr>
                                        <p:cTn id="32" dur="500"/>
                                        <p:tgtEl>
                                          <p:spTgt spid="25"/>
                                        </p:tgtEl>
                                        <p:attrNameLst>
                                          <p:attrName>ppt_h</p:attrName>
                                        </p:attrNameLst>
                                      </p:cBhvr>
                                      <p:tavLst>
                                        <p:tav tm="0">
                                          <p:val>
                                            <p:strVal val="ppt_h"/>
                                          </p:val>
                                        </p:tav>
                                        <p:tav tm="100000">
                                          <p:val>
                                            <p:fltVal val="0"/>
                                          </p:val>
                                        </p:tav>
                                      </p:tavLst>
                                    </p:anim>
                                    <p:animEffect transition="out" filter="fade">
                                      <p:cBhvr>
                                        <p:cTn id="33" dur="500"/>
                                        <p:tgtEl>
                                          <p:spTgt spid="25"/>
                                        </p:tgtEl>
                                      </p:cBhvr>
                                    </p:animEffect>
                                    <p:set>
                                      <p:cBhvr>
                                        <p:cTn id="34" dur="1" fill="hold">
                                          <p:stCondLst>
                                            <p:cond delay="499"/>
                                          </p:stCondLst>
                                        </p:cTn>
                                        <p:tgtEl>
                                          <p:spTgt spid="25"/>
                                        </p:tgtEl>
                                        <p:attrNameLst>
                                          <p:attrName>style.visibility</p:attrName>
                                        </p:attrNameLst>
                                      </p:cBhvr>
                                      <p:to>
                                        <p:strVal val="hidden"/>
                                      </p:to>
                                    </p:set>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down)">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4" grpId="0" animBg="1"/>
      <p:bldP spid="24" grpId="1" animBg="1"/>
      <p:bldP spid="25" grpId="0" animBg="1"/>
      <p:bldP spid="25" grpId="1"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lowchart: Process 35">
            <a:extLst>
              <a:ext uri="{FF2B5EF4-FFF2-40B4-BE49-F238E27FC236}">
                <a16:creationId xmlns:a16="http://schemas.microsoft.com/office/drawing/2014/main" id="{EDC21AD0-A07C-4ACB-88D2-DCA3494E573B}"/>
              </a:ext>
            </a:extLst>
          </p:cNvPr>
          <p:cNvSpPr/>
          <p:nvPr/>
        </p:nvSpPr>
        <p:spPr>
          <a:xfrm>
            <a:off x="2319458" y="1771135"/>
            <a:ext cx="6396331" cy="747932"/>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2925"/>
            <a:r>
              <a:rPr lang="en-GB" dirty="0">
                <a:solidFill>
                  <a:schemeClr val="bg1"/>
                </a:solidFill>
                <a:latin typeface="Twinkl" pitchFamily="2" charset="0"/>
              </a:rPr>
              <a:t>Part of becoming more independent includes looking after ourselves and staying safe and healthy.</a:t>
            </a:r>
          </a:p>
        </p:txBody>
      </p:sp>
      <p:grpSp>
        <p:nvGrpSpPr>
          <p:cNvPr id="49" name="Group 48">
            <a:extLst>
              <a:ext uri="{FF2B5EF4-FFF2-40B4-BE49-F238E27FC236}">
                <a16:creationId xmlns:a16="http://schemas.microsoft.com/office/drawing/2014/main" id="{DD84F239-8A1A-4424-9A75-EA7EAAE326C1}"/>
              </a:ext>
            </a:extLst>
          </p:cNvPr>
          <p:cNvGrpSpPr/>
          <p:nvPr/>
        </p:nvGrpSpPr>
        <p:grpSpPr>
          <a:xfrm>
            <a:off x="539750" y="875075"/>
            <a:ext cx="2266588" cy="2266588"/>
            <a:chOff x="9171773" y="-1037968"/>
            <a:chExt cx="2266588" cy="2266588"/>
          </a:xfrm>
        </p:grpSpPr>
        <p:sp>
          <p:nvSpPr>
            <p:cNvPr id="50" name="Oval 49">
              <a:extLst>
                <a:ext uri="{FF2B5EF4-FFF2-40B4-BE49-F238E27FC236}">
                  <a16:creationId xmlns:a16="http://schemas.microsoft.com/office/drawing/2014/main" id="{E687E79E-F922-44CA-B62B-5401887E9236}"/>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51" name="Oval 50">
              <a:extLst>
                <a:ext uri="{FF2B5EF4-FFF2-40B4-BE49-F238E27FC236}">
                  <a16:creationId xmlns:a16="http://schemas.microsoft.com/office/drawing/2014/main" id="{F9B34B6E-59CC-4097-8AC1-1D0C46AEB3A1}"/>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52" name="Oval 51">
              <a:extLst>
                <a:ext uri="{FF2B5EF4-FFF2-40B4-BE49-F238E27FC236}">
                  <a16:creationId xmlns:a16="http://schemas.microsoft.com/office/drawing/2014/main" id="{0A3E3F06-45F7-422A-B14E-E4E0D2266A7E}"/>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sp>
        <p:nvSpPr>
          <p:cNvPr id="2" name="Title 1"/>
          <p:cNvSpPr>
            <a:spLocks noGrp="1"/>
          </p:cNvSpPr>
          <p:nvPr>
            <p:ph type="title"/>
          </p:nvPr>
        </p:nvSpPr>
        <p:spPr/>
        <p:txBody>
          <a:bodyPr>
            <a:normAutofit fontScale="90000"/>
          </a:bodyPr>
          <a:lstStyle/>
          <a:p>
            <a:r>
              <a:rPr lang="en-GB" dirty="0"/>
              <a:t>I Am Independent</a:t>
            </a:r>
          </a:p>
        </p:txBody>
      </p:sp>
      <p:sp>
        <p:nvSpPr>
          <p:cNvPr id="86" name="Flowchart: Process 85">
            <a:extLst>
              <a:ext uri="{FF2B5EF4-FFF2-40B4-BE49-F238E27FC236}">
                <a16:creationId xmlns:a16="http://schemas.microsoft.com/office/drawing/2014/main" id="{5AED2863-34FE-4211-A5A3-EA076BB4548C}"/>
              </a:ext>
            </a:extLst>
          </p:cNvPr>
          <p:cNvSpPr/>
          <p:nvPr/>
        </p:nvSpPr>
        <p:spPr>
          <a:xfrm>
            <a:off x="436741" y="3562255"/>
            <a:ext cx="6841387" cy="1380448"/>
          </a:xfrm>
          <a:prstGeom prst="flowChartProcess">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60475" lvl="0">
              <a:lnSpc>
                <a:spcPct val="90000"/>
              </a:lnSpc>
              <a:spcBef>
                <a:spcPts val="1000"/>
              </a:spcBef>
            </a:pPr>
            <a:r>
              <a:rPr lang="en-GB" dirty="0">
                <a:solidFill>
                  <a:schemeClr val="bg1"/>
                </a:solidFill>
                <a:latin typeface="Twinkl" pitchFamily="50" charset="0"/>
                <a:ea typeface="Sassoon Infant Rg" panose="02000503030000020003" pitchFamily="50" charset="0"/>
              </a:rPr>
              <a:t>As babies and very young children, we need</a:t>
            </a:r>
            <a:br>
              <a:rPr lang="en-GB" dirty="0">
                <a:solidFill>
                  <a:schemeClr val="bg1"/>
                </a:solidFill>
                <a:latin typeface="Twinkl" pitchFamily="50" charset="0"/>
                <a:ea typeface="Sassoon Infant Rg" panose="02000503030000020003" pitchFamily="50" charset="0"/>
              </a:rPr>
            </a:br>
            <a:r>
              <a:rPr lang="en-GB" dirty="0">
                <a:solidFill>
                  <a:schemeClr val="bg1"/>
                </a:solidFill>
                <a:latin typeface="Twinkl" pitchFamily="50" charset="0"/>
                <a:ea typeface="Sassoon Infant Rg" panose="02000503030000020003" pitchFamily="50" charset="0"/>
              </a:rPr>
              <a:t>looking after all the time by our parents or</a:t>
            </a:r>
            <a:br>
              <a:rPr lang="en-GB" dirty="0">
                <a:solidFill>
                  <a:schemeClr val="bg1"/>
                </a:solidFill>
                <a:latin typeface="Twinkl" pitchFamily="50" charset="0"/>
                <a:ea typeface="Sassoon Infant Rg" panose="02000503030000020003" pitchFamily="50" charset="0"/>
              </a:rPr>
            </a:br>
            <a:r>
              <a:rPr lang="en-GB" dirty="0">
                <a:solidFill>
                  <a:schemeClr val="bg1"/>
                </a:solidFill>
                <a:latin typeface="Twinkl" pitchFamily="50" charset="0"/>
                <a:ea typeface="Sassoon Infant Rg" panose="02000503030000020003" pitchFamily="50" charset="0"/>
              </a:rPr>
              <a:t>carers. They make sure we are not in risky </a:t>
            </a:r>
            <a:br>
              <a:rPr lang="en-GB" dirty="0">
                <a:solidFill>
                  <a:schemeClr val="bg1"/>
                </a:solidFill>
                <a:latin typeface="Twinkl" pitchFamily="50" charset="0"/>
                <a:ea typeface="Sassoon Infant Rg" panose="02000503030000020003" pitchFamily="50" charset="0"/>
              </a:rPr>
            </a:br>
            <a:r>
              <a:rPr lang="en-GB" dirty="0">
                <a:solidFill>
                  <a:schemeClr val="bg1"/>
                </a:solidFill>
                <a:latin typeface="Twinkl" pitchFamily="50" charset="0"/>
                <a:ea typeface="Sassoon Infant Rg" panose="02000503030000020003" pitchFamily="50" charset="0"/>
              </a:rPr>
              <a:t>situations and that we are safe from </a:t>
            </a:r>
            <a:br>
              <a:rPr lang="en-GB" dirty="0">
                <a:solidFill>
                  <a:schemeClr val="bg1"/>
                </a:solidFill>
                <a:latin typeface="Twinkl" pitchFamily="50" charset="0"/>
                <a:ea typeface="Sassoon Infant Rg" panose="02000503030000020003" pitchFamily="50" charset="0"/>
              </a:rPr>
            </a:br>
            <a:r>
              <a:rPr lang="en-GB" dirty="0">
                <a:solidFill>
                  <a:schemeClr val="bg1"/>
                </a:solidFill>
                <a:latin typeface="Twinkl" pitchFamily="50" charset="0"/>
                <a:ea typeface="Sassoon Infant Rg" panose="02000503030000020003" pitchFamily="50" charset="0"/>
              </a:rPr>
              <a:t>potential dangers or hazards.</a:t>
            </a:r>
          </a:p>
        </p:txBody>
      </p:sp>
      <p:pic>
        <p:nvPicPr>
          <p:cNvPr id="9" name="Picture 8">
            <a:extLst>
              <a:ext uri="{FF2B5EF4-FFF2-40B4-BE49-F238E27FC236}">
                <a16:creationId xmlns:a16="http://schemas.microsoft.com/office/drawing/2014/main" id="{8FCEF1B5-336A-41B6-86D9-C98D1A6DEE3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09652" y="2515555"/>
            <a:ext cx="1029789" cy="1029789"/>
          </a:xfrm>
          <a:prstGeom prst="rect">
            <a:avLst/>
          </a:prstGeom>
        </p:spPr>
      </p:pic>
      <p:pic>
        <p:nvPicPr>
          <p:cNvPr id="27" name="Picture 26">
            <a:extLst>
              <a:ext uri="{FF2B5EF4-FFF2-40B4-BE49-F238E27FC236}">
                <a16:creationId xmlns:a16="http://schemas.microsoft.com/office/drawing/2014/main" id="{E812E19A-344C-455A-B144-ECDBD10936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1151" y="2515555"/>
            <a:ext cx="1029789" cy="1029789"/>
          </a:xfrm>
          <a:prstGeom prst="rect">
            <a:avLst/>
          </a:prstGeom>
        </p:spPr>
      </p:pic>
      <p:pic>
        <p:nvPicPr>
          <p:cNvPr id="6" name="Picture 5">
            <a:extLst>
              <a:ext uri="{FF2B5EF4-FFF2-40B4-BE49-F238E27FC236}">
                <a16:creationId xmlns:a16="http://schemas.microsoft.com/office/drawing/2014/main" id="{1EC86478-A051-4C47-9781-1EF2B81472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7854" y="875214"/>
            <a:ext cx="1919438" cy="2586446"/>
          </a:xfrm>
          <a:prstGeom prst="rect">
            <a:avLst/>
          </a:prstGeom>
        </p:spPr>
      </p:pic>
      <p:grpSp>
        <p:nvGrpSpPr>
          <p:cNvPr id="23" name="Group 22">
            <a:extLst>
              <a:ext uri="{FF2B5EF4-FFF2-40B4-BE49-F238E27FC236}">
                <a16:creationId xmlns:a16="http://schemas.microsoft.com/office/drawing/2014/main" id="{2C55902C-C68D-42DA-9456-5B8EEDFFEA48}"/>
              </a:ext>
            </a:extLst>
          </p:cNvPr>
          <p:cNvGrpSpPr/>
          <p:nvPr/>
        </p:nvGrpSpPr>
        <p:grpSpPr>
          <a:xfrm>
            <a:off x="6337662" y="2734534"/>
            <a:ext cx="2266588" cy="2266588"/>
            <a:chOff x="9171773" y="-1037968"/>
            <a:chExt cx="2266588" cy="2266588"/>
          </a:xfrm>
        </p:grpSpPr>
        <p:sp>
          <p:nvSpPr>
            <p:cNvPr id="21" name="Oval 20">
              <a:extLst>
                <a:ext uri="{FF2B5EF4-FFF2-40B4-BE49-F238E27FC236}">
                  <a16:creationId xmlns:a16="http://schemas.microsoft.com/office/drawing/2014/main" id="{55FB6E69-EEB0-466C-8785-F8A0D2A911B6}"/>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2" name="Oval 41">
              <a:extLst>
                <a:ext uri="{FF2B5EF4-FFF2-40B4-BE49-F238E27FC236}">
                  <a16:creationId xmlns:a16="http://schemas.microsoft.com/office/drawing/2014/main" id="{F6696095-B2EF-442D-A62A-39119A4D0A14}"/>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3" name="Oval 42">
              <a:extLst>
                <a:ext uri="{FF2B5EF4-FFF2-40B4-BE49-F238E27FC236}">
                  <a16:creationId xmlns:a16="http://schemas.microsoft.com/office/drawing/2014/main" id="{1EC9B223-940E-48F1-804C-219C7A1B1C87}"/>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26" name="Group 25">
            <a:extLst>
              <a:ext uri="{FF2B5EF4-FFF2-40B4-BE49-F238E27FC236}">
                <a16:creationId xmlns:a16="http://schemas.microsoft.com/office/drawing/2014/main" id="{F3321B24-2E87-4D17-97B0-0A96E0F44DA6}"/>
              </a:ext>
            </a:extLst>
          </p:cNvPr>
          <p:cNvGrpSpPr/>
          <p:nvPr/>
        </p:nvGrpSpPr>
        <p:grpSpPr>
          <a:xfrm>
            <a:off x="2026508" y="5387546"/>
            <a:ext cx="6672650" cy="1032389"/>
            <a:chOff x="2026508" y="5387546"/>
            <a:chExt cx="6672650" cy="1032389"/>
          </a:xfrm>
        </p:grpSpPr>
        <p:sp>
          <p:nvSpPr>
            <p:cNvPr id="25" name="Rectangle 24">
              <a:extLst>
                <a:ext uri="{FF2B5EF4-FFF2-40B4-BE49-F238E27FC236}">
                  <a16:creationId xmlns:a16="http://schemas.microsoft.com/office/drawing/2014/main" id="{D84BE309-BCF7-42C1-B315-1B4C06B5BE12}"/>
                </a:ext>
              </a:extLst>
            </p:cNvPr>
            <p:cNvSpPr/>
            <p:nvPr/>
          </p:nvSpPr>
          <p:spPr>
            <a:xfrm>
              <a:off x="2026508" y="5387546"/>
              <a:ext cx="6672649" cy="271849"/>
            </a:xfrm>
            <a:prstGeom prst="rect">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Rectangle: Rounded Corners 23">
              <a:extLst>
                <a:ext uri="{FF2B5EF4-FFF2-40B4-BE49-F238E27FC236}">
                  <a16:creationId xmlns:a16="http://schemas.microsoft.com/office/drawing/2014/main" id="{5A1E57F3-1083-4DD1-8537-E4C2038C37C8}"/>
                </a:ext>
              </a:extLst>
            </p:cNvPr>
            <p:cNvSpPr/>
            <p:nvPr/>
          </p:nvSpPr>
          <p:spPr>
            <a:xfrm>
              <a:off x="2026508" y="5412259"/>
              <a:ext cx="6672650" cy="1007676"/>
            </a:xfrm>
            <a:prstGeom prst="roundRect">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2925"/>
              <a:r>
                <a:rPr lang="en-GB" dirty="0">
                  <a:solidFill>
                    <a:schemeClr val="bg1"/>
                  </a:solidFill>
                  <a:latin typeface="Twinkl" pitchFamily="2" charset="0"/>
                </a:rPr>
                <a:t>As we grow older, we learn about risks, dangers and hazards so that we can look out for them and take care of ourselves and others.</a:t>
              </a:r>
            </a:p>
          </p:txBody>
        </p:sp>
      </p:grpSp>
      <p:pic>
        <p:nvPicPr>
          <p:cNvPr id="11" name="Picture 10">
            <a:extLst>
              <a:ext uri="{FF2B5EF4-FFF2-40B4-BE49-F238E27FC236}">
                <a16:creationId xmlns:a16="http://schemas.microsoft.com/office/drawing/2014/main" id="{084D52FC-83F1-40D9-9202-376720D407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70555" y="2637692"/>
            <a:ext cx="2117795" cy="2686930"/>
          </a:xfrm>
          <a:prstGeom prst="rect">
            <a:avLst/>
          </a:prstGeom>
        </p:spPr>
      </p:pic>
      <p:pic>
        <p:nvPicPr>
          <p:cNvPr id="20" name="Picture 19">
            <a:extLst>
              <a:ext uri="{FF2B5EF4-FFF2-40B4-BE49-F238E27FC236}">
                <a16:creationId xmlns:a16="http://schemas.microsoft.com/office/drawing/2014/main" id="{2697C7DB-AD28-4A59-810A-71122F43D81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37574" y="5387546"/>
            <a:ext cx="4391025" cy="1020033"/>
          </a:xfrm>
          <a:prstGeom prst="rect">
            <a:avLst/>
          </a:prstGeom>
        </p:spPr>
      </p:pic>
      <p:pic>
        <p:nvPicPr>
          <p:cNvPr id="15" name="Picture 14">
            <a:extLst>
              <a:ext uri="{FF2B5EF4-FFF2-40B4-BE49-F238E27FC236}">
                <a16:creationId xmlns:a16="http://schemas.microsoft.com/office/drawing/2014/main" id="{7EB1A643-5CB4-434C-8E16-1B04045DF51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46686" y="3888314"/>
            <a:ext cx="957776" cy="2241024"/>
          </a:xfrm>
          <a:prstGeom prst="rect">
            <a:avLst/>
          </a:prstGeom>
        </p:spPr>
      </p:pic>
      <p:pic>
        <p:nvPicPr>
          <p:cNvPr id="13" name="Picture 12">
            <a:extLst>
              <a:ext uri="{FF2B5EF4-FFF2-40B4-BE49-F238E27FC236}">
                <a16:creationId xmlns:a16="http://schemas.microsoft.com/office/drawing/2014/main" id="{39DA584E-C88A-45A7-9441-551BB191473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56054" y="3633517"/>
            <a:ext cx="1277132" cy="2675208"/>
          </a:xfrm>
          <a:prstGeom prst="rect">
            <a:avLst/>
          </a:prstGeom>
        </p:spPr>
      </p:pic>
      <p:pic>
        <p:nvPicPr>
          <p:cNvPr id="28" name="Whole Class">
            <a:extLst>
              <a:ext uri="{FF2B5EF4-FFF2-40B4-BE49-F238E27FC236}">
                <a16:creationId xmlns:a16="http://schemas.microsoft.com/office/drawing/2014/main" id="{52556D6B-3048-4CFD-B8CF-BC1B668A00D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404750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27"/>
                                        </p:tgtEl>
                                        <p:attrNameLst>
                                          <p:attrName>r</p:attrName>
                                        </p:attrNameLst>
                                      </p:cBhvr>
                                    </p:animRot>
                                  </p:childTnLst>
                                </p:cTn>
                              </p:par>
                              <p:par>
                                <p:cTn id="9" presetID="22" presetClass="entr" presetSubtype="8"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heel(1)">
                                      <p:cBhvr>
                                        <p:cTn id="16" dur="2000"/>
                                        <p:tgtEl>
                                          <p:spTgt spid="23"/>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par>
                          <p:cTn id="21" fill="hold">
                            <p:stCondLst>
                              <p:cond delay="2500"/>
                            </p:stCondLst>
                            <p:childTnLst>
                              <p:par>
                                <p:cTn id="22" presetID="22" presetClass="entr" presetSubtype="2" fill="hold" grpId="0" nodeType="afterEffect">
                                  <p:stCondLst>
                                    <p:cond delay="0"/>
                                  </p:stCondLst>
                                  <p:childTnLst>
                                    <p:set>
                                      <p:cBhvr>
                                        <p:cTn id="23" dur="1" fill="hold">
                                          <p:stCondLst>
                                            <p:cond delay="0"/>
                                          </p:stCondLst>
                                        </p:cTn>
                                        <p:tgtEl>
                                          <p:spTgt spid="86"/>
                                        </p:tgtEl>
                                        <p:attrNameLst>
                                          <p:attrName>style.visibility</p:attrName>
                                        </p:attrNameLst>
                                      </p:cBhvr>
                                      <p:to>
                                        <p:strVal val="visible"/>
                                      </p:to>
                                    </p:set>
                                    <p:animEffect transition="in" filter="wipe(right)">
                                      <p:cBhvr>
                                        <p:cTn id="24" dur="500"/>
                                        <p:tgtEl>
                                          <p:spTgt spid="8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500"/>
                            </p:stCondLst>
                            <p:childTnLst>
                              <p:par>
                                <p:cTn id="31" presetID="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10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par>
                                <p:cTn id="39" presetID="22" presetClass="entr" presetSubtype="8" fill="hold" nodeType="withEffect">
                                  <p:stCondLst>
                                    <p:cond delay="50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8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itchFamily="2" charset="0"/>
              </a:rPr>
              <a:t>I Am Independent</a:t>
            </a:r>
          </a:p>
        </p:txBody>
      </p:sp>
      <p:pic>
        <p:nvPicPr>
          <p:cNvPr id="28" name="Whole Class">
            <a:extLst>
              <a:ext uri="{FF2B5EF4-FFF2-40B4-BE49-F238E27FC236}">
                <a16:creationId xmlns:a16="http://schemas.microsoft.com/office/drawing/2014/main" id="{52556D6B-3048-4CFD-B8CF-BC1B668A00D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7" name="Rectangle 6"/>
          <p:cNvSpPr/>
          <p:nvPr/>
        </p:nvSpPr>
        <p:spPr>
          <a:xfrm>
            <a:off x="755650" y="1376363"/>
            <a:ext cx="3816350" cy="1590414"/>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latin typeface="Twinkl" pitchFamily="2" charset="0"/>
              </a:rPr>
              <a:t>As we become more independent and take care of ourselves more, we need to learn to speak out about things that worry or upset us, or make us feel uncomfortable.</a:t>
            </a:r>
          </a:p>
        </p:txBody>
      </p:sp>
      <p:sp>
        <p:nvSpPr>
          <p:cNvPr id="30" name="Rectangle 29"/>
          <p:cNvSpPr/>
          <p:nvPr/>
        </p:nvSpPr>
        <p:spPr>
          <a:xfrm>
            <a:off x="768350" y="3033713"/>
            <a:ext cx="3816350" cy="2132012"/>
          </a:xfrm>
          <a:prstGeom prst="rect">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latin typeface="Twinkl" pitchFamily="2" charset="0"/>
              </a:rPr>
              <a:t>This might include something we have done, something someone has said or done to us or a problem we have at school. It is important to tell a trusted adult about concerns you have, even if that concern is about another adult.</a:t>
            </a:r>
          </a:p>
        </p:txBody>
      </p:sp>
      <p:sp>
        <p:nvSpPr>
          <p:cNvPr id="32" name="Rectangle 31"/>
          <p:cNvSpPr/>
          <p:nvPr/>
        </p:nvSpPr>
        <p:spPr>
          <a:xfrm>
            <a:off x="768350" y="5232662"/>
            <a:ext cx="7620000" cy="1076064"/>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latin typeface="Twinkl" pitchFamily="2" charset="0"/>
              </a:rPr>
              <a:t>It is our responsibility to ask for advice or get help if we feel unsafe. </a:t>
            </a:r>
            <a:br>
              <a:rPr lang="en-GB" dirty="0">
                <a:latin typeface="Twinkl" pitchFamily="2" charset="0"/>
              </a:rPr>
            </a:br>
            <a:r>
              <a:rPr lang="en-GB" dirty="0">
                <a:latin typeface="Twinkl" pitchFamily="2" charset="0"/>
              </a:rPr>
              <a:t>If you ask for help and nothing happens, ask again or ask </a:t>
            </a:r>
            <a:br>
              <a:rPr lang="en-GB" dirty="0">
                <a:latin typeface="Twinkl" pitchFamily="2" charset="0"/>
              </a:rPr>
            </a:br>
            <a:r>
              <a:rPr lang="en-GB" dirty="0">
                <a:latin typeface="Twinkl" pitchFamily="2" charset="0"/>
              </a:rPr>
              <a:t>someone different.</a:t>
            </a:r>
          </a:p>
        </p:txBody>
      </p:sp>
      <p:pic>
        <p:nvPicPr>
          <p:cNvPr id="10" name="Pictur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6300" y="1900288"/>
            <a:ext cx="3702050" cy="3062087"/>
          </a:xfrm>
          <a:prstGeom prst="rect">
            <a:avLst/>
          </a:prstGeom>
        </p:spPr>
      </p:pic>
    </p:spTree>
    <p:extLst>
      <p:ext uri="{BB962C8B-B14F-4D97-AF65-F5344CB8AC3E}">
        <p14:creationId xmlns:p14="http://schemas.microsoft.com/office/powerpoint/2010/main" val="437962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left)">
                                      <p:cBhvr>
                                        <p:cTn id="16" dur="10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0"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itchFamily="2" charset="0"/>
              </a:rPr>
              <a:t>I Am Independent</a:t>
            </a:r>
          </a:p>
        </p:txBody>
      </p:sp>
      <p:pic>
        <p:nvPicPr>
          <p:cNvPr id="28" name="Whole Class">
            <a:extLst>
              <a:ext uri="{FF2B5EF4-FFF2-40B4-BE49-F238E27FC236}">
                <a16:creationId xmlns:a16="http://schemas.microsoft.com/office/drawing/2014/main" id="{52556D6B-3048-4CFD-B8CF-BC1B668A00D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grpSp>
        <p:nvGrpSpPr>
          <p:cNvPr id="5" name="Group 4"/>
          <p:cNvGrpSpPr/>
          <p:nvPr/>
        </p:nvGrpSpPr>
        <p:grpSpPr>
          <a:xfrm>
            <a:off x="5278860" y="3837569"/>
            <a:ext cx="2575172" cy="2575172"/>
            <a:chOff x="5349628" y="3795712"/>
            <a:chExt cx="2616200" cy="2616200"/>
          </a:xfrm>
        </p:grpSpPr>
        <p:sp>
          <p:nvSpPr>
            <p:cNvPr id="4" name="Oval 3"/>
            <p:cNvSpPr/>
            <p:nvPr/>
          </p:nvSpPr>
          <p:spPr>
            <a:xfrm>
              <a:off x="5349628" y="3795712"/>
              <a:ext cx="2616200" cy="26162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18201" y="3912119"/>
              <a:ext cx="1854200" cy="2499793"/>
            </a:xfrm>
            <a:prstGeom prst="rect">
              <a:avLst/>
            </a:prstGeom>
          </p:spPr>
        </p:pic>
      </p:grpSp>
      <p:sp>
        <p:nvSpPr>
          <p:cNvPr id="9" name="Rectangle 8"/>
          <p:cNvSpPr/>
          <p:nvPr/>
        </p:nvSpPr>
        <p:spPr>
          <a:xfrm>
            <a:off x="539750" y="1484313"/>
            <a:ext cx="4502150" cy="2467837"/>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latin typeface="Twinkl" pitchFamily="2" charset="0"/>
              </a:rPr>
              <a:t>Remember</a:t>
            </a:r>
            <a:r>
              <a:rPr lang="en-GB" dirty="0">
                <a:latin typeface="Twinkl" pitchFamily="2" charset="0"/>
              </a:rPr>
              <a:t> - your body belongs to you and you are in charge of what happens to it. If someone ever tries to touch you in a place on your body that you are not comfortable with, or in  a way that does not feel right, you must tell them to stop, say it is not appropriate and push </a:t>
            </a:r>
            <a:br>
              <a:rPr lang="en-GB" dirty="0">
                <a:latin typeface="Twinkl" pitchFamily="2" charset="0"/>
              </a:rPr>
            </a:br>
            <a:r>
              <a:rPr lang="en-GB" dirty="0">
                <a:latin typeface="Twinkl" pitchFamily="2" charset="0"/>
              </a:rPr>
              <a:t>them away.</a:t>
            </a:r>
          </a:p>
        </p:txBody>
      </p:sp>
      <p:grpSp>
        <p:nvGrpSpPr>
          <p:cNvPr id="11" name="Group 10"/>
          <p:cNvGrpSpPr/>
          <p:nvPr/>
        </p:nvGrpSpPr>
        <p:grpSpPr>
          <a:xfrm>
            <a:off x="6808777" y="2068919"/>
            <a:ext cx="1808174" cy="1697212"/>
            <a:chOff x="6935787" y="2100634"/>
            <a:chExt cx="1693863" cy="1589916"/>
          </a:xfrm>
        </p:grpSpPr>
        <p:sp>
          <p:nvSpPr>
            <p:cNvPr id="14" name="Rectangle 13"/>
            <p:cNvSpPr/>
            <p:nvPr/>
          </p:nvSpPr>
          <p:spPr>
            <a:xfrm>
              <a:off x="6935787" y="2100634"/>
              <a:ext cx="1693863" cy="1589916"/>
            </a:xfrm>
            <a:prstGeom prst="rect">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97695" y="2100634"/>
              <a:ext cx="1570046" cy="1589916"/>
            </a:xfrm>
            <a:prstGeom prst="rect">
              <a:avLst/>
            </a:prstGeom>
          </p:spPr>
        </p:pic>
      </p:grpSp>
      <p:grpSp>
        <p:nvGrpSpPr>
          <p:cNvPr id="15" name="Group 14"/>
          <p:cNvGrpSpPr/>
          <p:nvPr/>
        </p:nvGrpSpPr>
        <p:grpSpPr>
          <a:xfrm>
            <a:off x="5107986" y="1482259"/>
            <a:ext cx="1661660" cy="1694330"/>
            <a:chOff x="4711700" y="1632090"/>
            <a:chExt cx="1887089" cy="1924191"/>
          </a:xfrm>
        </p:grpSpPr>
        <p:sp>
          <p:nvSpPr>
            <p:cNvPr id="6" name="Rectangle 5"/>
            <p:cNvSpPr/>
            <p:nvPr/>
          </p:nvSpPr>
          <p:spPr>
            <a:xfrm>
              <a:off x="4711700" y="1632090"/>
              <a:ext cx="1887089" cy="192419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5" cstate="screen">
              <a:extLst>
                <a:ext uri="{BEBA8EAE-BF5A-486C-A8C5-ECC9F3942E4B}">
                  <a14:imgProps xmlns:a14="http://schemas.microsoft.com/office/drawing/2010/main">
                    <a14:imgLayer r:embed="rId6">
                      <a14:imgEffect>
                        <a14:backgroundRemoval t="0" b="100000" l="0" r="100000">
                          <a14:foregroundMark x1="42545" y1="97577" x2="42545" y2="97577"/>
                          <a14:foregroundMark x1="39396" y1="95942" x2="43123" y2="93156"/>
                          <a14:foregroundMark x1="22108" y1="98122" x2="16581" y2="99091"/>
                          <a14:foregroundMark x1="61761" y1="14052" x2="66902" y2="727"/>
                          <a14:foregroundMark x1="39203" y1="8359" x2="41774" y2="1090"/>
                          <a14:backgroundMark x1="51992" y1="98728" x2="57069" y2="99818"/>
                          <a14:backgroundMark x1="88882" y1="64627" x2="89524" y2="62205"/>
                        </a14:backgroundRemoval>
                      </a14:imgEffect>
                    </a14:imgLayer>
                  </a14:imgProps>
                </a:ext>
                <a:ext uri="{28A0092B-C50C-407E-A947-70E740481C1C}">
                  <a14:useLocalDpi xmlns:a14="http://schemas.microsoft.com/office/drawing/2010/main"/>
                </a:ext>
              </a:extLst>
            </a:blip>
            <a:stretch>
              <a:fillRect/>
            </a:stretch>
          </p:blipFill>
          <p:spPr>
            <a:xfrm>
              <a:off x="4752405" y="1632090"/>
              <a:ext cx="1805678" cy="1916143"/>
            </a:xfrm>
            <a:prstGeom prst="rect">
              <a:avLst/>
            </a:prstGeom>
          </p:spPr>
        </p:pic>
      </p:grpSp>
      <p:sp>
        <p:nvSpPr>
          <p:cNvPr id="22" name="Rectangle 21"/>
          <p:cNvSpPr/>
          <p:nvPr/>
        </p:nvSpPr>
        <p:spPr>
          <a:xfrm>
            <a:off x="539750" y="4002792"/>
            <a:ext cx="4502150" cy="2305933"/>
          </a:xfrm>
          <a:prstGeom prst="rect">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latin typeface="Twinkl" pitchFamily="2" charset="0"/>
              </a:rPr>
              <a:t>You should then tell a trusted adult straight away so that it doesn't happen again. It's never your fault if somebody touches you in a way that makes you feel uncomfortable, and it's very important that you tell someone so that they can help to keep you safe.</a:t>
            </a:r>
          </a:p>
        </p:txBody>
      </p:sp>
    </p:spTree>
    <p:extLst>
      <p:ext uri="{BB962C8B-B14F-4D97-AF65-F5344CB8AC3E}">
        <p14:creationId xmlns:p14="http://schemas.microsoft.com/office/powerpoint/2010/main" val="307646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7"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left)">
                                      <p:cBhvr>
                                        <p:cTn id="24" dur="1000"/>
                                        <p:tgtEl>
                                          <p:spTgt spid="22"/>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6725" y="428625"/>
            <a:ext cx="8201025" cy="5991225"/>
          </a:xfrm>
        </p:spPr>
        <p:txBody>
          <a:bodyPr/>
          <a:lstStyle/>
          <a:p>
            <a:r>
              <a:rPr lang="en-GB" b="1" dirty="0"/>
              <a:t>Exploring </a:t>
            </a:r>
          </a:p>
        </p:txBody>
      </p:sp>
    </p:spTree>
    <p:extLst>
      <p:ext uri="{BB962C8B-B14F-4D97-AF65-F5344CB8AC3E}">
        <p14:creationId xmlns:p14="http://schemas.microsoft.com/office/powerpoint/2010/main" val="310122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Different Responsibilities</a:t>
            </a:r>
          </a:p>
        </p:txBody>
      </p:sp>
      <p:sp>
        <p:nvSpPr>
          <p:cNvPr id="4" name="Speech Bubble: Rectangle 3">
            <a:extLst>
              <a:ext uri="{FF2B5EF4-FFF2-40B4-BE49-F238E27FC236}">
                <a16:creationId xmlns:a16="http://schemas.microsoft.com/office/drawing/2014/main" id="{480D1D18-E83B-4BFF-9B82-45C0C0C3B39E}"/>
              </a:ext>
            </a:extLst>
          </p:cNvPr>
          <p:cNvSpPr/>
          <p:nvPr/>
        </p:nvSpPr>
        <p:spPr>
          <a:xfrm>
            <a:off x="755650" y="1779501"/>
            <a:ext cx="1978841" cy="1254212"/>
          </a:xfrm>
          <a:prstGeom prst="wedgeRectCallout">
            <a:avLst>
              <a:gd name="adj1" fmla="val 42463"/>
              <a:gd name="adj2" fmla="val 81244"/>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Different people have different responsibilities. </a:t>
            </a:r>
          </a:p>
        </p:txBody>
      </p:sp>
      <p:sp>
        <p:nvSpPr>
          <p:cNvPr id="24" name="Speech Bubble: Rectangle 23">
            <a:extLst>
              <a:ext uri="{FF2B5EF4-FFF2-40B4-BE49-F238E27FC236}">
                <a16:creationId xmlns:a16="http://schemas.microsoft.com/office/drawing/2014/main" id="{9AF4F1EC-B072-4367-8877-0C6433458E0B}"/>
              </a:ext>
            </a:extLst>
          </p:cNvPr>
          <p:cNvSpPr/>
          <p:nvPr/>
        </p:nvSpPr>
        <p:spPr>
          <a:xfrm>
            <a:off x="3100957" y="1385459"/>
            <a:ext cx="3930037" cy="1444238"/>
          </a:xfrm>
          <a:prstGeom prst="wedgeRectCallout">
            <a:avLst>
              <a:gd name="adj1" fmla="val -20224"/>
              <a:gd name="adj2" fmla="val 61294"/>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Our responsibilities might depend on our family, our culture, our ability to do something, our age and our experience.</a:t>
            </a:r>
          </a:p>
        </p:txBody>
      </p:sp>
      <p:sp>
        <p:nvSpPr>
          <p:cNvPr id="25" name="Speech Bubble: Rectangle 24">
            <a:extLst>
              <a:ext uri="{FF2B5EF4-FFF2-40B4-BE49-F238E27FC236}">
                <a16:creationId xmlns:a16="http://schemas.microsoft.com/office/drawing/2014/main" id="{6D664866-B5B9-4842-9490-5F0766CA10B0}"/>
              </a:ext>
            </a:extLst>
          </p:cNvPr>
          <p:cNvSpPr/>
          <p:nvPr/>
        </p:nvSpPr>
        <p:spPr>
          <a:xfrm>
            <a:off x="5955957" y="3457404"/>
            <a:ext cx="2432394" cy="1164024"/>
          </a:xfrm>
          <a:prstGeom prst="wedgeRectCallout">
            <a:avLst>
              <a:gd name="adj1" fmla="val -62338"/>
              <a:gd name="adj2" fmla="val -49509"/>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Let’s take a look at some children and their responsibilities. </a:t>
            </a:r>
          </a:p>
        </p:txBody>
      </p:sp>
      <p:sp>
        <p:nvSpPr>
          <p:cNvPr id="27" name="Speech Bubble: Rectangle 26">
            <a:extLst>
              <a:ext uri="{FF2B5EF4-FFF2-40B4-BE49-F238E27FC236}">
                <a16:creationId xmlns:a16="http://schemas.microsoft.com/office/drawing/2014/main" id="{44B29CDA-784A-41B6-8885-6DF4AFC46296}"/>
              </a:ext>
            </a:extLst>
          </p:cNvPr>
          <p:cNvSpPr/>
          <p:nvPr/>
        </p:nvSpPr>
        <p:spPr>
          <a:xfrm>
            <a:off x="1760838" y="1828800"/>
            <a:ext cx="5622324" cy="817048"/>
          </a:xfrm>
          <a:prstGeom prst="wedgeRectCallout">
            <a:avLst>
              <a:gd name="adj1" fmla="val -11907"/>
              <a:gd name="adj2" fmla="val 9013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Have a think about whether their responsibilities are similar to yours or very different</a:t>
            </a:r>
          </a:p>
        </p:txBody>
      </p:sp>
      <p:pic>
        <p:nvPicPr>
          <p:cNvPr id="7" name="Picture 6">
            <a:extLst>
              <a:ext uri="{FF2B5EF4-FFF2-40B4-BE49-F238E27FC236}">
                <a16:creationId xmlns:a16="http://schemas.microsoft.com/office/drawing/2014/main" id="{1B4A33CD-6DE1-44E9-A77D-FC2E726CAC3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51548" y="3033713"/>
            <a:ext cx="3050772" cy="3700719"/>
          </a:xfrm>
          <a:prstGeom prst="rect">
            <a:avLst/>
          </a:prstGeom>
        </p:spPr>
      </p:pic>
      <p:pic>
        <p:nvPicPr>
          <p:cNvPr id="9" name="Whole Class">
            <a:extLst>
              <a:ext uri="{FF2B5EF4-FFF2-40B4-BE49-F238E27FC236}">
                <a16:creationId xmlns:a16="http://schemas.microsoft.com/office/drawing/2014/main" id="{58502BD3-9250-4F27-9100-F867F0E94EE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107683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up)">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4"/>
                                        </p:tgtEl>
                                        <p:attrNameLst>
                                          <p:attrName>ppt_w</p:attrName>
                                        </p:attrNameLst>
                                      </p:cBhvr>
                                      <p:tavLst>
                                        <p:tav tm="0">
                                          <p:val>
                                            <p:strVal val="ppt_w"/>
                                          </p:val>
                                        </p:tav>
                                        <p:tav tm="100000">
                                          <p:val>
                                            <p:fltVal val="0"/>
                                          </p:val>
                                        </p:tav>
                                      </p:tavLst>
                                    </p:anim>
                                    <p:anim calcmode="lin" valueType="num">
                                      <p:cBhvr>
                                        <p:cTn id="22" dur="500"/>
                                        <p:tgtEl>
                                          <p:spTgt spid="4"/>
                                        </p:tgtEl>
                                        <p:attrNameLst>
                                          <p:attrName>ppt_h</p:attrName>
                                        </p:attrNameLst>
                                      </p:cBhvr>
                                      <p:tavLst>
                                        <p:tav tm="0">
                                          <p:val>
                                            <p:strVal val="ppt_h"/>
                                          </p:val>
                                        </p:tav>
                                        <p:tav tm="100000">
                                          <p:val>
                                            <p:fltVal val="0"/>
                                          </p:val>
                                        </p:tav>
                                      </p:tavLst>
                                    </p:anim>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par>
                                <p:cTn id="25" presetID="53" presetClass="exit" presetSubtype="32" fill="hold" grpId="1" nodeType="withEffect">
                                  <p:stCondLst>
                                    <p:cond delay="0"/>
                                  </p:stCondLst>
                                  <p:childTnLst>
                                    <p:anim calcmode="lin" valueType="num">
                                      <p:cBhvr>
                                        <p:cTn id="26" dur="500"/>
                                        <p:tgtEl>
                                          <p:spTgt spid="24"/>
                                        </p:tgtEl>
                                        <p:attrNameLst>
                                          <p:attrName>ppt_w</p:attrName>
                                        </p:attrNameLst>
                                      </p:cBhvr>
                                      <p:tavLst>
                                        <p:tav tm="0">
                                          <p:val>
                                            <p:strVal val="ppt_w"/>
                                          </p:val>
                                        </p:tav>
                                        <p:tav tm="100000">
                                          <p:val>
                                            <p:fltVal val="0"/>
                                          </p:val>
                                        </p:tav>
                                      </p:tavLst>
                                    </p:anim>
                                    <p:anim calcmode="lin" valueType="num">
                                      <p:cBhvr>
                                        <p:cTn id="27" dur="500"/>
                                        <p:tgtEl>
                                          <p:spTgt spid="24"/>
                                        </p:tgtEl>
                                        <p:attrNameLst>
                                          <p:attrName>ppt_h</p:attrName>
                                        </p:attrNameLst>
                                      </p:cBhvr>
                                      <p:tavLst>
                                        <p:tav tm="0">
                                          <p:val>
                                            <p:strVal val="ppt_h"/>
                                          </p:val>
                                        </p:tav>
                                        <p:tav tm="100000">
                                          <p:val>
                                            <p:fltVal val="0"/>
                                          </p:val>
                                        </p:tav>
                                      </p:tavLst>
                                    </p:anim>
                                    <p:animEffect transition="out" filter="fade">
                                      <p:cBhvr>
                                        <p:cTn id="28" dur="500"/>
                                        <p:tgtEl>
                                          <p:spTgt spid="24"/>
                                        </p:tgtEl>
                                      </p:cBhvr>
                                    </p:animEffect>
                                    <p:set>
                                      <p:cBhvr>
                                        <p:cTn id="29" dur="1" fill="hold">
                                          <p:stCondLst>
                                            <p:cond delay="499"/>
                                          </p:stCondLst>
                                        </p:cTn>
                                        <p:tgtEl>
                                          <p:spTgt spid="24"/>
                                        </p:tgtEl>
                                        <p:attrNameLst>
                                          <p:attrName>style.visibility</p:attrName>
                                        </p:attrNameLst>
                                      </p:cBhvr>
                                      <p:to>
                                        <p:strVal val="hidden"/>
                                      </p:to>
                                    </p:set>
                                  </p:childTnLst>
                                </p:cTn>
                              </p:par>
                              <p:par>
                                <p:cTn id="30" presetID="53" presetClass="exit" presetSubtype="32" fill="hold" grpId="1" nodeType="withEffect">
                                  <p:stCondLst>
                                    <p:cond delay="0"/>
                                  </p:stCondLst>
                                  <p:childTnLst>
                                    <p:anim calcmode="lin" valueType="num">
                                      <p:cBhvr>
                                        <p:cTn id="31" dur="500"/>
                                        <p:tgtEl>
                                          <p:spTgt spid="25"/>
                                        </p:tgtEl>
                                        <p:attrNameLst>
                                          <p:attrName>ppt_w</p:attrName>
                                        </p:attrNameLst>
                                      </p:cBhvr>
                                      <p:tavLst>
                                        <p:tav tm="0">
                                          <p:val>
                                            <p:strVal val="ppt_w"/>
                                          </p:val>
                                        </p:tav>
                                        <p:tav tm="100000">
                                          <p:val>
                                            <p:fltVal val="0"/>
                                          </p:val>
                                        </p:tav>
                                      </p:tavLst>
                                    </p:anim>
                                    <p:anim calcmode="lin" valueType="num">
                                      <p:cBhvr>
                                        <p:cTn id="32" dur="500"/>
                                        <p:tgtEl>
                                          <p:spTgt spid="25"/>
                                        </p:tgtEl>
                                        <p:attrNameLst>
                                          <p:attrName>ppt_h</p:attrName>
                                        </p:attrNameLst>
                                      </p:cBhvr>
                                      <p:tavLst>
                                        <p:tav tm="0">
                                          <p:val>
                                            <p:strVal val="ppt_h"/>
                                          </p:val>
                                        </p:tav>
                                        <p:tav tm="100000">
                                          <p:val>
                                            <p:fltVal val="0"/>
                                          </p:val>
                                        </p:tav>
                                      </p:tavLst>
                                    </p:anim>
                                    <p:animEffect transition="out" filter="fade">
                                      <p:cBhvr>
                                        <p:cTn id="33" dur="500"/>
                                        <p:tgtEl>
                                          <p:spTgt spid="25"/>
                                        </p:tgtEl>
                                      </p:cBhvr>
                                    </p:animEffect>
                                    <p:set>
                                      <p:cBhvr>
                                        <p:cTn id="34" dur="1" fill="hold">
                                          <p:stCondLst>
                                            <p:cond delay="499"/>
                                          </p:stCondLst>
                                        </p:cTn>
                                        <p:tgtEl>
                                          <p:spTgt spid="25"/>
                                        </p:tgtEl>
                                        <p:attrNameLst>
                                          <p:attrName>style.visibility</p:attrName>
                                        </p:attrNameLst>
                                      </p:cBhvr>
                                      <p:to>
                                        <p:strVal val="hidden"/>
                                      </p:to>
                                    </p:set>
                                  </p:childTnLst>
                                </p:cTn>
                              </p:par>
                              <p:par>
                                <p:cTn id="35" presetID="22" presetClass="entr" presetSubtype="4"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down)">
                                      <p:cBhvr>
                                        <p:cTn id="3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4" grpId="0" animBg="1"/>
      <p:bldP spid="24" grpId="1" animBg="1"/>
      <p:bldP spid="25" grpId="0" animBg="1"/>
      <p:bldP spid="25" grpId="1"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lowchart: Process 35">
            <a:extLst>
              <a:ext uri="{FF2B5EF4-FFF2-40B4-BE49-F238E27FC236}">
                <a16:creationId xmlns:a16="http://schemas.microsoft.com/office/drawing/2014/main" id="{EDC21AD0-A07C-4ACB-88D2-DCA3494E573B}"/>
              </a:ext>
            </a:extLst>
          </p:cNvPr>
          <p:cNvSpPr/>
          <p:nvPr/>
        </p:nvSpPr>
        <p:spPr>
          <a:xfrm>
            <a:off x="3475867" y="1524000"/>
            <a:ext cx="5218828" cy="1083276"/>
          </a:xfrm>
          <a:prstGeom prst="flowChartProcess">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This is Fran. She has a condition called diabetes. Fran has to be careful that her </a:t>
            </a:r>
            <a:br>
              <a:rPr lang="en-GB" dirty="0">
                <a:latin typeface="Twinkl" pitchFamily="2" charset="0"/>
              </a:rPr>
            </a:br>
            <a:r>
              <a:rPr lang="en-GB" dirty="0">
                <a:latin typeface="Twinkl" pitchFamily="2" charset="0"/>
              </a:rPr>
              <a:t>sugar levels don’t get too high.</a:t>
            </a:r>
          </a:p>
        </p:txBody>
      </p:sp>
      <p:sp>
        <p:nvSpPr>
          <p:cNvPr id="2" name="Title 1"/>
          <p:cNvSpPr>
            <a:spLocks noGrp="1"/>
          </p:cNvSpPr>
          <p:nvPr>
            <p:ph type="title"/>
          </p:nvPr>
        </p:nvSpPr>
        <p:spPr/>
        <p:txBody>
          <a:bodyPr>
            <a:normAutofit fontScale="90000"/>
          </a:bodyPr>
          <a:lstStyle/>
          <a:p>
            <a:r>
              <a:rPr lang="en-GB" dirty="0"/>
              <a:t>Different Responsibilities</a:t>
            </a:r>
          </a:p>
        </p:txBody>
      </p:sp>
      <p:grpSp>
        <p:nvGrpSpPr>
          <p:cNvPr id="19" name="Group 18">
            <a:extLst>
              <a:ext uri="{FF2B5EF4-FFF2-40B4-BE49-F238E27FC236}">
                <a16:creationId xmlns:a16="http://schemas.microsoft.com/office/drawing/2014/main" id="{2680FFA8-273C-4F77-BB1E-8111B8A1C22D}"/>
              </a:ext>
            </a:extLst>
          </p:cNvPr>
          <p:cNvGrpSpPr/>
          <p:nvPr/>
        </p:nvGrpSpPr>
        <p:grpSpPr>
          <a:xfrm>
            <a:off x="722461" y="1828874"/>
            <a:ext cx="2625577" cy="2625577"/>
            <a:chOff x="9171773" y="-1037968"/>
            <a:chExt cx="2266588" cy="2266588"/>
          </a:xfrm>
        </p:grpSpPr>
        <p:sp>
          <p:nvSpPr>
            <p:cNvPr id="21" name="Oval 20">
              <a:extLst>
                <a:ext uri="{FF2B5EF4-FFF2-40B4-BE49-F238E27FC236}">
                  <a16:creationId xmlns:a16="http://schemas.microsoft.com/office/drawing/2014/main" id="{A2EA8569-C6DB-485F-B817-1239EBCF7504}"/>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Oval 23">
              <a:extLst>
                <a:ext uri="{FF2B5EF4-FFF2-40B4-BE49-F238E27FC236}">
                  <a16:creationId xmlns:a16="http://schemas.microsoft.com/office/drawing/2014/main" id="{112F61C1-1B5E-4651-BEE1-CB8F09A97D2E}"/>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5" name="Oval 24">
              <a:extLst>
                <a:ext uri="{FF2B5EF4-FFF2-40B4-BE49-F238E27FC236}">
                  <a16:creationId xmlns:a16="http://schemas.microsoft.com/office/drawing/2014/main" id="{57B50A9F-4ED5-48D0-8719-E97BBBE51730}"/>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8" name="Picture 7">
            <a:extLst>
              <a:ext uri="{FF2B5EF4-FFF2-40B4-BE49-F238E27FC236}">
                <a16:creationId xmlns:a16="http://schemas.microsoft.com/office/drawing/2014/main" id="{2CAE2B1A-73FD-4E00-B58F-B7B515F5437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0" y="1547066"/>
            <a:ext cx="2808288" cy="4761659"/>
          </a:xfrm>
          <a:prstGeom prst="rect">
            <a:avLst/>
          </a:prstGeom>
        </p:spPr>
      </p:pic>
      <p:sp>
        <p:nvSpPr>
          <p:cNvPr id="29" name="Flowchart: Process 28">
            <a:extLst>
              <a:ext uri="{FF2B5EF4-FFF2-40B4-BE49-F238E27FC236}">
                <a16:creationId xmlns:a16="http://schemas.microsoft.com/office/drawing/2014/main" id="{4AD59FD4-447E-469A-BE46-389073EE0184}"/>
              </a:ext>
            </a:extLst>
          </p:cNvPr>
          <p:cNvSpPr/>
          <p:nvPr/>
        </p:nvSpPr>
        <p:spPr>
          <a:xfrm>
            <a:off x="3475867" y="2757816"/>
            <a:ext cx="5218828" cy="1083276"/>
          </a:xfrm>
          <a:prstGeom prst="flowChartProcess">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When she goes on a school trip, Fran has to make sure she has a snack on the long </a:t>
            </a:r>
            <a:br>
              <a:rPr lang="en-GB" dirty="0">
                <a:latin typeface="Twinkl" pitchFamily="2" charset="0"/>
              </a:rPr>
            </a:br>
            <a:r>
              <a:rPr lang="en-GB" dirty="0">
                <a:latin typeface="Twinkl" pitchFamily="2" charset="0"/>
              </a:rPr>
              <a:t>coach journey.</a:t>
            </a:r>
          </a:p>
        </p:txBody>
      </p:sp>
      <p:sp>
        <p:nvSpPr>
          <p:cNvPr id="30" name="Flowchart: Process 29">
            <a:extLst>
              <a:ext uri="{FF2B5EF4-FFF2-40B4-BE49-F238E27FC236}">
                <a16:creationId xmlns:a16="http://schemas.microsoft.com/office/drawing/2014/main" id="{A3A31727-DC30-43C9-858E-05DD7982D0D2}"/>
              </a:ext>
            </a:extLst>
          </p:cNvPr>
          <p:cNvSpPr/>
          <p:nvPr/>
        </p:nvSpPr>
        <p:spPr>
          <a:xfrm>
            <a:off x="3475867" y="3991632"/>
            <a:ext cx="5218828" cy="1083276"/>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She also has to make sure she gets up and takes her insulin injection at the right time</a:t>
            </a:r>
            <a:br>
              <a:rPr lang="en-GB" dirty="0">
                <a:latin typeface="Twinkl" pitchFamily="2" charset="0"/>
              </a:rPr>
            </a:br>
            <a:r>
              <a:rPr lang="en-GB" dirty="0">
                <a:latin typeface="Twinkl" pitchFamily="2" charset="0"/>
              </a:rPr>
              <a:t>if she sleeps over at a friend’s house. </a:t>
            </a:r>
          </a:p>
        </p:txBody>
      </p:sp>
      <p:sp>
        <p:nvSpPr>
          <p:cNvPr id="31" name="Flowchart: Process 30">
            <a:extLst>
              <a:ext uri="{FF2B5EF4-FFF2-40B4-BE49-F238E27FC236}">
                <a16:creationId xmlns:a16="http://schemas.microsoft.com/office/drawing/2014/main" id="{BEF71982-4A93-4462-8C36-537C604A7199}"/>
              </a:ext>
            </a:extLst>
          </p:cNvPr>
          <p:cNvSpPr/>
          <p:nvPr/>
        </p:nvSpPr>
        <p:spPr>
          <a:xfrm>
            <a:off x="3475867" y="5225449"/>
            <a:ext cx="5218828" cy="1083276"/>
          </a:xfrm>
          <a:prstGeom prst="flowChartProcess">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Fran has the responsibility to look after herself with the help of adults, like doctors and her parents, when she needs them.</a:t>
            </a:r>
          </a:p>
        </p:txBody>
      </p:sp>
      <p:grpSp>
        <p:nvGrpSpPr>
          <p:cNvPr id="37" name="Group 36">
            <a:extLst>
              <a:ext uri="{FF2B5EF4-FFF2-40B4-BE49-F238E27FC236}">
                <a16:creationId xmlns:a16="http://schemas.microsoft.com/office/drawing/2014/main" id="{88E2CD7D-F0C1-4896-B0E7-E4671DCD5E18}"/>
              </a:ext>
            </a:extLst>
          </p:cNvPr>
          <p:cNvGrpSpPr/>
          <p:nvPr/>
        </p:nvGrpSpPr>
        <p:grpSpPr>
          <a:xfrm>
            <a:off x="5878515" y="3015071"/>
            <a:ext cx="2625577" cy="2625577"/>
            <a:chOff x="9171773" y="-1037968"/>
            <a:chExt cx="2266588" cy="2266588"/>
          </a:xfrm>
        </p:grpSpPr>
        <p:sp>
          <p:nvSpPr>
            <p:cNvPr id="38" name="Oval 37">
              <a:extLst>
                <a:ext uri="{FF2B5EF4-FFF2-40B4-BE49-F238E27FC236}">
                  <a16:creationId xmlns:a16="http://schemas.microsoft.com/office/drawing/2014/main" id="{7B1D2D7C-63BB-49F1-BB5E-5CE370C16B41}"/>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9" name="Oval 38">
              <a:extLst>
                <a:ext uri="{FF2B5EF4-FFF2-40B4-BE49-F238E27FC236}">
                  <a16:creationId xmlns:a16="http://schemas.microsoft.com/office/drawing/2014/main" id="{4692E748-7DE5-4BDD-9C1D-4A1EA8B3BC20}"/>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0" name="Oval 39">
              <a:extLst>
                <a:ext uri="{FF2B5EF4-FFF2-40B4-BE49-F238E27FC236}">
                  <a16:creationId xmlns:a16="http://schemas.microsoft.com/office/drawing/2014/main" id="{B6E08346-53F9-418F-80E7-8464D4D452DC}"/>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12" name="Picture 11">
            <a:extLst>
              <a:ext uri="{FF2B5EF4-FFF2-40B4-BE49-F238E27FC236}">
                <a16:creationId xmlns:a16="http://schemas.microsoft.com/office/drawing/2014/main" id="{7A73B480-F482-45EA-A016-37EF75CD2D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42363" y="3349837"/>
            <a:ext cx="3985676" cy="1933167"/>
          </a:xfrm>
          <a:prstGeom prst="rect">
            <a:avLst/>
          </a:prstGeom>
        </p:spPr>
      </p:pic>
      <p:grpSp>
        <p:nvGrpSpPr>
          <p:cNvPr id="10" name="Group 9">
            <a:extLst>
              <a:ext uri="{FF2B5EF4-FFF2-40B4-BE49-F238E27FC236}">
                <a16:creationId xmlns:a16="http://schemas.microsoft.com/office/drawing/2014/main" id="{B986F020-C165-475F-B4F1-C0B5CF8D39CD}"/>
              </a:ext>
            </a:extLst>
          </p:cNvPr>
          <p:cNvGrpSpPr/>
          <p:nvPr/>
        </p:nvGrpSpPr>
        <p:grpSpPr>
          <a:xfrm>
            <a:off x="4284203" y="2722108"/>
            <a:ext cx="3188623" cy="3188623"/>
            <a:chOff x="4842452" y="1664471"/>
            <a:chExt cx="3188623" cy="3188623"/>
          </a:xfrm>
        </p:grpSpPr>
        <p:sp>
          <p:nvSpPr>
            <p:cNvPr id="9" name="Oval 8">
              <a:extLst>
                <a:ext uri="{FF2B5EF4-FFF2-40B4-BE49-F238E27FC236}">
                  <a16:creationId xmlns:a16="http://schemas.microsoft.com/office/drawing/2014/main" id="{20CEF607-161B-4AB4-9CC3-B89D29EDA5FC}"/>
                </a:ext>
              </a:extLst>
            </p:cNvPr>
            <p:cNvSpPr/>
            <p:nvPr/>
          </p:nvSpPr>
          <p:spPr>
            <a:xfrm>
              <a:off x="4842452" y="1664471"/>
              <a:ext cx="3188623" cy="3188623"/>
            </a:xfrm>
            <a:prstGeom prst="ellipse">
              <a:avLst/>
            </a:prstGeom>
            <a:solidFill>
              <a:srgbClr val="F1811A"/>
            </a:solidFill>
            <a:ln w="9842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5" name="Oval 34">
              <a:extLst>
                <a:ext uri="{FF2B5EF4-FFF2-40B4-BE49-F238E27FC236}">
                  <a16:creationId xmlns:a16="http://schemas.microsoft.com/office/drawing/2014/main" id="{64C3ECC2-BFBF-4707-BF1D-CE852282ABE5}"/>
                </a:ext>
              </a:extLst>
            </p:cNvPr>
            <p:cNvSpPr/>
            <p:nvPr/>
          </p:nvSpPr>
          <p:spPr>
            <a:xfrm>
              <a:off x="5084107" y="1906126"/>
              <a:ext cx="2705313" cy="2705313"/>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What are Fran’s responsibilities?</a:t>
              </a:r>
            </a:p>
          </p:txBody>
        </p:sp>
      </p:grpSp>
      <p:pic>
        <p:nvPicPr>
          <p:cNvPr id="22" name="Whole Class">
            <a:extLst>
              <a:ext uri="{FF2B5EF4-FFF2-40B4-BE49-F238E27FC236}">
                <a16:creationId xmlns:a16="http://schemas.microsoft.com/office/drawing/2014/main" id="{68162B14-2F7D-41B8-841A-37018C5A69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1864365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right)">
                                      <p:cBhvr>
                                        <p:cTn id="7" dur="500"/>
                                        <p:tgtEl>
                                          <p:spTgt spid="36"/>
                                        </p:tgtEl>
                                      </p:cBhvr>
                                    </p:animEffect>
                                  </p:childTnLst>
                                </p:cTn>
                              </p:par>
                              <p:par>
                                <p:cTn id="8" presetID="21" presetClass="entr" presetSubtype="1"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heel(1)">
                                      <p:cBhvr>
                                        <p:cTn id="10" dur="500"/>
                                        <p:tgtEl>
                                          <p:spTgt spid="37"/>
                                        </p:tgtEl>
                                      </p:cBhvr>
                                    </p:animEffect>
                                  </p:childTnLst>
                                </p:cTn>
                              </p:par>
                            </p:childTnLst>
                          </p:cTn>
                        </p:par>
                        <p:par>
                          <p:cTn id="11" fill="hold">
                            <p:stCondLst>
                              <p:cond delay="500"/>
                            </p:stCondLst>
                            <p:childTnLst>
                              <p:par>
                                <p:cTn id="12" presetID="12" presetClass="entr" presetSubtype="2"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p:tgtEl>
                                          <p:spTgt spid="12"/>
                                        </p:tgtEl>
                                        <p:attrNameLst>
                                          <p:attrName>ppt_x</p:attrName>
                                        </p:attrNameLst>
                                      </p:cBhvr>
                                      <p:tavLst>
                                        <p:tav tm="0">
                                          <p:val>
                                            <p:strVal val="#ppt_x+#ppt_w*1.125000"/>
                                          </p:val>
                                        </p:tav>
                                        <p:tav tm="100000">
                                          <p:val>
                                            <p:strVal val="#ppt_x"/>
                                          </p:val>
                                        </p:tav>
                                      </p:tavLst>
                                    </p:anim>
                                    <p:animEffect transition="in" filter="wipe(left)">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xit" presetSubtype="32" fill="hold" nodeType="clickEffect">
                                  <p:stCondLst>
                                    <p:cond delay="0"/>
                                  </p:stCondLst>
                                  <p:childTnLst>
                                    <p:anim calcmode="lin" valueType="num">
                                      <p:cBhvr>
                                        <p:cTn id="19" dur="500"/>
                                        <p:tgtEl>
                                          <p:spTgt spid="37"/>
                                        </p:tgtEl>
                                        <p:attrNameLst>
                                          <p:attrName>ppt_w</p:attrName>
                                        </p:attrNameLst>
                                      </p:cBhvr>
                                      <p:tavLst>
                                        <p:tav tm="0">
                                          <p:val>
                                            <p:strVal val="ppt_w"/>
                                          </p:val>
                                        </p:tav>
                                        <p:tav tm="100000">
                                          <p:val>
                                            <p:fltVal val="0"/>
                                          </p:val>
                                        </p:tav>
                                      </p:tavLst>
                                    </p:anim>
                                    <p:anim calcmode="lin" valueType="num">
                                      <p:cBhvr>
                                        <p:cTn id="20" dur="500"/>
                                        <p:tgtEl>
                                          <p:spTgt spid="37"/>
                                        </p:tgtEl>
                                        <p:attrNameLst>
                                          <p:attrName>ppt_h</p:attrName>
                                        </p:attrNameLst>
                                      </p:cBhvr>
                                      <p:tavLst>
                                        <p:tav tm="0">
                                          <p:val>
                                            <p:strVal val="ppt_h"/>
                                          </p:val>
                                        </p:tav>
                                        <p:tav tm="100000">
                                          <p:val>
                                            <p:fltVal val="0"/>
                                          </p:val>
                                        </p:tav>
                                      </p:tavLst>
                                    </p:anim>
                                    <p:animEffect transition="out" filter="fade">
                                      <p:cBhvr>
                                        <p:cTn id="21" dur="500"/>
                                        <p:tgtEl>
                                          <p:spTgt spid="37"/>
                                        </p:tgtEl>
                                      </p:cBhvr>
                                    </p:animEffect>
                                    <p:set>
                                      <p:cBhvr>
                                        <p:cTn id="22" dur="1" fill="hold">
                                          <p:stCondLst>
                                            <p:cond delay="499"/>
                                          </p:stCondLst>
                                        </p:cTn>
                                        <p:tgtEl>
                                          <p:spTgt spid="37"/>
                                        </p:tgtEl>
                                        <p:attrNameLst>
                                          <p:attrName>style.visibility</p:attrName>
                                        </p:attrNameLst>
                                      </p:cBhvr>
                                      <p:to>
                                        <p:strVal val="hidden"/>
                                      </p:to>
                                    </p:set>
                                  </p:childTnLst>
                                </p:cTn>
                              </p:par>
                              <p:par>
                                <p:cTn id="23" presetID="53" presetClass="exit" presetSubtype="32" fill="hold" nodeType="withEffect">
                                  <p:stCondLst>
                                    <p:cond delay="0"/>
                                  </p:stCondLst>
                                  <p:childTnLst>
                                    <p:anim calcmode="lin" valueType="num">
                                      <p:cBhvr>
                                        <p:cTn id="24" dur="500"/>
                                        <p:tgtEl>
                                          <p:spTgt spid="12"/>
                                        </p:tgtEl>
                                        <p:attrNameLst>
                                          <p:attrName>ppt_w</p:attrName>
                                        </p:attrNameLst>
                                      </p:cBhvr>
                                      <p:tavLst>
                                        <p:tav tm="0">
                                          <p:val>
                                            <p:strVal val="ppt_w"/>
                                          </p:val>
                                        </p:tav>
                                        <p:tav tm="100000">
                                          <p:val>
                                            <p:fltVal val="0"/>
                                          </p:val>
                                        </p:tav>
                                      </p:tavLst>
                                    </p:anim>
                                    <p:anim calcmode="lin" valueType="num">
                                      <p:cBhvr>
                                        <p:cTn id="25" dur="500"/>
                                        <p:tgtEl>
                                          <p:spTgt spid="12"/>
                                        </p:tgtEl>
                                        <p:attrNameLst>
                                          <p:attrName>ppt_h</p:attrName>
                                        </p:attrNameLst>
                                      </p:cBhvr>
                                      <p:tavLst>
                                        <p:tav tm="0">
                                          <p:val>
                                            <p:strVal val="ppt_h"/>
                                          </p:val>
                                        </p:tav>
                                        <p:tav tm="100000">
                                          <p:val>
                                            <p:fltVal val="0"/>
                                          </p:val>
                                        </p:tav>
                                      </p:tavLst>
                                    </p:anim>
                                    <p:animEffect transition="out" filter="fade">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par>
                                <p:cTn id="28" presetID="22" presetClass="entr" presetSubtype="2"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right)">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right)">
                                      <p:cBhvr>
                                        <p:cTn id="35" dur="500"/>
                                        <p:tgtEl>
                                          <p:spTgt spid="3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right)">
                                      <p:cBhvr>
                                        <p:cTn id="40" dur="500"/>
                                        <p:tgtEl>
                                          <p:spTgt spid="3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36"/>
                                        </p:tgtEl>
                                      </p:cBhvr>
                                    </p:animEffect>
                                    <p:set>
                                      <p:cBhvr>
                                        <p:cTn id="45" dur="1" fill="hold">
                                          <p:stCondLst>
                                            <p:cond delay="499"/>
                                          </p:stCondLst>
                                        </p:cTn>
                                        <p:tgtEl>
                                          <p:spTgt spid="36"/>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29"/>
                                        </p:tgtEl>
                                      </p:cBhvr>
                                    </p:animEffect>
                                    <p:set>
                                      <p:cBhvr>
                                        <p:cTn id="48" dur="1" fill="hold">
                                          <p:stCondLst>
                                            <p:cond delay="499"/>
                                          </p:stCondLst>
                                        </p:cTn>
                                        <p:tgtEl>
                                          <p:spTgt spid="29"/>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30"/>
                                        </p:tgtEl>
                                      </p:cBhvr>
                                    </p:animEffect>
                                    <p:set>
                                      <p:cBhvr>
                                        <p:cTn id="51" dur="1" fill="hold">
                                          <p:stCondLst>
                                            <p:cond delay="499"/>
                                          </p:stCondLst>
                                        </p:cTn>
                                        <p:tgtEl>
                                          <p:spTgt spid="30"/>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par>
                                <p:cTn id="55" presetID="53" presetClass="entr" presetSubtype="16"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29" grpId="0" animBg="1"/>
      <p:bldP spid="29" grpId="1" animBg="1"/>
      <p:bldP spid="30" grpId="0" animBg="1"/>
      <p:bldP spid="30" grpId="1" animBg="1"/>
      <p:bldP spid="31" grpId="0" animBg="1"/>
      <p:bldP spid="31"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lowchart: Process 35">
            <a:extLst>
              <a:ext uri="{FF2B5EF4-FFF2-40B4-BE49-F238E27FC236}">
                <a16:creationId xmlns:a16="http://schemas.microsoft.com/office/drawing/2014/main" id="{EDC21AD0-A07C-4ACB-88D2-DCA3494E573B}"/>
              </a:ext>
            </a:extLst>
          </p:cNvPr>
          <p:cNvSpPr/>
          <p:nvPr/>
        </p:nvSpPr>
        <p:spPr>
          <a:xfrm>
            <a:off x="436105" y="1684637"/>
            <a:ext cx="5186219" cy="1083276"/>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This is Elio. He lives with his dad and his gran. Elio’s Dad works early morning shifts and has to leave at three o’clock in the morning.</a:t>
            </a:r>
          </a:p>
        </p:txBody>
      </p:sp>
      <p:sp>
        <p:nvSpPr>
          <p:cNvPr id="2" name="Title 1"/>
          <p:cNvSpPr>
            <a:spLocks noGrp="1"/>
          </p:cNvSpPr>
          <p:nvPr>
            <p:ph type="title"/>
          </p:nvPr>
        </p:nvSpPr>
        <p:spPr/>
        <p:txBody>
          <a:bodyPr>
            <a:normAutofit fontScale="90000"/>
          </a:bodyPr>
          <a:lstStyle/>
          <a:p>
            <a:r>
              <a:rPr lang="en-GB" dirty="0"/>
              <a:t>Different Responsibilities</a:t>
            </a:r>
          </a:p>
        </p:txBody>
      </p:sp>
      <p:grpSp>
        <p:nvGrpSpPr>
          <p:cNvPr id="19" name="Group 18">
            <a:extLst>
              <a:ext uri="{FF2B5EF4-FFF2-40B4-BE49-F238E27FC236}">
                <a16:creationId xmlns:a16="http://schemas.microsoft.com/office/drawing/2014/main" id="{2680FFA8-273C-4F77-BB1E-8111B8A1C22D}"/>
              </a:ext>
            </a:extLst>
          </p:cNvPr>
          <p:cNvGrpSpPr/>
          <p:nvPr/>
        </p:nvGrpSpPr>
        <p:grpSpPr>
          <a:xfrm>
            <a:off x="5879819" y="1618809"/>
            <a:ext cx="2625577" cy="2625577"/>
            <a:chOff x="9171773" y="-1037968"/>
            <a:chExt cx="2266588" cy="2266588"/>
          </a:xfrm>
        </p:grpSpPr>
        <p:sp>
          <p:nvSpPr>
            <p:cNvPr id="21" name="Oval 20">
              <a:extLst>
                <a:ext uri="{FF2B5EF4-FFF2-40B4-BE49-F238E27FC236}">
                  <a16:creationId xmlns:a16="http://schemas.microsoft.com/office/drawing/2014/main" id="{A2EA8569-C6DB-485F-B817-1239EBCF7504}"/>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Oval 23">
              <a:extLst>
                <a:ext uri="{FF2B5EF4-FFF2-40B4-BE49-F238E27FC236}">
                  <a16:creationId xmlns:a16="http://schemas.microsoft.com/office/drawing/2014/main" id="{112F61C1-1B5E-4651-BEE1-CB8F09A97D2E}"/>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5" name="Oval 24">
              <a:extLst>
                <a:ext uri="{FF2B5EF4-FFF2-40B4-BE49-F238E27FC236}">
                  <a16:creationId xmlns:a16="http://schemas.microsoft.com/office/drawing/2014/main" id="{57B50A9F-4ED5-48D0-8719-E97BBBE51730}"/>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sp>
        <p:nvSpPr>
          <p:cNvPr id="29" name="Flowchart: Process 28">
            <a:extLst>
              <a:ext uri="{FF2B5EF4-FFF2-40B4-BE49-F238E27FC236}">
                <a16:creationId xmlns:a16="http://schemas.microsoft.com/office/drawing/2014/main" id="{4AD59FD4-447E-469A-BE46-389073EE0184}"/>
              </a:ext>
            </a:extLst>
          </p:cNvPr>
          <p:cNvSpPr/>
          <p:nvPr/>
        </p:nvSpPr>
        <p:spPr>
          <a:xfrm>
            <a:off x="436105" y="2926149"/>
            <a:ext cx="5186219" cy="1788683"/>
          </a:xfrm>
          <a:prstGeom prst="flowChartProcess">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Elio’s gran is not very well so she can’t really look after him. Every morning, Elio gets himself up and ready for school, makes breakfast for himself and his gran then walks to school on his own.</a:t>
            </a:r>
          </a:p>
        </p:txBody>
      </p:sp>
      <p:sp>
        <p:nvSpPr>
          <p:cNvPr id="30" name="Flowchart: Process 29">
            <a:extLst>
              <a:ext uri="{FF2B5EF4-FFF2-40B4-BE49-F238E27FC236}">
                <a16:creationId xmlns:a16="http://schemas.microsoft.com/office/drawing/2014/main" id="{A3A31727-DC30-43C9-858E-05DD7982D0D2}"/>
              </a:ext>
            </a:extLst>
          </p:cNvPr>
          <p:cNvSpPr/>
          <p:nvPr/>
        </p:nvSpPr>
        <p:spPr>
          <a:xfrm>
            <a:off x="436105" y="4873067"/>
            <a:ext cx="5186219" cy="1083276"/>
          </a:xfrm>
          <a:prstGeom prst="flowChartProcess">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Sometimes, Elio meets one of his friends on the way. It isn't far but he does have to cross three roads.</a:t>
            </a:r>
          </a:p>
        </p:txBody>
      </p:sp>
      <p:pic>
        <p:nvPicPr>
          <p:cNvPr id="4" name="Picture 3">
            <a:extLst>
              <a:ext uri="{FF2B5EF4-FFF2-40B4-BE49-F238E27FC236}">
                <a16:creationId xmlns:a16="http://schemas.microsoft.com/office/drawing/2014/main" id="{553A9111-DBB7-4A43-A9A0-8330018F48A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23840" y="1191075"/>
            <a:ext cx="3135584" cy="5117650"/>
          </a:xfrm>
          <a:prstGeom prst="rect">
            <a:avLst/>
          </a:prstGeom>
        </p:spPr>
      </p:pic>
      <p:grpSp>
        <p:nvGrpSpPr>
          <p:cNvPr id="26" name="Group 25">
            <a:extLst>
              <a:ext uri="{FF2B5EF4-FFF2-40B4-BE49-F238E27FC236}">
                <a16:creationId xmlns:a16="http://schemas.microsoft.com/office/drawing/2014/main" id="{90C1B27D-F05B-4E75-85F4-520E5C4AD297}"/>
              </a:ext>
            </a:extLst>
          </p:cNvPr>
          <p:cNvGrpSpPr/>
          <p:nvPr/>
        </p:nvGrpSpPr>
        <p:grpSpPr>
          <a:xfrm>
            <a:off x="1182415" y="3048766"/>
            <a:ext cx="3332131" cy="3332131"/>
            <a:chOff x="9171773" y="-1037968"/>
            <a:chExt cx="2266588" cy="2266588"/>
          </a:xfrm>
        </p:grpSpPr>
        <p:sp>
          <p:nvSpPr>
            <p:cNvPr id="27" name="Oval 26">
              <a:extLst>
                <a:ext uri="{FF2B5EF4-FFF2-40B4-BE49-F238E27FC236}">
                  <a16:creationId xmlns:a16="http://schemas.microsoft.com/office/drawing/2014/main" id="{3D884A54-F5EE-48F0-AC99-09AB8E543F03}"/>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8" name="Oval 27">
              <a:extLst>
                <a:ext uri="{FF2B5EF4-FFF2-40B4-BE49-F238E27FC236}">
                  <a16:creationId xmlns:a16="http://schemas.microsoft.com/office/drawing/2014/main" id="{C7040847-690D-44F9-8542-20694CC01FC1}"/>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2" name="Oval 31">
              <a:extLst>
                <a:ext uri="{FF2B5EF4-FFF2-40B4-BE49-F238E27FC236}">
                  <a16:creationId xmlns:a16="http://schemas.microsoft.com/office/drawing/2014/main" id="{5F84167E-CA8F-4305-936A-C3A535305760}"/>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6" name="Picture 5">
            <a:extLst>
              <a:ext uri="{FF2B5EF4-FFF2-40B4-BE49-F238E27FC236}">
                <a16:creationId xmlns:a16="http://schemas.microsoft.com/office/drawing/2014/main" id="{033E0A74-41C0-4518-A0B8-4087B70C46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31841" y="2847215"/>
            <a:ext cx="3282705" cy="4013481"/>
          </a:xfrm>
          <a:prstGeom prst="rect">
            <a:avLst/>
          </a:prstGeom>
        </p:spPr>
      </p:pic>
      <p:grpSp>
        <p:nvGrpSpPr>
          <p:cNvPr id="10" name="Group 9">
            <a:extLst>
              <a:ext uri="{FF2B5EF4-FFF2-40B4-BE49-F238E27FC236}">
                <a16:creationId xmlns:a16="http://schemas.microsoft.com/office/drawing/2014/main" id="{B986F020-C165-475F-B4F1-C0B5CF8D39CD}"/>
              </a:ext>
            </a:extLst>
          </p:cNvPr>
          <p:cNvGrpSpPr/>
          <p:nvPr/>
        </p:nvGrpSpPr>
        <p:grpSpPr>
          <a:xfrm>
            <a:off x="1325923" y="2260293"/>
            <a:ext cx="3188623" cy="3188623"/>
            <a:chOff x="4842452" y="1664471"/>
            <a:chExt cx="3188623" cy="3188623"/>
          </a:xfrm>
        </p:grpSpPr>
        <p:sp>
          <p:nvSpPr>
            <p:cNvPr id="9" name="Oval 8">
              <a:extLst>
                <a:ext uri="{FF2B5EF4-FFF2-40B4-BE49-F238E27FC236}">
                  <a16:creationId xmlns:a16="http://schemas.microsoft.com/office/drawing/2014/main" id="{20CEF607-161B-4AB4-9CC3-B89D29EDA5FC}"/>
                </a:ext>
              </a:extLst>
            </p:cNvPr>
            <p:cNvSpPr/>
            <p:nvPr/>
          </p:nvSpPr>
          <p:spPr>
            <a:xfrm>
              <a:off x="4842452" y="1664471"/>
              <a:ext cx="3188623" cy="3188623"/>
            </a:xfrm>
            <a:prstGeom prst="ellipse">
              <a:avLst/>
            </a:prstGeom>
            <a:solidFill>
              <a:srgbClr val="F1811A"/>
            </a:solidFill>
            <a:ln w="9842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5" name="Oval 34">
              <a:extLst>
                <a:ext uri="{FF2B5EF4-FFF2-40B4-BE49-F238E27FC236}">
                  <a16:creationId xmlns:a16="http://schemas.microsoft.com/office/drawing/2014/main" id="{64C3ECC2-BFBF-4707-BF1D-CE852282ABE5}"/>
                </a:ext>
              </a:extLst>
            </p:cNvPr>
            <p:cNvSpPr/>
            <p:nvPr/>
          </p:nvSpPr>
          <p:spPr>
            <a:xfrm>
              <a:off x="5084107" y="1906126"/>
              <a:ext cx="2705313" cy="2705313"/>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What are Elio’s responsibilities?</a:t>
              </a:r>
            </a:p>
          </p:txBody>
        </p:sp>
      </p:grpSp>
      <p:pic>
        <p:nvPicPr>
          <p:cNvPr id="20" name="Whole Class">
            <a:extLst>
              <a:ext uri="{FF2B5EF4-FFF2-40B4-BE49-F238E27FC236}">
                <a16:creationId xmlns:a16="http://schemas.microsoft.com/office/drawing/2014/main" id="{E5F09875-E28E-4E65-9681-29621F8FDF3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49514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par>
                                <p:cTn id="8" presetID="21" presetClass="entr" presetSubtype="1"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heel(1)">
                                      <p:cBhvr>
                                        <p:cTn id="10" dur="700"/>
                                        <p:tgtEl>
                                          <p:spTgt spid="26"/>
                                        </p:tgtEl>
                                      </p:cBhvr>
                                    </p:animEffect>
                                  </p:childTnLst>
                                </p:cTn>
                              </p:par>
                              <p:par>
                                <p:cTn id="11" presetID="42"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par>
                                <p:cTn id="21" presetID="10" presetClass="exit" presetSubtype="0" fill="hold" nodeType="withEffect">
                                  <p:stCondLst>
                                    <p:cond delay="0"/>
                                  </p:stCondLst>
                                  <p:childTnLst>
                                    <p:animEffect transition="out" filter="fade">
                                      <p:cBhvr>
                                        <p:cTn id="22" dur="500"/>
                                        <p:tgtEl>
                                          <p:spTgt spid="26"/>
                                        </p:tgtEl>
                                      </p:cBhvr>
                                    </p:animEffect>
                                    <p:set>
                                      <p:cBhvr>
                                        <p:cTn id="23" dur="1" fill="hold">
                                          <p:stCondLst>
                                            <p:cond delay="499"/>
                                          </p:stCondLst>
                                        </p:cTn>
                                        <p:tgtEl>
                                          <p:spTgt spid="26"/>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6"/>
                                        </p:tgtEl>
                                      </p:cBhvr>
                                    </p:animEffect>
                                    <p:set>
                                      <p:cBhvr>
                                        <p:cTn id="26" dur="1" fill="hold">
                                          <p:stCondLst>
                                            <p:cond delay="499"/>
                                          </p:stCondLst>
                                        </p:cTn>
                                        <p:tgtEl>
                                          <p:spTgt spid="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500"/>
                                        <p:tgtEl>
                                          <p:spTgt spid="36"/>
                                        </p:tgtEl>
                                      </p:cBhvr>
                                    </p:animEffect>
                                    <p:set>
                                      <p:cBhvr>
                                        <p:cTn id="36" dur="1" fill="hold">
                                          <p:stCondLst>
                                            <p:cond delay="499"/>
                                          </p:stCondLst>
                                        </p:cTn>
                                        <p:tgtEl>
                                          <p:spTgt spid="36"/>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9"/>
                                        </p:tgtEl>
                                      </p:cBhvr>
                                    </p:animEffect>
                                    <p:set>
                                      <p:cBhvr>
                                        <p:cTn id="39" dur="1" fill="hold">
                                          <p:stCondLst>
                                            <p:cond delay="499"/>
                                          </p:stCondLst>
                                        </p:cTn>
                                        <p:tgtEl>
                                          <p:spTgt spid="29"/>
                                        </p:tgtEl>
                                        <p:attrNameLst>
                                          <p:attrName>style.visibility</p:attrName>
                                        </p:attrNameLst>
                                      </p:cBhvr>
                                      <p:to>
                                        <p:strVal val="hidden"/>
                                      </p:to>
                                    </p:set>
                                  </p:childTnLst>
                                </p:cTn>
                              </p:par>
                              <p:par>
                                <p:cTn id="40" presetID="10" presetClass="exit" presetSubtype="0" fill="hold" grpId="1" nodeType="withEffect">
                                  <p:stCondLst>
                                    <p:cond delay="0"/>
                                  </p:stCondLst>
                                  <p:childTnLst>
                                    <p:animEffect transition="out" filter="fade">
                                      <p:cBhvr>
                                        <p:cTn id="41" dur="500"/>
                                        <p:tgtEl>
                                          <p:spTgt spid="30"/>
                                        </p:tgtEl>
                                      </p:cBhvr>
                                    </p:animEffect>
                                    <p:set>
                                      <p:cBhvr>
                                        <p:cTn id="42" dur="1" fill="hold">
                                          <p:stCondLst>
                                            <p:cond delay="499"/>
                                          </p:stCondLst>
                                        </p:cTn>
                                        <p:tgtEl>
                                          <p:spTgt spid="30"/>
                                        </p:tgtEl>
                                        <p:attrNameLst>
                                          <p:attrName>style.visibility</p:attrName>
                                        </p:attrNameLst>
                                      </p:cBhvr>
                                      <p:to>
                                        <p:strVal val="hidden"/>
                                      </p:to>
                                    </p:set>
                                  </p:childTnLst>
                                </p:cTn>
                              </p:par>
                              <p:par>
                                <p:cTn id="43" presetID="5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29" grpId="0" animBg="1"/>
      <p:bldP spid="29" grpId="1" animBg="1"/>
      <p:bldP spid="30" grpId="0" animBg="1"/>
      <p:bldP spid="30"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Different Responsibilities</a:t>
            </a:r>
          </a:p>
        </p:txBody>
      </p:sp>
      <p:grpSp>
        <p:nvGrpSpPr>
          <p:cNvPr id="19" name="Group 18">
            <a:extLst>
              <a:ext uri="{FF2B5EF4-FFF2-40B4-BE49-F238E27FC236}">
                <a16:creationId xmlns:a16="http://schemas.microsoft.com/office/drawing/2014/main" id="{2680FFA8-273C-4F77-BB1E-8111B8A1C22D}"/>
              </a:ext>
            </a:extLst>
          </p:cNvPr>
          <p:cNvGrpSpPr/>
          <p:nvPr/>
        </p:nvGrpSpPr>
        <p:grpSpPr>
          <a:xfrm>
            <a:off x="722461" y="1828874"/>
            <a:ext cx="2625577" cy="2625577"/>
            <a:chOff x="9171773" y="-1037968"/>
            <a:chExt cx="2266588" cy="2266588"/>
          </a:xfrm>
        </p:grpSpPr>
        <p:sp>
          <p:nvSpPr>
            <p:cNvPr id="21" name="Oval 20">
              <a:extLst>
                <a:ext uri="{FF2B5EF4-FFF2-40B4-BE49-F238E27FC236}">
                  <a16:creationId xmlns:a16="http://schemas.microsoft.com/office/drawing/2014/main" id="{A2EA8569-C6DB-485F-B817-1239EBCF7504}"/>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Oval 23">
              <a:extLst>
                <a:ext uri="{FF2B5EF4-FFF2-40B4-BE49-F238E27FC236}">
                  <a16:creationId xmlns:a16="http://schemas.microsoft.com/office/drawing/2014/main" id="{112F61C1-1B5E-4651-BEE1-CB8F09A97D2E}"/>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5" name="Oval 24">
              <a:extLst>
                <a:ext uri="{FF2B5EF4-FFF2-40B4-BE49-F238E27FC236}">
                  <a16:creationId xmlns:a16="http://schemas.microsoft.com/office/drawing/2014/main" id="{57B50A9F-4ED5-48D0-8719-E97BBBE51730}"/>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6" name="Picture 5">
            <a:extLst>
              <a:ext uri="{FF2B5EF4-FFF2-40B4-BE49-F238E27FC236}">
                <a16:creationId xmlns:a16="http://schemas.microsoft.com/office/drawing/2014/main" id="{46AA35FE-4626-4071-A630-A0F8F673F5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08023" y="1385673"/>
            <a:ext cx="1424431" cy="4916874"/>
          </a:xfrm>
          <a:prstGeom prst="rect">
            <a:avLst/>
          </a:prstGeom>
        </p:spPr>
      </p:pic>
      <p:grpSp>
        <p:nvGrpSpPr>
          <p:cNvPr id="46" name="Group 45">
            <a:extLst>
              <a:ext uri="{FF2B5EF4-FFF2-40B4-BE49-F238E27FC236}">
                <a16:creationId xmlns:a16="http://schemas.microsoft.com/office/drawing/2014/main" id="{5EC659D3-C137-4675-8751-742682F96E11}"/>
              </a:ext>
            </a:extLst>
          </p:cNvPr>
          <p:cNvGrpSpPr/>
          <p:nvPr/>
        </p:nvGrpSpPr>
        <p:grpSpPr>
          <a:xfrm>
            <a:off x="4121292" y="3200123"/>
            <a:ext cx="2929215" cy="2929215"/>
            <a:chOff x="428208" y="-3160946"/>
            <a:chExt cx="2085501" cy="2085501"/>
          </a:xfrm>
        </p:grpSpPr>
        <p:sp>
          <p:nvSpPr>
            <p:cNvPr id="47" name="Oval 46">
              <a:extLst>
                <a:ext uri="{FF2B5EF4-FFF2-40B4-BE49-F238E27FC236}">
                  <a16:creationId xmlns:a16="http://schemas.microsoft.com/office/drawing/2014/main" id="{C683DDF3-1AD5-4008-9326-AD0C69CE67AB}"/>
                </a:ext>
              </a:extLst>
            </p:cNvPr>
            <p:cNvSpPr/>
            <p:nvPr/>
          </p:nvSpPr>
          <p:spPr>
            <a:xfrm>
              <a:off x="428208" y="-3160946"/>
              <a:ext cx="2085501" cy="208550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8" name="Oval 47">
              <a:extLst>
                <a:ext uri="{FF2B5EF4-FFF2-40B4-BE49-F238E27FC236}">
                  <a16:creationId xmlns:a16="http://schemas.microsoft.com/office/drawing/2014/main" id="{0B23556F-7D52-4E40-B85F-D9542EC20A4F}"/>
                </a:ext>
              </a:extLst>
            </p:cNvPr>
            <p:cNvSpPr/>
            <p:nvPr/>
          </p:nvSpPr>
          <p:spPr>
            <a:xfrm>
              <a:off x="662004" y="-2927150"/>
              <a:ext cx="1617908" cy="161790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15" name="Group 14">
            <a:extLst>
              <a:ext uri="{FF2B5EF4-FFF2-40B4-BE49-F238E27FC236}">
                <a16:creationId xmlns:a16="http://schemas.microsoft.com/office/drawing/2014/main" id="{99C891B0-8DF5-43EF-959F-02FE8F30A8E8}"/>
              </a:ext>
            </a:extLst>
          </p:cNvPr>
          <p:cNvGrpSpPr/>
          <p:nvPr/>
        </p:nvGrpSpPr>
        <p:grpSpPr>
          <a:xfrm>
            <a:off x="5415627" y="2768728"/>
            <a:ext cx="3188623" cy="3188623"/>
            <a:chOff x="4475868" y="-3607745"/>
            <a:chExt cx="3188623" cy="3188623"/>
          </a:xfrm>
        </p:grpSpPr>
        <p:grpSp>
          <p:nvGrpSpPr>
            <p:cNvPr id="32" name="Group 31">
              <a:extLst>
                <a:ext uri="{FF2B5EF4-FFF2-40B4-BE49-F238E27FC236}">
                  <a16:creationId xmlns:a16="http://schemas.microsoft.com/office/drawing/2014/main" id="{87E8533F-15AA-42D1-9A58-B70DA27E4C1F}"/>
                </a:ext>
              </a:extLst>
            </p:cNvPr>
            <p:cNvGrpSpPr/>
            <p:nvPr/>
          </p:nvGrpSpPr>
          <p:grpSpPr>
            <a:xfrm>
              <a:off x="4475868" y="-3607745"/>
              <a:ext cx="3188623" cy="3188623"/>
              <a:chOff x="4842452" y="1664471"/>
              <a:chExt cx="3188623" cy="3188623"/>
            </a:xfrm>
          </p:grpSpPr>
          <p:sp>
            <p:nvSpPr>
              <p:cNvPr id="33" name="Oval 32">
                <a:extLst>
                  <a:ext uri="{FF2B5EF4-FFF2-40B4-BE49-F238E27FC236}">
                    <a16:creationId xmlns:a16="http://schemas.microsoft.com/office/drawing/2014/main" id="{E7DFA994-15BD-4CD9-B688-CF2E88FC8CFF}"/>
                  </a:ext>
                </a:extLst>
              </p:cNvPr>
              <p:cNvSpPr/>
              <p:nvPr/>
            </p:nvSpPr>
            <p:spPr>
              <a:xfrm>
                <a:off x="4842452" y="1664471"/>
                <a:ext cx="3188623" cy="3188623"/>
              </a:xfrm>
              <a:prstGeom prst="ellipse">
                <a:avLst/>
              </a:prstGeom>
              <a:solidFill>
                <a:srgbClr val="F1811A"/>
              </a:solidFill>
              <a:ln w="9842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1" name="Oval 40">
                <a:extLst>
                  <a:ext uri="{FF2B5EF4-FFF2-40B4-BE49-F238E27FC236}">
                    <a16:creationId xmlns:a16="http://schemas.microsoft.com/office/drawing/2014/main" id="{58696BDC-7AA9-43F9-8710-756C951AF734}"/>
                  </a:ext>
                </a:extLst>
              </p:cNvPr>
              <p:cNvSpPr/>
              <p:nvPr/>
            </p:nvSpPr>
            <p:spPr>
              <a:xfrm>
                <a:off x="5084107" y="1906126"/>
                <a:ext cx="2705313" cy="2705313"/>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14" name="Picture 13">
              <a:extLst>
                <a:ext uri="{FF2B5EF4-FFF2-40B4-BE49-F238E27FC236}">
                  <a16:creationId xmlns:a16="http://schemas.microsoft.com/office/drawing/2014/main" id="{CD4C19CA-52C7-4376-9C0F-F9E0A8646C73}"/>
                </a:ext>
              </a:extLst>
            </p:cNvPr>
            <p:cNvPicPr>
              <a:picLocks/>
            </p:cNvPicPr>
            <p:nvPr/>
          </p:nvPicPr>
          <p:blipFill rotWithShape="1">
            <a:blip r:embed="rId3" cstate="screen">
              <a:extLst>
                <a:ext uri="{28A0092B-C50C-407E-A947-70E740481C1C}">
                  <a14:useLocalDpi xmlns:a14="http://schemas.microsoft.com/office/drawing/2010/main"/>
                </a:ext>
              </a:extLst>
            </a:blip>
            <a:srcRect/>
            <a:stretch/>
          </p:blipFill>
          <p:spPr>
            <a:xfrm>
              <a:off x="4828325" y="-3255338"/>
              <a:ext cx="2483708" cy="2483809"/>
            </a:xfrm>
            <a:prstGeom prst="ellipse">
              <a:avLst/>
            </a:prstGeom>
          </p:spPr>
        </p:pic>
      </p:grpSp>
      <p:grpSp>
        <p:nvGrpSpPr>
          <p:cNvPr id="16" name="Group 15">
            <a:extLst>
              <a:ext uri="{FF2B5EF4-FFF2-40B4-BE49-F238E27FC236}">
                <a16:creationId xmlns:a16="http://schemas.microsoft.com/office/drawing/2014/main" id="{7F9E29C4-817A-4F7E-BF41-F749314817CF}"/>
              </a:ext>
            </a:extLst>
          </p:cNvPr>
          <p:cNvGrpSpPr/>
          <p:nvPr/>
        </p:nvGrpSpPr>
        <p:grpSpPr>
          <a:xfrm>
            <a:off x="3282761" y="4043837"/>
            <a:ext cx="2085501" cy="2085501"/>
            <a:chOff x="428208" y="-3160946"/>
            <a:chExt cx="2085501" cy="2085501"/>
          </a:xfrm>
        </p:grpSpPr>
        <p:sp>
          <p:nvSpPr>
            <p:cNvPr id="44" name="Oval 43">
              <a:extLst>
                <a:ext uri="{FF2B5EF4-FFF2-40B4-BE49-F238E27FC236}">
                  <a16:creationId xmlns:a16="http://schemas.microsoft.com/office/drawing/2014/main" id="{179336FB-4C16-432E-9ACF-9733B455450B}"/>
                </a:ext>
              </a:extLst>
            </p:cNvPr>
            <p:cNvSpPr/>
            <p:nvPr/>
          </p:nvSpPr>
          <p:spPr>
            <a:xfrm>
              <a:off x="428208" y="-3160946"/>
              <a:ext cx="2085501" cy="208550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5" name="Oval 44">
              <a:extLst>
                <a:ext uri="{FF2B5EF4-FFF2-40B4-BE49-F238E27FC236}">
                  <a16:creationId xmlns:a16="http://schemas.microsoft.com/office/drawing/2014/main" id="{6B626022-C617-4443-B88A-7C228329A74C}"/>
                </a:ext>
              </a:extLst>
            </p:cNvPr>
            <p:cNvSpPr/>
            <p:nvPr/>
          </p:nvSpPr>
          <p:spPr>
            <a:xfrm>
              <a:off x="662004" y="-2927150"/>
              <a:ext cx="1617908" cy="1617908"/>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11" name="Picture 10">
            <a:extLst>
              <a:ext uri="{FF2B5EF4-FFF2-40B4-BE49-F238E27FC236}">
                <a16:creationId xmlns:a16="http://schemas.microsoft.com/office/drawing/2014/main" id="{38BD0F77-B1A4-496E-B2A8-E8C9B82555F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37726" y="2644345"/>
            <a:ext cx="2167296" cy="3760119"/>
          </a:xfrm>
          <a:prstGeom prst="rect">
            <a:avLst/>
          </a:prstGeom>
        </p:spPr>
      </p:pic>
      <p:sp>
        <p:nvSpPr>
          <p:cNvPr id="36" name="Flowchart: Process 35">
            <a:extLst>
              <a:ext uri="{FF2B5EF4-FFF2-40B4-BE49-F238E27FC236}">
                <a16:creationId xmlns:a16="http://schemas.microsoft.com/office/drawing/2014/main" id="{EDC21AD0-A07C-4ACB-88D2-DCA3494E573B}"/>
              </a:ext>
            </a:extLst>
          </p:cNvPr>
          <p:cNvSpPr/>
          <p:nvPr/>
        </p:nvSpPr>
        <p:spPr>
          <a:xfrm>
            <a:off x="3475867" y="1524000"/>
            <a:ext cx="5218828" cy="1083276"/>
          </a:xfrm>
          <a:prstGeom prst="flowChartProcess">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This is Scotty. Scotty’s family travel around quite a lot, as they set up funfairs in </a:t>
            </a:r>
            <a:br>
              <a:rPr lang="en-GB" dirty="0">
                <a:latin typeface="Twinkl" pitchFamily="2" charset="0"/>
              </a:rPr>
            </a:br>
            <a:r>
              <a:rPr lang="en-GB" dirty="0">
                <a:latin typeface="Twinkl" pitchFamily="2" charset="0"/>
              </a:rPr>
              <a:t>different towns. </a:t>
            </a:r>
          </a:p>
        </p:txBody>
      </p:sp>
      <p:sp>
        <p:nvSpPr>
          <p:cNvPr id="29" name="Flowchart: Process 28">
            <a:extLst>
              <a:ext uri="{FF2B5EF4-FFF2-40B4-BE49-F238E27FC236}">
                <a16:creationId xmlns:a16="http://schemas.microsoft.com/office/drawing/2014/main" id="{4AD59FD4-447E-469A-BE46-389073EE0184}"/>
              </a:ext>
            </a:extLst>
          </p:cNvPr>
          <p:cNvSpPr/>
          <p:nvPr/>
        </p:nvSpPr>
        <p:spPr>
          <a:xfrm>
            <a:off x="3475867" y="2757816"/>
            <a:ext cx="5218828" cy="1083276"/>
          </a:xfrm>
          <a:prstGeom prst="flowChartProcess">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Scotty helps set up the stalls and rides, which involves using certain tools and doing some heavy lifting.</a:t>
            </a:r>
          </a:p>
        </p:txBody>
      </p:sp>
      <p:sp>
        <p:nvSpPr>
          <p:cNvPr id="30" name="Flowchart: Process 29">
            <a:extLst>
              <a:ext uri="{FF2B5EF4-FFF2-40B4-BE49-F238E27FC236}">
                <a16:creationId xmlns:a16="http://schemas.microsoft.com/office/drawing/2014/main" id="{A3A31727-DC30-43C9-858E-05DD7982D0D2}"/>
              </a:ext>
            </a:extLst>
          </p:cNvPr>
          <p:cNvSpPr/>
          <p:nvPr/>
        </p:nvSpPr>
        <p:spPr>
          <a:xfrm>
            <a:off x="3475867" y="3991632"/>
            <a:ext cx="5218828" cy="1083276"/>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5738"/>
            <a:r>
              <a:rPr lang="en-GB" dirty="0">
                <a:latin typeface="Twinkl" pitchFamily="2" charset="0"/>
              </a:rPr>
              <a:t>Scotty watches the adults to see how to do it and listens to the instructions they give him so that he stays safe.</a:t>
            </a:r>
          </a:p>
        </p:txBody>
      </p:sp>
      <p:grpSp>
        <p:nvGrpSpPr>
          <p:cNvPr id="10" name="Group 9">
            <a:extLst>
              <a:ext uri="{FF2B5EF4-FFF2-40B4-BE49-F238E27FC236}">
                <a16:creationId xmlns:a16="http://schemas.microsoft.com/office/drawing/2014/main" id="{B986F020-C165-475F-B4F1-C0B5CF8D39CD}"/>
              </a:ext>
            </a:extLst>
          </p:cNvPr>
          <p:cNvGrpSpPr/>
          <p:nvPr/>
        </p:nvGrpSpPr>
        <p:grpSpPr>
          <a:xfrm>
            <a:off x="4323468" y="2146385"/>
            <a:ext cx="3188623" cy="3188623"/>
            <a:chOff x="4842452" y="1664471"/>
            <a:chExt cx="3188623" cy="3188623"/>
          </a:xfrm>
        </p:grpSpPr>
        <p:sp>
          <p:nvSpPr>
            <p:cNvPr id="9" name="Oval 8">
              <a:extLst>
                <a:ext uri="{FF2B5EF4-FFF2-40B4-BE49-F238E27FC236}">
                  <a16:creationId xmlns:a16="http://schemas.microsoft.com/office/drawing/2014/main" id="{20CEF607-161B-4AB4-9CC3-B89D29EDA5FC}"/>
                </a:ext>
              </a:extLst>
            </p:cNvPr>
            <p:cNvSpPr/>
            <p:nvPr/>
          </p:nvSpPr>
          <p:spPr>
            <a:xfrm>
              <a:off x="4842452" y="1664471"/>
              <a:ext cx="3188623" cy="3188623"/>
            </a:xfrm>
            <a:prstGeom prst="ellipse">
              <a:avLst/>
            </a:prstGeom>
            <a:solidFill>
              <a:srgbClr val="F1811A"/>
            </a:solidFill>
            <a:ln w="9842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5" name="Oval 34">
              <a:extLst>
                <a:ext uri="{FF2B5EF4-FFF2-40B4-BE49-F238E27FC236}">
                  <a16:creationId xmlns:a16="http://schemas.microsoft.com/office/drawing/2014/main" id="{64C3ECC2-BFBF-4707-BF1D-CE852282ABE5}"/>
                </a:ext>
              </a:extLst>
            </p:cNvPr>
            <p:cNvSpPr/>
            <p:nvPr/>
          </p:nvSpPr>
          <p:spPr>
            <a:xfrm>
              <a:off x="5084107" y="1906126"/>
              <a:ext cx="2705313" cy="2705313"/>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dirty="0">
                  <a:latin typeface="Twinkl" pitchFamily="2" charset="0"/>
                </a:rPr>
                <a:t>What are Scotty’s responsibilities?</a:t>
              </a:r>
            </a:p>
          </p:txBody>
        </p:sp>
      </p:grpSp>
      <p:pic>
        <p:nvPicPr>
          <p:cNvPr id="27" name="Whole Class">
            <a:extLst>
              <a:ext uri="{FF2B5EF4-FFF2-40B4-BE49-F238E27FC236}">
                <a16:creationId xmlns:a16="http://schemas.microsoft.com/office/drawing/2014/main" id="{359A659C-1AE5-442D-AE93-E06C039AD14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3848801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right)">
                                      <p:cBhvr>
                                        <p:cTn id="7" dur="500"/>
                                        <p:tgtEl>
                                          <p:spTgt spid="36"/>
                                        </p:tgtEl>
                                      </p:cBhvr>
                                    </p:animEffect>
                                  </p:childTnLst>
                                </p:cTn>
                              </p:par>
                              <p:par>
                                <p:cTn id="8" presetID="21" presetClass="entr" presetSubtype="1"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heel(1)">
                                      <p:cBhvr>
                                        <p:cTn id="10" dur="2000"/>
                                        <p:tgtEl>
                                          <p:spTgt spid="15"/>
                                        </p:tgtEl>
                                      </p:cBhvr>
                                    </p:animEffect>
                                  </p:childTnLst>
                                </p:cTn>
                              </p:par>
                              <p:par>
                                <p:cTn id="11" presetID="21" presetClass="entr" presetSubtype="1" fill="hold" nodeType="with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wheel(1)">
                                      <p:cBhvr>
                                        <p:cTn id="13" dur="2000"/>
                                        <p:tgtEl>
                                          <p:spTgt spid="46"/>
                                        </p:tgtEl>
                                      </p:cBhvr>
                                    </p:animEffect>
                                  </p:childTnLst>
                                </p:cTn>
                              </p:par>
                              <p:par>
                                <p:cTn id="14" presetID="21" presetClass="entr" presetSubtype="1"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heel(1)">
                                      <p:cBhvr>
                                        <p:cTn id="16" dur="2000"/>
                                        <p:tgtEl>
                                          <p:spTgt spid="16"/>
                                        </p:tgtEl>
                                      </p:cBhvr>
                                    </p:animEffect>
                                  </p:childTnLst>
                                </p:cTn>
                              </p:par>
                              <p:par>
                                <p:cTn id="17" presetID="10"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5"/>
                                        </p:tgtEl>
                                      </p:cBhvr>
                                    </p:animEffect>
                                    <p:set>
                                      <p:cBhvr>
                                        <p:cTn id="24" dur="1" fill="hold">
                                          <p:stCondLst>
                                            <p:cond delay="499"/>
                                          </p:stCondLst>
                                        </p:cTn>
                                        <p:tgtEl>
                                          <p:spTgt spid="15"/>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46"/>
                                        </p:tgtEl>
                                      </p:cBhvr>
                                    </p:animEffect>
                                    <p:set>
                                      <p:cBhvr>
                                        <p:cTn id="27" dur="1" fill="hold">
                                          <p:stCondLst>
                                            <p:cond delay="499"/>
                                          </p:stCondLst>
                                        </p:cTn>
                                        <p:tgtEl>
                                          <p:spTgt spid="46"/>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16"/>
                                        </p:tgtEl>
                                      </p:cBhvr>
                                    </p:animEffect>
                                    <p:set>
                                      <p:cBhvr>
                                        <p:cTn id="30" dur="1" fill="hold">
                                          <p:stCondLst>
                                            <p:cond delay="499"/>
                                          </p:stCondLst>
                                        </p:cTn>
                                        <p:tgtEl>
                                          <p:spTgt spid="16"/>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11"/>
                                        </p:tgtEl>
                                      </p:cBhvr>
                                    </p:animEffect>
                                    <p:set>
                                      <p:cBhvr>
                                        <p:cTn id="33" dur="1" fill="hold">
                                          <p:stCondLst>
                                            <p:cond delay="499"/>
                                          </p:stCondLst>
                                        </p:cTn>
                                        <p:tgtEl>
                                          <p:spTgt spid="11"/>
                                        </p:tgtEl>
                                        <p:attrNameLst>
                                          <p:attrName>style.visibility</p:attrName>
                                        </p:attrNameLst>
                                      </p:cBhvr>
                                      <p:to>
                                        <p:strVal val="hidden"/>
                                      </p:to>
                                    </p:set>
                                  </p:childTnLst>
                                </p:cTn>
                              </p:par>
                              <p:par>
                                <p:cTn id="34" presetID="22" presetClass="entr" presetSubtype="2"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right)">
                                      <p:cBhvr>
                                        <p:cTn id="36" dur="500"/>
                                        <p:tgtEl>
                                          <p:spTgt spid="2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2"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right)">
                                      <p:cBhvr>
                                        <p:cTn id="41" dur="500"/>
                                        <p:tgtEl>
                                          <p:spTgt spid="3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1" nodeType="clickEffect">
                                  <p:stCondLst>
                                    <p:cond delay="0"/>
                                  </p:stCondLst>
                                  <p:childTnLst>
                                    <p:animEffect transition="out" filter="fade">
                                      <p:cBhvr>
                                        <p:cTn id="45" dur="500"/>
                                        <p:tgtEl>
                                          <p:spTgt spid="36"/>
                                        </p:tgtEl>
                                      </p:cBhvr>
                                    </p:animEffect>
                                    <p:set>
                                      <p:cBhvr>
                                        <p:cTn id="46" dur="1" fill="hold">
                                          <p:stCondLst>
                                            <p:cond delay="499"/>
                                          </p:stCondLst>
                                        </p:cTn>
                                        <p:tgtEl>
                                          <p:spTgt spid="36"/>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29"/>
                                        </p:tgtEl>
                                      </p:cBhvr>
                                    </p:animEffect>
                                    <p:set>
                                      <p:cBhvr>
                                        <p:cTn id="49" dur="1" fill="hold">
                                          <p:stCondLst>
                                            <p:cond delay="499"/>
                                          </p:stCondLst>
                                        </p:cTn>
                                        <p:tgtEl>
                                          <p:spTgt spid="29"/>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30"/>
                                        </p:tgtEl>
                                      </p:cBhvr>
                                    </p:animEffect>
                                    <p:set>
                                      <p:cBhvr>
                                        <p:cTn id="52" dur="1" fill="hold">
                                          <p:stCondLst>
                                            <p:cond delay="499"/>
                                          </p:stCondLst>
                                        </p:cTn>
                                        <p:tgtEl>
                                          <p:spTgt spid="30"/>
                                        </p:tgtEl>
                                        <p:attrNameLst>
                                          <p:attrName>style.visibility</p:attrName>
                                        </p:attrNameLst>
                                      </p:cBhvr>
                                      <p:to>
                                        <p:strVal val="hidden"/>
                                      </p:to>
                                    </p:set>
                                  </p:childTnLst>
                                </p:cTn>
                              </p:par>
                              <p:par>
                                <p:cTn id="53" presetID="53" presetClass="entr" presetSubtype="16"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29" grpId="0" animBg="1"/>
      <p:bldP spid="29" grpId="1" animBg="1"/>
      <p:bldP spid="30" grpId="0" animBg="1"/>
      <p:bldP spid="30"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32C7FEA3-0835-4976-8279-F44D782D0D8F}"/>
              </a:ext>
            </a:extLst>
          </p:cNvPr>
          <p:cNvGrpSpPr/>
          <p:nvPr/>
        </p:nvGrpSpPr>
        <p:grpSpPr>
          <a:xfrm>
            <a:off x="2555875" y="2582620"/>
            <a:ext cx="3635859" cy="3635859"/>
            <a:chOff x="9171773" y="-1037968"/>
            <a:chExt cx="2266588" cy="2266588"/>
          </a:xfrm>
        </p:grpSpPr>
        <p:sp>
          <p:nvSpPr>
            <p:cNvPr id="21" name="Oval 20">
              <a:extLst>
                <a:ext uri="{FF2B5EF4-FFF2-40B4-BE49-F238E27FC236}">
                  <a16:creationId xmlns:a16="http://schemas.microsoft.com/office/drawing/2014/main" id="{F426912E-29C7-4DD7-8137-3D13721F1A75}"/>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2" name="Oval 21">
              <a:extLst>
                <a:ext uri="{FF2B5EF4-FFF2-40B4-BE49-F238E27FC236}">
                  <a16:creationId xmlns:a16="http://schemas.microsoft.com/office/drawing/2014/main" id="{6400501A-E790-4660-8BDE-4AF203BE1B63}"/>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3" name="Oval 22">
              <a:extLst>
                <a:ext uri="{FF2B5EF4-FFF2-40B4-BE49-F238E27FC236}">
                  <a16:creationId xmlns:a16="http://schemas.microsoft.com/office/drawing/2014/main" id="{789DA3B6-1B53-45AD-B4C3-B0170BA53EBA}"/>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11" name="Group 10">
            <a:extLst>
              <a:ext uri="{FF2B5EF4-FFF2-40B4-BE49-F238E27FC236}">
                <a16:creationId xmlns:a16="http://schemas.microsoft.com/office/drawing/2014/main" id="{2726BA1C-D67E-4AC2-840E-8C3117239619}"/>
              </a:ext>
            </a:extLst>
          </p:cNvPr>
          <p:cNvGrpSpPr/>
          <p:nvPr/>
        </p:nvGrpSpPr>
        <p:grpSpPr>
          <a:xfrm>
            <a:off x="539750" y="3683148"/>
            <a:ext cx="2625577" cy="2625577"/>
            <a:chOff x="9171773" y="-1037968"/>
            <a:chExt cx="2266588" cy="2266588"/>
          </a:xfrm>
        </p:grpSpPr>
        <p:sp>
          <p:nvSpPr>
            <p:cNvPr id="12" name="Oval 11">
              <a:extLst>
                <a:ext uri="{FF2B5EF4-FFF2-40B4-BE49-F238E27FC236}">
                  <a16:creationId xmlns:a16="http://schemas.microsoft.com/office/drawing/2014/main" id="{B6D51028-73BD-4F4F-9A54-242D59610D80}"/>
                </a:ext>
              </a:extLst>
            </p:cNvPr>
            <p:cNvSpPr/>
            <p:nvPr/>
          </p:nvSpPr>
          <p:spPr>
            <a:xfrm>
              <a:off x="9171773" y="-1037968"/>
              <a:ext cx="2266588" cy="22665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3" name="Oval 12">
              <a:extLst>
                <a:ext uri="{FF2B5EF4-FFF2-40B4-BE49-F238E27FC236}">
                  <a16:creationId xmlns:a16="http://schemas.microsoft.com/office/drawing/2014/main" id="{0CD80121-5A51-4BAD-85EE-61E27D320106}"/>
                </a:ext>
              </a:extLst>
            </p:cNvPr>
            <p:cNvSpPr/>
            <p:nvPr/>
          </p:nvSpPr>
          <p:spPr>
            <a:xfrm>
              <a:off x="9404890" y="-804851"/>
              <a:ext cx="1800355" cy="1800355"/>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5" name="Oval 14">
              <a:extLst>
                <a:ext uri="{FF2B5EF4-FFF2-40B4-BE49-F238E27FC236}">
                  <a16:creationId xmlns:a16="http://schemas.microsoft.com/office/drawing/2014/main" id="{8787B333-D62E-4B14-87C3-9DAEE1C0FF56}"/>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sp>
        <p:nvSpPr>
          <p:cNvPr id="37" name="Flowchart: Process 36">
            <a:extLst>
              <a:ext uri="{FF2B5EF4-FFF2-40B4-BE49-F238E27FC236}">
                <a16:creationId xmlns:a16="http://schemas.microsoft.com/office/drawing/2014/main" id="{8EBFE097-B604-4BBA-B07B-FB8F944E8D04}"/>
              </a:ext>
            </a:extLst>
          </p:cNvPr>
          <p:cNvSpPr/>
          <p:nvPr/>
        </p:nvSpPr>
        <p:spPr>
          <a:xfrm>
            <a:off x="446270" y="1522799"/>
            <a:ext cx="8251459" cy="798369"/>
          </a:xfrm>
          <a:prstGeom prst="flowChartProcess">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en-GB" dirty="0">
                <a:solidFill>
                  <a:schemeClr val="bg1"/>
                </a:solidFill>
                <a:latin typeface="Twinkl" pitchFamily="2" charset="0"/>
              </a:rPr>
              <a:t>Some people have greater responsibilities than others. The older we get and the more independent we get, the more responsibilities we take on.</a:t>
            </a:r>
          </a:p>
        </p:txBody>
      </p:sp>
      <p:sp>
        <p:nvSpPr>
          <p:cNvPr id="2" name="Title 1"/>
          <p:cNvSpPr>
            <a:spLocks noGrp="1"/>
          </p:cNvSpPr>
          <p:nvPr>
            <p:ph type="title"/>
          </p:nvPr>
        </p:nvSpPr>
        <p:spPr/>
        <p:txBody>
          <a:bodyPr>
            <a:normAutofit fontScale="90000"/>
          </a:bodyPr>
          <a:lstStyle/>
          <a:p>
            <a:r>
              <a:rPr lang="en-GB" dirty="0"/>
              <a:t>Different Responsibilities</a:t>
            </a:r>
          </a:p>
        </p:txBody>
      </p:sp>
      <p:pic>
        <p:nvPicPr>
          <p:cNvPr id="8" name="Picture 7">
            <a:extLst>
              <a:ext uri="{FF2B5EF4-FFF2-40B4-BE49-F238E27FC236}">
                <a16:creationId xmlns:a16="http://schemas.microsoft.com/office/drawing/2014/main" id="{ABD5444E-C73B-4FED-BB0D-F25B8A11CB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9880" y="2446638"/>
            <a:ext cx="2277747" cy="3862087"/>
          </a:xfrm>
          <a:prstGeom prst="rect">
            <a:avLst/>
          </a:prstGeom>
        </p:spPr>
      </p:pic>
      <p:pic>
        <p:nvPicPr>
          <p:cNvPr id="9" name="Picture 8">
            <a:extLst>
              <a:ext uri="{FF2B5EF4-FFF2-40B4-BE49-F238E27FC236}">
                <a16:creationId xmlns:a16="http://schemas.microsoft.com/office/drawing/2014/main" id="{B4D819C3-9079-4722-823F-152691EAA5E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76056" y="2384854"/>
            <a:ext cx="2404156" cy="3923871"/>
          </a:xfrm>
          <a:prstGeom prst="rect">
            <a:avLst/>
          </a:prstGeom>
        </p:spPr>
      </p:pic>
      <p:grpSp>
        <p:nvGrpSpPr>
          <p:cNvPr id="16" name="Group 15">
            <a:extLst>
              <a:ext uri="{FF2B5EF4-FFF2-40B4-BE49-F238E27FC236}">
                <a16:creationId xmlns:a16="http://schemas.microsoft.com/office/drawing/2014/main" id="{4703AD79-FD27-490B-BA89-25F4CF3D30D5}"/>
              </a:ext>
            </a:extLst>
          </p:cNvPr>
          <p:cNvGrpSpPr/>
          <p:nvPr/>
        </p:nvGrpSpPr>
        <p:grpSpPr>
          <a:xfrm>
            <a:off x="5762773" y="2514729"/>
            <a:ext cx="2625577" cy="2625577"/>
            <a:chOff x="9171773" y="-1037968"/>
            <a:chExt cx="2266588" cy="2266588"/>
          </a:xfrm>
        </p:grpSpPr>
        <p:sp>
          <p:nvSpPr>
            <p:cNvPr id="17" name="Oval 16">
              <a:extLst>
                <a:ext uri="{FF2B5EF4-FFF2-40B4-BE49-F238E27FC236}">
                  <a16:creationId xmlns:a16="http://schemas.microsoft.com/office/drawing/2014/main" id="{E3309C65-3822-4D55-A90C-248CF26D897C}"/>
                </a:ext>
              </a:extLst>
            </p:cNvPr>
            <p:cNvSpPr/>
            <p:nvPr/>
          </p:nvSpPr>
          <p:spPr>
            <a:xfrm>
              <a:off x="9171773" y="-1037968"/>
              <a:ext cx="2266588" cy="22665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8" name="Oval 17">
              <a:extLst>
                <a:ext uri="{FF2B5EF4-FFF2-40B4-BE49-F238E27FC236}">
                  <a16:creationId xmlns:a16="http://schemas.microsoft.com/office/drawing/2014/main" id="{9FF65FAB-2773-4DB3-B374-3B986B784568}"/>
                </a:ext>
              </a:extLst>
            </p:cNvPr>
            <p:cNvSpPr/>
            <p:nvPr/>
          </p:nvSpPr>
          <p:spPr>
            <a:xfrm>
              <a:off x="9404890" y="-804851"/>
              <a:ext cx="1800355" cy="180035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9" name="Oval 18">
              <a:extLst>
                <a:ext uri="{FF2B5EF4-FFF2-40B4-BE49-F238E27FC236}">
                  <a16:creationId xmlns:a16="http://schemas.microsoft.com/office/drawing/2014/main" id="{17D4F2A9-F672-4525-8FC9-0C8FFADC490C}"/>
                </a:ext>
              </a:extLst>
            </p:cNvPr>
            <p:cNvSpPr/>
            <p:nvPr/>
          </p:nvSpPr>
          <p:spPr>
            <a:xfrm>
              <a:off x="9606720" y="-603021"/>
              <a:ext cx="1396695" cy="1396695"/>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10" name="Picture 9">
            <a:extLst>
              <a:ext uri="{FF2B5EF4-FFF2-40B4-BE49-F238E27FC236}">
                <a16:creationId xmlns:a16="http://schemas.microsoft.com/office/drawing/2014/main" id="{08517ECB-9F10-4CE3-8E50-70E9A7CF355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47288" y="2361491"/>
            <a:ext cx="1143524" cy="3947234"/>
          </a:xfrm>
          <a:prstGeom prst="rect">
            <a:avLst/>
          </a:prstGeom>
        </p:spPr>
      </p:pic>
      <p:sp>
        <p:nvSpPr>
          <p:cNvPr id="24" name="Flowchart: Process 23">
            <a:extLst>
              <a:ext uri="{FF2B5EF4-FFF2-40B4-BE49-F238E27FC236}">
                <a16:creationId xmlns:a16="http://schemas.microsoft.com/office/drawing/2014/main" id="{58119042-0EA3-43C3-A050-F2B395D03A1A}"/>
              </a:ext>
            </a:extLst>
          </p:cNvPr>
          <p:cNvSpPr/>
          <p:nvPr/>
        </p:nvSpPr>
        <p:spPr>
          <a:xfrm>
            <a:off x="446270" y="1521384"/>
            <a:ext cx="8251459" cy="798369"/>
          </a:xfrm>
          <a:prstGeom prst="flowChartProcess">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en-GB" dirty="0">
                <a:solidFill>
                  <a:schemeClr val="bg1"/>
                </a:solidFill>
                <a:latin typeface="Twinkl" pitchFamily="2" charset="0"/>
              </a:rPr>
              <a:t>Some responsibilities might seem challenging at first but with experience and maturity, we get more confident and can look after ourselves and others.</a:t>
            </a:r>
          </a:p>
        </p:txBody>
      </p:sp>
      <p:pic>
        <p:nvPicPr>
          <p:cNvPr id="25" name="Whole Class">
            <a:extLst>
              <a:ext uri="{FF2B5EF4-FFF2-40B4-BE49-F238E27FC236}">
                <a16:creationId xmlns:a16="http://schemas.microsoft.com/office/drawing/2014/main" id="{9CB81918-0D38-49EC-A900-01624F437E7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347130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7"/>
                                        </p:tgtEl>
                                      </p:cBhvr>
                                    </p:animEffect>
                                    <p:set>
                                      <p:cBhvr>
                                        <p:cTn id="7" dur="1" fill="hold">
                                          <p:stCondLst>
                                            <p:cond delay="499"/>
                                          </p:stCondLst>
                                        </p:cTn>
                                        <p:tgtEl>
                                          <p:spTgt spid="37"/>
                                        </p:tgtEl>
                                        <p:attrNameLst>
                                          <p:attrName>style.visibility</p:attrName>
                                        </p:attrNameLst>
                                      </p:cBhvr>
                                      <p:to>
                                        <p:strVal val="hidden"/>
                                      </p:to>
                                    </p:set>
                                  </p:childTnLst>
                                </p:cTn>
                              </p:par>
                              <p:par>
                                <p:cTn id="8" presetID="2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45">
            <a:extLst>
              <a:ext uri="{FF2B5EF4-FFF2-40B4-BE49-F238E27FC236}">
                <a16:creationId xmlns:a16="http://schemas.microsoft.com/office/drawing/2014/main" id="{5EC659D3-C137-4675-8751-742682F96E11}"/>
              </a:ext>
            </a:extLst>
          </p:cNvPr>
          <p:cNvGrpSpPr/>
          <p:nvPr/>
        </p:nvGrpSpPr>
        <p:grpSpPr>
          <a:xfrm>
            <a:off x="5675035" y="3379510"/>
            <a:ext cx="2929215" cy="2929215"/>
            <a:chOff x="428208" y="-3160946"/>
            <a:chExt cx="2085501" cy="2085501"/>
          </a:xfrm>
        </p:grpSpPr>
        <p:sp>
          <p:nvSpPr>
            <p:cNvPr id="47" name="Oval 46">
              <a:extLst>
                <a:ext uri="{FF2B5EF4-FFF2-40B4-BE49-F238E27FC236}">
                  <a16:creationId xmlns:a16="http://schemas.microsoft.com/office/drawing/2014/main" id="{C683DDF3-1AD5-4008-9326-AD0C69CE67AB}"/>
                </a:ext>
              </a:extLst>
            </p:cNvPr>
            <p:cNvSpPr/>
            <p:nvPr/>
          </p:nvSpPr>
          <p:spPr>
            <a:xfrm>
              <a:off x="428208" y="-3160946"/>
              <a:ext cx="2085501" cy="208550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8" name="Oval 47">
              <a:extLst>
                <a:ext uri="{FF2B5EF4-FFF2-40B4-BE49-F238E27FC236}">
                  <a16:creationId xmlns:a16="http://schemas.microsoft.com/office/drawing/2014/main" id="{0B23556F-7D52-4E40-B85F-D9542EC20A4F}"/>
                </a:ext>
              </a:extLst>
            </p:cNvPr>
            <p:cNvSpPr/>
            <p:nvPr/>
          </p:nvSpPr>
          <p:spPr>
            <a:xfrm>
              <a:off x="662004" y="-2927150"/>
              <a:ext cx="1617908" cy="1617908"/>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16" name="Group 15">
            <a:extLst>
              <a:ext uri="{FF2B5EF4-FFF2-40B4-BE49-F238E27FC236}">
                <a16:creationId xmlns:a16="http://schemas.microsoft.com/office/drawing/2014/main" id="{7F9E29C4-817A-4F7E-BF41-F749314817CF}"/>
              </a:ext>
            </a:extLst>
          </p:cNvPr>
          <p:cNvGrpSpPr/>
          <p:nvPr/>
        </p:nvGrpSpPr>
        <p:grpSpPr>
          <a:xfrm>
            <a:off x="4836504" y="4223224"/>
            <a:ext cx="2085501" cy="2085501"/>
            <a:chOff x="428208" y="-3160946"/>
            <a:chExt cx="2085501" cy="2085501"/>
          </a:xfrm>
        </p:grpSpPr>
        <p:sp>
          <p:nvSpPr>
            <p:cNvPr id="44" name="Oval 43">
              <a:extLst>
                <a:ext uri="{FF2B5EF4-FFF2-40B4-BE49-F238E27FC236}">
                  <a16:creationId xmlns:a16="http://schemas.microsoft.com/office/drawing/2014/main" id="{179336FB-4C16-432E-9ACF-9733B455450B}"/>
                </a:ext>
              </a:extLst>
            </p:cNvPr>
            <p:cNvSpPr/>
            <p:nvPr/>
          </p:nvSpPr>
          <p:spPr>
            <a:xfrm>
              <a:off x="428208" y="-3160946"/>
              <a:ext cx="2085501" cy="208550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5" name="Oval 44">
              <a:extLst>
                <a:ext uri="{FF2B5EF4-FFF2-40B4-BE49-F238E27FC236}">
                  <a16:creationId xmlns:a16="http://schemas.microsoft.com/office/drawing/2014/main" id="{6B626022-C617-4443-B88A-7C228329A74C}"/>
                </a:ext>
              </a:extLst>
            </p:cNvPr>
            <p:cNvSpPr/>
            <p:nvPr/>
          </p:nvSpPr>
          <p:spPr>
            <a:xfrm>
              <a:off x="662004" y="-2927150"/>
              <a:ext cx="1617908" cy="1617908"/>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42" name="Group 41">
            <a:extLst>
              <a:ext uri="{FF2B5EF4-FFF2-40B4-BE49-F238E27FC236}">
                <a16:creationId xmlns:a16="http://schemas.microsoft.com/office/drawing/2014/main" id="{88F4AAB1-954E-4E26-A932-6AFA95D8E67B}"/>
              </a:ext>
            </a:extLst>
          </p:cNvPr>
          <p:cNvGrpSpPr/>
          <p:nvPr/>
        </p:nvGrpSpPr>
        <p:grpSpPr>
          <a:xfrm>
            <a:off x="5597612" y="4400550"/>
            <a:ext cx="2064577" cy="2064577"/>
            <a:chOff x="9171773" y="-1037968"/>
            <a:chExt cx="2266588" cy="2266588"/>
          </a:xfrm>
        </p:grpSpPr>
        <p:sp>
          <p:nvSpPr>
            <p:cNvPr id="43" name="Oval 42">
              <a:extLst>
                <a:ext uri="{FF2B5EF4-FFF2-40B4-BE49-F238E27FC236}">
                  <a16:creationId xmlns:a16="http://schemas.microsoft.com/office/drawing/2014/main" id="{FB38BCA5-FB1E-4ECB-BFAD-DED0C66AF0EE}"/>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9" name="Oval 48">
              <a:extLst>
                <a:ext uri="{FF2B5EF4-FFF2-40B4-BE49-F238E27FC236}">
                  <a16:creationId xmlns:a16="http://schemas.microsoft.com/office/drawing/2014/main" id="{FF4EC1BC-D2B6-47D1-B367-74660FCA7C76}"/>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50" name="Oval 49">
              <a:extLst>
                <a:ext uri="{FF2B5EF4-FFF2-40B4-BE49-F238E27FC236}">
                  <a16:creationId xmlns:a16="http://schemas.microsoft.com/office/drawing/2014/main" id="{095B7DF1-F3D2-4FD3-946E-6BFF61E2090A}"/>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39" name="Picture 38">
            <a:extLst>
              <a:ext uri="{FF2B5EF4-FFF2-40B4-BE49-F238E27FC236}">
                <a16:creationId xmlns:a16="http://schemas.microsoft.com/office/drawing/2014/main" id="{5553EB88-078C-4EA5-87EE-56C73501BB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634679" y="1254002"/>
            <a:ext cx="1802113" cy="5141220"/>
          </a:xfrm>
          <a:prstGeom prst="rect">
            <a:avLst/>
          </a:prstGeom>
        </p:spPr>
      </p:pic>
      <p:pic>
        <p:nvPicPr>
          <p:cNvPr id="38" name="Picture 37">
            <a:extLst>
              <a:ext uri="{FF2B5EF4-FFF2-40B4-BE49-F238E27FC236}">
                <a16:creationId xmlns:a16="http://schemas.microsoft.com/office/drawing/2014/main" id="{2B30B609-E21B-495D-8825-12A13FA61D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10709" y="1335627"/>
            <a:ext cx="1729946" cy="5141220"/>
          </a:xfrm>
          <a:prstGeom prst="rect">
            <a:avLst/>
          </a:prstGeom>
        </p:spPr>
      </p:pic>
      <p:pic>
        <p:nvPicPr>
          <p:cNvPr id="37" name="Picture 36">
            <a:extLst>
              <a:ext uri="{FF2B5EF4-FFF2-40B4-BE49-F238E27FC236}">
                <a16:creationId xmlns:a16="http://schemas.microsoft.com/office/drawing/2014/main" id="{B0557457-55EF-4F02-B898-48D6BE9CBA7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805703" y="1322390"/>
            <a:ext cx="1421027" cy="5141220"/>
          </a:xfrm>
          <a:prstGeom prst="rect">
            <a:avLst/>
          </a:prstGeom>
        </p:spPr>
      </p:pic>
      <p:sp>
        <p:nvSpPr>
          <p:cNvPr id="2" name="Title 1"/>
          <p:cNvSpPr>
            <a:spLocks noGrp="1"/>
          </p:cNvSpPr>
          <p:nvPr>
            <p:ph type="title"/>
          </p:nvPr>
        </p:nvSpPr>
        <p:spPr/>
        <p:txBody>
          <a:bodyPr>
            <a:normAutofit fontScale="90000"/>
          </a:bodyPr>
          <a:lstStyle/>
          <a:p>
            <a:r>
              <a:rPr lang="en-GB" dirty="0"/>
              <a:t>Choices and Consequences</a:t>
            </a:r>
          </a:p>
        </p:txBody>
      </p:sp>
      <p:pic>
        <p:nvPicPr>
          <p:cNvPr id="7" name="Picture 6">
            <a:extLst>
              <a:ext uri="{FF2B5EF4-FFF2-40B4-BE49-F238E27FC236}">
                <a16:creationId xmlns:a16="http://schemas.microsoft.com/office/drawing/2014/main" id="{68EBFBDA-FFB0-4ED0-90AB-797A5FF329E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993027" y="3762207"/>
            <a:ext cx="1287076" cy="2645372"/>
          </a:xfrm>
          <a:prstGeom prst="rect">
            <a:avLst/>
          </a:prstGeom>
        </p:spPr>
      </p:pic>
      <p:pic>
        <p:nvPicPr>
          <p:cNvPr id="31" name="Picture 30">
            <a:extLst>
              <a:ext uri="{FF2B5EF4-FFF2-40B4-BE49-F238E27FC236}">
                <a16:creationId xmlns:a16="http://schemas.microsoft.com/office/drawing/2014/main" id="{41174519-3077-40AA-8826-0E4D7EBF721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185543" y="5049370"/>
            <a:ext cx="969019" cy="1438528"/>
          </a:xfrm>
          <a:prstGeom prst="rect">
            <a:avLst/>
          </a:prstGeom>
        </p:spPr>
      </p:pic>
      <p:sp>
        <p:nvSpPr>
          <p:cNvPr id="40" name="Title 1">
            <a:extLst>
              <a:ext uri="{FF2B5EF4-FFF2-40B4-BE49-F238E27FC236}">
                <a16:creationId xmlns:a16="http://schemas.microsoft.com/office/drawing/2014/main" id="{BD7F0EA3-0B12-4BE8-8721-603A242CDFB5}"/>
              </a:ext>
            </a:extLst>
          </p:cNvPr>
          <p:cNvSpPr txBox="1">
            <a:spLocks/>
          </p:cNvSpPr>
          <p:nvPr/>
        </p:nvSpPr>
        <p:spPr>
          <a:xfrm>
            <a:off x="288323" y="1038354"/>
            <a:ext cx="4926228" cy="5090984"/>
          </a:xfrm>
          <a:prstGeom prst="roundRect">
            <a:avLst>
              <a:gd name="adj" fmla="val 9641"/>
            </a:avLst>
          </a:prstGeom>
          <a:noFill/>
          <a:ln w="25400">
            <a:noFill/>
          </a:ln>
        </p:spPr>
        <p:txBody>
          <a:bodyPr vert="horz" lIns="252000" tIns="252000" rIns="252000" bIns="252000" rtlCol="0" anchor="ctr" anchorCtr="1">
            <a:normAutofit fontScale="97500"/>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spcBef>
                <a:spcPts val="2400"/>
              </a:spcBef>
            </a:pPr>
            <a:r>
              <a:rPr lang="en-GB" sz="1800" b="0" dirty="0">
                <a:latin typeface="Twinkl" pitchFamily="2" charset="0"/>
              </a:rPr>
              <a:t>As we get older, we have the responsibility to make good choices.</a:t>
            </a:r>
          </a:p>
          <a:p>
            <a:pPr>
              <a:spcBef>
                <a:spcPts val="2400"/>
              </a:spcBef>
            </a:pPr>
            <a:r>
              <a:rPr lang="en-GB" sz="1800" b="0" dirty="0">
                <a:latin typeface="Twinkl" pitchFamily="2" charset="0"/>
              </a:rPr>
              <a:t>Did you know that the choices and decisions we make can lead to certain consequences?</a:t>
            </a:r>
          </a:p>
          <a:p>
            <a:pPr>
              <a:spcBef>
                <a:spcPts val="2400"/>
              </a:spcBef>
            </a:pPr>
            <a:r>
              <a:rPr lang="en-GB" sz="1800" b="0" dirty="0">
                <a:latin typeface="Twinkl" pitchFamily="2" charset="0"/>
              </a:rPr>
              <a:t>If we decide to do or not do something, then the outcome will be affected by that decision.</a:t>
            </a:r>
          </a:p>
          <a:p>
            <a:pPr>
              <a:spcBef>
                <a:spcPts val="2400"/>
              </a:spcBef>
            </a:pPr>
            <a:r>
              <a:rPr lang="en-GB" sz="1800" b="0" dirty="0">
                <a:latin typeface="Twinkl" pitchFamily="2" charset="0"/>
              </a:rPr>
              <a:t>For example, if we choose to consume sweet, sugary food and drinks all the time, then we might find that the consequence of that choice is that we suffer with tooth decay.</a:t>
            </a:r>
          </a:p>
        </p:txBody>
      </p:sp>
      <p:pic>
        <p:nvPicPr>
          <p:cNvPr id="20" name="Whole Class">
            <a:extLst>
              <a:ext uri="{FF2B5EF4-FFF2-40B4-BE49-F238E27FC236}">
                <a16:creationId xmlns:a16="http://schemas.microsoft.com/office/drawing/2014/main" id="{EFE9BE6C-074F-421A-832B-FA92D499E43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1104618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0">
                                            <p:txEl>
                                              <p:pRg st="0" end="0"/>
                                            </p:txEl>
                                          </p:spTgt>
                                        </p:tgtEl>
                                        <p:attrNameLst>
                                          <p:attrName>style.visibility</p:attrName>
                                        </p:attrNameLst>
                                      </p:cBhvr>
                                      <p:to>
                                        <p:strVal val="visible"/>
                                      </p:to>
                                    </p:set>
                                    <p:animEffect transition="in" filter="fade">
                                      <p:cBhvr>
                                        <p:cTn id="7" dur="1000"/>
                                        <p:tgtEl>
                                          <p:spTgt spid="40">
                                            <p:txEl>
                                              <p:pRg st="0" end="0"/>
                                            </p:txEl>
                                          </p:spTgt>
                                        </p:tgtEl>
                                      </p:cBhvr>
                                    </p:animEffect>
                                    <p:anim calcmode="lin" valueType="num">
                                      <p:cBhvr>
                                        <p:cTn id="8" dur="1000" fill="hold"/>
                                        <p:tgtEl>
                                          <p:spTgt spid="4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31"/>
                                        </p:tgtEl>
                                      </p:cBhvr>
                                    </p:animEffect>
                                    <p:set>
                                      <p:cBhvr>
                                        <p:cTn id="14" dur="1" fill="hold">
                                          <p:stCondLst>
                                            <p:cond delay="499"/>
                                          </p:stCondLst>
                                        </p:cTn>
                                        <p:tgtEl>
                                          <p:spTgt spid="31"/>
                                        </p:tgtEl>
                                        <p:attrNameLst>
                                          <p:attrName>style.visibility</p:attrName>
                                        </p:attrNameLst>
                                      </p:cBhvr>
                                      <p:to>
                                        <p:strVal val="hidden"/>
                                      </p:to>
                                    </p:set>
                                  </p:childTnLst>
                                </p:cTn>
                              </p:par>
                              <p:par>
                                <p:cTn id="15" presetID="2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par>
                                <p:cTn id="18" presetID="42" presetClass="entr" presetSubtype="0" fill="hold" nodeType="withEffect">
                                  <p:stCondLst>
                                    <p:cond delay="0"/>
                                  </p:stCondLst>
                                  <p:childTnLst>
                                    <p:set>
                                      <p:cBhvr>
                                        <p:cTn id="19" dur="1" fill="hold">
                                          <p:stCondLst>
                                            <p:cond delay="0"/>
                                          </p:stCondLst>
                                        </p:cTn>
                                        <p:tgtEl>
                                          <p:spTgt spid="40">
                                            <p:txEl>
                                              <p:pRg st="1" end="1"/>
                                            </p:txEl>
                                          </p:spTgt>
                                        </p:tgtEl>
                                        <p:attrNameLst>
                                          <p:attrName>style.visibility</p:attrName>
                                        </p:attrNameLst>
                                      </p:cBhvr>
                                      <p:to>
                                        <p:strVal val="visible"/>
                                      </p:to>
                                    </p:set>
                                    <p:animEffect transition="in" filter="fade">
                                      <p:cBhvr>
                                        <p:cTn id="20" dur="1000"/>
                                        <p:tgtEl>
                                          <p:spTgt spid="40">
                                            <p:txEl>
                                              <p:pRg st="1" end="1"/>
                                            </p:txEl>
                                          </p:spTgt>
                                        </p:tgtEl>
                                      </p:cBhvr>
                                    </p:animEffect>
                                    <p:anim calcmode="lin" valueType="num">
                                      <p:cBhvr>
                                        <p:cTn id="21" dur="1000" fill="hold"/>
                                        <p:tgtEl>
                                          <p:spTgt spid="40">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4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par>
                                <p:cTn id="28" presetID="42" presetClass="entr" presetSubtype="0" fill="hold" nodeType="withEffect">
                                  <p:stCondLst>
                                    <p:cond delay="0"/>
                                  </p:stCondLst>
                                  <p:childTnLst>
                                    <p:set>
                                      <p:cBhvr>
                                        <p:cTn id="29" dur="1" fill="hold">
                                          <p:stCondLst>
                                            <p:cond delay="0"/>
                                          </p:stCondLst>
                                        </p:cTn>
                                        <p:tgtEl>
                                          <p:spTgt spid="40">
                                            <p:txEl>
                                              <p:pRg st="2" end="2"/>
                                            </p:txEl>
                                          </p:spTgt>
                                        </p:tgtEl>
                                        <p:attrNameLst>
                                          <p:attrName>style.visibility</p:attrName>
                                        </p:attrNameLst>
                                      </p:cBhvr>
                                      <p:to>
                                        <p:strVal val="visible"/>
                                      </p:to>
                                    </p:set>
                                    <p:animEffect transition="in" filter="fade">
                                      <p:cBhvr>
                                        <p:cTn id="30" dur="1000"/>
                                        <p:tgtEl>
                                          <p:spTgt spid="40">
                                            <p:txEl>
                                              <p:pRg st="2" end="2"/>
                                            </p:txEl>
                                          </p:spTgt>
                                        </p:tgtEl>
                                      </p:cBhvr>
                                    </p:animEffect>
                                    <p:anim calcmode="lin" valueType="num">
                                      <p:cBhvr>
                                        <p:cTn id="31" dur="1000" fill="hold"/>
                                        <p:tgtEl>
                                          <p:spTgt spid="40">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40">
                                            <p:txEl>
                                              <p:pRg st="2" end="2"/>
                                            </p:txEl>
                                          </p:spTgt>
                                        </p:tgtEl>
                                        <p:attrNameLst>
                                          <p:attrName>ppt_y</p:attrName>
                                        </p:attrNameLst>
                                      </p:cBhvr>
                                      <p:tavLst>
                                        <p:tav tm="0">
                                          <p:val>
                                            <p:strVal val="#ppt_y+.1"/>
                                          </p:val>
                                        </p:tav>
                                        <p:tav tm="100000">
                                          <p:val>
                                            <p:strVal val="#ppt_y"/>
                                          </p:val>
                                        </p:tav>
                                      </p:tavLst>
                                    </p:anim>
                                  </p:childTnLst>
                                </p:cTn>
                              </p:par>
                              <p:par>
                                <p:cTn id="33" presetID="22" presetClass="entr" presetSubtype="4"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down)">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nodeType="clickEffect">
                                  <p:stCondLst>
                                    <p:cond delay="0"/>
                                  </p:stCondLst>
                                  <p:childTnLst>
                                    <p:animEffect transition="out" filter="fade">
                                      <p:cBhvr>
                                        <p:cTn id="39" dur="500"/>
                                        <p:tgtEl>
                                          <p:spTgt spid="37"/>
                                        </p:tgtEl>
                                      </p:cBhvr>
                                    </p:animEffect>
                                    <p:set>
                                      <p:cBhvr>
                                        <p:cTn id="40" dur="1" fill="hold">
                                          <p:stCondLst>
                                            <p:cond delay="499"/>
                                          </p:stCondLst>
                                        </p:cTn>
                                        <p:tgtEl>
                                          <p:spTgt spid="37"/>
                                        </p:tgtEl>
                                        <p:attrNameLst>
                                          <p:attrName>style.visibility</p:attrName>
                                        </p:attrNameLst>
                                      </p:cBhvr>
                                      <p:to>
                                        <p:strVal val="hidden"/>
                                      </p:to>
                                    </p:set>
                                  </p:childTnLst>
                                </p:cTn>
                              </p:par>
                              <p:par>
                                <p:cTn id="41" presetID="42" presetClass="entr" presetSubtype="0" fill="hold" nodeType="withEffect">
                                  <p:stCondLst>
                                    <p:cond delay="0"/>
                                  </p:stCondLst>
                                  <p:childTnLst>
                                    <p:set>
                                      <p:cBhvr>
                                        <p:cTn id="42" dur="1" fill="hold">
                                          <p:stCondLst>
                                            <p:cond delay="0"/>
                                          </p:stCondLst>
                                        </p:cTn>
                                        <p:tgtEl>
                                          <p:spTgt spid="40">
                                            <p:txEl>
                                              <p:pRg st="3" end="3"/>
                                            </p:txEl>
                                          </p:spTgt>
                                        </p:tgtEl>
                                        <p:attrNameLst>
                                          <p:attrName>style.visibility</p:attrName>
                                        </p:attrNameLst>
                                      </p:cBhvr>
                                      <p:to>
                                        <p:strVal val="visible"/>
                                      </p:to>
                                    </p:set>
                                    <p:animEffect transition="in" filter="fade">
                                      <p:cBhvr>
                                        <p:cTn id="43" dur="1000"/>
                                        <p:tgtEl>
                                          <p:spTgt spid="40">
                                            <p:txEl>
                                              <p:pRg st="3" end="3"/>
                                            </p:txEl>
                                          </p:spTgt>
                                        </p:tgtEl>
                                      </p:cBhvr>
                                    </p:animEffect>
                                    <p:anim calcmode="lin" valueType="num">
                                      <p:cBhvr>
                                        <p:cTn id="44" dur="1000" fill="hold"/>
                                        <p:tgtEl>
                                          <p:spTgt spid="40">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40">
                                            <p:txEl>
                                              <p:pRg st="3" end="3"/>
                                            </p:txEl>
                                          </p:spTgt>
                                        </p:tgtEl>
                                        <p:attrNameLst>
                                          <p:attrName>ppt_y</p:attrName>
                                        </p:attrNameLst>
                                      </p:cBhvr>
                                      <p:tavLst>
                                        <p:tav tm="0">
                                          <p:val>
                                            <p:strVal val="#ppt_y+.1"/>
                                          </p:val>
                                        </p:tav>
                                        <p:tav tm="100000">
                                          <p:val>
                                            <p:strVal val="#ppt_y"/>
                                          </p:val>
                                        </p:tav>
                                      </p:tavLst>
                                    </p:anim>
                                  </p:childTnLst>
                                </p:cTn>
                              </p:par>
                              <p:par>
                                <p:cTn id="46" presetID="22" presetClass="entr" presetSubtype="4"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wipe(down)">
                                      <p:cBhvr>
                                        <p:cTn id="48" dur="500"/>
                                        <p:tgtEl>
                                          <p:spTgt spid="38"/>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38"/>
                                        </p:tgtEl>
                                      </p:cBhvr>
                                    </p:animEffect>
                                    <p:set>
                                      <p:cBhvr>
                                        <p:cTn id="53" dur="1" fill="hold">
                                          <p:stCondLst>
                                            <p:cond delay="499"/>
                                          </p:stCondLst>
                                        </p:cTn>
                                        <p:tgtEl>
                                          <p:spTgt spid="38"/>
                                        </p:tgtEl>
                                        <p:attrNameLst>
                                          <p:attrName>style.visibility</p:attrName>
                                        </p:attrNameLst>
                                      </p:cBhvr>
                                      <p:to>
                                        <p:strVal val="hidden"/>
                                      </p:to>
                                    </p:set>
                                  </p:childTnLst>
                                </p:cTn>
                              </p:par>
                              <p:par>
                                <p:cTn id="54" presetID="22" presetClass="entr" presetSubtype="4"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down)">
                                      <p:cBhvr>
                                        <p:cTn id="5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32C7FEA3-0835-4976-8279-F44D782D0D8F}"/>
              </a:ext>
            </a:extLst>
          </p:cNvPr>
          <p:cNvGrpSpPr/>
          <p:nvPr/>
        </p:nvGrpSpPr>
        <p:grpSpPr>
          <a:xfrm>
            <a:off x="2555875" y="2582620"/>
            <a:ext cx="3635859" cy="3635859"/>
            <a:chOff x="9171773" y="-1037968"/>
            <a:chExt cx="2266588" cy="2266588"/>
          </a:xfrm>
        </p:grpSpPr>
        <p:sp>
          <p:nvSpPr>
            <p:cNvPr id="21" name="Oval 20">
              <a:extLst>
                <a:ext uri="{FF2B5EF4-FFF2-40B4-BE49-F238E27FC236}">
                  <a16:creationId xmlns:a16="http://schemas.microsoft.com/office/drawing/2014/main" id="{F426912E-29C7-4DD7-8137-3D13721F1A75}"/>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2" name="Oval 21">
              <a:extLst>
                <a:ext uri="{FF2B5EF4-FFF2-40B4-BE49-F238E27FC236}">
                  <a16:creationId xmlns:a16="http://schemas.microsoft.com/office/drawing/2014/main" id="{6400501A-E790-4660-8BDE-4AF203BE1B63}"/>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3" name="Oval 22">
              <a:extLst>
                <a:ext uri="{FF2B5EF4-FFF2-40B4-BE49-F238E27FC236}">
                  <a16:creationId xmlns:a16="http://schemas.microsoft.com/office/drawing/2014/main" id="{789DA3B6-1B53-45AD-B4C3-B0170BA53EBA}"/>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11" name="Group 10">
            <a:extLst>
              <a:ext uri="{FF2B5EF4-FFF2-40B4-BE49-F238E27FC236}">
                <a16:creationId xmlns:a16="http://schemas.microsoft.com/office/drawing/2014/main" id="{2726BA1C-D67E-4AC2-840E-8C3117239619}"/>
              </a:ext>
            </a:extLst>
          </p:cNvPr>
          <p:cNvGrpSpPr/>
          <p:nvPr/>
        </p:nvGrpSpPr>
        <p:grpSpPr>
          <a:xfrm>
            <a:off x="539750" y="3683148"/>
            <a:ext cx="2625577" cy="2625577"/>
            <a:chOff x="9171773" y="-1037968"/>
            <a:chExt cx="2266588" cy="2266588"/>
          </a:xfrm>
        </p:grpSpPr>
        <p:sp>
          <p:nvSpPr>
            <p:cNvPr id="12" name="Oval 11">
              <a:extLst>
                <a:ext uri="{FF2B5EF4-FFF2-40B4-BE49-F238E27FC236}">
                  <a16:creationId xmlns:a16="http://schemas.microsoft.com/office/drawing/2014/main" id="{B6D51028-73BD-4F4F-9A54-242D59610D80}"/>
                </a:ext>
              </a:extLst>
            </p:cNvPr>
            <p:cNvSpPr/>
            <p:nvPr/>
          </p:nvSpPr>
          <p:spPr>
            <a:xfrm>
              <a:off x="9171773" y="-1037968"/>
              <a:ext cx="2266588" cy="22665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3" name="Oval 12">
              <a:extLst>
                <a:ext uri="{FF2B5EF4-FFF2-40B4-BE49-F238E27FC236}">
                  <a16:creationId xmlns:a16="http://schemas.microsoft.com/office/drawing/2014/main" id="{0CD80121-5A51-4BAD-85EE-61E27D320106}"/>
                </a:ext>
              </a:extLst>
            </p:cNvPr>
            <p:cNvSpPr/>
            <p:nvPr/>
          </p:nvSpPr>
          <p:spPr>
            <a:xfrm>
              <a:off x="9404890" y="-804851"/>
              <a:ext cx="1800355" cy="1800355"/>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5" name="Oval 14">
              <a:extLst>
                <a:ext uri="{FF2B5EF4-FFF2-40B4-BE49-F238E27FC236}">
                  <a16:creationId xmlns:a16="http://schemas.microsoft.com/office/drawing/2014/main" id="{8787B333-D62E-4B14-87C3-9DAEE1C0FF56}"/>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sp>
        <p:nvSpPr>
          <p:cNvPr id="2" name="Title 1"/>
          <p:cNvSpPr>
            <a:spLocks noGrp="1"/>
          </p:cNvSpPr>
          <p:nvPr>
            <p:ph type="title"/>
          </p:nvPr>
        </p:nvSpPr>
        <p:spPr/>
        <p:txBody>
          <a:bodyPr>
            <a:normAutofit fontScale="90000"/>
          </a:bodyPr>
          <a:lstStyle/>
          <a:p>
            <a:r>
              <a:rPr lang="en-GB" dirty="0"/>
              <a:t>Choices and Consequences</a:t>
            </a:r>
          </a:p>
        </p:txBody>
      </p:sp>
      <p:grpSp>
        <p:nvGrpSpPr>
          <p:cNvPr id="16" name="Group 15">
            <a:extLst>
              <a:ext uri="{FF2B5EF4-FFF2-40B4-BE49-F238E27FC236}">
                <a16:creationId xmlns:a16="http://schemas.microsoft.com/office/drawing/2014/main" id="{4703AD79-FD27-490B-BA89-25F4CF3D30D5}"/>
              </a:ext>
            </a:extLst>
          </p:cNvPr>
          <p:cNvGrpSpPr/>
          <p:nvPr/>
        </p:nvGrpSpPr>
        <p:grpSpPr>
          <a:xfrm>
            <a:off x="5762773" y="3683148"/>
            <a:ext cx="2625577" cy="2625577"/>
            <a:chOff x="9171773" y="-1037968"/>
            <a:chExt cx="2266588" cy="2266588"/>
          </a:xfrm>
        </p:grpSpPr>
        <p:sp>
          <p:nvSpPr>
            <p:cNvPr id="17" name="Oval 16">
              <a:extLst>
                <a:ext uri="{FF2B5EF4-FFF2-40B4-BE49-F238E27FC236}">
                  <a16:creationId xmlns:a16="http://schemas.microsoft.com/office/drawing/2014/main" id="{E3309C65-3822-4D55-A90C-248CF26D897C}"/>
                </a:ext>
              </a:extLst>
            </p:cNvPr>
            <p:cNvSpPr/>
            <p:nvPr/>
          </p:nvSpPr>
          <p:spPr>
            <a:xfrm>
              <a:off x="9171773" y="-1037968"/>
              <a:ext cx="2266588" cy="22665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8" name="Oval 17">
              <a:extLst>
                <a:ext uri="{FF2B5EF4-FFF2-40B4-BE49-F238E27FC236}">
                  <a16:creationId xmlns:a16="http://schemas.microsoft.com/office/drawing/2014/main" id="{9FF65FAB-2773-4DB3-B374-3B986B784568}"/>
                </a:ext>
              </a:extLst>
            </p:cNvPr>
            <p:cNvSpPr/>
            <p:nvPr/>
          </p:nvSpPr>
          <p:spPr>
            <a:xfrm>
              <a:off x="9404890" y="-804851"/>
              <a:ext cx="1800355" cy="180035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9" name="Oval 18">
              <a:extLst>
                <a:ext uri="{FF2B5EF4-FFF2-40B4-BE49-F238E27FC236}">
                  <a16:creationId xmlns:a16="http://schemas.microsoft.com/office/drawing/2014/main" id="{17D4F2A9-F672-4525-8FC9-0C8FFADC490C}"/>
                </a:ext>
              </a:extLst>
            </p:cNvPr>
            <p:cNvSpPr/>
            <p:nvPr/>
          </p:nvSpPr>
          <p:spPr>
            <a:xfrm>
              <a:off x="9606720" y="-603021"/>
              <a:ext cx="1396695" cy="1396695"/>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sp>
        <p:nvSpPr>
          <p:cNvPr id="24" name="Flowchart: Process 23">
            <a:extLst>
              <a:ext uri="{FF2B5EF4-FFF2-40B4-BE49-F238E27FC236}">
                <a16:creationId xmlns:a16="http://schemas.microsoft.com/office/drawing/2014/main" id="{58119042-0EA3-43C3-A050-F2B395D03A1A}"/>
              </a:ext>
            </a:extLst>
          </p:cNvPr>
          <p:cNvSpPr/>
          <p:nvPr/>
        </p:nvSpPr>
        <p:spPr>
          <a:xfrm>
            <a:off x="446270" y="1521385"/>
            <a:ext cx="8251459" cy="798369"/>
          </a:xfrm>
          <a:prstGeom prst="flowChartProcess">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en-GB" dirty="0">
                <a:solidFill>
                  <a:schemeClr val="bg1"/>
                </a:solidFill>
                <a:latin typeface="Twinkl" pitchFamily="2" charset="0"/>
              </a:rPr>
              <a:t>What do you think the consequences of these children’s choices might be?</a:t>
            </a:r>
          </a:p>
        </p:txBody>
      </p:sp>
      <p:pic>
        <p:nvPicPr>
          <p:cNvPr id="4" name="Picture 3">
            <a:extLst>
              <a:ext uri="{FF2B5EF4-FFF2-40B4-BE49-F238E27FC236}">
                <a16:creationId xmlns:a16="http://schemas.microsoft.com/office/drawing/2014/main" id="{C1927A35-53E6-431A-9E81-935C13D4CA9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4251156"/>
            <a:ext cx="3558746" cy="2057569"/>
          </a:xfrm>
          <a:prstGeom prst="rect">
            <a:avLst/>
          </a:prstGeom>
        </p:spPr>
      </p:pic>
      <p:pic>
        <p:nvPicPr>
          <p:cNvPr id="6" name="Picture 5">
            <a:extLst>
              <a:ext uri="{FF2B5EF4-FFF2-40B4-BE49-F238E27FC236}">
                <a16:creationId xmlns:a16="http://schemas.microsoft.com/office/drawing/2014/main" id="{4AE99115-13D7-40C5-867D-A4AE48A4AF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86873" y="2566819"/>
            <a:ext cx="1714382" cy="4146237"/>
          </a:xfrm>
          <a:prstGeom prst="rect">
            <a:avLst/>
          </a:prstGeom>
        </p:spPr>
      </p:pic>
      <p:pic>
        <p:nvPicPr>
          <p:cNvPr id="14" name="Picture 13">
            <a:extLst>
              <a:ext uri="{FF2B5EF4-FFF2-40B4-BE49-F238E27FC236}">
                <a16:creationId xmlns:a16="http://schemas.microsoft.com/office/drawing/2014/main" id="{0E8C4C43-3A28-412B-9D95-0DD116E90F9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08366" y="3524794"/>
            <a:ext cx="3428472" cy="3600012"/>
          </a:xfrm>
          <a:prstGeom prst="rect">
            <a:avLst/>
          </a:prstGeom>
        </p:spPr>
      </p:pic>
      <p:sp>
        <p:nvSpPr>
          <p:cNvPr id="25" name="Speech Bubble: Rectangle 24">
            <a:extLst>
              <a:ext uri="{FF2B5EF4-FFF2-40B4-BE49-F238E27FC236}">
                <a16:creationId xmlns:a16="http://schemas.microsoft.com/office/drawing/2014/main" id="{6BF087D0-66A3-4FD9-8D39-678BF36D45AF}"/>
              </a:ext>
            </a:extLst>
          </p:cNvPr>
          <p:cNvSpPr/>
          <p:nvPr/>
        </p:nvSpPr>
        <p:spPr>
          <a:xfrm>
            <a:off x="3069364" y="3141663"/>
            <a:ext cx="3148556" cy="757646"/>
          </a:xfrm>
          <a:prstGeom prst="wedgeRectCallout">
            <a:avLst>
              <a:gd name="adj1" fmla="val -76634"/>
              <a:gd name="adj2" fmla="val -6589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I’m going for a bike ride but I’m not wearing a helmet.</a:t>
            </a:r>
          </a:p>
        </p:txBody>
      </p:sp>
      <p:sp>
        <p:nvSpPr>
          <p:cNvPr id="26" name="Speech Bubble: Rectangle 25">
            <a:extLst>
              <a:ext uri="{FF2B5EF4-FFF2-40B4-BE49-F238E27FC236}">
                <a16:creationId xmlns:a16="http://schemas.microsoft.com/office/drawing/2014/main" id="{836AB7F9-8AF6-4B73-9461-60A621CE3A43}"/>
              </a:ext>
            </a:extLst>
          </p:cNvPr>
          <p:cNvSpPr/>
          <p:nvPr/>
        </p:nvSpPr>
        <p:spPr>
          <a:xfrm>
            <a:off x="6326127" y="4137433"/>
            <a:ext cx="2201562" cy="1399359"/>
          </a:xfrm>
          <a:prstGeom prst="wedgeRectCallout">
            <a:avLst>
              <a:gd name="adj1" fmla="val -85482"/>
              <a:gd name="adj2" fmla="val -4745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I have a headache so I’m going to </a:t>
            </a:r>
            <a:br>
              <a:rPr lang="en-GB" dirty="0">
                <a:latin typeface="Twinkl" pitchFamily="2" charset="0"/>
              </a:rPr>
            </a:br>
            <a:r>
              <a:rPr lang="en-GB" dirty="0">
                <a:latin typeface="Twinkl" pitchFamily="2" charset="0"/>
              </a:rPr>
              <a:t>get myself </a:t>
            </a:r>
            <a:br>
              <a:rPr lang="en-GB" dirty="0">
                <a:latin typeface="Twinkl" pitchFamily="2" charset="0"/>
              </a:rPr>
            </a:br>
            <a:r>
              <a:rPr lang="en-GB" dirty="0">
                <a:latin typeface="Twinkl" pitchFamily="2" charset="0"/>
              </a:rPr>
              <a:t>some medicine.</a:t>
            </a:r>
          </a:p>
        </p:txBody>
      </p:sp>
      <p:pic>
        <p:nvPicPr>
          <p:cNvPr id="29" name="Picture 28">
            <a:extLst>
              <a:ext uri="{FF2B5EF4-FFF2-40B4-BE49-F238E27FC236}">
                <a16:creationId xmlns:a16="http://schemas.microsoft.com/office/drawing/2014/main" id="{0761E069-FCC0-49C7-8BC6-90ED7D6C3F5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43474" y="5196024"/>
            <a:ext cx="1580865" cy="1112701"/>
          </a:xfrm>
          <a:prstGeom prst="rect">
            <a:avLst/>
          </a:prstGeom>
        </p:spPr>
      </p:pic>
      <p:pic>
        <p:nvPicPr>
          <p:cNvPr id="8" name="Picture 7">
            <a:extLst>
              <a:ext uri="{FF2B5EF4-FFF2-40B4-BE49-F238E27FC236}">
                <a16:creationId xmlns:a16="http://schemas.microsoft.com/office/drawing/2014/main" id="{8009F1CD-5F75-4EE2-9FB9-7D64DED8024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09430" y="2930005"/>
            <a:ext cx="1258616" cy="3577521"/>
          </a:xfrm>
          <a:prstGeom prst="rect">
            <a:avLst/>
          </a:prstGeom>
        </p:spPr>
      </p:pic>
      <p:pic>
        <p:nvPicPr>
          <p:cNvPr id="10" name="Picture 9">
            <a:extLst>
              <a:ext uri="{FF2B5EF4-FFF2-40B4-BE49-F238E27FC236}">
                <a16:creationId xmlns:a16="http://schemas.microsoft.com/office/drawing/2014/main" id="{01A02E98-8EB3-4956-A40D-40C85F4B913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949314" y="5199017"/>
            <a:ext cx="1923047" cy="1353548"/>
          </a:xfrm>
          <a:prstGeom prst="rect">
            <a:avLst/>
          </a:prstGeom>
        </p:spPr>
      </p:pic>
      <p:sp>
        <p:nvSpPr>
          <p:cNvPr id="30" name="Speech Bubble: Rectangle 29">
            <a:extLst>
              <a:ext uri="{FF2B5EF4-FFF2-40B4-BE49-F238E27FC236}">
                <a16:creationId xmlns:a16="http://schemas.microsoft.com/office/drawing/2014/main" id="{B6CE31CB-1FD5-49B8-8373-E2AE06917DAD}"/>
              </a:ext>
            </a:extLst>
          </p:cNvPr>
          <p:cNvSpPr/>
          <p:nvPr/>
        </p:nvSpPr>
        <p:spPr>
          <a:xfrm>
            <a:off x="3348038" y="2614025"/>
            <a:ext cx="4380411" cy="762771"/>
          </a:xfrm>
          <a:prstGeom prst="wedgeRectCallout">
            <a:avLst>
              <a:gd name="adj1" fmla="val 45654"/>
              <a:gd name="adj2" fmla="val 7072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I’m going to play at the park with the older kids but I’m not telling my parents.</a:t>
            </a:r>
          </a:p>
        </p:txBody>
      </p:sp>
      <p:pic>
        <p:nvPicPr>
          <p:cNvPr id="27" name="Whole Class">
            <a:extLst>
              <a:ext uri="{FF2B5EF4-FFF2-40B4-BE49-F238E27FC236}">
                <a16:creationId xmlns:a16="http://schemas.microsoft.com/office/drawing/2014/main" id="{2DEE598A-41B3-4749-AF18-16F0C057BCF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2655663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8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2"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par>
                                <p:cTn id="18" presetID="42"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26"/>
                                        </p:tgtEl>
                                      </p:cBhvr>
                                    </p:animEffect>
                                    <p:set>
                                      <p:cBhvr>
                                        <p:cTn id="31" dur="1" fill="hold">
                                          <p:stCondLst>
                                            <p:cond delay="499"/>
                                          </p:stCondLst>
                                        </p:cTn>
                                        <p:tgtEl>
                                          <p:spTgt spid="26"/>
                                        </p:tgtEl>
                                        <p:attrNameLst>
                                          <p:attrName>style.visibility</p:attrName>
                                        </p:attrNameLst>
                                      </p:cBhvr>
                                      <p:to>
                                        <p:strVal val="hidden"/>
                                      </p:to>
                                    </p:set>
                                  </p:childTnLst>
                                </p:cTn>
                              </p:par>
                              <p:par>
                                <p:cTn id="32" presetID="42" presetClass="entr" presetSubtype="0"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anim calcmode="lin" valueType="num">
                                      <p:cBhvr>
                                        <p:cTn id="40" dur="1000" fill="hold"/>
                                        <p:tgtEl>
                                          <p:spTgt spid="29"/>
                                        </p:tgtEl>
                                        <p:attrNameLst>
                                          <p:attrName>ppt_x</p:attrName>
                                        </p:attrNameLst>
                                      </p:cBhvr>
                                      <p:tavLst>
                                        <p:tav tm="0">
                                          <p:val>
                                            <p:strVal val="#ppt_x"/>
                                          </p:val>
                                        </p:tav>
                                        <p:tav tm="100000">
                                          <p:val>
                                            <p:strVal val="#ppt_x"/>
                                          </p:val>
                                        </p:tav>
                                      </p:tavLst>
                                    </p:anim>
                                    <p:anim calcmode="lin" valueType="num">
                                      <p:cBhvr>
                                        <p:cTn id="41" dur="1000" fill="hold"/>
                                        <p:tgtEl>
                                          <p:spTgt spid="29"/>
                                        </p:tgtEl>
                                        <p:attrNameLst>
                                          <p:attrName>ppt_y</p:attrName>
                                        </p:attrNameLst>
                                      </p:cBhvr>
                                      <p:tavLst>
                                        <p:tav tm="0">
                                          <p:val>
                                            <p:strVal val="#ppt_y+.1"/>
                                          </p:val>
                                        </p:tav>
                                        <p:tav tm="100000">
                                          <p:val>
                                            <p:strVal val="#ppt_y"/>
                                          </p:val>
                                        </p:tav>
                                      </p:tavLst>
                                    </p:anim>
                                  </p:childTnLst>
                                </p:cTn>
                              </p:par>
                              <p:par>
                                <p:cTn id="42" presetID="10" presetClass="entr" presetSubtype="0"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par>
                                <p:cTn id="45" presetID="42" presetClass="path" presetSubtype="0" accel="50000" decel="50000" fill="hold" nodeType="withEffect">
                                  <p:stCondLst>
                                    <p:cond delay="0"/>
                                  </p:stCondLst>
                                  <p:childTnLst>
                                    <p:animMotion origin="layout" path="M -2.77778E-6 -4.44444E-6 L 0.10138 -0.03171 " pathEditMode="relative" rAng="0" ptsTypes="AA">
                                      <p:cBhvr>
                                        <p:cTn id="46" dur="2000" fill="hold"/>
                                        <p:tgtEl>
                                          <p:spTgt spid="8"/>
                                        </p:tgtEl>
                                        <p:attrNameLst>
                                          <p:attrName>ppt_x</p:attrName>
                                          <p:attrName>ppt_y</p:attrName>
                                        </p:attrNameLst>
                                      </p:cBhvr>
                                      <p:rCtr x="5052" y="-1597"/>
                                    </p:animMotion>
                                  </p:childTnLst>
                                </p:cTn>
                              </p:par>
                              <p:par>
                                <p:cTn id="47" presetID="42" presetClass="entr" presetSubtype="0" fill="hold" grpId="0" nodeType="withEffect">
                                  <p:stCondLst>
                                    <p:cond delay="90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1" animBg="1"/>
      <p:bldP spid="25" grpId="2" animBg="1"/>
      <p:bldP spid="26" grpId="0" animBg="1"/>
      <p:bldP spid="26" grpId="1" animBg="1"/>
      <p:bldP spid="3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Acting Responsibly</a:t>
            </a:r>
          </a:p>
        </p:txBody>
      </p:sp>
      <p:sp>
        <p:nvSpPr>
          <p:cNvPr id="86" name="Flowchart: Process 85">
            <a:extLst>
              <a:ext uri="{FF2B5EF4-FFF2-40B4-BE49-F238E27FC236}">
                <a16:creationId xmlns:a16="http://schemas.microsoft.com/office/drawing/2014/main" id="{5AED2863-34FE-4211-A5A3-EA076BB4548C}"/>
              </a:ext>
            </a:extLst>
          </p:cNvPr>
          <p:cNvSpPr/>
          <p:nvPr/>
        </p:nvSpPr>
        <p:spPr>
          <a:xfrm>
            <a:off x="441000" y="1522800"/>
            <a:ext cx="8262000" cy="504000"/>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en-GB" dirty="0">
                <a:latin typeface="Twinkl" pitchFamily="2" charset="0"/>
              </a:rPr>
              <a:t>What do you think acting responsibly means?</a:t>
            </a:r>
          </a:p>
        </p:txBody>
      </p:sp>
      <p:grpSp>
        <p:nvGrpSpPr>
          <p:cNvPr id="35" name="Group 34">
            <a:extLst>
              <a:ext uri="{FF2B5EF4-FFF2-40B4-BE49-F238E27FC236}">
                <a16:creationId xmlns:a16="http://schemas.microsoft.com/office/drawing/2014/main" id="{5AB8997C-FEEB-4498-8CB3-FD6BFF14D238}"/>
              </a:ext>
            </a:extLst>
          </p:cNvPr>
          <p:cNvGrpSpPr/>
          <p:nvPr/>
        </p:nvGrpSpPr>
        <p:grpSpPr>
          <a:xfrm>
            <a:off x="1766308" y="2759925"/>
            <a:ext cx="4301983" cy="4098075"/>
            <a:chOff x="249236" y="3335383"/>
            <a:chExt cx="3697892" cy="3522617"/>
          </a:xfrm>
        </p:grpSpPr>
        <p:pic>
          <p:nvPicPr>
            <p:cNvPr id="10" name="Picture 9">
              <a:extLst>
                <a:ext uri="{FF2B5EF4-FFF2-40B4-BE49-F238E27FC236}">
                  <a16:creationId xmlns:a16="http://schemas.microsoft.com/office/drawing/2014/main" id="{74084925-FC11-4BF3-B482-9E79F311CCD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2167889" y="4563124"/>
              <a:ext cx="1779239" cy="2294876"/>
            </a:xfrm>
            <a:prstGeom prst="rect">
              <a:avLst/>
            </a:prstGeom>
          </p:spPr>
        </p:pic>
        <p:pic>
          <p:nvPicPr>
            <p:cNvPr id="4" name="Picture 3">
              <a:extLst>
                <a:ext uri="{FF2B5EF4-FFF2-40B4-BE49-F238E27FC236}">
                  <a16:creationId xmlns:a16="http://schemas.microsoft.com/office/drawing/2014/main" id="{5B682E0C-C14F-4468-A91E-9C70EEDB8B2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9236" y="3335383"/>
              <a:ext cx="2306639" cy="3522617"/>
            </a:xfrm>
            <a:prstGeom prst="rect">
              <a:avLst/>
            </a:prstGeom>
          </p:spPr>
        </p:pic>
      </p:grpSp>
      <p:sp>
        <p:nvSpPr>
          <p:cNvPr id="16" name="Title 1">
            <a:extLst>
              <a:ext uri="{FF2B5EF4-FFF2-40B4-BE49-F238E27FC236}">
                <a16:creationId xmlns:a16="http://schemas.microsoft.com/office/drawing/2014/main" id="{C0DB7EE8-3C79-4491-ACF6-55AA08B2BEF3}"/>
              </a:ext>
            </a:extLst>
          </p:cNvPr>
          <p:cNvSpPr txBox="1">
            <a:spLocks/>
          </p:cNvSpPr>
          <p:nvPr/>
        </p:nvSpPr>
        <p:spPr>
          <a:xfrm>
            <a:off x="508577" y="1837195"/>
            <a:ext cx="7806315" cy="1137779"/>
          </a:xfrm>
          <a:prstGeom prst="roundRect">
            <a:avLst>
              <a:gd name="adj" fmla="val 9641"/>
            </a:avLst>
          </a:prstGeom>
          <a:noFill/>
          <a:ln w="25400">
            <a:noFill/>
          </a:ln>
        </p:spPr>
        <p:txBody>
          <a:bodyPr vert="horz" lIns="72000" tIns="252000" rIns="72000" bIns="252000" rtlCol="0" anchor="ctr" anchorCtr="1">
            <a:normAutofit fontScale="97500"/>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1800" b="0" dirty="0">
                <a:solidFill>
                  <a:schemeClr val="tx1"/>
                </a:solidFill>
                <a:latin typeface="Twinkl" pitchFamily="2" charset="0"/>
              </a:rPr>
              <a:t>We can all choose to act responsibly. To act responsibly, there are a few important things we need to do.</a:t>
            </a:r>
          </a:p>
        </p:txBody>
      </p:sp>
      <p:sp>
        <p:nvSpPr>
          <p:cNvPr id="18" name="Speech Bubble: Rectangle 17">
            <a:extLst>
              <a:ext uri="{FF2B5EF4-FFF2-40B4-BE49-F238E27FC236}">
                <a16:creationId xmlns:a16="http://schemas.microsoft.com/office/drawing/2014/main" id="{DD618CBC-D3B7-4F2B-8F60-AC62A0B79024}"/>
              </a:ext>
            </a:extLst>
          </p:cNvPr>
          <p:cNvSpPr/>
          <p:nvPr/>
        </p:nvSpPr>
        <p:spPr>
          <a:xfrm>
            <a:off x="4139627" y="2840327"/>
            <a:ext cx="2157264" cy="757646"/>
          </a:xfrm>
          <a:prstGeom prst="wedgeRectCallout">
            <a:avLst>
              <a:gd name="adj1" fmla="val -86547"/>
              <a:gd name="adj2" fmla="val 68506"/>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Listen to and </a:t>
            </a:r>
            <a:br>
              <a:rPr lang="en-GB" dirty="0">
                <a:latin typeface="Twinkl" pitchFamily="2" charset="0"/>
              </a:rPr>
            </a:br>
            <a:r>
              <a:rPr lang="en-GB" dirty="0">
                <a:latin typeface="Twinkl" pitchFamily="2" charset="0"/>
              </a:rPr>
              <a:t>follow instructions.</a:t>
            </a:r>
          </a:p>
        </p:txBody>
      </p:sp>
      <p:grpSp>
        <p:nvGrpSpPr>
          <p:cNvPr id="20" name="Group 19">
            <a:extLst>
              <a:ext uri="{FF2B5EF4-FFF2-40B4-BE49-F238E27FC236}">
                <a16:creationId xmlns:a16="http://schemas.microsoft.com/office/drawing/2014/main" id="{FF1225CD-4B3E-452E-B62D-322025B9D867}"/>
              </a:ext>
            </a:extLst>
          </p:cNvPr>
          <p:cNvGrpSpPr/>
          <p:nvPr/>
        </p:nvGrpSpPr>
        <p:grpSpPr>
          <a:xfrm>
            <a:off x="5933209" y="3182371"/>
            <a:ext cx="2787470" cy="3675629"/>
            <a:chOff x="5933209" y="3182371"/>
            <a:chExt cx="2787470" cy="3675629"/>
          </a:xfrm>
        </p:grpSpPr>
        <p:pic>
          <p:nvPicPr>
            <p:cNvPr id="17" name="Picture 16">
              <a:extLst>
                <a:ext uri="{FF2B5EF4-FFF2-40B4-BE49-F238E27FC236}">
                  <a16:creationId xmlns:a16="http://schemas.microsoft.com/office/drawing/2014/main" id="{8B4CB00C-C719-4938-92DA-11882F379E1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33209" y="3182371"/>
              <a:ext cx="2787470" cy="3675629"/>
            </a:xfrm>
            <a:prstGeom prst="rect">
              <a:avLst/>
            </a:prstGeom>
          </p:spPr>
        </p:pic>
        <p:sp>
          <p:nvSpPr>
            <p:cNvPr id="19" name="TextBox 18">
              <a:extLst>
                <a:ext uri="{FF2B5EF4-FFF2-40B4-BE49-F238E27FC236}">
                  <a16:creationId xmlns:a16="http://schemas.microsoft.com/office/drawing/2014/main" id="{1902BAB6-8D28-488E-A093-69A6891A6250}"/>
                </a:ext>
              </a:extLst>
            </p:cNvPr>
            <p:cNvSpPr txBox="1"/>
            <p:nvPr/>
          </p:nvSpPr>
          <p:spPr>
            <a:xfrm>
              <a:off x="7450281" y="4675909"/>
              <a:ext cx="861133" cy="646331"/>
            </a:xfrm>
            <a:prstGeom prst="rect">
              <a:avLst/>
            </a:prstGeom>
            <a:noFill/>
          </p:spPr>
          <p:txBody>
            <a:bodyPr wrap="none" rtlCol="0">
              <a:spAutoFit/>
            </a:bodyPr>
            <a:lstStyle/>
            <a:p>
              <a:pPr algn="ctr"/>
              <a:r>
                <a:rPr lang="en-GB" b="1" dirty="0">
                  <a:solidFill>
                    <a:schemeClr val="bg1"/>
                  </a:solidFill>
                  <a:latin typeface="Twinkl" pitchFamily="2" charset="0"/>
                </a:rPr>
                <a:t>RULES</a:t>
              </a:r>
              <a:br>
                <a:rPr lang="en-GB" b="1" dirty="0">
                  <a:solidFill>
                    <a:schemeClr val="bg1"/>
                  </a:solidFill>
                  <a:latin typeface="Twinkl" pitchFamily="2" charset="0"/>
                </a:rPr>
              </a:br>
              <a:r>
                <a:rPr lang="en-GB" b="1" dirty="0">
                  <a:solidFill>
                    <a:schemeClr val="bg1"/>
                  </a:solidFill>
                  <a:latin typeface="Twinkl" pitchFamily="2" charset="0"/>
                </a:rPr>
                <a:t>BOOK</a:t>
              </a:r>
            </a:p>
          </p:txBody>
        </p:sp>
      </p:grpSp>
      <p:sp>
        <p:nvSpPr>
          <p:cNvPr id="23" name="Speech Bubble: Rectangle 22">
            <a:extLst>
              <a:ext uri="{FF2B5EF4-FFF2-40B4-BE49-F238E27FC236}">
                <a16:creationId xmlns:a16="http://schemas.microsoft.com/office/drawing/2014/main" id="{644DAA87-25D3-4E87-B6BF-44F6DA1E5B96}"/>
              </a:ext>
            </a:extLst>
          </p:cNvPr>
          <p:cNvSpPr/>
          <p:nvPr/>
        </p:nvSpPr>
        <p:spPr>
          <a:xfrm>
            <a:off x="3855609" y="3141663"/>
            <a:ext cx="2261172" cy="757646"/>
          </a:xfrm>
          <a:prstGeom prst="wedgeRectCallout">
            <a:avLst>
              <a:gd name="adj1" fmla="val 73372"/>
              <a:gd name="adj2" fmla="val 90450"/>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Be aware of and stick to the rules.</a:t>
            </a:r>
          </a:p>
        </p:txBody>
      </p:sp>
      <p:grpSp>
        <p:nvGrpSpPr>
          <p:cNvPr id="33" name="Group 32">
            <a:extLst>
              <a:ext uri="{FF2B5EF4-FFF2-40B4-BE49-F238E27FC236}">
                <a16:creationId xmlns:a16="http://schemas.microsoft.com/office/drawing/2014/main" id="{5686AAA8-3F5B-4D6E-843D-BCE598C25D2A}"/>
              </a:ext>
            </a:extLst>
          </p:cNvPr>
          <p:cNvGrpSpPr/>
          <p:nvPr/>
        </p:nvGrpSpPr>
        <p:grpSpPr>
          <a:xfrm flipH="1">
            <a:off x="311150" y="2760062"/>
            <a:ext cx="3771065" cy="4222630"/>
            <a:chOff x="3159080" y="1363288"/>
            <a:chExt cx="4114028" cy="4606661"/>
          </a:xfrm>
        </p:grpSpPr>
        <p:pic>
          <p:nvPicPr>
            <p:cNvPr id="29" name="Picture 28">
              <a:extLst>
                <a:ext uri="{FF2B5EF4-FFF2-40B4-BE49-F238E27FC236}">
                  <a16:creationId xmlns:a16="http://schemas.microsoft.com/office/drawing/2014/main" id="{7AA85C0E-4B07-4893-907C-B75E53BE05E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08940" y="1363288"/>
              <a:ext cx="2564168" cy="4606661"/>
            </a:xfrm>
            <a:prstGeom prst="rect">
              <a:avLst/>
            </a:prstGeom>
          </p:spPr>
        </p:pic>
        <p:pic>
          <p:nvPicPr>
            <p:cNvPr id="32" name="Picture 31">
              <a:extLst>
                <a:ext uri="{FF2B5EF4-FFF2-40B4-BE49-F238E27FC236}">
                  <a16:creationId xmlns:a16="http://schemas.microsoft.com/office/drawing/2014/main" id="{827CB8BF-BF22-4379-99D9-2B07FD1221A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3159080" y="2483427"/>
              <a:ext cx="2162479" cy="3382457"/>
            </a:xfrm>
            <a:prstGeom prst="rect">
              <a:avLst/>
            </a:prstGeom>
          </p:spPr>
        </p:pic>
      </p:grpSp>
      <p:sp>
        <p:nvSpPr>
          <p:cNvPr id="37" name="Speech Bubble: Rectangle 36">
            <a:extLst>
              <a:ext uri="{FF2B5EF4-FFF2-40B4-BE49-F238E27FC236}">
                <a16:creationId xmlns:a16="http://schemas.microsoft.com/office/drawing/2014/main" id="{2159774C-7324-40C0-98EF-355DE7700FD3}"/>
              </a:ext>
            </a:extLst>
          </p:cNvPr>
          <p:cNvSpPr/>
          <p:nvPr/>
        </p:nvSpPr>
        <p:spPr>
          <a:xfrm>
            <a:off x="3949128" y="3033713"/>
            <a:ext cx="2243855" cy="919955"/>
          </a:xfrm>
          <a:prstGeom prst="wedgeRectCallout">
            <a:avLst>
              <a:gd name="adj1" fmla="val -65245"/>
              <a:gd name="adj2" fmla="val 7363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Ask for advice if we are unsure of what to do.</a:t>
            </a:r>
          </a:p>
        </p:txBody>
      </p:sp>
      <p:pic>
        <p:nvPicPr>
          <p:cNvPr id="38" name="Picture 37">
            <a:extLst>
              <a:ext uri="{FF2B5EF4-FFF2-40B4-BE49-F238E27FC236}">
                <a16:creationId xmlns:a16="http://schemas.microsoft.com/office/drawing/2014/main" id="{92631FA5-651A-4D3C-8261-B94C7DC0EDC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11539" y="2519790"/>
            <a:ext cx="1807670" cy="4156374"/>
          </a:xfrm>
          <a:prstGeom prst="rect">
            <a:avLst/>
          </a:prstGeom>
        </p:spPr>
      </p:pic>
      <p:sp>
        <p:nvSpPr>
          <p:cNvPr id="40" name="Speech Bubble: Rectangle 39">
            <a:extLst>
              <a:ext uri="{FF2B5EF4-FFF2-40B4-BE49-F238E27FC236}">
                <a16:creationId xmlns:a16="http://schemas.microsoft.com/office/drawing/2014/main" id="{1BFDE81C-39D6-4818-8E15-C14B3A5BF3BB}"/>
              </a:ext>
            </a:extLst>
          </p:cNvPr>
          <p:cNvSpPr/>
          <p:nvPr/>
        </p:nvSpPr>
        <p:spPr>
          <a:xfrm>
            <a:off x="3883318" y="3141663"/>
            <a:ext cx="2261172" cy="1007773"/>
          </a:xfrm>
          <a:prstGeom prst="wedgeRectCallout">
            <a:avLst>
              <a:gd name="adj1" fmla="val 94971"/>
              <a:gd name="adj2" fmla="val -76584"/>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Know who can help us and ask for help when we need it.</a:t>
            </a:r>
          </a:p>
        </p:txBody>
      </p:sp>
      <p:pic>
        <p:nvPicPr>
          <p:cNvPr id="21" name="Whole Class">
            <a:extLst>
              <a:ext uri="{FF2B5EF4-FFF2-40B4-BE49-F238E27FC236}">
                <a16:creationId xmlns:a16="http://schemas.microsoft.com/office/drawing/2014/main" id="{1A8405E1-3350-449D-BA4B-A263C8EE5D2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10441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1000"/>
                                        <p:tgtEl>
                                          <p:spTgt spid="16">
                                            <p:txEl>
                                              <p:pRg st="0" end="0"/>
                                            </p:txEl>
                                          </p:spTgt>
                                        </p:tgtEl>
                                      </p:cBhvr>
                                    </p:animEffect>
                                    <p:anim calcmode="lin" valueType="num">
                                      <p:cBhvr>
                                        <p:cTn id="8"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1"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2" nodeType="click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par>
                                <p:cTn id="20" presetID="42" presetClass="path" presetSubtype="0" accel="50000" decel="50000" fill="hold" nodeType="withEffect">
                                  <p:stCondLst>
                                    <p:cond delay="0"/>
                                  </p:stCondLst>
                                  <p:childTnLst>
                                    <p:animMotion origin="layout" path="M -2.22222E-6 2.59259E-6 L -0.16597 0.00046 " pathEditMode="relative" rAng="0" ptsTypes="AA">
                                      <p:cBhvr>
                                        <p:cTn id="21" dur="2000" fill="hold"/>
                                        <p:tgtEl>
                                          <p:spTgt spid="35"/>
                                        </p:tgtEl>
                                        <p:attrNameLst>
                                          <p:attrName>ppt_x</p:attrName>
                                          <p:attrName>ppt_y</p:attrName>
                                        </p:attrNameLst>
                                      </p:cBhvr>
                                      <p:rCtr x="-8299" y="23"/>
                                    </p:animMotion>
                                  </p:childTnLst>
                                </p:cTn>
                              </p:par>
                              <p:par>
                                <p:cTn id="22" presetID="42"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2" presetClass="entr" presetSubtype="2" fill="hold" grpId="1"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righ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35"/>
                                        </p:tgtEl>
                                      </p:cBhvr>
                                    </p:animEffect>
                                    <p:set>
                                      <p:cBhvr>
                                        <p:cTn id="35" dur="1" fill="hold">
                                          <p:stCondLst>
                                            <p:cond delay="499"/>
                                          </p:stCondLst>
                                        </p:cTn>
                                        <p:tgtEl>
                                          <p:spTgt spid="35"/>
                                        </p:tgtEl>
                                        <p:attrNameLst>
                                          <p:attrName>style.visibility</p:attrName>
                                        </p:attrNameLst>
                                      </p:cBhvr>
                                      <p:to>
                                        <p:strVal val="hidden"/>
                                      </p:to>
                                    </p:set>
                                  </p:childTnLst>
                                </p:cTn>
                              </p:par>
                              <p:par>
                                <p:cTn id="36" presetID="10" presetClass="exit" presetSubtype="0" fill="hold" grpId="2" nodeType="withEffect">
                                  <p:stCondLst>
                                    <p:cond delay="0"/>
                                  </p:stCondLst>
                                  <p:childTnLst>
                                    <p:animEffect transition="out" filter="fade">
                                      <p:cBhvr>
                                        <p:cTn id="37" dur="500"/>
                                        <p:tgtEl>
                                          <p:spTgt spid="23"/>
                                        </p:tgtEl>
                                      </p:cBhvr>
                                    </p:animEffect>
                                    <p:set>
                                      <p:cBhvr>
                                        <p:cTn id="38" dur="1" fill="hold">
                                          <p:stCondLst>
                                            <p:cond delay="499"/>
                                          </p:stCondLst>
                                        </p:cTn>
                                        <p:tgtEl>
                                          <p:spTgt spid="23"/>
                                        </p:tgtEl>
                                        <p:attrNameLst>
                                          <p:attrName>style.visibility</p:attrName>
                                        </p:attrNameLst>
                                      </p:cBhvr>
                                      <p:to>
                                        <p:strVal val="hidden"/>
                                      </p:to>
                                    </p:set>
                                  </p:childTnLst>
                                </p:cTn>
                              </p:par>
                              <p:par>
                                <p:cTn id="39" presetID="42"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1000"/>
                                        <p:tgtEl>
                                          <p:spTgt spid="33"/>
                                        </p:tgtEl>
                                      </p:cBhvr>
                                    </p:animEffect>
                                    <p:anim calcmode="lin" valueType="num">
                                      <p:cBhvr>
                                        <p:cTn id="42" dur="1000" fill="hold"/>
                                        <p:tgtEl>
                                          <p:spTgt spid="33"/>
                                        </p:tgtEl>
                                        <p:attrNameLst>
                                          <p:attrName>ppt_x</p:attrName>
                                        </p:attrNameLst>
                                      </p:cBhvr>
                                      <p:tavLst>
                                        <p:tav tm="0">
                                          <p:val>
                                            <p:strVal val="#ppt_x"/>
                                          </p:val>
                                        </p:tav>
                                        <p:tav tm="100000">
                                          <p:val>
                                            <p:strVal val="#ppt_x"/>
                                          </p:val>
                                        </p:tav>
                                      </p:tavLst>
                                    </p:anim>
                                    <p:anim calcmode="lin" valueType="num">
                                      <p:cBhvr>
                                        <p:cTn id="43" dur="1000" fill="hold"/>
                                        <p:tgtEl>
                                          <p:spTgt spid="33"/>
                                        </p:tgtEl>
                                        <p:attrNameLst>
                                          <p:attrName>ppt_y</p:attrName>
                                        </p:attrNameLst>
                                      </p:cBhvr>
                                      <p:tavLst>
                                        <p:tav tm="0">
                                          <p:val>
                                            <p:strVal val="#ppt_y+.1"/>
                                          </p:val>
                                        </p:tav>
                                        <p:tav tm="100000">
                                          <p:val>
                                            <p:strVal val="#ppt_y"/>
                                          </p:val>
                                        </p:tav>
                                      </p:tavLst>
                                    </p:anim>
                                  </p:childTnLst>
                                </p:cTn>
                              </p:par>
                              <p:par>
                                <p:cTn id="44" presetID="22" presetClass="entr" presetSubtype="8" fill="hold" grpId="0" nodeType="withEffect">
                                  <p:stCondLst>
                                    <p:cond delay="400"/>
                                  </p:stCondLst>
                                  <p:childTnLst>
                                    <p:set>
                                      <p:cBhvr>
                                        <p:cTn id="45" dur="1" fill="hold">
                                          <p:stCondLst>
                                            <p:cond delay="0"/>
                                          </p:stCondLst>
                                        </p:cTn>
                                        <p:tgtEl>
                                          <p:spTgt spid="37"/>
                                        </p:tgtEl>
                                        <p:attrNameLst>
                                          <p:attrName>style.visibility</p:attrName>
                                        </p:attrNameLst>
                                      </p:cBhvr>
                                      <p:to>
                                        <p:strVal val="visible"/>
                                      </p:to>
                                    </p:set>
                                    <p:animEffect transition="in" filter="wipe(left)">
                                      <p:cBhvr>
                                        <p:cTn id="46" dur="500"/>
                                        <p:tgtEl>
                                          <p:spTgt spid="3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xit" presetSubtype="0" fill="hold" grpId="1" nodeType="clickEffect">
                                  <p:stCondLst>
                                    <p:cond delay="0"/>
                                  </p:stCondLst>
                                  <p:childTnLst>
                                    <p:animEffect transition="out" filter="fade">
                                      <p:cBhvr>
                                        <p:cTn id="50" dur="500"/>
                                        <p:tgtEl>
                                          <p:spTgt spid="37"/>
                                        </p:tgtEl>
                                      </p:cBhvr>
                                    </p:animEffect>
                                    <p:set>
                                      <p:cBhvr>
                                        <p:cTn id="51" dur="1" fill="hold">
                                          <p:stCondLst>
                                            <p:cond delay="499"/>
                                          </p:stCondLst>
                                        </p:cTn>
                                        <p:tgtEl>
                                          <p:spTgt spid="37"/>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20"/>
                                        </p:tgtEl>
                                      </p:cBhvr>
                                    </p:animEffect>
                                    <p:set>
                                      <p:cBhvr>
                                        <p:cTn id="54" dur="1" fill="hold">
                                          <p:stCondLst>
                                            <p:cond delay="499"/>
                                          </p:stCondLst>
                                        </p:cTn>
                                        <p:tgtEl>
                                          <p:spTgt spid="20"/>
                                        </p:tgtEl>
                                        <p:attrNameLst>
                                          <p:attrName>style.visibility</p:attrName>
                                        </p:attrNameLst>
                                      </p:cBhvr>
                                      <p:to>
                                        <p:strVal val="hidden"/>
                                      </p:to>
                                    </p:set>
                                  </p:childTnLst>
                                </p:cTn>
                              </p:par>
                              <p:par>
                                <p:cTn id="55" presetID="42" presetClass="entr" presetSubtype="0"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1000"/>
                                        <p:tgtEl>
                                          <p:spTgt spid="38"/>
                                        </p:tgtEl>
                                      </p:cBhvr>
                                    </p:animEffect>
                                    <p:anim calcmode="lin" valueType="num">
                                      <p:cBhvr>
                                        <p:cTn id="58" dur="1000" fill="hold"/>
                                        <p:tgtEl>
                                          <p:spTgt spid="38"/>
                                        </p:tgtEl>
                                        <p:attrNameLst>
                                          <p:attrName>ppt_x</p:attrName>
                                        </p:attrNameLst>
                                      </p:cBhvr>
                                      <p:tavLst>
                                        <p:tav tm="0">
                                          <p:val>
                                            <p:strVal val="#ppt_x"/>
                                          </p:val>
                                        </p:tav>
                                        <p:tav tm="100000">
                                          <p:val>
                                            <p:strVal val="#ppt_x"/>
                                          </p:val>
                                        </p:tav>
                                      </p:tavLst>
                                    </p:anim>
                                    <p:anim calcmode="lin" valueType="num">
                                      <p:cBhvr>
                                        <p:cTn id="59" dur="1000" fill="hold"/>
                                        <p:tgtEl>
                                          <p:spTgt spid="38"/>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22" presetClass="entr" presetSubtype="2"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1" animBg="1"/>
      <p:bldP spid="18" grpId="2" animBg="1"/>
      <p:bldP spid="23" grpId="1" animBg="1"/>
      <p:bldP spid="23" grpId="2" animBg="1"/>
      <p:bldP spid="37" grpId="0" animBg="1"/>
      <p:bldP spid="37" grpId="1" animBg="1"/>
      <p:bldP spid="4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Acting Responsibly</a:t>
            </a:r>
          </a:p>
        </p:txBody>
      </p:sp>
      <p:sp>
        <p:nvSpPr>
          <p:cNvPr id="86" name="Flowchart: Process 85">
            <a:extLst>
              <a:ext uri="{FF2B5EF4-FFF2-40B4-BE49-F238E27FC236}">
                <a16:creationId xmlns:a16="http://schemas.microsoft.com/office/drawing/2014/main" id="{5AED2863-34FE-4211-A5A3-EA076BB4548C}"/>
              </a:ext>
            </a:extLst>
          </p:cNvPr>
          <p:cNvSpPr/>
          <p:nvPr/>
        </p:nvSpPr>
        <p:spPr>
          <a:xfrm>
            <a:off x="441000" y="1522800"/>
            <a:ext cx="8262000" cy="659292"/>
          </a:xfrm>
          <a:prstGeom prst="flowChartProcess">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solidFill>
                  <a:schemeClr val="bg1"/>
                </a:solidFill>
                <a:latin typeface="Twinkl" pitchFamily="50" charset="0"/>
                <a:ea typeface="Sassoon Infant Rg" panose="02000503030000020003" pitchFamily="50" charset="0"/>
              </a:rPr>
              <a:t>In your groups, you are going to be looking at some scenarios and thinking about how you could act responsibly in the situation given.</a:t>
            </a:r>
          </a:p>
        </p:txBody>
      </p:sp>
      <p:pic>
        <p:nvPicPr>
          <p:cNvPr id="8" name="Picture 7">
            <a:extLst>
              <a:ext uri="{FF2B5EF4-FFF2-40B4-BE49-F238E27FC236}">
                <a16:creationId xmlns:a16="http://schemas.microsoft.com/office/drawing/2014/main" id="{02FA755C-6D98-4116-BB5E-BAC888E74DE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20402" y="2547946"/>
            <a:ext cx="3994240" cy="2823749"/>
          </a:xfrm>
          <a:prstGeom prst="rect">
            <a:avLst/>
          </a:prstGeom>
        </p:spPr>
      </p:pic>
      <p:pic>
        <p:nvPicPr>
          <p:cNvPr id="12" name="Picture 11">
            <a:extLst>
              <a:ext uri="{FF2B5EF4-FFF2-40B4-BE49-F238E27FC236}">
                <a16:creationId xmlns:a16="http://schemas.microsoft.com/office/drawing/2014/main" id="{ECD60210-5425-4998-86A1-0F18AC52507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9751" y="2547946"/>
            <a:ext cx="3994240" cy="2823749"/>
          </a:xfrm>
          <a:prstGeom prst="rect">
            <a:avLst/>
          </a:prstGeom>
        </p:spPr>
      </p:pic>
      <p:sp>
        <p:nvSpPr>
          <p:cNvPr id="16" name="Title 1">
            <a:extLst>
              <a:ext uri="{FF2B5EF4-FFF2-40B4-BE49-F238E27FC236}">
                <a16:creationId xmlns:a16="http://schemas.microsoft.com/office/drawing/2014/main" id="{31A35E97-1AF4-4A04-8074-7AF080A6C9B2}"/>
              </a:ext>
            </a:extLst>
          </p:cNvPr>
          <p:cNvSpPr txBox="1">
            <a:spLocks/>
          </p:cNvSpPr>
          <p:nvPr/>
        </p:nvSpPr>
        <p:spPr>
          <a:xfrm>
            <a:off x="498186" y="1951493"/>
            <a:ext cx="4819794" cy="853618"/>
          </a:xfrm>
          <a:prstGeom prst="roundRect">
            <a:avLst>
              <a:gd name="adj" fmla="val 9641"/>
            </a:avLst>
          </a:prstGeom>
          <a:noFill/>
          <a:ln w="25400">
            <a:noFill/>
          </a:ln>
        </p:spPr>
        <p:txBody>
          <a:bodyPr vert="horz" lIns="72000" tIns="252000" rIns="72000" bIns="252000" rtlCol="0" anchor="ctr" anchorCtr="1">
            <a:normAutofit fontScale="97500"/>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1800" b="0" dirty="0">
                <a:solidFill>
                  <a:schemeClr val="tx1"/>
                </a:solidFill>
                <a:latin typeface="Twinkl" pitchFamily="2" charset="0"/>
              </a:rPr>
              <a:t>Discuss what you would do then act it out!</a:t>
            </a:r>
          </a:p>
        </p:txBody>
      </p:sp>
      <p:sp>
        <p:nvSpPr>
          <p:cNvPr id="17" name="Flowchart: Process 16">
            <a:extLst>
              <a:ext uri="{FF2B5EF4-FFF2-40B4-BE49-F238E27FC236}">
                <a16:creationId xmlns:a16="http://schemas.microsoft.com/office/drawing/2014/main" id="{3DB4E7CA-7367-4BF3-9507-9EA2C406502C}"/>
              </a:ext>
            </a:extLst>
          </p:cNvPr>
          <p:cNvSpPr/>
          <p:nvPr/>
        </p:nvSpPr>
        <p:spPr>
          <a:xfrm>
            <a:off x="441000" y="5424608"/>
            <a:ext cx="8262000" cy="809937"/>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solidFill>
                  <a:schemeClr val="bg1"/>
                </a:solidFill>
                <a:latin typeface="Twinkl" pitchFamily="50" charset="0"/>
                <a:ea typeface="Sassoon Infant Rg" panose="02000503030000020003" pitchFamily="50" charset="0"/>
              </a:rPr>
              <a:t>Remember, acting responsibly means thinking about the choices you have and the consequences of those choices. Consider an action that will lead to a safe outcome.</a:t>
            </a:r>
          </a:p>
        </p:txBody>
      </p:sp>
      <p:pic>
        <p:nvPicPr>
          <p:cNvPr id="9" name="Group Work">
            <a:extLst>
              <a:ext uri="{FF2B5EF4-FFF2-40B4-BE49-F238E27FC236}">
                <a16:creationId xmlns:a16="http://schemas.microsoft.com/office/drawing/2014/main" id="{FA9D6B76-FF82-4A47-8D56-35B13A2697F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47210" y="512363"/>
            <a:ext cx="864000" cy="864000"/>
          </a:xfrm>
          <a:prstGeom prst="rect">
            <a:avLst/>
          </a:prstGeom>
        </p:spPr>
      </p:pic>
    </p:spTree>
    <p:extLst>
      <p:ext uri="{BB962C8B-B14F-4D97-AF65-F5344CB8AC3E}">
        <p14:creationId xmlns:p14="http://schemas.microsoft.com/office/powerpoint/2010/main" val="4021390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Acting Responsibly</a:t>
            </a:r>
          </a:p>
        </p:txBody>
      </p:sp>
      <p:grpSp>
        <p:nvGrpSpPr>
          <p:cNvPr id="3" name="Group 2">
            <a:extLst>
              <a:ext uri="{FF2B5EF4-FFF2-40B4-BE49-F238E27FC236}">
                <a16:creationId xmlns:a16="http://schemas.microsoft.com/office/drawing/2014/main" id="{E4956574-3E64-45D3-9E94-3CC7ABBB10C0}"/>
              </a:ext>
            </a:extLst>
          </p:cNvPr>
          <p:cNvGrpSpPr/>
          <p:nvPr/>
        </p:nvGrpSpPr>
        <p:grpSpPr>
          <a:xfrm>
            <a:off x="755650" y="2733679"/>
            <a:ext cx="2135905" cy="2135905"/>
            <a:chOff x="755650" y="2733679"/>
            <a:chExt cx="2135905" cy="2135905"/>
          </a:xfrm>
        </p:grpSpPr>
        <p:sp>
          <p:nvSpPr>
            <p:cNvPr id="17" name="Oval 16">
              <a:hlinkClick r:id="rId2" action="ppaction://hlinksldjump"/>
              <a:extLst>
                <a:ext uri="{FF2B5EF4-FFF2-40B4-BE49-F238E27FC236}">
                  <a16:creationId xmlns:a16="http://schemas.microsoft.com/office/drawing/2014/main" id="{0912D268-F526-4418-AA3C-9981AE747C6A}"/>
                </a:ext>
              </a:extLst>
            </p:cNvPr>
            <p:cNvSpPr/>
            <p:nvPr/>
          </p:nvSpPr>
          <p:spPr>
            <a:xfrm>
              <a:off x="755650" y="2733679"/>
              <a:ext cx="2135905" cy="2135905"/>
            </a:xfrm>
            <a:prstGeom prst="ellipse">
              <a:avLst/>
            </a:prstGeom>
            <a:solidFill>
              <a:srgbClr val="F0821A"/>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white"/>
                </a:solidFill>
                <a:effectLst/>
                <a:uLnTx/>
                <a:uFillTx/>
                <a:latin typeface="Twinkl"/>
                <a:ea typeface="+mn-ea"/>
                <a:cs typeface="+mn-cs"/>
              </a:endParaRPr>
            </a:p>
          </p:txBody>
        </p:sp>
        <p:sp>
          <p:nvSpPr>
            <p:cNvPr id="18" name="Rectangle 17">
              <a:hlinkClick r:id="rId3" action="ppaction://hlinksldjump"/>
              <a:extLst>
                <a:ext uri="{FF2B5EF4-FFF2-40B4-BE49-F238E27FC236}">
                  <a16:creationId xmlns:a16="http://schemas.microsoft.com/office/drawing/2014/main" id="{DB2C2E12-EB2D-48C7-ADCB-19D2A0A3E73E}"/>
                </a:ext>
              </a:extLst>
            </p:cNvPr>
            <p:cNvSpPr/>
            <p:nvPr/>
          </p:nvSpPr>
          <p:spPr>
            <a:xfrm>
              <a:off x="755650" y="3634144"/>
              <a:ext cx="2135905" cy="365171"/>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white"/>
                  </a:solidFill>
                  <a:effectLst/>
                  <a:uLnTx/>
                  <a:uFillTx/>
                  <a:latin typeface="Twinkl" pitchFamily="2" charset="0"/>
                </a:rPr>
                <a:t>Consolidating</a:t>
              </a:r>
            </a:p>
          </p:txBody>
        </p:sp>
      </p:grpSp>
      <p:grpSp>
        <p:nvGrpSpPr>
          <p:cNvPr id="19" name="Group 18">
            <a:extLst>
              <a:ext uri="{FF2B5EF4-FFF2-40B4-BE49-F238E27FC236}">
                <a16:creationId xmlns:a16="http://schemas.microsoft.com/office/drawing/2014/main" id="{EF2A0A05-93CF-460A-B804-E51EF8D78424}"/>
              </a:ext>
            </a:extLst>
          </p:cNvPr>
          <p:cNvGrpSpPr/>
          <p:nvPr/>
        </p:nvGrpSpPr>
        <p:grpSpPr>
          <a:xfrm>
            <a:off x="6261578" y="2733679"/>
            <a:ext cx="2145821" cy="2135905"/>
            <a:chOff x="6574042" y="4512842"/>
            <a:chExt cx="1577281" cy="1569992"/>
          </a:xfrm>
        </p:grpSpPr>
        <p:sp>
          <p:nvSpPr>
            <p:cNvPr id="20" name="Oval 19">
              <a:hlinkClick r:id="" action="ppaction://noaction"/>
              <a:extLst>
                <a:ext uri="{FF2B5EF4-FFF2-40B4-BE49-F238E27FC236}">
                  <a16:creationId xmlns:a16="http://schemas.microsoft.com/office/drawing/2014/main" id="{27EAAEE1-C1B4-4938-91DB-0E36E245F9A9}"/>
                </a:ext>
              </a:extLst>
            </p:cNvPr>
            <p:cNvSpPr/>
            <p:nvPr/>
          </p:nvSpPr>
          <p:spPr>
            <a:xfrm>
              <a:off x="6574042" y="4512842"/>
              <a:ext cx="1569992" cy="1569992"/>
            </a:xfrm>
            <a:prstGeom prst="ellipse">
              <a:avLst/>
            </a:prstGeom>
            <a:solidFill>
              <a:srgbClr val="F0821A"/>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white"/>
                </a:solidFill>
                <a:effectLst/>
                <a:uLnTx/>
                <a:uFillTx/>
                <a:latin typeface="Twinkl"/>
                <a:ea typeface="+mn-ea"/>
                <a:cs typeface="+mn-cs"/>
              </a:endParaRPr>
            </a:p>
          </p:txBody>
        </p:sp>
        <p:sp>
          <p:nvSpPr>
            <p:cNvPr id="21" name="Rectangle 20">
              <a:hlinkClick r:id="rId4" action="ppaction://hlinksldjump"/>
              <a:extLst>
                <a:ext uri="{FF2B5EF4-FFF2-40B4-BE49-F238E27FC236}">
                  <a16:creationId xmlns:a16="http://schemas.microsoft.com/office/drawing/2014/main" id="{7E6F48A6-0E77-481F-A06F-819E0F80B9D4}"/>
                </a:ext>
              </a:extLst>
            </p:cNvPr>
            <p:cNvSpPr/>
            <p:nvPr/>
          </p:nvSpPr>
          <p:spPr>
            <a:xfrm>
              <a:off x="6581331" y="5184718"/>
              <a:ext cx="1569992" cy="268418"/>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white"/>
                  </a:solidFill>
                  <a:effectLst/>
                  <a:uLnTx/>
                  <a:uFillTx/>
                  <a:latin typeface="Twinkl" pitchFamily="2" charset="0"/>
                </a:rPr>
                <a:t>Reflecting </a:t>
              </a:r>
            </a:p>
          </p:txBody>
        </p:sp>
      </p:grpSp>
      <p:pic>
        <p:nvPicPr>
          <p:cNvPr id="23" name="Whole Class"/>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pic>
        <p:nvPicPr>
          <p:cNvPr id="24" name="Picture 23">
            <a:extLst>
              <a:ext uri="{FF2B5EF4-FFF2-40B4-BE49-F238E27FC236}">
                <a16:creationId xmlns:a16="http://schemas.microsoft.com/office/drawing/2014/main" id="{FD8A5B4F-A4C6-4CF0-940E-16CF7F5CCE6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008750" y="2428619"/>
            <a:ext cx="3050772" cy="3700719"/>
          </a:xfrm>
          <a:prstGeom prst="rect">
            <a:avLst/>
          </a:prstGeom>
        </p:spPr>
      </p:pic>
    </p:spTree>
    <p:extLst>
      <p:ext uri="{BB962C8B-B14F-4D97-AF65-F5344CB8AC3E}">
        <p14:creationId xmlns:p14="http://schemas.microsoft.com/office/powerpoint/2010/main" val="292657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6725" y="409576"/>
            <a:ext cx="8201025" cy="5991224"/>
          </a:xfrm>
        </p:spPr>
        <p:txBody>
          <a:bodyPr/>
          <a:lstStyle/>
          <a:p>
            <a:r>
              <a:rPr lang="en-GB" b="1" dirty="0"/>
              <a:t>Consolidating </a:t>
            </a:r>
          </a:p>
        </p:txBody>
      </p:sp>
    </p:spTree>
    <p:extLst>
      <p:ext uri="{BB962C8B-B14F-4D97-AF65-F5344CB8AC3E}">
        <p14:creationId xmlns:p14="http://schemas.microsoft.com/office/powerpoint/2010/main" val="3095767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My Responsibility Tree</a:t>
            </a:r>
          </a:p>
        </p:txBody>
      </p:sp>
      <p:sp>
        <p:nvSpPr>
          <p:cNvPr id="25" name="Speech Bubble: Rectangle 24">
            <a:extLst>
              <a:ext uri="{FF2B5EF4-FFF2-40B4-BE49-F238E27FC236}">
                <a16:creationId xmlns:a16="http://schemas.microsoft.com/office/drawing/2014/main" id="{CEFF841C-1794-4C02-AFBE-75D2EABAE52B}"/>
              </a:ext>
            </a:extLst>
          </p:cNvPr>
          <p:cNvSpPr/>
          <p:nvPr/>
        </p:nvSpPr>
        <p:spPr>
          <a:xfrm>
            <a:off x="552885" y="1484313"/>
            <a:ext cx="4382797" cy="1310842"/>
          </a:xfrm>
          <a:prstGeom prst="wedgeRectCallout">
            <a:avLst>
              <a:gd name="adj1" fmla="val -15072"/>
              <a:gd name="adj2" fmla="val 7643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We all have different responsibilities in our lives. We can take responsibility </a:t>
            </a:r>
            <a:br>
              <a:rPr lang="en-GB" dirty="0">
                <a:latin typeface="Twinkl" pitchFamily="2" charset="0"/>
              </a:rPr>
            </a:br>
            <a:r>
              <a:rPr lang="en-GB" dirty="0">
                <a:latin typeface="Twinkl" pitchFamily="2" charset="0"/>
              </a:rPr>
              <a:t>for ourselves and we might have responsibilities for others as we get older.</a:t>
            </a:r>
          </a:p>
        </p:txBody>
      </p:sp>
      <p:pic>
        <p:nvPicPr>
          <p:cNvPr id="21" name="Picture 20">
            <a:extLst>
              <a:ext uri="{FF2B5EF4-FFF2-40B4-BE49-F238E27FC236}">
                <a16:creationId xmlns:a16="http://schemas.microsoft.com/office/drawing/2014/main" id="{DE72F799-4C3C-4F05-A54B-EFFD406802C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45235" y="2715945"/>
            <a:ext cx="4426765" cy="4142056"/>
          </a:xfrm>
          <a:prstGeom prst="rect">
            <a:avLst/>
          </a:prstGeom>
        </p:spPr>
      </p:pic>
      <p:pic>
        <p:nvPicPr>
          <p:cNvPr id="8" name="Picture 7">
            <a:extLst>
              <a:ext uri="{FF2B5EF4-FFF2-40B4-BE49-F238E27FC236}">
                <a16:creationId xmlns:a16="http://schemas.microsoft.com/office/drawing/2014/main" id="{2F4870D6-E4CF-4E4D-9414-EEE87E8934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77705" y="1484313"/>
            <a:ext cx="3410645" cy="4824412"/>
          </a:xfrm>
          <a:prstGeom prst="rect">
            <a:avLst/>
          </a:prstGeom>
        </p:spPr>
      </p:pic>
      <p:sp>
        <p:nvSpPr>
          <p:cNvPr id="26" name="Speech Bubble: Rectangle 25">
            <a:extLst>
              <a:ext uri="{FF2B5EF4-FFF2-40B4-BE49-F238E27FC236}">
                <a16:creationId xmlns:a16="http://schemas.microsoft.com/office/drawing/2014/main" id="{8601EDE1-6122-467D-8293-8DF86030C077}"/>
              </a:ext>
            </a:extLst>
          </p:cNvPr>
          <p:cNvSpPr/>
          <p:nvPr/>
        </p:nvSpPr>
        <p:spPr>
          <a:xfrm>
            <a:off x="539750" y="1484313"/>
            <a:ext cx="4385541" cy="947160"/>
          </a:xfrm>
          <a:prstGeom prst="wedgeRectCallout">
            <a:avLst>
              <a:gd name="adj1" fmla="val 15730"/>
              <a:gd name="adj2" fmla="val 10635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On your Responsibility Tree, write down any responsibilities you have.</a:t>
            </a:r>
          </a:p>
        </p:txBody>
      </p:sp>
      <p:pic>
        <p:nvPicPr>
          <p:cNvPr id="9" name="Individual Work">
            <a:extLst>
              <a:ext uri="{FF2B5EF4-FFF2-40B4-BE49-F238E27FC236}">
                <a16:creationId xmlns:a16="http://schemas.microsoft.com/office/drawing/2014/main" id="{88AC3316-2585-45A7-90E9-887953BAB55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47210" y="512363"/>
            <a:ext cx="864000" cy="864000"/>
          </a:xfrm>
          <a:prstGeom prst="rect">
            <a:avLst/>
          </a:prstGeom>
        </p:spPr>
      </p:pic>
    </p:spTree>
    <p:extLst>
      <p:ext uri="{BB962C8B-B14F-4D97-AF65-F5344CB8AC3E}">
        <p14:creationId xmlns:p14="http://schemas.microsoft.com/office/powerpoint/2010/main" val="1564928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9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25"/>
                                        </p:tgtEl>
                                      </p:cBhvr>
                                    </p:animEffect>
                                    <p:set>
                                      <p:cBhvr>
                                        <p:cTn id="14" dur="1" fill="hold">
                                          <p:stCondLst>
                                            <p:cond delay="499"/>
                                          </p:stCondLst>
                                        </p:cTn>
                                        <p:tgtEl>
                                          <p:spTgt spid="25"/>
                                        </p:tgtEl>
                                        <p:attrNameLst>
                                          <p:attrName>style.visibility</p:attrName>
                                        </p:attrNameLst>
                                      </p:cBhvr>
                                      <p:to>
                                        <p:strVal val="hidden"/>
                                      </p:to>
                                    </p:set>
                                  </p:childTnLst>
                                </p:cTn>
                              </p:par>
                              <p:par>
                                <p:cTn id="15" presetID="42"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6725" y="428625"/>
            <a:ext cx="8201025" cy="5991225"/>
          </a:xfrm>
        </p:spPr>
        <p:txBody>
          <a:bodyPr/>
          <a:lstStyle/>
          <a:p>
            <a:r>
              <a:rPr lang="en-GB" b="1" dirty="0"/>
              <a:t>Reflecting</a:t>
            </a:r>
          </a:p>
        </p:txBody>
      </p:sp>
    </p:spTree>
    <p:extLst>
      <p:ext uri="{BB962C8B-B14F-4D97-AF65-F5344CB8AC3E}">
        <p14:creationId xmlns:p14="http://schemas.microsoft.com/office/powerpoint/2010/main" val="3436701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Process 14">
            <a:extLst>
              <a:ext uri="{FF2B5EF4-FFF2-40B4-BE49-F238E27FC236}">
                <a16:creationId xmlns:a16="http://schemas.microsoft.com/office/drawing/2014/main" id="{98294FAA-C818-412D-89EB-3C8CDDC75764}"/>
              </a:ext>
            </a:extLst>
          </p:cNvPr>
          <p:cNvSpPr/>
          <p:nvPr/>
        </p:nvSpPr>
        <p:spPr>
          <a:xfrm>
            <a:off x="2514881" y="1645623"/>
            <a:ext cx="4126938" cy="1078527"/>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lgn="ctr">
              <a:defRPr/>
            </a:pPr>
            <a:r>
              <a:rPr lang="en-GB" dirty="0">
                <a:solidFill>
                  <a:schemeClr val="tx1"/>
                </a:solidFill>
                <a:latin typeface="Twinkl" pitchFamily="2" charset="0"/>
              </a:rPr>
              <a:t>Some of you might not have </a:t>
            </a:r>
            <a:br>
              <a:rPr lang="en-GB" dirty="0">
                <a:solidFill>
                  <a:schemeClr val="tx1"/>
                </a:solidFill>
                <a:latin typeface="Twinkl" pitchFamily="2" charset="0"/>
              </a:rPr>
            </a:br>
            <a:r>
              <a:rPr lang="en-GB" dirty="0">
                <a:solidFill>
                  <a:schemeClr val="tx1"/>
                </a:solidFill>
                <a:latin typeface="Twinkl" pitchFamily="2" charset="0"/>
              </a:rPr>
              <a:t>many responsibilities right now. Some of you might already have quite a lot of responsibilities.</a:t>
            </a:r>
          </a:p>
        </p:txBody>
      </p:sp>
      <p:sp>
        <p:nvSpPr>
          <p:cNvPr id="2" name="Title 1"/>
          <p:cNvSpPr>
            <a:spLocks noGrp="1"/>
          </p:cNvSpPr>
          <p:nvPr>
            <p:ph type="title"/>
          </p:nvPr>
        </p:nvSpPr>
        <p:spPr>
          <a:xfrm>
            <a:off x="457198" y="530651"/>
            <a:ext cx="8220075" cy="994306"/>
          </a:xfrm>
        </p:spPr>
        <p:txBody>
          <a:bodyPr>
            <a:normAutofit fontScale="90000"/>
          </a:bodyPr>
          <a:lstStyle/>
          <a:p>
            <a:r>
              <a:rPr lang="en-GB" dirty="0"/>
              <a:t>Looking Ahead</a:t>
            </a:r>
          </a:p>
        </p:txBody>
      </p:sp>
      <p:sp>
        <p:nvSpPr>
          <p:cNvPr id="19" name="Flowchart: Process 18">
            <a:extLst>
              <a:ext uri="{FF2B5EF4-FFF2-40B4-BE49-F238E27FC236}">
                <a16:creationId xmlns:a16="http://schemas.microsoft.com/office/drawing/2014/main" id="{91B20F38-55EE-4DF8-AA3F-02F55E0CDC86}"/>
              </a:ext>
            </a:extLst>
          </p:cNvPr>
          <p:cNvSpPr/>
          <p:nvPr/>
        </p:nvSpPr>
        <p:spPr>
          <a:xfrm>
            <a:off x="2825750" y="3077049"/>
            <a:ext cx="3505200" cy="1144797"/>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lgn="ctr"/>
            <a:r>
              <a:rPr lang="en-GB" dirty="0">
                <a:solidFill>
                  <a:schemeClr val="tx1"/>
                </a:solidFill>
                <a:latin typeface="Twinkl" pitchFamily="2" charset="0"/>
              </a:rPr>
              <a:t>With your partner, think of three things you are likely to have responsibility for over the next few years.</a:t>
            </a:r>
          </a:p>
        </p:txBody>
      </p:sp>
      <p:sp>
        <p:nvSpPr>
          <p:cNvPr id="20" name="Flowchart: Process 19">
            <a:extLst>
              <a:ext uri="{FF2B5EF4-FFF2-40B4-BE49-F238E27FC236}">
                <a16:creationId xmlns:a16="http://schemas.microsoft.com/office/drawing/2014/main" id="{97ED71C9-57A9-40AB-BE4D-E75C798BFC8C}"/>
              </a:ext>
            </a:extLst>
          </p:cNvPr>
          <p:cNvSpPr/>
          <p:nvPr/>
        </p:nvSpPr>
        <p:spPr>
          <a:xfrm>
            <a:off x="2393950" y="4492317"/>
            <a:ext cx="4368800" cy="1775133"/>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lgn="ctr"/>
            <a:r>
              <a:rPr lang="en-GB" dirty="0">
                <a:solidFill>
                  <a:schemeClr val="tx1"/>
                </a:solidFill>
                <a:latin typeface="Twinkl" pitchFamily="2" charset="0"/>
              </a:rPr>
              <a:t>These responsibilities could be at</a:t>
            </a:r>
            <a:br>
              <a:rPr lang="en-GB" dirty="0">
                <a:solidFill>
                  <a:schemeClr val="tx1"/>
                </a:solidFill>
                <a:latin typeface="Twinkl" pitchFamily="2" charset="0"/>
              </a:rPr>
            </a:br>
            <a:r>
              <a:rPr lang="en-GB" dirty="0">
                <a:solidFill>
                  <a:schemeClr val="tx1"/>
                </a:solidFill>
                <a:latin typeface="Twinkl" pitchFamily="2" charset="0"/>
              </a:rPr>
              <a:t> home or at school. They could</a:t>
            </a:r>
            <a:br>
              <a:rPr lang="en-GB" dirty="0">
                <a:solidFill>
                  <a:schemeClr val="tx1"/>
                </a:solidFill>
                <a:latin typeface="Twinkl" pitchFamily="2" charset="0"/>
              </a:rPr>
            </a:br>
            <a:r>
              <a:rPr lang="en-GB" dirty="0">
                <a:solidFill>
                  <a:schemeClr val="tx1"/>
                </a:solidFill>
                <a:latin typeface="Twinkl" pitchFamily="2" charset="0"/>
              </a:rPr>
              <a:t>be specific family or health responsibilities or everyday responsibilities that lots of </a:t>
            </a:r>
            <a:br>
              <a:rPr lang="en-GB" dirty="0">
                <a:solidFill>
                  <a:schemeClr val="tx1"/>
                </a:solidFill>
                <a:latin typeface="Twinkl" pitchFamily="2" charset="0"/>
              </a:rPr>
            </a:br>
            <a:r>
              <a:rPr lang="en-GB" dirty="0">
                <a:solidFill>
                  <a:schemeClr val="tx1"/>
                </a:solidFill>
                <a:latin typeface="Twinkl" pitchFamily="2" charset="0"/>
              </a:rPr>
              <a:t>people have.</a:t>
            </a:r>
          </a:p>
        </p:txBody>
      </p:sp>
      <p:grpSp>
        <p:nvGrpSpPr>
          <p:cNvPr id="40" name="Group 39">
            <a:extLst>
              <a:ext uri="{FF2B5EF4-FFF2-40B4-BE49-F238E27FC236}">
                <a16:creationId xmlns:a16="http://schemas.microsoft.com/office/drawing/2014/main" id="{C598AE80-4B0D-4BBD-B697-EAB897FD73F5}"/>
              </a:ext>
            </a:extLst>
          </p:cNvPr>
          <p:cNvGrpSpPr/>
          <p:nvPr/>
        </p:nvGrpSpPr>
        <p:grpSpPr>
          <a:xfrm>
            <a:off x="409575" y="4437063"/>
            <a:ext cx="2752725" cy="3483554"/>
            <a:chOff x="295070" y="348955"/>
            <a:chExt cx="3173895" cy="4016541"/>
          </a:xfrm>
        </p:grpSpPr>
        <p:grpSp>
          <p:nvGrpSpPr>
            <p:cNvPr id="30" name="Group 29">
              <a:extLst>
                <a:ext uri="{FF2B5EF4-FFF2-40B4-BE49-F238E27FC236}">
                  <a16:creationId xmlns:a16="http://schemas.microsoft.com/office/drawing/2014/main" id="{F763F217-CE59-4A10-B7A8-8F5B5C1DEE27}"/>
                </a:ext>
              </a:extLst>
            </p:cNvPr>
            <p:cNvGrpSpPr/>
            <p:nvPr/>
          </p:nvGrpSpPr>
          <p:grpSpPr>
            <a:xfrm>
              <a:off x="539750" y="479148"/>
              <a:ext cx="2929215" cy="2929215"/>
              <a:chOff x="428208" y="-3160946"/>
              <a:chExt cx="2085501" cy="2085501"/>
            </a:xfrm>
          </p:grpSpPr>
          <p:sp>
            <p:nvSpPr>
              <p:cNvPr id="31" name="Oval 30">
                <a:extLst>
                  <a:ext uri="{FF2B5EF4-FFF2-40B4-BE49-F238E27FC236}">
                    <a16:creationId xmlns:a16="http://schemas.microsoft.com/office/drawing/2014/main" id="{C17FF3F9-D29F-44CC-BEF4-A719D596FDFC}"/>
                  </a:ext>
                </a:extLst>
              </p:cNvPr>
              <p:cNvSpPr/>
              <p:nvPr/>
            </p:nvSpPr>
            <p:spPr>
              <a:xfrm>
                <a:off x="428208" y="-3160946"/>
                <a:ext cx="2085501" cy="2085501"/>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2" name="Oval 31">
                <a:extLst>
                  <a:ext uri="{FF2B5EF4-FFF2-40B4-BE49-F238E27FC236}">
                    <a16:creationId xmlns:a16="http://schemas.microsoft.com/office/drawing/2014/main" id="{DF8A448C-A5CF-4CAA-B43E-95CF450F2737}"/>
                  </a:ext>
                </a:extLst>
              </p:cNvPr>
              <p:cNvSpPr/>
              <p:nvPr/>
            </p:nvSpPr>
            <p:spPr>
              <a:xfrm>
                <a:off x="662004" y="-2927150"/>
                <a:ext cx="1617908" cy="1617908"/>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25" name="Picture 24">
              <a:extLst>
                <a:ext uri="{FF2B5EF4-FFF2-40B4-BE49-F238E27FC236}">
                  <a16:creationId xmlns:a16="http://schemas.microsoft.com/office/drawing/2014/main" id="{8AE74382-AB5B-4483-B235-C716A72F2D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5070" y="348955"/>
              <a:ext cx="3149923" cy="4016541"/>
            </a:xfrm>
            <a:prstGeom prst="trapezoid">
              <a:avLst>
                <a:gd name="adj" fmla="val 28629"/>
              </a:avLst>
            </a:prstGeom>
          </p:spPr>
        </p:pic>
      </p:grpSp>
      <p:grpSp>
        <p:nvGrpSpPr>
          <p:cNvPr id="45" name="Group 44">
            <a:extLst>
              <a:ext uri="{FF2B5EF4-FFF2-40B4-BE49-F238E27FC236}">
                <a16:creationId xmlns:a16="http://schemas.microsoft.com/office/drawing/2014/main" id="{9C29163B-67A7-4A89-AAAB-33450BA60D6B}"/>
              </a:ext>
            </a:extLst>
          </p:cNvPr>
          <p:cNvGrpSpPr/>
          <p:nvPr/>
        </p:nvGrpSpPr>
        <p:grpSpPr>
          <a:xfrm>
            <a:off x="633412" y="384969"/>
            <a:ext cx="2198688" cy="2198688"/>
            <a:chOff x="3348038" y="936308"/>
            <a:chExt cx="2492692" cy="2492692"/>
          </a:xfrm>
        </p:grpSpPr>
        <p:grpSp>
          <p:nvGrpSpPr>
            <p:cNvPr id="44" name="Group 43">
              <a:extLst>
                <a:ext uri="{FF2B5EF4-FFF2-40B4-BE49-F238E27FC236}">
                  <a16:creationId xmlns:a16="http://schemas.microsoft.com/office/drawing/2014/main" id="{939217E0-73D0-4AC2-8C32-131747495CB1}"/>
                </a:ext>
              </a:extLst>
            </p:cNvPr>
            <p:cNvGrpSpPr/>
            <p:nvPr/>
          </p:nvGrpSpPr>
          <p:grpSpPr>
            <a:xfrm>
              <a:off x="3348038" y="936308"/>
              <a:ext cx="2492692" cy="2492692"/>
              <a:chOff x="3348038" y="936308"/>
              <a:chExt cx="2492692" cy="2492692"/>
            </a:xfrm>
          </p:grpSpPr>
          <p:sp>
            <p:nvSpPr>
              <p:cNvPr id="34" name="Oval 33">
                <a:extLst>
                  <a:ext uri="{FF2B5EF4-FFF2-40B4-BE49-F238E27FC236}">
                    <a16:creationId xmlns:a16="http://schemas.microsoft.com/office/drawing/2014/main" id="{4A755C68-56ED-4152-AB02-9DF707D38BD6}"/>
                  </a:ext>
                </a:extLst>
              </p:cNvPr>
              <p:cNvSpPr/>
              <p:nvPr/>
            </p:nvSpPr>
            <p:spPr>
              <a:xfrm>
                <a:off x="3348038" y="936308"/>
                <a:ext cx="2492692" cy="2492692"/>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5" name="Oval 34">
                <a:extLst>
                  <a:ext uri="{FF2B5EF4-FFF2-40B4-BE49-F238E27FC236}">
                    <a16:creationId xmlns:a16="http://schemas.microsoft.com/office/drawing/2014/main" id="{6B839F25-C205-40EE-9F5C-9FDAFCDC94B9}"/>
                  </a:ext>
                </a:extLst>
              </p:cNvPr>
              <p:cNvSpPr/>
              <p:nvPr/>
            </p:nvSpPr>
            <p:spPr>
              <a:xfrm>
                <a:off x="3627483" y="1215753"/>
                <a:ext cx="1933802" cy="1933802"/>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3" name="Oval 42">
                <a:extLst>
                  <a:ext uri="{FF2B5EF4-FFF2-40B4-BE49-F238E27FC236}">
                    <a16:creationId xmlns:a16="http://schemas.microsoft.com/office/drawing/2014/main" id="{94F22BA2-5002-409A-8C4F-55A3DB5FC9A5}"/>
                  </a:ext>
                </a:extLst>
              </p:cNvPr>
              <p:cNvSpPr/>
              <p:nvPr/>
            </p:nvSpPr>
            <p:spPr>
              <a:xfrm>
                <a:off x="4023716" y="1611986"/>
                <a:ext cx="1141336" cy="1141336"/>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42" name="Group 41">
              <a:extLst>
                <a:ext uri="{FF2B5EF4-FFF2-40B4-BE49-F238E27FC236}">
                  <a16:creationId xmlns:a16="http://schemas.microsoft.com/office/drawing/2014/main" id="{455D0899-110E-42B9-B6D3-ABC07D608E7C}"/>
                </a:ext>
              </a:extLst>
            </p:cNvPr>
            <p:cNvGrpSpPr/>
            <p:nvPr/>
          </p:nvGrpSpPr>
          <p:grpSpPr>
            <a:xfrm>
              <a:off x="3616475" y="1200151"/>
              <a:ext cx="2087094" cy="1951023"/>
              <a:chOff x="3611880" y="1211581"/>
              <a:chExt cx="2087094" cy="1951023"/>
            </a:xfrm>
          </p:grpSpPr>
          <p:pic>
            <p:nvPicPr>
              <p:cNvPr id="7" name="Picture 6">
                <a:extLst>
                  <a:ext uri="{FF2B5EF4-FFF2-40B4-BE49-F238E27FC236}">
                    <a16:creationId xmlns:a16="http://schemas.microsoft.com/office/drawing/2014/main" id="{BCE38D96-2FCF-4C7C-9856-E1450FA575C3}"/>
                  </a:ext>
                </a:extLst>
              </p:cNvPr>
              <p:cNvPicPr>
                <a:picLocks/>
              </p:cNvPicPr>
              <p:nvPr/>
            </p:nvPicPr>
            <p:blipFill rotWithShape="1">
              <a:blip r:embed="rId3" cstate="screen">
                <a:extLst>
                  <a:ext uri="{28A0092B-C50C-407E-A947-70E740481C1C}">
                    <a14:useLocalDpi xmlns:a14="http://schemas.microsoft.com/office/drawing/2010/main"/>
                  </a:ext>
                </a:extLst>
              </a:blip>
              <a:srcRect t="-1726"/>
              <a:stretch/>
            </p:blipFill>
            <p:spPr>
              <a:xfrm>
                <a:off x="3611880" y="1221091"/>
                <a:ext cx="1954530" cy="1941513"/>
              </a:xfrm>
              <a:prstGeom prst="ellipse">
                <a:avLst/>
              </a:prstGeom>
            </p:spPr>
          </p:pic>
          <p:pic>
            <p:nvPicPr>
              <p:cNvPr id="41" name="Picture 40">
                <a:extLst>
                  <a:ext uri="{FF2B5EF4-FFF2-40B4-BE49-F238E27FC236}">
                    <a16:creationId xmlns:a16="http://schemas.microsoft.com/office/drawing/2014/main" id="{8A1C5A13-0ADA-4A63-827F-2DFB22621E54}"/>
                  </a:ext>
                </a:extLst>
              </p:cNvPr>
              <p:cNvPicPr>
                <a:picLocks/>
              </p:cNvPicPr>
              <p:nvPr/>
            </p:nvPicPr>
            <p:blipFill rotWithShape="1">
              <a:blip r:embed="rId4" cstate="screen">
                <a:extLst>
                  <a:ext uri="{28A0092B-C50C-407E-A947-70E740481C1C}">
                    <a14:useLocalDpi xmlns:a14="http://schemas.microsoft.com/office/drawing/2010/main"/>
                  </a:ext>
                </a:extLst>
              </a:blip>
              <a:srcRect t="-3062" r="-4603"/>
              <a:stretch/>
            </p:blipFill>
            <p:spPr>
              <a:xfrm>
                <a:off x="3612999" y="1211581"/>
                <a:ext cx="2085975" cy="1108710"/>
              </a:xfrm>
              <a:prstGeom prst="rect">
                <a:avLst/>
              </a:prstGeom>
            </p:spPr>
          </p:pic>
        </p:grpSp>
      </p:grpSp>
      <p:grpSp>
        <p:nvGrpSpPr>
          <p:cNvPr id="56" name="Group 55">
            <a:extLst>
              <a:ext uri="{FF2B5EF4-FFF2-40B4-BE49-F238E27FC236}">
                <a16:creationId xmlns:a16="http://schemas.microsoft.com/office/drawing/2014/main" id="{29A54009-FDDC-4088-BDB2-DA6EC2CD0A0F}"/>
              </a:ext>
            </a:extLst>
          </p:cNvPr>
          <p:cNvGrpSpPr/>
          <p:nvPr/>
        </p:nvGrpSpPr>
        <p:grpSpPr>
          <a:xfrm>
            <a:off x="6089742" y="370426"/>
            <a:ext cx="1454058" cy="2056323"/>
            <a:chOff x="5696772" y="756743"/>
            <a:chExt cx="2296909" cy="3248280"/>
          </a:xfrm>
        </p:grpSpPr>
        <p:grpSp>
          <p:nvGrpSpPr>
            <p:cNvPr id="46" name="Group 45">
              <a:extLst>
                <a:ext uri="{FF2B5EF4-FFF2-40B4-BE49-F238E27FC236}">
                  <a16:creationId xmlns:a16="http://schemas.microsoft.com/office/drawing/2014/main" id="{E4AB38C9-E88C-44D8-9338-D63CAC98B90B}"/>
                </a:ext>
              </a:extLst>
            </p:cNvPr>
            <p:cNvGrpSpPr/>
            <p:nvPr/>
          </p:nvGrpSpPr>
          <p:grpSpPr>
            <a:xfrm>
              <a:off x="5761442" y="1400936"/>
              <a:ext cx="2064577" cy="2064577"/>
              <a:chOff x="9171773" y="-1037968"/>
              <a:chExt cx="2266588" cy="2266588"/>
            </a:xfrm>
          </p:grpSpPr>
          <p:sp>
            <p:nvSpPr>
              <p:cNvPr id="47" name="Oval 46">
                <a:extLst>
                  <a:ext uri="{FF2B5EF4-FFF2-40B4-BE49-F238E27FC236}">
                    <a16:creationId xmlns:a16="http://schemas.microsoft.com/office/drawing/2014/main" id="{7147BE33-9F25-4133-9884-9BD2101C1BED}"/>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8" name="Oval 47">
                <a:extLst>
                  <a:ext uri="{FF2B5EF4-FFF2-40B4-BE49-F238E27FC236}">
                    <a16:creationId xmlns:a16="http://schemas.microsoft.com/office/drawing/2014/main" id="{C26D7803-FFF0-4724-AA3F-DD6C97EE4830}"/>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49" name="Oval 48">
                <a:extLst>
                  <a:ext uri="{FF2B5EF4-FFF2-40B4-BE49-F238E27FC236}">
                    <a16:creationId xmlns:a16="http://schemas.microsoft.com/office/drawing/2014/main" id="{DAB523A3-AF74-41F5-96E8-93633AD9A125}"/>
                  </a:ext>
                </a:extLst>
              </p:cNvPr>
              <p:cNvSpPr/>
              <p:nvPr/>
            </p:nvSpPr>
            <p:spPr>
              <a:xfrm>
                <a:off x="9606720" y="-603021"/>
                <a:ext cx="1396695" cy="139669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23" name="Picture 22">
              <a:extLst>
                <a:ext uri="{FF2B5EF4-FFF2-40B4-BE49-F238E27FC236}">
                  <a16:creationId xmlns:a16="http://schemas.microsoft.com/office/drawing/2014/main" id="{C764599D-C9C5-4A0C-988F-5CF1FFABBF4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96772" y="756743"/>
              <a:ext cx="2296909" cy="3248280"/>
            </a:xfrm>
            <a:prstGeom prst="rect">
              <a:avLst/>
            </a:prstGeom>
          </p:spPr>
        </p:pic>
      </p:grpSp>
      <p:grpSp>
        <p:nvGrpSpPr>
          <p:cNvPr id="50" name="Group 49">
            <a:extLst>
              <a:ext uri="{FF2B5EF4-FFF2-40B4-BE49-F238E27FC236}">
                <a16:creationId xmlns:a16="http://schemas.microsoft.com/office/drawing/2014/main" id="{D7D12234-8803-4E35-8F81-305D0653411E}"/>
              </a:ext>
            </a:extLst>
          </p:cNvPr>
          <p:cNvGrpSpPr/>
          <p:nvPr/>
        </p:nvGrpSpPr>
        <p:grpSpPr>
          <a:xfrm flipH="1">
            <a:off x="415925" y="2478882"/>
            <a:ext cx="2617592" cy="1973262"/>
            <a:chOff x="3147579" y="4059714"/>
            <a:chExt cx="3561537" cy="2684851"/>
          </a:xfrm>
        </p:grpSpPr>
        <p:grpSp>
          <p:nvGrpSpPr>
            <p:cNvPr id="36" name="Group 35">
              <a:extLst>
                <a:ext uri="{FF2B5EF4-FFF2-40B4-BE49-F238E27FC236}">
                  <a16:creationId xmlns:a16="http://schemas.microsoft.com/office/drawing/2014/main" id="{05A6301C-D35B-446A-BB50-8B3A51191C7B}"/>
                </a:ext>
              </a:extLst>
            </p:cNvPr>
            <p:cNvGrpSpPr/>
            <p:nvPr/>
          </p:nvGrpSpPr>
          <p:grpSpPr>
            <a:xfrm>
              <a:off x="4072698" y="4589463"/>
              <a:ext cx="2064577" cy="2064577"/>
              <a:chOff x="9171773" y="-1037968"/>
              <a:chExt cx="2266588" cy="2266588"/>
            </a:xfrm>
          </p:grpSpPr>
          <p:sp>
            <p:nvSpPr>
              <p:cNvPr id="37" name="Oval 36">
                <a:extLst>
                  <a:ext uri="{FF2B5EF4-FFF2-40B4-BE49-F238E27FC236}">
                    <a16:creationId xmlns:a16="http://schemas.microsoft.com/office/drawing/2014/main" id="{8A87085D-72C6-46C4-A2E1-89D4AA7541B2}"/>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8" name="Oval 37">
                <a:extLst>
                  <a:ext uri="{FF2B5EF4-FFF2-40B4-BE49-F238E27FC236}">
                    <a16:creationId xmlns:a16="http://schemas.microsoft.com/office/drawing/2014/main" id="{6C04C9BE-93E9-4335-B399-4C034E91FC65}"/>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39" name="Oval 38">
                <a:extLst>
                  <a:ext uri="{FF2B5EF4-FFF2-40B4-BE49-F238E27FC236}">
                    <a16:creationId xmlns:a16="http://schemas.microsoft.com/office/drawing/2014/main" id="{2812AEAD-04F1-47EB-A70B-1AEEEC66BB07}"/>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9" name="Picture 8">
              <a:extLst>
                <a:ext uri="{FF2B5EF4-FFF2-40B4-BE49-F238E27FC236}">
                  <a16:creationId xmlns:a16="http://schemas.microsoft.com/office/drawing/2014/main" id="{CA717E81-E0B3-48BE-A571-36BE75585C5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47579" y="4059714"/>
              <a:ext cx="3561537" cy="2684851"/>
            </a:xfrm>
            <a:prstGeom prst="rect">
              <a:avLst/>
            </a:prstGeom>
          </p:spPr>
        </p:pic>
      </p:grpSp>
      <p:grpSp>
        <p:nvGrpSpPr>
          <p:cNvPr id="55" name="Group 54">
            <a:extLst>
              <a:ext uri="{FF2B5EF4-FFF2-40B4-BE49-F238E27FC236}">
                <a16:creationId xmlns:a16="http://schemas.microsoft.com/office/drawing/2014/main" id="{0826345A-C4B4-4F4A-85E2-DFCDF278FE52}"/>
              </a:ext>
            </a:extLst>
          </p:cNvPr>
          <p:cNvGrpSpPr/>
          <p:nvPr/>
        </p:nvGrpSpPr>
        <p:grpSpPr>
          <a:xfrm>
            <a:off x="6364154" y="2331209"/>
            <a:ext cx="2547068" cy="1963807"/>
            <a:chOff x="2015678" y="3051238"/>
            <a:chExt cx="3016519" cy="2325757"/>
          </a:xfrm>
        </p:grpSpPr>
        <p:grpSp>
          <p:nvGrpSpPr>
            <p:cNvPr id="51" name="Group 50">
              <a:extLst>
                <a:ext uri="{FF2B5EF4-FFF2-40B4-BE49-F238E27FC236}">
                  <a16:creationId xmlns:a16="http://schemas.microsoft.com/office/drawing/2014/main" id="{6278E31F-5885-46FC-A6B4-B2621728DE1F}"/>
                </a:ext>
              </a:extLst>
            </p:cNvPr>
            <p:cNvGrpSpPr/>
            <p:nvPr/>
          </p:nvGrpSpPr>
          <p:grpSpPr>
            <a:xfrm>
              <a:off x="2243999" y="3181828"/>
              <a:ext cx="2064577" cy="2064577"/>
              <a:chOff x="9171773" y="-1037968"/>
              <a:chExt cx="2266588" cy="2266588"/>
            </a:xfrm>
          </p:grpSpPr>
          <p:sp>
            <p:nvSpPr>
              <p:cNvPr id="52" name="Oval 51">
                <a:extLst>
                  <a:ext uri="{FF2B5EF4-FFF2-40B4-BE49-F238E27FC236}">
                    <a16:creationId xmlns:a16="http://schemas.microsoft.com/office/drawing/2014/main" id="{CCFA9D55-6601-4BE0-9C41-3A24B2ADA079}"/>
                  </a:ext>
                </a:extLst>
              </p:cNvPr>
              <p:cNvSpPr/>
              <p:nvPr/>
            </p:nvSpPr>
            <p:spPr>
              <a:xfrm>
                <a:off x="9171773" y="-1037968"/>
                <a:ext cx="2266588" cy="226658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53" name="Oval 52">
                <a:extLst>
                  <a:ext uri="{FF2B5EF4-FFF2-40B4-BE49-F238E27FC236}">
                    <a16:creationId xmlns:a16="http://schemas.microsoft.com/office/drawing/2014/main" id="{3414E4B0-68F3-470D-92D2-5265C2FBD6C0}"/>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54" name="Oval 53">
                <a:extLst>
                  <a:ext uri="{FF2B5EF4-FFF2-40B4-BE49-F238E27FC236}">
                    <a16:creationId xmlns:a16="http://schemas.microsoft.com/office/drawing/2014/main" id="{441E085A-2757-4DEC-9DF1-48C50F8018B6}"/>
                  </a:ext>
                </a:extLst>
              </p:cNvPr>
              <p:cNvSpPr/>
              <p:nvPr/>
            </p:nvSpPr>
            <p:spPr>
              <a:xfrm>
                <a:off x="9606720" y="-603021"/>
                <a:ext cx="1396695" cy="1396695"/>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27" name="Picture 26">
              <a:extLst>
                <a:ext uri="{FF2B5EF4-FFF2-40B4-BE49-F238E27FC236}">
                  <a16:creationId xmlns:a16="http://schemas.microsoft.com/office/drawing/2014/main" id="{B855CEF4-78B3-469B-87B9-6965AF525B9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15678" y="3051238"/>
              <a:ext cx="3016519" cy="2325757"/>
            </a:xfrm>
            <a:prstGeom prst="rect">
              <a:avLst/>
            </a:prstGeom>
          </p:spPr>
        </p:pic>
      </p:grpSp>
      <p:grpSp>
        <p:nvGrpSpPr>
          <p:cNvPr id="61" name="Group 60">
            <a:extLst>
              <a:ext uri="{FF2B5EF4-FFF2-40B4-BE49-F238E27FC236}">
                <a16:creationId xmlns:a16="http://schemas.microsoft.com/office/drawing/2014/main" id="{C2E39A9A-D859-4D64-978F-5C7AA39299AA}"/>
              </a:ext>
            </a:extLst>
          </p:cNvPr>
          <p:cNvGrpSpPr/>
          <p:nvPr/>
        </p:nvGrpSpPr>
        <p:grpSpPr>
          <a:xfrm>
            <a:off x="5715000" y="4316418"/>
            <a:ext cx="3228974" cy="2739481"/>
            <a:chOff x="5443536" y="4130261"/>
            <a:chExt cx="3414713" cy="2897063"/>
          </a:xfrm>
        </p:grpSpPr>
        <p:grpSp>
          <p:nvGrpSpPr>
            <p:cNvPr id="57" name="Group 56">
              <a:extLst>
                <a:ext uri="{FF2B5EF4-FFF2-40B4-BE49-F238E27FC236}">
                  <a16:creationId xmlns:a16="http://schemas.microsoft.com/office/drawing/2014/main" id="{2278980D-D408-4886-A1E3-7DFC23DD1B79}"/>
                </a:ext>
              </a:extLst>
            </p:cNvPr>
            <p:cNvGrpSpPr/>
            <p:nvPr/>
          </p:nvGrpSpPr>
          <p:grpSpPr>
            <a:xfrm>
              <a:off x="5997161" y="4130261"/>
              <a:ext cx="2511839" cy="2511839"/>
              <a:chOff x="9171773" y="-1037968"/>
              <a:chExt cx="2266588" cy="2266588"/>
            </a:xfrm>
          </p:grpSpPr>
          <p:sp>
            <p:nvSpPr>
              <p:cNvPr id="58" name="Oval 57">
                <a:extLst>
                  <a:ext uri="{FF2B5EF4-FFF2-40B4-BE49-F238E27FC236}">
                    <a16:creationId xmlns:a16="http://schemas.microsoft.com/office/drawing/2014/main" id="{1B6E7490-D7B6-41A9-8295-67E4CE69137E}"/>
                  </a:ext>
                </a:extLst>
              </p:cNvPr>
              <p:cNvSpPr/>
              <p:nvPr/>
            </p:nvSpPr>
            <p:spPr>
              <a:xfrm>
                <a:off x="9171773" y="-1037968"/>
                <a:ext cx="2266588" cy="22665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59" name="Oval 58">
                <a:extLst>
                  <a:ext uri="{FF2B5EF4-FFF2-40B4-BE49-F238E27FC236}">
                    <a16:creationId xmlns:a16="http://schemas.microsoft.com/office/drawing/2014/main" id="{AC734FE9-6ED5-485A-BD6D-D9FC687EEB02}"/>
                  </a:ext>
                </a:extLst>
              </p:cNvPr>
              <p:cNvSpPr/>
              <p:nvPr/>
            </p:nvSpPr>
            <p:spPr>
              <a:xfrm>
                <a:off x="9404890" y="-804851"/>
                <a:ext cx="1800355" cy="180035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60" name="Oval 59">
                <a:extLst>
                  <a:ext uri="{FF2B5EF4-FFF2-40B4-BE49-F238E27FC236}">
                    <a16:creationId xmlns:a16="http://schemas.microsoft.com/office/drawing/2014/main" id="{715861A5-94F8-40E7-A90D-1CC503731A3A}"/>
                  </a:ext>
                </a:extLst>
              </p:cNvPr>
              <p:cNvSpPr/>
              <p:nvPr/>
            </p:nvSpPr>
            <p:spPr>
              <a:xfrm>
                <a:off x="9606720" y="-603021"/>
                <a:ext cx="1396695" cy="139669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29" name="Picture 28">
              <a:extLst>
                <a:ext uri="{FF2B5EF4-FFF2-40B4-BE49-F238E27FC236}">
                  <a16:creationId xmlns:a16="http://schemas.microsoft.com/office/drawing/2014/main" id="{56F60D56-B077-4E40-A4B6-EE3D56997B8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443536" y="4438650"/>
              <a:ext cx="3414713" cy="2588674"/>
            </a:xfrm>
            <a:prstGeom prst="rect">
              <a:avLst/>
            </a:prstGeom>
          </p:spPr>
        </p:pic>
      </p:grpSp>
      <p:pic>
        <p:nvPicPr>
          <p:cNvPr id="62" name="Pairs">
            <a:extLst>
              <a:ext uri="{FF2B5EF4-FFF2-40B4-BE49-F238E27FC236}">
                <a16:creationId xmlns:a16="http://schemas.microsoft.com/office/drawing/2014/main" id="{2945DCBB-9DD5-4118-873F-1B1365617DD9}"/>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28584" y="508970"/>
            <a:ext cx="864000" cy="864000"/>
          </a:xfrm>
          <a:prstGeom prst="rect">
            <a:avLst/>
          </a:prstGeom>
        </p:spPr>
      </p:pic>
    </p:spTree>
    <p:extLst>
      <p:ext uri="{BB962C8B-B14F-4D97-AF65-F5344CB8AC3E}">
        <p14:creationId xmlns:p14="http://schemas.microsoft.com/office/powerpoint/2010/main" val="1302840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Big Questions </a:t>
            </a:r>
          </a:p>
        </p:txBody>
      </p:sp>
      <p:pic>
        <p:nvPicPr>
          <p:cNvPr id="5" name="Picture 4">
            <a:extLst>
              <a:ext uri="{FF2B5EF4-FFF2-40B4-BE49-F238E27FC236}">
                <a16:creationId xmlns:a16="http://schemas.microsoft.com/office/drawing/2014/main" id="{3A49DCDF-7FFA-4237-B20C-6789CCD964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8715" y="485773"/>
            <a:ext cx="864000" cy="864000"/>
          </a:xfrm>
          <a:prstGeom prst="rect">
            <a:avLst/>
          </a:prstGeom>
        </p:spPr>
      </p:pic>
      <p:grpSp>
        <p:nvGrpSpPr>
          <p:cNvPr id="13" name="Group 12"/>
          <p:cNvGrpSpPr/>
          <p:nvPr/>
        </p:nvGrpSpPr>
        <p:grpSpPr>
          <a:xfrm>
            <a:off x="2919978" y="3141663"/>
            <a:ext cx="3132593" cy="1539230"/>
            <a:chOff x="5384128" y="1835424"/>
            <a:chExt cx="3132593" cy="1405358"/>
          </a:xfrm>
        </p:grpSpPr>
        <p:sp>
          <p:nvSpPr>
            <p:cNvPr id="14" name="Thought Bubble: Cloud 13"/>
            <p:cNvSpPr/>
            <p:nvPr/>
          </p:nvSpPr>
          <p:spPr>
            <a:xfrm>
              <a:off x="5384128" y="1835424"/>
              <a:ext cx="3132593" cy="1405358"/>
            </a:xfrm>
            <a:prstGeom prst="cloudCallout">
              <a:avLst>
                <a:gd name="adj1" fmla="val -72739"/>
                <a:gd name="adj2" fmla="val -675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5" name="TextBox 14"/>
            <p:cNvSpPr txBox="1"/>
            <p:nvPr/>
          </p:nvSpPr>
          <p:spPr>
            <a:xfrm>
              <a:off x="5539981" y="2047267"/>
              <a:ext cx="2722808" cy="843025"/>
            </a:xfrm>
            <a:prstGeom prst="rect">
              <a:avLst/>
            </a:prstGeom>
            <a:noFill/>
            <a:ln>
              <a:noFill/>
            </a:ln>
          </p:spPr>
          <p:txBody>
            <a:bodyPr wrap="square" rtlCol="0">
              <a:spAutoFit/>
            </a:bodyPr>
            <a:lstStyle/>
            <a:p>
              <a:pPr algn="ctr"/>
              <a:r>
                <a:rPr lang="en-GB" dirty="0">
                  <a:solidFill>
                    <a:srgbClr val="FDFDFD"/>
                  </a:solidFill>
                  <a:latin typeface="Twinkl" pitchFamily="2" charset="0"/>
                </a:rPr>
                <a:t>What new responsibilities do we have as we get older?</a:t>
              </a:r>
            </a:p>
          </p:txBody>
        </p:sp>
      </p:grpSp>
      <p:pic>
        <p:nvPicPr>
          <p:cNvPr id="6" name="Picture 5">
            <a:extLst>
              <a:ext uri="{FF2B5EF4-FFF2-40B4-BE49-F238E27FC236}">
                <a16:creationId xmlns:a16="http://schemas.microsoft.com/office/drawing/2014/main" id="{EDD44110-8E9A-42C7-93D4-3288C82279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8965"/>
          <a:stretch/>
        </p:blipFill>
        <p:spPr>
          <a:xfrm flipH="1">
            <a:off x="-1" y="2919752"/>
            <a:ext cx="3209925" cy="3938248"/>
          </a:xfrm>
          <a:prstGeom prst="rect">
            <a:avLst/>
          </a:prstGeom>
        </p:spPr>
      </p:pic>
      <p:pic>
        <p:nvPicPr>
          <p:cNvPr id="17" name="Picture 16">
            <a:extLst>
              <a:ext uri="{FF2B5EF4-FFF2-40B4-BE49-F238E27FC236}">
                <a16:creationId xmlns:a16="http://schemas.microsoft.com/office/drawing/2014/main" id="{AC9D4F32-61C7-4D8E-B21A-5A7E52344D3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5680714" y="3066725"/>
            <a:ext cx="2939411" cy="3791275"/>
          </a:xfrm>
          <a:prstGeom prst="rect">
            <a:avLst/>
          </a:prstGeom>
        </p:spPr>
      </p:pic>
      <p:grpSp>
        <p:nvGrpSpPr>
          <p:cNvPr id="18" name="Group 17">
            <a:extLst>
              <a:ext uri="{FF2B5EF4-FFF2-40B4-BE49-F238E27FC236}">
                <a16:creationId xmlns:a16="http://schemas.microsoft.com/office/drawing/2014/main" id="{1846C74F-049D-4057-837D-9B60A5D4F410}"/>
              </a:ext>
            </a:extLst>
          </p:cNvPr>
          <p:cNvGrpSpPr/>
          <p:nvPr/>
        </p:nvGrpSpPr>
        <p:grpSpPr>
          <a:xfrm>
            <a:off x="3079750" y="1252861"/>
            <a:ext cx="3132593" cy="1780852"/>
            <a:chOff x="5384128" y="1835424"/>
            <a:chExt cx="3132593" cy="1405358"/>
          </a:xfrm>
        </p:grpSpPr>
        <p:sp>
          <p:nvSpPr>
            <p:cNvPr id="19" name="Thought Bubble: Cloud 18">
              <a:extLst>
                <a:ext uri="{FF2B5EF4-FFF2-40B4-BE49-F238E27FC236}">
                  <a16:creationId xmlns:a16="http://schemas.microsoft.com/office/drawing/2014/main" id="{25652EEA-9A2C-49FA-99A3-18444A2952CB}"/>
                </a:ext>
              </a:extLst>
            </p:cNvPr>
            <p:cNvSpPr/>
            <p:nvPr/>
          </p:nvSpPr>
          <p:spPr>
            <a:xfrm>
              <a:off x="5384128" y="1835424"/>
              <a:ext cx="3132593" cy="1405358"/>
            </a:xfrm>
            <a:prstGeom prst="cloudCallout">
              <a:avLst>
                <a:gd name="adj1" fmla="val 75644"/>
                <a:gd name="adj2" fmla="val 5759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0" name="TextBox 19">
              <a:extLst>
                <a:ext uri="{FF2B5EF4-FFF2-40B4-BE49-F238E27FC236}">
                  <a16:creationId xmlns:a16="http://schemas.microsoft.com/office/drawing/2014/main" id="{E9F9494D-439D-4276-8323-32EFF2530677}"/>
                </a:ext>
              </a:extLst>
            </p:cNvPr>
            <p:cNvSpPr txBox="1"/>
            <p:nvPr/>
          </p:nvSpPr>
          <p:spPr>
            <a:xfrm>
              <a:off x="5568556" y="2116591"/>
              <a:ext cx="2722808" cy="843025"/>
            </a:xfrm>
            <a:prstGeom prst="rect">
              <a:avLst/>
            </a:prstGeom>
            <a:noFill/>
            <a:ln>
              <a:noFill/>
            </a:ln>
          </p:spPr>
          <p:txBody>
            <a:bodyPr wrap="square" rtlCol="0">
              <a:spAutoFit/>
            </a:bodyPr>
            <a:lstStyle/>
            <a:p>
              <a:pPr algn="ctr"/>
              <a:r>
                <a:rPr lang="en-GB" dirty="0">
                  <a:solidFill>
                    <a:srgbClr val="FDFDFD"/>
                  </a:solidFill>
                  <a:latin typeface="Twinkl" pitchFamily="2" charset="0"/>
                </a:rPr>
                <a:t>How are we becoming more independent now we are growing older?</a:t>
              </a:r>
            </a:p>
          </p:txBody>
        </p:sp>
      </p:grpSp>
      <p:grpSp>
        <p:nvGrpSpPr>
          <p:cNvPr id="16" name="Group 15"/>
          <p:cNvGrpSpPr/>
          <p:nvPr/>
        </p:nvGrpSpPr>
        <p:grpSpPr>
          <a:xfrm>
            <a:off x="2843779" y="4769495"/>
            <a:ext cx="3023622" cy="1539230"/>
            <a:chOff x="5222203" y="1913693"/>
            <a:chExt cx="3132593" cy="1405358"/>
          </a:xfrm>
        </p:grpSpPr>
        <p:sp>
          <p:nvSpPr>
            <p:cNvPr id="23" name="Thought Bubble: Cloud 22"/>
            <p:cNvSpPr/>
            <p:nvPr/>
          </p:nvSpPr>
          <p:spPr>
            <a:xfrm>
              <a:off x="5222203" y="1913693"/>
              <a:ext cx="3132593" cy="1405358"/>
            </a:xfrm>
            <a:prstGeom prst="cloudCallout">
              <a:avLst>
                <a:gd name="adj1" fmla="val 70660"/>
                <a:gd name="adj2" fmla="val -6575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TextBox 23"/>
            <p:cNvSpPr txBox="1"/>
            <p:nvPr/>
          </p:nvSpPr>
          <p:spPr>
            <a:xfrm>
              <a:off x="5436942" y="2145272"/>
              <a:ext cx="2722808" cy="843025"/>
            </a:xfrm>
            <a:prstGeom prst="rect">
              <a:avLst/>
            </a:prstGeom>
            <a:noFill/>
            <a:ln>
              <a:noFill/>
            </a:ln>
          </p:spPr>
          <p:txBody>
            <a:bodyPr wrap="square" rtlCol="0">
              <a:spAutoFit/>
            </a:bodyPr>
            <a:lstStyle/>
            <a:p>
              <a:pPr algn="ctr"/>
              <a:r>
                <a:rPr lang="en-GB" dirty="0">
                  <a:solidFill>
                    <a:srgbClr val="FDFDFD"/>
                  </a:solidFill>
                  <a:latin typeface="Twinkl" pitchFamily="2" charset="0"/>
                </a:rPr>
                <a:t>What have you learnt today that will help you in everyday life? </a:t>
              </a:r>
            </a:p>
          </p:txBody>
        </p:sp>
      </p:grpSp>
    </p:spTree>
    <p:extLst>
      <p:ext uri="{BB962C8B-B14F-4D97-AF65-F5344CB8AC3E}">
        <p14:creationId xmlns:p14="http://schemas.microsoft.com/office/powerpoint/2010/main" val="399892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algn="ctr"/>
            <a:r>
              <a:rPr lang="en-GB" sz="1350" dirty="0">
                <a:solidFill>
                  <a:srgbClr val="FFFFFF"/>
                </a:solidFill>
                <a:latin typeface="Twinkl"/>
              </a:rPr>
              <a:t> </a:t>
            </a:r>
          </a:p>
        </p:txBody>
      </p:sp>
      <p:sp>
        <p:nvSpPr>
          <p:cNvPr id="24" name="Rounded Rectangle 23"/>
          <p:cNvSpPr/>
          <p:nvPr/>
        </p:nvSpPr>
        <p:spPr bwMode="auto">
          <a:xfrm>
            <a:off x="503239" y="502824"/>
            <a:ext cx="8137524" cy="2193019"/>
          </a:xfrm>
          <a:prstGeom prst="roundRect">
            <a:avLst>
              <a:gd name="adj" fmla="val 640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algn="ctr"/>
            <a:r>
              <a:rPr lang="en-GB" sz="1350" dirty="0">
                <a:solidFill>
                  <a:srgbClr val="FFFFFF"/>
                </a:solidFill>
                <a:latin typeface="Twinkl"/>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Aim</a:t>
            </a:r>
          </a:p>
        </p:txBody>
      </p:sp>
      <p:sp>
        <p:nvSpPr>
          <p:cNvPr id="16" name="Content Placeholder 15"/>
          <p:cNvSpPr>
            <a:spLocks noGrp="1"/>
          </p:cNvSpPr>
          <p:nvPr>
            <p:ph idx="4294967295"/>
          </p:nvPr>
        </p:nvSpPr>
        <p:spPr>
          <a:xfrm>
            <a:off x="539750" y="1274763"/>
            <a:ext cx="7346950" cy="1262062"/>
          </a:xfrm>
        </p:spPr>
        <p:txBody>
          <a:bodyPr>
            <a:normAutofit/>
          </a:bodyPr>
          <a:lstStyle/>
          <a:p>
            <a:r>
              <a:rPr lang="en-GB" dirty="0"/>
              <a:t>I can be responsible for making good choices, to stay safe and healthy.</a:t>
            </a:r>
          </a:p>
        </p:txBody>
      </p:sp>
      <p:sp>
        <p:nvSpPr>
          <p:cNvPr id="20" name="Content Placeholder 15"/>
          <p:cNvSpPr txBox="1">
            <a:spLocks/>
          </p:cNvSpPr>
          <p:nvPr/>
        </p:nvSpPr>
        <p:spPr>
          <a:xfrm>
            <a:off x="628650" y="3597216"/>
            <a:ext cx="7886700" cy="2261481"/>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name some things I can now do independently.</a:t>
            </a:r>
          </a:p>
          <a:p>
            <a:r>
              <a:rPr lang="en-GB" dirty="0">
                <a:latin typeface="Twinkl" pitchFamily="50" charset="0"/>
              </a:rPr>
              <a:t>I can discuss my responsibilities.</a:t>
            </a:r>
          </a:p>
          <a:p>
            <a:r>
              <a:rPr lang="en-GB" dirty="0">
                <a:latin typeface="Twinkl" pitchFamily="50" charset="0"/>
              </a:rPr>
              <a:t>I can identify who is responsible for helping to keep me safe and healthy.</a:t>
            </a:r>
          </a:p>
        </p:txBody>
      </p:sp>
      <p:sp>
        <p:nvSpPr>
          <p:cNvPr id="8" name="TextBox 21">
            <a:extLst>
              <a:ext uri="{FF2B5EF4-FFF2-40B4-BE49-F238E27FC236}">
                <a16:creationId xmlns:a16="http://schemas.microsoft.com/office/drawing/2014/main" id="{9B2A86D4-9996-4F2C-AD84-109AEEADB033}"/>
              </a:ext>
            </a:extLst>
          </p:cNvPr>
          <p:cNvSpPr txBox="1">
            <a:spLocks noChangeArrowheads="1"/>
          </p:cNvSpPr>
          <p:nvPr/>
        </p:nvSpPr>
        <p:spPr bwMode="auto">
          <a:xfrm>
            <a:off x="2672507" y="6245225"/>
            <a:ext cx="3798986" cy="6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dirty="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dirty="0">
                <a:solidFill>
                  <a:schemeClr val="tx1"/>
                </a:solidFill>
                <a:latin typeface="Tuffy-TTF" panose="020B0603060100000000" pitchFamily="34" charset="0"/>
                <a:cs typeface="Arial" panose="020B0604020202020204" pitchFamily="34" charset="0"/>
                <a:hlinkClick r:id="rId2"/>
              </a:rPr>
              <a:t>PSHE Association Programme of Study</a:t>
            </a:r>
            <a:r>
              <a:rPr lang="en-GB" altLang="en-US" sz="800" baseline="30000" dirty="0">
                <a:solidFill>
                  <a:schemeClr val="tx1"/>
                </a:solidFill>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18489456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Garamond-Trebuchet MS">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1838</TotalTime>
  <Words>1477</Words>
  <Application>Microsoft Office PowerPoint</Application>
  <PresentationFormat>On-screen Show (4:3)</PresentationFormat>
  <Paragraphs>104</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Tuffy-TTF</vt:lpstr>
      <vt:lpstr>Trebuchet MS</vt:lpstr>
      <vt:lpstr>Twinkl SemiBold</vt:lpstr>
      <vt:lpstr>Twinkl</vt:lpstr>
      <vt:lpstr>Office Theme</vt:lpstr>
      <vt:lpstr>PowerPoint Presentation</vt:lpstr>
      <vt:lpstr>PowerPoint Presentation</vt:lpstr>
      <vt:lpstr>PowerPoint Presentation</vt:lpstr>
      <vt:lpstr>The Big Questions </vt:lpstr>
      <vt:lpstr>Reconnecting </vt:lpstr>
      <vt:lpstr>I Am Independent</vt:lpstr>
      <vt:lpstr>I Am Independent</vt:lpstr>
      <vt:lpstr>I Am Independent</vt:lpstr>
      <vt:lpstr>I Am Independent</vt:lpstr>
      <vt:lpstr>Exploring </vt:lpstr>
      <vt:lpstr>Different Responsibilities</vt:lpstr>
      <vt:lpstr>Different Responsibilities</vt:lpstr>
      <vt:lpstr>Different Responsibilities</vt:lpstr>
      <vt:lpstr>Different Responsibilities</vt:lpstr>
      <vt:lpstr>Different Responsibilities</vt:lpstr>
      <vt:lpstr>Choices and Consequences</vt:lpstr>
      <vt:lpstr>Choices and Consequences</vt:lpstr>
      <vt:lpstr>Acting Responsibly</vt:lpstr>
      <vt:lpstr>Acting Responsibly</vt:lpstr>
      <vt:lpstr>Acting Responsibly</vt:lpstr>
      <vt:lpstr>Consolidating </vt:lpstr>
      <vt:lpstr>My Responsibility Tree</vt:lpstr>
      <vt:lpstr>Reflecting</vt:lpstr>
      <vt:lpstr>Looking Ahead</vt:lpstr>
      <vt:lpstr>The Big Questions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Pinkney</dc:creator>
  <cp:lastModifiedBy>Lucy Byrne</cp:lastModifiedBy>
  <cp:revision>182</cp:revision>
  <dcterms:created xsi:type="dcterms:W3CDTF">2019-02-25T11:21:10Z</dcterms:created>
  <dcterms:modified xsi:type="dcterms:W3CDTF">2020-06-17T11:05:51Z</dcterms:modified>
</cp:coreProperties>
</file>