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5"/>
  </p:notesMasterIdLst>
  <p:sldIdLst>
    <p:sldId id="268" r:id="rId2"/>
    <p:sldId id="302" r:id="rId3"/>
    <p:sldId id="293" r:id="rId4"/>
    <p:sldId id="306" r:id="rId5"/>
    <p:sldId id="288" r:id="rId6"/>
    <p:sldId id="266" r:id="rId7"/>
    <p:sldId id="257" r:id="rId8"/>
    <p:sldId id="269" r:id="rId9"/>
    <p:sldId id="286" r:id="rId10"/>
    <p:sldId id="296" r:id="rId11"/>
    <p:sldId id="304" r:id="rId12"/>
    <p:sldId id="295" r:id="rId13"/>
    <p:sldId id="274" r:id="rId14"/>
    <p:sldId id="259" r:id="rId15"/>
    <p:sldId id="317" r:id="rId16"/>
    <p:sldId id="270" r:id="rId17"/>
    <p:sldId id="276" r:id="rId18"/>
    <p:sldId id="277" r:id="rId19"/>
    <p:sldId id="278" r:id="rId20"/>
    <p:sldId id="258" r:id="rId21"/>
    <p:sldId id="282" r:id="rId22"/>
    <p:sldId id="316" r:id="rId23"/>
    <p:sldId id="318" r:id="rId24"/>
    <p:sldId id="287" r:id="rId25"/>
    <p:sldId id="285" r:id="rId26"/>
    <p:sldId id="284" r:id="rId27"/>
    <p:sldId id="283" r:id="rId28"/>
    <p:sldId id="281" r:id="rId29"/>
    <p:sldId id="297" r:id="rId30"/>
    <p:sldId id="256" r:id="rId31"/>
    <p:sldId id="275" r:id="rId32"/>
    <p:sldId id="300" r:id="rId33"/>
    <p:sldId id="301" r:id="rId34"/>
    <p:sldId id="280" r:id="rId35"/>
    <p:sldId id="265" r:id="rId36"/>
    <p:sldId id="262" r:id="rId37"/>
    <p:sldId id="298" r:id="rId38"/>
    <p:sldId id="267" r:id="rId39"/>
    <p:sldId id="289" r:id="rId40"/>
    <p:sldId id="315" r:id="rId41"/>
    <p:sldId id="314" r:id="rId42"/>
    <p:sldId id="299" r:id="rId43"/>
    <p:sldId id="264" r:id="rId4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varScale="1">
        <p:scale>
          <a:sx n="69" d="100"/>
          <a:sy n="69" d="100"/>
        </p:scale>
        <p:origin x="1416" y="78"/>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08/09/2022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08/09/2022</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byrnel@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tphilipssouthport.com/curriculum-1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5!</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0" y="554804"/>
            <a:ext cx="9144000" cy="6303196"/>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87824" y="260648"/>
            <a:ext cx="3729932"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Year 5 staff</a:t>
            </a:r>
          </a:p>
        </p:txBody>
      </p:sp>
      <p:sp>
        <p:nvSpPr>
          <p:cNvPr id="11" name="TextBox 10">
            <a:extLst>
              <a:ext uri="{FF2B5EF4-FFF2-40B4-BE49-F238E27FC236}">
                <a16:creationId xmlns:a16="http://schemas.microsoft.com/office/drawing/2014/main" id="{0C07717A-FA59-434E-A2D6-164618F42391}"/>
              </a:ext>
            </a:extLst>
          </p:cNvPr>
          <p:cNvSpPr txBox="1"/>
          <p:nvPr/>
        </p:nvSpPr>
        <p:spPr>
          <a:xfrm>
            <a:off x="1213267" y="4077072"/>
            <a:ext cx="1584176" cy="923330"/>
          </a:xfrm>
          <a:prstGeom prst="rect">
            <a:avLst/>
          </a:prstGeom>
          <a:solidFill>
            <a:schemeClr val="accent2">
              <a:lumMod val="40000"/>
              <a:lumOff val="60000"/>
            </a:schemeClr>
          </a:solidFill>
        </p:spPr>
        <p:txBody>
          <a:bodyPr wrap="square" rtlCol="0">
            <a:spAutoFit/>
          </a:bodyPr>
          <a:lstStyle/>
          <a:p>
            <a:pPr algn="ctr"/>
            <a:r>
              <a:rPr lang="en-GB" dirty="0"/>
              <a:t>Miss Byrne </a:t>
            </a:r>
          </a:p>
          <a:p>
            <a:pPr algn="ctr"/>
            <a:endParaRPr lang="en-GB" dirty="0"/>
          </a:p>
          <a:p>
            <a:pPr algn="ctr"/>
            <a:r>
              <a:rPr lang="en-GB" dirty="0"/>
              <a:t>Class Teacher</a:t>
            </a:r>
          </a:p>
        </p:txBody>
      </p:sp>
      <p:pic>
        <p:nvPicPr>
          <p:cNvPr id="2" name="Picture 1">
            <a:extLst>
              <a:ext uri="{FF2B5EF4-FFF2-40B4-BE49-F238E27FC236}">
                <a16:creationId xmlns:a16="http://schemas.microsoft.com/office/drawing/2014/main" id="{945EBF16-15F5-4785-BC75-B73DE91DEAB4}"/>
              </a:ext>
            </a:extLst>
          </p:cNvPr>
          <p:cNvPicPr>
            <a:picLocks noChangeAspect="1"/>
          </p:cNvPicPr>
          <p:nvPr/>
        </p:nvPicPr>
        <p:blipFill>
          <a:blip r:embed="rId2"/>
          <a:stretch>
            <a:fillRect/>
          </a:stretch>
        </p:blipFill>
        <p:spPr>
          <a:xfrm>
            <a:off x="1213267" y="1638501"/>
            <a:ext cx="1584176" cy="2263109"/>
          </a:xfrm>
          <a:prstGeom prst="rect">
            <a:avLst/>
          </a:prstGeom>
        </p:spPr>
      </p:pic>
      <p:pic>
        <p:nvPicPr>
          <p:cNvPr id="14" name="Picture 13">
            <a:extLst>
              <a:ext uri="{FF2B5EF4-FFF2-40B4-BE49-F238E27FC236}">
                <a16:creationId xmlns:a16="http://schemas.microsoft.com/office/drawing/2014/main" id="{0E7F9B65-786A-41CD-A75F-1B1F50782CCD}"/>
              </a:ext>
            </a:extLst>
          </p:cNvPr>
          <p:cNvPicPr>
            <a:picLocks noChangeAspect="1"/>
          </p:cNvPicPr>
          <p:nvPr/>
        </p:nvPicPr>
        <p:blipFill>
          <a:blip r:embed="rId3"/>
          <a:stretch>
            <a:fillRect/>
          </a:stretch>
        </p:blipFill>
        <p:spPr>
          <a:xfrm>
            <a:off x="6745821" y="1638500"/>
            <a:ext cx="1862924" cy="2263109"/>
          </a:xfrm>
          <a:prstGeom prst="rect">
            <a:avLst/>
          </a:prstGeom>
        </p:spPr>
      </p:pic>
      <p:sp>
        <p:nvSpPr>
          <p:cNvPr id="15" name="TextBox 14">
            <a:extLst>
              <a:ext uri="{FF2B5EF4-FFF2-40B4-BE49-F238E27FC236}">
                <a16:creationId xmlns:a16="http://schemas.microsoft.com/office/drawing/2014/main" id="{7FF769D7-AFB5-4555-986F-0A0AB8195856}"/>
              </a:ext>
            </a:extLst>
          </p:cNvPr>
          <p:cNvSpPr txBox="1"/>
          <p:nvPr/>
        </p:nvSpPr>
        <p:spPr>
          <a:xfrm>
            <a:off x="6885195" y="4077072"/>
            <a:ext cx="1584176" cy="1200329"/>
          </a:xfrm>
          <a:prstGeom prst="rect">
            <a:avLst/>
          </a:prstGeom>
          <a:solidFill>
            <a:schemeClr val="accent2">
              <a:lumMod val="40000"/>
              <a:lumOff val="60000"/>
            </a:schemeClr>
          </a:solidFill>
        </p:spPr>
        <p:txBody>
          <a:bodyPr wrap="square" rtlCol="0">
            <a:spAutoFit/>
          </a:bodyPr>
          <a:lstStyle/>
          <a:p>
            <a:pPr algn="ctr"/>
            <a:r>
              <a:rPr lang="en-GB" dirty="0"/>
              <a:t>Mrs Afford </a:t>
            </a:r>
          </a:p>
          <a:p>
            <a:pPr algn="ctr"/>
            <a:endParaRPr lang="en-GB" dirty="0"/>
          </a:p>
          <a:p>
            <a:pPr algn="ctr"/>
            <a:r>
              <a:rPr lang="en-GB" dirty="0"/>
              <a:t>PPA</a:t>
            </a:r>
          </a:p>
          <a:p>
            <a:pPr algn="ctr"/>
            <a:r>
              <a:rPr lang="en-GB" dirty="0"/>
              <a:t>Thurs PM</a:t>
            </a:r>
          </a:p>
        </p:txBody>
      </p:sp>
      <p:pic>
        <p:nvPicPr>
          <p:cNvPr id="16" name="Picture 15">
            <a:extLst>
              <a:ext uri="{FF2B5EF4-FFF2-40B4-BE49-F238E27FC236}">
                <a16:creationId xmlns:a16="http://schemas.microsoft.com/office/drawing/2014/main" id="{840D5230-7E6A-49A7-BFBC-0F0795F3CF54}"/>
              </a:ext>
            </a:extLst>
          </p:cNvPr>
          <p:cNvPicPr>
            <a:picLocks noChangeAspect="1"/>
          </p:cNvPicPr>
          <p:nvPr/>
        </p:nvPicPr>
        <p:blipFill>
          <a:blip r:embed="rId4"/>
          <a:stretch>
            <a:fillRect/>
          </a:stretch>
        </p:blipFill>
        <p:spPr>
          <a:xfrm>
            <a:off x="3885764" y="1638500"/>
            <a:ext cx="1757072" cy="2263109"/>
          </a:xfrm>
          <a:prstGeom prst="rect">
            <a:avLst/>
          </a:prstGeom>
        </p:spPr>
      </p:pic>
      <p:sp>
        <p:nvSpPr>
          <p:cNvPr id="17" name="TextBox 16">
            <a:extLst>
              <a:ext uri="{FF2B5EF4-FFF2-40B4-BE49-F238E27FC236}">
                <a16:creationId xmlns:a16="http://schemas.microsoft.com/office/drawing/2014/main" id="{0384658C-8026-4A27-8B69-C78479698C86}"/>
              </a:ext>
            </a:extLst>
          </p:cNvPr>
          <p:cNvSpPr txBox="1"/>
          <p:nvPr/>
        </p:nvSpPr>
        <p:spPr>
          <a:xfrm>
            <a:off x="3972212" y="4086378"/>
            <a:ext cx="1584176" cy="1754326"/>
          </a:xfrm>
          <a:prstGeom prst="rect">
            <a:avLst/>
          </a:prstGeom>
          <a:solidFill>
            <a:schemeClr val="accent2">
              <a:lumMod val="40000"/>
              <a:lumOff val="60000"/>
            </a:schemeClr>
          </a:solidFill>
        </p:spPr>
        <p:txBody>
          <a:bodyPr wrap="square" rtlCol="0">
            <a:spAutoFit/>
          </a:bodyPr>
          <a:lstStyle/>
          <a:p>
            <a:pPr algn="ctr"/>
            <a:r>
              <a:rPr lang="en-GB" dirty="0"/>
              <a:t>Mrs Westby</a:t>
            </a:r>
          </a:p>
          <a:p>
            <a:pPr algn="ctr"/>
            <a:endParaRPr lang="en-GB" dirty="0"/>
          </a:p>
          <a:p>
            <a:pPr algn="ctr"/>
            <a:r>
              <a:rPr lang="en-GB" dirty="0"/>
              <a:t>Teaching Assistant and Lunchtime Supervisor</a:t>
            </a:r>
          </a:p>
        </p:txBody>
      </p:sp>
    </p:spTree>
    <p:extLst>
      <p:ext uri="{BB962C8B-B14F-4D97-AF65-F5344CB8AC3E}">
        <p14:creationId xmlns:p14="http://schemas.microsoft.com/office/powerpoint/2010/main" val="2870643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a:t>School website</a:t>
            </a:r>
          </a:p>
        </p:txBody>
      </p:sp>
      <p:sp>
        <p:nvSpPr>
          <p:cNvPr id="4" name="TextBox 3"/>
          <p:cNvSpPr txBox="1"/>
          <p:nvPr/>
        </p:nvSpPr>
        <p:spPr>
          <a:xfrm>
            <a:off x="323528" y="1412776"/>
            <a:ext cx="8280920" cy="4031873"/>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CCW Cursive Writing 7" pitchFamily="66" charset="0"/>
              </a:rPr>
              <a:t>We will be using and updating our school website and class page frequently over the year. Please keep up to date of any announcements. </a:t>
            </a:r>
            <a:r>
              <a:rPr lang="en-GB" sz="1600" dirty="0">
                <a:solidFill>
                  <a:srgbClr val="002060"/>
                </a:solidFill>
                <a:latin typeface="CCW Cursive Writing 7" pitchFamily="66" charset="0"/>
                <a:hlinkClick r:id="rId2"/>
              </a:rPr>
              <a:t>https://www.stphilipssouthport.com/</a:t>
            </a:r>
            <a:endParaRPr lang="en-GB" sz="1600" dirty="0">
              <a:solidFill>
                <a:srgbClr val="002060"/>
              </a:solidFill>
              <a:latin typeface="CCW Cursive Writing 7" pitchFamily="66" charset="0"/>
            </a:endParaRPr>
          </a:p>
          <a:p>
            <a:pPr marL="342900" indent="-342900">
              <a:buFont typeface="Arial" pitchFamily="34" charset="0"/>
              <a:buChar char="•"/>
            </a:pPr>
            <a:endParaRPr lang="en-GB" sz="2000" dirty="0">
              <a:solidFill>
                <a:srgbClr val="002060"/>
              </a:solidFill>
              <a:latin typeface="CCW Cursive Writing 7" pitchFamily="66" charset="0"/>
            </a:endParaRPr>
          </a:p>
          <a:p>
            <a:pPr marL="342900" indent="-342900">
              <a:buFont typeface="Arial" pitchFamily="34" charset="0"/>
              <a:buChar char="•"/>
            </a:pPr>
            <a:r>
              <a:rPr lang="en-GB" sz="20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2000" dirty="0">
              <a:solidFill>
                <a:srgbClr val="002060"/>
              </a:solidFill>
              <a:latin typeface="CCW Cursive Writing 7" pitchFamily="66" charset="0"/>
            </a:endParaRPr>
          </a:p>
          <a:p>
            <a:r>
              <a:rPr lang="en-GB" sz="2000" dirty="0">
                <a:solidFill>
                  <a:srgbClr val="002060"/>
                </a:solidFill>
                <a:latin typeface="CCW Cursive Writing 7" pitchFamily="66" charset="0"/>
              </a:rPr>
              <a:t> </a:t>
            </a:r>
            <a:r>
              <a:rPr lang="en-GB" sz="20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CCW Cursive Writing 7" pitchFamily="66" charset="0"/>
            </a:endParaRPr>
          </a:p>
          <a:p>
            <a:endParaRPr lang="en-GB" sz="2000" u="sng" dirty="0">
              <a:solidFill>
                <a:schemeClr val="accent1">
                  <a:lumMod val="50000"/>
                </a:schemeClr>
              </a:solidFill>
              <a:latin typeface="CCW Cursive Writing 7" pitchFamily="66" charset="0"/>
            </a:endParaRPr>
          </a:p>
          <a:p>
            <a:r>
              <a:rPr lang="en-GB" sz="2000" dirty="0">
                <a:solidFill>
                  <a:srgbClr val="002060"/>
                </a:solidFill>
                <a:latin typeface="CCW Cursive Writing 7" pitchFamily="66" charset="0"/>
              </a:rPr>
              <a:t> </a:t>
            </a:r>
            <a:r>
              <a:rPr lang="en-GB" sz="2000" dirty="0" err="1">
                <a:solidFill>
                  <a:srgbClr val="002060"/>
                </a:solidFill>
                <a:latin typeface="CCW Cursive Writing 7" pitchFamily="66" charset="0"/>
                <a:hlinkClick r:id="rId4"/>
              </a:rPr>
              <a:t>byrnel@sps.sefton.school</a:t>
            </a:r>
            <a:r>
              <a:rPr lang="en-GB" sz="2000" dirty="0">
                <a:solidFill>
                  <a:srgbClr val="002060"/>
                </a:solidFill>
                <a:latin typeface="CCW Cursive Writing 7" pitchFamily="66" charset="0"/>
              </a:rPr>
              <a:t>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1423399"/>
            <a:ext cx="7920880" cy="4968552"/>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Tuesday and Friday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Healthy snacks can be brought in for morning break time – fruit, vegetable sticks, cereal bars (no sweets or nuts  please).</a:t>
            </a:r>
          </a:p>
          <a:p>
            <a:pPr>
              <a:buFont typeface="Arial" pitchFamily="34" charset="0"/>
              <a:buChar char="•"/>
            </a:pPr>
            <a:r>
              <a:rPr lang="en-GB" sz="2400" dirty="0">
                <a:solidFill>
                  <a:schemeClr val="accent1">
                    <a:lumMod val="50000"/>
                  </a:schemeClr>
                </a:solidFill>
                <a:latin typeface="CCW Cursive Writing 7" pitchFamily="66" charset="0"/>
              </a:rPr>
              <a:t>Swimming will be after Christmas.</a:t>
            </a: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5472608"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3121"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endParaRPr lang="en-GB" dirty="0"/>
          </a:p>
          <a:p>
            <a:pPr marL="45720" indent="0">
              <a:buNone/>
            </a:pPr>
            <a:r>
              <a:rPr lang="en-GB" sz="3600" dirty="0"/>
              <a:t>As much as possible we are a cashless school now!</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3B751C22-68FC-436F-B2DA-1F34379694D2}"/>
              </a:ext>
            </a:extLst>
          </p:cNvPr>
          <p:cNvPicPr>
            <a:picLocks noChangeAspect="1"/>
          </p:cNvPicPr>
          <p:nvPr/>
        </p:nvPicPr>
        <p:blipFill>
          <a:blip r:embed="rId2"/>
          <a:stretch>
            <a:fillRect/>
          </a:stretch>
        </p:blipFill>
        <p:spPr>
          <a:xfrm>
            <a:off x="827584" y="908720"/>
            <a:ext cx="7622232" cy="5774810"/>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5" name="Picture 4">
            <a:extLst>
              <a:ext uri="{FF2B5EF4-FFF2-40B4-BE49-F238E27FC236}">
                <a16:creationId xmlns:a16="http://schemas.microsoft.com/office/drawing/2014/main" id="{601B611D-A6A3-4EBC-B2CF-35095F40C840}"/>
              </a:ext>
            </a:extLst>
          </p:cNvPr>
          <p:cNvPicPr>
            <a:picLocks noChangeAspect="1"/>
          </p:cNvPicPr>
          <p:nvPr/>
        </p:nvPicPr>
        <p:blipFill>
          <a:blip r:embed="rId2"/>
          <a:stretch>
            <a:fillRect/>
          </a:stretch>
        </p:blipFill>
        <p:spPr>
          <a:xfrm>
            <a:off x="428046" y="1124744"/>
            <a:ext cx="8287907" cy="5506218"/>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000" dirty="0">
                <a:latin typeface="CCW Cursive Writing 7" pitchFamily="66" charset="0"/>
              </a:rPr>
              <a:t>We have English ladders for you to download on our website. Please read them and refer to them throughout the year as they show the expectations for your child in Year 5.</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Pre-teaching / revision resources  </a:t>
            </a:r>
          </a:p>
        </p:txBody>
      </p:sp>
      <p:sp>
        <p:nvSpPr>
          <p:cNvPr id="4" name="Rectangle 3">
            <a:extLst>
              <a:ext uri="{FF2B5EF4-FFF2-40B4-BE49-F238E27FC236}">
                <a16:creationId xmlns:a16="http://schemas.microsoft.com/office/drawing/2014/main" id="{A368DB15-47B4-49DC-ACDA-EF2C2CA1599E}"/>
              </a:ext>
            </a:extLst>
          </p:cNvPr>
          <p:cNvSpPr/>
          <p:nvPr/>
        </p:nvSpPr>
        <p:spPr>
          <a:xfrm>
            <a:off x="1043608" y="4725144"/>
            <a:ext cx="7704856" cy="461665"/>
          </a:xfrm>
          <a:prstGeom prst="rect">
            <a:avLst/>
          </a:prstGeom>
        </p:spPr>
        <p:txBody>
          <a:bodyPr wrap="square">
            <a:spAutoFit/>
          </a:bodyPr>
          <a:lstStyle/>
          <a:p>
            <a:r>
              <a:rPr lang="en-GB" sz="2400" dirty="0">
                <a:hlinkClick r:id="rId2"/>
              </a:rPr>
              <a:t>https://www.stphilipssouthport.com/curriculum-16/</a:t>
            </a:r>
            <a:endParaRPr lang="en-GB" sz="2400" dirty="0"/>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5- band 5</a:t>
            </a:r>
          </a:p>
        </p:txBody>
      </p:sp>
    </p:spTree>
    <p:extLst>
      <p:ext uri="{BB962C8B-B14F-4D97-AF65-F5344CB8AC3E}">
        <p14:creationId xmlns:p14="http://schemas.microsoft.com/office/powerpoint/2010/main" val="462861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5, children need to be able to spell words from the Year 3 and 4 curriculum list as well as the Year 5 and 6. They must show they can spell these words correctly in their writing. </a:t>
            </a:r>
          </a:p>
          <a:p>
            <a:pPr marL="45720" indent="0" algn="ctr">
              <a:buNone/>
            </a:pPr>
            <a:r>
              <a:rPr lang="en-GB" sz="2000" dirty="0">
                <a:latin typeface="CCW Cursive Writing 7" pitchFamily="66" charset="0"/>
              </a:rPr>
              <a:t>Spelling sheet for this half term has been sent home already and is on the class web page.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8FA2BB-79BC-4874-A505-B85FC27BE08A}"/>
              </a:ext>
            </a:extLst>
          </p:cNvPr>
          <p:cNvPicPr>
            <a:picLocks noChangeAspect="1"/>
          </p:cNvPicPr>
          <p:nvPr/>
        </p:nvPicPr>
        <p:blipFill>
          <a:blip r:embed="rId2"/>
          <a:stretch>
            <a:fillRect/>
          </a:stretch>
        </p:blipFill>
        <p:spPr>
          <a:xfrm>
            <a:off x="120733" y="908720"/>
            <a:ext cx="8902534" cy="5040560"/>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A8DAAC-F0DA-4EDB-8382-6912D6D566E8}"/>
              </a:ext>
            </a:extLst>
          </p:cNvPr>
          <p:cNvPicPr>
            <a:picLocks noChangeAspect="1"/>
          </p:cNvPicPr>
          <p:nvPr/>
        </p:nvPicPr>
        <p:blipFill>
          <a:blip r:embed="rId2"/>
          <a:stretch>
            <a:fillRect/>
          </a:stretch>
        </p:blipFill>
        <p:spPr>
          <a:xfrm>
            <a:off x="159817" y="836712"/>
            <a:ext cx="8824365" cy="4824536"/>
          </a:xfrm>
          <a:prstGeom prst="rect">
            <a:avLst/>
          </a:prstGeom>
        </p:spPr>
      </p:pic>
    </p:spTree>
    <p:extLst>
      <p:ext uri="{BB962C8B-B14F-4D97-AF65-F5344CB8AC3E}">
        <p14:creationId xmlns:p14="http://schemas.microsoft.com/office/powerpoint/2010/main" val="563937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04" t="23437" r="19180" b="10156"/>
          <a:stretch/>
        </p:blipFill>
        <p:spPr bwMode="auto">
          <a:xfrm>
            <a:off x="0" y="202780"/>
            <a:ext cx="8967936" cy="638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560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92500" lnSpcReduction="1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by Year 5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844" y="4826510"/>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Reading log book each day.</a:t>
            </a:r>
          </a:p>
          <a:p>
            <a:endParaRPr lang="en-GB" sz="2400" dirty="0">
              <a:latin typeface="CCW Cursive Writing 7" pitchFamily="66" charset="0"/>
            </a:endParaRPr>
          </a:p>
          <a:p>
            <a:r>
              <a:rPr lang="en-GB" sz="2400" dirty="0">
                <a:latin typeface="CCW Cursive Writing 7" pitchFamily="66"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267FD-26F9-4A9F-BC01-2150347036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2F18C-54F4-4BAA-9FFD-44C6544908D4}"/>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75161C1B-D3E4-4B37-82C9-656B1058116B}"/>
              </a:ext>
            </a:extLst>
          </p:cNvPr>
          <p:cNvPicPr>
            <a:picLocks noChangeAspect="1"/>
          </p:cNvPicPr>
          <p:nvPr/>
        </p:nvPicPr>
        <p:blipFill rotWithShape="1">
          <a:blip r:embed="rId2"/>
          <a:srcRect l="21650" t="20586" r="22438" b="9421"/>
          <a:stretch/>
        </p:blipFill>
        <p:spPr>
          <a:xfrm>
            <a:off x="71500" y="0"/>
            <a:ext cx="9001000" cy="6858000"/>
          </a:xfrm>
          <a:prstGeom prst="rect">
            <a:avLst/>
          </a:prstGeom>
        </p:spPr>
      </p:pic>
    </p:spTree>
    <p:extLst>
      <p:ext uri="{BB962C8B-B14F-4D97-AF65-F5344CB8AC3E}">
        <p14:creationId xmlns:p14="http://schemas.microsoft.com/office/powerpoint/2010/main" val="2631353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07904" y="1902822"/>
            <a:ext cx="4680520" cy="3970318"/>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No specific Golden Time on a Friday afternoon but classes will be rewarded for behaviour which follows our school standards. </a:t>
            </a:r>
          </a:p>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194" y="1772816"/>
            <a:ext cx="8136904" cy="3847207"/>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If you would like your children to walk home from school on their own, please could you write a letter explaining the days fully and sign it. This is for the safety of your children as they will be let out at the end of the day by a number of different teachers.  </a:t>
            </a:r>
          </a:p>
          <a:p>
            <a:pPr algn="ctr"/>
            <a:r>
              <a:rPr lang="en-GB" sz="2400" dirty="0">
                <a:solidFill>
                  <a:schemeClr val="accent1">
                    <a:lumMod val="50000"/>
                  </a:schemeClr>
                </a:solidFill>
                <a:latin typeface="CCW Cursive Writing 7" pitchFamily="66" charset="0"/>
              </a:rPr>
              <a:t>Thanks for your co-operation</a:t>
            </a:r>
            <a:r>
              <a:rPr lang="en-GB" sz="2800" dirty="0">
                <a:solidFill>
                  <a:schemeClr val="accent1">
                    <a:lumMod val="50000"/>
                  </a:schemeClr>
                </a:solidFill>
                <a:latin typeface="CCW Cursive Writing 7" pitchFamily="66" charset="0"/>
              </a:rPr>
              <a:t>. </a:t>
            </a: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348880"/>
            <a:ext cx="7488832" cy="2308324"/>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History Ambassadors</a:t>
            </a:r>
          </a:p>
          <a:p>
            <a:pPr algn="ctr"/>
            <a:r>
              <a:rPr lang="en-GB" sz="2400" dirty="0">
                <a:solidFill>
                  <a:schemeClr val="accent1">
                    <a:lumMod val="50000"/>
                  </a:schemeClr>
                </a:solidFill>
                <a:latin typeface="CCW Cursive Writing 7" pitchFamily="66" charset="0"/>
              </a:rPr>
              <a:t>Eco Warriors</a:t>
            </a:r>
          </a:p>
          <a:p>
            <a:pPr algn="ctr"/>
            <a:r>
              <a:rPr lang="en-GB" sz="2400" dirty="0">
                <a:solidFill>
                  <a:schemeClr val="accent1">
                    <a:lumMod val="50000"/>
                  </a:schemeClr>
                </a:solidFill>
                <a:latin typeface="CCW Cursive Writing 7" pitchFamily="66" charset="0"/>
              </a:rPr>
              <a:t>Student Council</a:t>
            </a:r>
          </a:p>
          <a:p>
            <a:pPr algn="ctr"/>
            <a:r>
              <a:rPr lang="en-GB" sz="2400" dirty="0">
                <a:solidFill>
                  <a:schemeClr val="accent1">
                    <a:lumMod val="50000"/>
                  </a:schemeClr>
                </a:solidFill>
                <a:latin typeface="CCW Cursive Writing 7" pitchFamily="66" charset="0"/>
              </a:rPr>
              <a:t>Worship Warriors</a:t>
            </a:r>
          </a:p>
          <a:p>
            <a:pPr algn="ctr"/>
            <a:r>
              <a:rPr lang="en-GB" sz="2400" dirty="0">
                <a:solidFill>
                  <a:schemeClr val="accent1">
                    <a:lumMod val="50000"/>
                  </a:schemeClr>
                </a:solidFill>
                <a:latin typeface="CCW Cursive Writing 7" pitchFamily="66" charset="0"/>
              </a:rPr>
              <a:t>Health Champions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spTree>
    <p:extLst>
      <p:ext uri="{BB962C8B-B14F-4D97-AF65-F5344CB8AC3E}">
        <p14:creationId xmlns:p14="http://schemas.microsoft.com/office/powerpoint/2010/main" val="27937468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524315"/>
          </a:xfrm>
          <a:prstGeom prst="rect">
            <a:avLst/>
          </a:prstGeom>
          <a:noFill/>
        </p:spPr>
        <p:txBody>
          <a:bodyPr wrap="square" rtlCol="0">
            <a:spAutoFit/>
          </a:bodyPr>
          <a:lstStyle/>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Cathedral and museum</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Crucial Crew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The Atkinson – Ancient Egypt</a:t>
            </a:r>
          </a:p>
        </p:txBody>
      </p:sp>
    </p:spTree>
    <p:extLst>
      <p:ext uri="{BB962C8B-B14F-4D97-AF65-F5344CB8AC3E}">
        <p14:creationId xmlns:p14="http://schemas.microsoft.com/office/powerpoint/2010/main" val="25031484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evening: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885795" y="1501994"/>
            <a:ext cx="571855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To be confirmed…</a:t>
            </a:r>
          </a:p>
        </p:txBody>
      </p:sp>
    </p:spTree>
    <p:extLst>
      <p:ext uri="{BB962C8B-B14F-4D97-AF65-F5344CB8AC3E}">
        <p14:creationId xmlns:p14="http://schemas.microsoft.com/office/powerpoint/2010/main" val="3937109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631216"/>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1751</TotalTime>
  <Words>1132</Words>
  <Application>Microsoft Office PowerPoint</Application>
  <PresentationFormat>On-screen Show (4:3)</PresentationFormat>
  <Paragraphs>176</Paragraphs>
  <Slides>43</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1" baseType="lpstr">
      <vt:lpstr>Arial</vt:lpstr>
      <vt:lpstr>Calibri</vt:lpstr>
      <vt:lpstr>CCW Cursive Writing 7</vt:lpstr>
      <vt:lpstr>Georgia</vt:lpstr>
      <vt:lpstr>Trebuchet MS</vt:lpstr>
      <vt:lpstr>Wingdings</vt:lpstr>
      <vt:lpstr>Slipstream</vt:lpstr>
      <vt:lpstr>Acrobat Document</vt:lpstr>
      <vt:lpstr>PowerPoint Presentation</vt:lpstr>
      <vt:lpstr>PowerPoint Presentation</vt:lpstr>
      <vt:lpstr>PowerPoint Presentation</vt:lpstr>
      <vt:lpstr>PowerPoint Presentation</vt:lpstr>
      <vt:lpstr>School website</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PowerPoint Presentation</vt:lpstr>
      <vt:lpstr>PowerPoint Presentation</vt:lpstr>
      <vt:lpstr> Homework</vt:lpstr>
      <vt:lpstr>Spellings</vt:lpstr>
      <vt:lpstr>PowerPoint Presentation</vt:lpstr>
      <vt:lpstr>PowerPoint Presentation</vt:lpstr>
      <vt:lpstr>PowerPoint Presentation</vt:lpstr>
      <vt:lpstr>PowerPoint Presentation</vt:lpstr>
      <vt:lpstr>PowerPoint Presentation</vt:lpstr>
      <vt:lpstr>Times tables</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PowerPoint Presentation</vt:lpstr>
      <vt:lpstr>Parent’s evening:</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Lucy Byrne</cp:lastModifiedBy>
  <cp:revision>114</cp:revision>
  <cp:lastPrinted>2021-09-08T07:29:11Z</cp:lastPrinted>
  <dcterms:created xsi:type="dcterms:W3CDTF">2014-09-15T15:29:28Z</dcterms:created>
  <dcterms:modified xsi:type="dcterms:W3CDTF">2022-09-08T16:26:36Z</dcterms:modified>
</cp:coreProperties>
</file>