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1"/>
  </p:notesMasterIdLst>
  <p:sldIdLst>
    <p:sldId id="256" r:id="rId2"/>
    <p:sldId id="298" r:id="rId3"/>
    <p:sldId id="299" r:id="rId4"/>
    <p:sldId id="300" r:id="rId5"/>
    <p:sldId id="314" r:id="rId6"/>
    <p:sldId id="269" r:id="rId7"/>
    <p:sldId id="270" r:id="rId8"/>
    <p:sldId id="257" r:id="rId9"/>
    <p:sldId id="268" r:id="rId10"/>
    <p:sldId id="288" r:id="rId11"/>
    <p:sldId id="266" r:id="rId12"/>
    <p:sldId id="258" r:id="rId13"/>
    <p:sldId id="271" r:id="rId14"/>
    <p:sldId id="259" r:id="rId15"/>
    <p:sldId id="310" r:id="rId16"/>
    <p:sldId id="309" r:id="rId17"/>
    <p:sldId id="272" r:id="rId18"/>
    <p:sldId id="316" r:id="rId19"/>
    <p:sldId id="317"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537" autoAdjust="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55126"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custScaleY="127130">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704095" y="0"/>
          <a:ext cx="1964158" cy="1056159"/>
        </a:xfrm>
        <a:prstGeom prst="trapezoid">
          <a:avLst>
            <a:gd name="adj" fmla="val 92986"/>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704095" y="0"/>
        <a:ext cx="1964158" cy="1056159"/>
      </dsp:txXfrm>
    </dsp:sp>
    <dsp:sp modelId="{2BA592B7-5AEA-4B41-AAFF-99CC2F351E7B}">
      <dsp:nvSpPr>
        <dsp:cNvPr id="0" name=""/>
        <dsp:cNvSpPr/>
      </dsp:nvSpPr>
      <dsp:spPr>
        <a:xfrm>
          <a:off x="2042906" y="1068006"/>
          <a:ext cx="3230328" cy="680839"/>
        </a:xfrm>
        <a:prstGeom prst="trapezoid">
          <a:avLst>
            <a:gd name="adj" fmla="val 92986"/>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08214" y="1068006"/>
        <a:ext cx="2099713" cy="680839"/>
      </dsp:txXfrm>
    </dsp:sp>
    <dsp:sp modelId="{757098AE-F6B3-4A87-A5DC-13722A00D83E}">
      <dsp:nvSpPr>
        <dsp:cNvPr id="0" name=""/>
        <dsp:cNvSpPr/>
      </dsp:nvSpPr>
      <dsp:spPr>
        <a:xfrm>
          <a:off x="1266169" y="1736999"/>
          <a:ext cx="4840010" cy="865551"/>
        </a:xfrm>
        <a:prstGeom prst="trapezoid">
          <a:avLst>
            <a:gd name="adj" fmla="val 92986"/>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113171" y="1736999"/>
        <a:ext cx="3146006" cy="865551"/>
      </dsp:txXfrm>
    </dsp:sp>
    <dsp:sp modelId="{D74C3C4E-93EE-469B-821E-6315587D3C3C}">
      <dsp:nvSpPr>
        <dsp:cNvPr id="0" name=""/>
        <dsp:cNvSpPr/>
      </dsp:nvSpPr>
      <dsp:spPr>
        <a:xfrm>
          <a:off x="633084" y="2602551"/>
          <a:ext cx="6106180" cy="680839"/>
        </a:xfrm>
        <a:prstGeom prst="trapezoid">
          <a:avLst>
            <a:gd name="adj" fmla="val 92986"/>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01666" y="2602551"/>
        <a:ext cx="3969017" cy="680839"/>
      </dsp:txXfrm>
    </dsp:sp>
    <dsp:sp modelId="{DE5806A3-17B2-4A4C-BF40-3EDA4692F54F}">
      <dsp:nvSpPr>
        <dsp:cNvPr id="0" name=""/>
        <dsp:cNvSpPr/>
      </dsp:nvSpPr>
      <dsp:spPr>
        <a:xfrm>
          <a:off x="0" y="3283391"/>
          <a:ext cx="7372349" cy="680839"/>
        </a:xfrm>
        <a:prstGeom prst="trapezoid">
          <a:avLst>
            <a:gd name="adj" fmla="val 92986"/>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283391"/>
        <a:ext cx="4792027" cy="68083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17/09/2020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9E927E-E2F7-410A-819E-0ABCA94C8DE9}" type="slidenum">
              <a:rPr lang="en-GB" smtClean="0"/>
              <a:t>10</a:t>
            </a:fld>
            <a:endParaRPr lang="en-GB"/>
          </a:p>
        </p:txBody>
      </p:sp>
    </p:spTree>
    <p:extLst>
      <p:ext uri="{BB962C8B-B14F-4D97-AF65-F5344CB8AC3E}">
        <p14:creationId xmlns:p14="http://schemas.microsoft.com/office/powerpoint/2010/main" val="1980844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17/09/2020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17/09/2020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17/09/2020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17/09/2020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17/09/2020</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13.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8"/>
            <a:ext cx="8496944" cy="1080120"/>
          </a:xfrm>
          <a:solidFill>
            <a:srgbClr val="CC99FF"/>
          </a:solidFill>
          <a:ln w="76200">
            <a:solidFill>
              <a:srgbClr val="7030A0"/>
            </a:solidFill>
          </a:ln>
        </p:spPr>
        <p:txBody>
          <a:bodyPr/>
          <a:lstStyle/>
          <a:p>
            <a:pPr algn="ctr"/>
            <a:r>
              <a:rPr lang="en-GB" b="1" dirty="0">
                <a:solidFill>
                  <a:schemeClr val="tx1"/>
                </a:solidFill>
              </a:rPr>
              <a:t>Welcome to Reception</a:t>
            </a:r>
          </a:p>
        </p:txBody>
      </p:sp>
      <p:pic>
        <p:nvPicPr>
          <p:cNvPr id="4" name="Picture 3">
            <a:extLst>
              <a:ext uri="{FF2B5EF4-FFF2-40B4-BE49-F238E27FC236}">
                <a16:creationId xmlns:a16="http://schemas.microsoft.com/office/drawing/2014/main" id="{ADA4A970-CFB8-4091-991B-FCF7B74BD87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073" t="7946" r="5692" b="5002"/>
          <a:stretch/>
        </p:blipFill>
        <p:spPr>
          <a:xfrm>
            <a:off x="1115616" y="1556792"/>
            <a:ext cx="6912768" cy="4893308"/>
          </a:xfrm>
          <a:prstGeom prst="rect">
            <a:avLst/>
          </a:prstGeom>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O St Philips 2018">
            <a:extLst>
              <a:ext uri="{FF2B5EF4-FFF2-40B4-BE49-F238E27FC236}">
                <a16:creationId xmlns:a16="http://schemas.microsoft.com/office/drawing/2014/main" id="{1A25CACF-CDA3-40AD-B12C-BADAA5B99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147" y="1844824"/>
            <a:ext cx="4211705" cy="38100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1">
            <a:extLst>
              <a:ext uri="{FF2B5EF4-FFF2-40B4-BE49-F238E27FC236}">
                <a16:creationId xmlns:a16="http://schemas.microsoft.com/office/drawing/2014/main" id="{13783D3C-959E-4C8C-8213-B35F16D8F686}"/>
              </a:ext>
            </a:extLst>
          </p:cNvPr>
          <p:cNvSpPr/>
          <p:nvPr/>
        </p:nvSpPr>
        <p:spPr>
          <a:xfrm>
            <a:off x="1170267" y="260648"/>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Tree>
    <p:extLst>
      <p:ext uri="{BB962C8B-B14F-4D97-AF65-F5344CB8AC3E}">
        <p14:creationId xmlns:p14="http://schemas.microsoft.com/office/powerpoint/2010/main" val="74058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83D3C-959E-4C8C-8213-B35F16D8F686}"/>
              </a:ext>
            </a:extLst>
          </p:cNvPr>
          <p:cNvSpPr/>
          <p:nvPr/>
        </p:nvSpPr>
        <p:spPr>
          <a:xfrm>
            <a:off x="1170267" y="259050"/>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
        <p:nvSpPr>
          <p:cNvPr id="3" name="Rectangle 2">
            <a:extLst>
              <a:ext uri="{FF2B5EF4-FFF2-40B4-BE49-F238E27FC236}">
                <a16:creationId xmlns:a16="http://schemas.microsoft.com/office/drawing/2014/main" id="{03E1B078-8259-4F16-8EAA-E2A8CDDAD726}"/>
              </a:ext>
            </a:extLst>
          </p:cNvPr>
          <p:cNvSpPr/>
          <p:nvPr/>
        </p:nvSpPr>
        <p:spPr>
          <a:xfrm>
            <a:off x="395536" y="2348880"/>
            <a:ext cx="8352928" cy="2308324"/>
          </a:xfrm>
          <a:prstGeom prst="rect">
            <a:avLst/>
          </a:prstGeom>
        </p:spPr>
        <p:txBody>
          <a:bodyPr wrap="square">
            <a:spAutoFit/>
          </a:bodyPr>
          <a:lstStyle/>
          <a:p>
            <a:pPr algn="ctr"/>
            <a:r>
              <a:rPr lang="en-GB" sz="4800" dirty="0">
                <a:solidFill>
                  <a:srgbClr val="FF0000"/>
                </a:solidFill>
                <a:latin typeface="montserratregular"/>
              </a:rPr>
              <a:t>Koinonia</a:t>
            </a:r>
          </a:p>
          <a:p>
            <a:pPr algn="ctr"/>
            <a:r>
              <a:rPr lang="en-GB" sz="4800" dirty="0">
                <a:solidFill>
                  <a:srgbClr val="FF0000"/>
                </a:solidFill>
                <a:latin typeface="montserratregular"/>
              </a:rPr>
              <a:t>Courage, Wisdom, Friendship, Forgiveness and Trust</a:t>
            </a:r>
            <a:endParaRPr lang="en-GB" sz="4800" dirty="0">
              <a:solidFill>
                <a:srgbClr val="FF0000"/>
              </a:solidFill>
            </a:endParaRPr>
          </a:p>
        </p:txBody>
      </p:sp>
    </p:spTree>
    <p:extLst>
      <p:ext uri="{BB962C8B-B14F-4D97-AF65-F5344CB8AC3E}">
        <p14:creationId xmlns:p14="http://schemas.microsoft.com/office/powerpoint/2010/main" val="390666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899A2-FF6C-4497-854B-012FDAFC6180}"/>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F59AF47F-7FBE-4D0B-9B33-D144C97397DE}"/>
              </a:ext>
            </a:extLst>
          </p:cNvPr>
          <p:cNvSpPr>
            <a:spLocks noGrp="1"/>
          </p:cNvSpPr>
          <p:nvPr>
            <p:ph type="body" idx="1"/>
          </p:nvPr>
        </p:nvSpPr>
        <p:spPr/>
        <p:txBody>
          <a:bodyPr/>
          <a:lstStyle/>
          <a:p>
            <a:endParaRPr lang="en-GB"/>
          </a:p>
        </p:txBody>
      </p:sp>
      <p:pic>
        <p:nvPicPr>
          <p:cNvPr id="4" name="Content Placeholder 6">
            <a:extLst>
              <a:ext uri="{FF2B5EF4-FFF2-40B4-BE49-F238E27FC236}">
                <a16:creationId xmlns:a16="http://schemas.microsoft.com/office/drawing/2014/main" id="{B604CBA6-DA0D-411A-A7EF-45969041272A}"/>
              </a:ext>
            </a:extLst>
          </p:cNvPr>
          <p:cNvPicPr>
            <a:picLocks noChangeAspect="1"/>
          </p:cNvPicPr>
          <p:nvPr/>
        </p:nvPicPr>
        <p:blipFill>
          <a:blip r:embed="rId2"/>
          <a:stretch>
            <a:fillRect/>
          </a:stretch>
        </p:blipFill>
        <p:spPr>
          <a:xfrm>
            <a:off x="1323685" y="199837"/>
            <a:ext cx="6669247" cy="6541531"/>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269409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712" y="272177"/>
            <a:ext cx="4680520" cy="1143000"/>
          </a:xfrm>
        </p:spPr>
        <p:txBody>
          <a:bodyPr/>
          <a:lstStyle/>
          <a:p>
            <a:pPr marL="0" indent="0">
              <a:buNone/>
            </a:pPr>
            <a:r>
              <a:rPr lang="en-GB"/>
              <a:t>Reception staff</a:t>
            </a:r>
            <a:endParaRPr lang="en-GB" dirty="0"/>
          </a:p>
        </p:txBody>
      </p:sp>
      <p:sp>
        <p:nvSpPr>
          <p:cNvPr id="3" name="TextBox 2"/>
          <p:cNvSpPr txBox="1"/>
          <p:nvPr/>
        </p:nvSpPr>
        <p:spPr>
          <a:xfrm>
            <a:off x="755576" y="1415177"/>
            <a:ext cx="7632847" cy="4031873"/>
          </a:xfrm>
          <a:prstGeom prst="rect">
            <a:avLst/>
          </a:prstGeom>
          <a:noFill/>
        </p:spPr>
        <p:txBody>
          <a:bodyPr wrap="square" rtlCol="0">
            <a:spAutoFit/>
          </a:bodyPr>
          <a:lstStyle/>
          <a:p>
            <a:r>
              <a:rPr lang="en-GB" sz="3200" b="1" u="sng" dirty="0"/>
              <a:t>Teachers</a:t>
            </a:r>
          </a:p>
          <a:p>
            <a:r>
              <a:rPr lang="en-GB" sz="3200" b="1" dirty="0"/>
              <a:t>Miss Samuel</a:t>
            </a:r>
          </a:p>
          <a:p>
            <a:endParaRPr lang="en-GB" sz="3200" b="1" dirty="0"/>
          </a:p>
          <a:p>
            <a:r>
              <a:rPr lang="en-GB" sz="3200" b="1" dirty="0"/>
              <a:t>Mrs </a:t>
            </a:r>
            <a:r>
              <a:rPr lang="en-GB" sz="3200" b="1" dirty="0" err="1"/>
              <a:t>Klaason</a:t>
            </a:r>
            <a:r>
              <a:rPr lang="en-GB" sz="3200" b="1" dirty="0"/>
              <a:t> – Tuesday afternoon</a:t>
            </a:r>
          </a:p>
          <a:p>
            <a:endParaRPr lang="en-GB" sz="3200" b="1" dirty="0"/>
          </a:p>
          <a:p>
            <a:r>
              <a:rPr lang="en-GB" sz="3200" b="1" u="sng" dirty="0"/>
              <a:t>Teaching Assistant</a:t>
            </a:r>
          </a:p>
          <a:p>
            <a:r>
              <a:rPr lang="en-GB" sz="3200" b="1" dirty="0"/>
              <a:t>Mrs </a:t>
            </a:r>
            <a:r>
              <a:rPr lang="en-GB" sz="3200" b="1" dirty="0" err="1"/>
              <a:t>Rimmer</a:t>
            </a:r>
            <a:r>
              <a:rPr lang="en-GB" sz="3200" b="1" dirty="0"/>
              <a:t> </a:t>
            </a:r>
          </a:p>
          <a:p>
            <a:endParaRPr lang="en-GB" sz="3200" b="1" dirty="0"/>
          </a:p>
        </p:txBody>
      </p:sp>
    </p:spTree>
    <p:extLst>
      <p:ext uri="{BB962C8B-B14F-4D97-AF65-F5344CB8AC3E}">
        <p14:creationId xmlns:p14="http://schemas.microsoft.com/office/powerpoint/2010/main" val="3384569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903264"/>
            <a:ext cx="8928992" cy="5945154"/>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Children start that day according to the first letter of their surname.</a:t>
            </a:r>
          </a:p>
          <a:p>
            <a:r>
              <a:rPr lang="en-GB" b="1" dirty="0"/>
              <a:t>Start </a:t>
            </a:r>
          </a:p>
          <a:p>
            <a:r>
              <a:rPr lang="en-GB" b="1" dirty="0"/>
              <a:t>8.45: A -F	 8.50: G - M	     8.55: N - Z	All Finish 3.15 pm </a:t>
            </a:r>
            <a:endParaRPr lang="en-US" sz="3200" dirty="0">
              <a:latin typeface="+mj-lt"/>
            </a:endParaRPr>
          </a:p>
          <a:p>
            <a:pPr marL="457200" indent="-457200">
              <a:lnSpc>
                <a:spcPct val="150000"/>
              </a:lnSpc>
              <a:buFont typeface="Wingdings" pitchFamily="2" charset="2"/>
              <a:buChar char="Ø"/>
            </a:pPr>
            <a:r>
              <a:rPr lang="en-US" sz="3200" dirty="0">
                <a:latin typeface="+mj-lt"/>
              </a:rPr>
              <a:t>Finish at 3.15pm.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and send a letter to the class teacher</a:t>
            </a:r>
          </a:p>
          <a:p>
            <a:pPr algn="ctr">
              <a:lnSpc>
                <a:spcPct val="150000"/>
              </a:lnSpc>
            </a:pPr>
            <a:r>
              <a:rPr lang="en-US" sz="2000" dirty="0">
                <a:latin typeface="+mj-lt"/>
              </a:rPr>
              <a:t>It’s really important to be on time (whenever possible) as morning activities start as soon as we arrive at school. </a:t>
            </a:r>
          </a:p>
        </p:txBody>
      </p:sp>
    </p:spTree>
    <p:extLst>
      <p:ext uri="{BB962C8B-B14F-4D97-AF65-F5344CB8AC3E}">
        <p14:creationId xmlns:p14="http://schemas.microsoft.com/office/powerpoint/2010/main" val="1700806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728564" cy="5588049"/>
          </a:xfrm>
        </p:spPr>
        <p:txBody>
          <a:bodyPr>
            <a:normAutofit fontScale="85000" lnSpcReduction="1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Boys’ winter uniform</a:t>
            </a:r>
            <a:r>
              <a:rPr lang="en-GB" sz="2600" dirty="0">
                <a:solidFill>
                  <a:schemeClr val="accent1">
                    <a:lumMod val="50000"/>
                  </a:schemeClr>
                </a:solidFill>
              </a:rPr>
              <a:t>              </a:t>
            </a:r>
            <a:r>
              <a:rPr lang="en-GB" sz="2600" u="sng" dirty="0">
                <a:solidFill>
                  <a:schemeClr val="accent1">
                    <a:lumMod val="50000"/>
                  </a:schemeClr>
                </a:solidFill>
              </a:rPr>
              <a:t>Girls’ winter uniform</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Thursdays and Fridays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full water bottle each day.</a:t>
            </a:r>
          </a:p>
          <a:p>
            <a:pPr>
              <a:buFont typeface="Arial" panose="020B0604020202020204" pitchFamily="34" charset="0"/>
              <a:buChar char="•"/>
            </a:pPr>
            <a:r>
              <a:rPr lang="en-GB" sz="2600" dirty="0">
                <a:solidFill>
                  <a:schemeClr val="accent1">
                    <a:lumMod val="50000"/>
                  </a:schemeClr>
                </a:solidFill>
              </a:rPr>
              <a:t>Please could the children bring school book bags each day.</a:t>
            </a: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9391" y="2852936"/>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a:t>Class Timetable</a:t>
            </a:r>
          </a:p>
        </p:txBody>
      </p:sp>
      <p:pic>
        <p:nvPicPr>
          <p:cNvPr id="4" name="Picture 3">
            <a:extLst>
              <a:ext uri="{FF2B5EF4-FFF2-40B4-BE49-F238E27FC236}">
                <a16:creationId xmlns:a16="http://schemas.microsoft.com/office/drawing/2014/main" id="{740CBD7C-822F-4A01-8BC6-91B64572BF5E}"/>
              </a:ext>
            </a:extLst>
          </p:cNvPr>
          <p:cNvPicPr>
            <a:picLocks noChangeAspect="1"/>
          </p:cNvPicPr>
          <p:nvPr/>
        </p:nvPicPr>
        <p:blipFill rotWithShape="1">
          <a:blip r:embed="rId2"/>
          <a:srcRect l="11414" t="9104" r="11457" b="12182"/>
          <a:stretch/>
        </p:blipFill>
        <p:spPr>
          <a:xfrm>
            <a:off x="107505" y="404664"/>
            <a:ext cx="8784976" cy="5040560"/>
          </a:xfrm>
          <a:prstGeom prst="rect">
            <a:avLst/>
          </a:prstGeom>
        </p:spPr>
      </p:pic>
    </p:spTree>
    <p:extLst>
      <p:ext uri="{BB962C8B-B14F-4D97-AF65-F5344CB8AC3E}">
        <p14:creationId xmlns:p14="http://schemas.microsoft.com/office/powerpoint/2010/main" val="813777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01816"/>
            <a:ext cx="4475443" cy="982089"/>
          </a:xfrm>
        </p:spPr>
        <p:txBody>
          <a:bodyPr/>
          <a:lstStyle/>
          <a:p>
            <a:pPr algn="l"/>
            <a:r>
              <a:rPr lang="en-GB" dirty="0"/>
              <a:t>Positive Behaviour </a:t>
            </a:r>
            <a:br>
              <a:rPr lang="en-GB" dirty="0"/>
            </a:br>
            <a:r>
              <a:rPr lang="en-GB" dirty="0"/>
              <a:t>and rewards</a:t>
            </a:r>
          </a:p>
        </p:txBody>
      </p:sp>
      <p:sp>
        <p:nvSpPr>
          <p:cNvPr id="4" name="Text Placeholder 3"/>
          <p:cNvSpPr>
            <a:spLocks noGrp="1"/>
          </p:cNvSpPr>
          <p:nvPr>
            <p:ph type="body" sz="half" idx="2"/>
          </p:nvPr>
        </p:nvSpPr>
        <p:spPr>
          <a:xfrm>
            <a:off x="4644008" y="3429000"/>
            <a:ext cx="4214242" cy="2994178"/>
          </a:xfrm>
        </p:spPr>
        <p:txBody>
          <a:bodyPr>
            <a:normAutofit fontScale="92500" lnSpcReduction="10000"/>
          </a:bodyPr>
          <a:lstStyle/>
          <a:p>
            <a:pPr marL="342900" indent="-342900">
              <a:buFont typeface="Arial" pitchFamily="34" charset="0"/>
              <a:buChar char="•"/>
            </a:pPr>
            <a:r>
              <a:rPr lang="en-GB" sz="2400" dirty="0"/>
              <a:t>Stickers</a:t>
            </a:r>
          </a:p>
          <a:p>
            <a:pPr marL="342900" indent="-342900">
              <a:buFont typeface="Arial" pitchFamily="34" charset="0"/>
              <a:buChar char="•"/>
            </a:pPr>
            <a:r>
              <a:rPr lang="en-GB" sz="2400" dirty="0"/>
              <a:t>Star of the Week </a:t>
            </a:r>
          </a:p>
          <a:p>
            <a:pPr marL="342900" indent="-342900">
              <a:buFont typeface="Arial" pitchFamily="34" charset="0"/>
              <a:buChar char="•"/>
            </a:pPr>
            <a:r>
              <a:rPr lang="en-GB" sz="2400" dirty="0"/>
              <a:t>Handwriting Champion </a:t>
            </a:r>
          </a:p>
          <a:p>
            <a:pPr marL="342900" indent="-342900">
              <a:buFont typeface="Arial" pitchFamily="34" charset="0"/>
              <a:buChar char="•"/>
            </a:pPr>
            <a:r>
              <a:rPr lang="en-GB" sz="2400" dirty="0"/>
              <a:t>Good to be Green </a:t>
            </a:r>
          </a:p>
          <a:p>
            <a:pPr marL="342900" indent="-342900">
              <a:buFont typeface="Arial" pitchFamily="34" charset="0"/>
              <a:buChar char="•"/>
            </a:pPr>
            <a:r>
              <a:rPr lang="en-GB" sz="2400" dirty="0"/>
              <a:t>Dojos</a:t>
            </a:r>
          </a:p>
          <a:p>
            <a:pPr marL="342900" indent="-342900">
              <a:buFont typeface="Arial" pitchFamily="34" charset="0"/>
              <a:buChar char="•"/>
            </a:pPr>
            <a:r>
              <a:rPr lang="en-GB" sz="2400" dirty="0"/>
              <a:t>Head Teacher Stickers </a:t>
            </a:r>
          </a:p>
          <a:p>
            <a:pPr marL="342900" indent="-342900">
              <a:buFont typeface="Arial" pitchFamily="34" charset="0"/>
              <a:buChar char="•"/>
            </a:pPr>
            <a:r>
              <a:rPr lang="en-GB" sz="2400" dirty="0"/>
              <a:t>You’ve been spotted!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001" y="216732"/>
            <a:ext cx="1860798" cy="1773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0263" y="223989"/>
            <a:ext cx="1908867" cy="1908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7783" y="216733"/>
            <a:ext cx="3452427" cy="2060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1341636D-02BB-446E-B738-0E6A16ADA4F5}"/>
              </a:ext>
            </a:extLst>
          </p:cNvPr>
          <p:cNvPicPr/>
          <p:nvPr/>
        </p:nvPicPr>
        <p:blipFill>
          <a:blip r:embed="rId6"/>
          <a:stretch>
            <a:fillRect/>
          </a:stretch>
        </p:blipFill>
        <p:spPr>
          <a:xfrm>
            <a:off x="491404" y="4411089"/>
            <a:ext cx="3720555" cy="2236679"/>
          </a:xfrm>
          <a:prstGeom prst="rect">
            <a:avLst/>
          </a:prstGeom>
        </p:spPr>
      </p:pic>
    </p:spTree>
    <p:extLst>
      <p:ext uri="{BB962C8B-B14F-4D97-AF65-F5344CB8AC3E}">
        <p14:creationId xmlns:p14="http://schemas.microsoft.com/office/powerpoint/2010/main" val="530377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70000" lnSpcReduction="20000"/>
          </a:bodyPr>
          <a:lstStyle/>
          <a:p>
            <a:pPr marL="45720" indent="0" algn="ctr">
              <a:buNone/>
            </a:pPr>
            <a:r>
              <a:rPr lang="en-GB" sz="3600" dirty="0">
                <a:solidFill>
                  <a:schemeClr val="accent1">
                    <a:lumMod val="50000"/>
                  </a:schemeClr>
                </a:solidFill>
              </a:rPr>
              <a:t>Homework will be given out on a Friday to be returned the following Tuesday.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we have chance to mark it before Friday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Weekly phonics sounds will be put on the website and in homework books.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3891193"/>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read through the colour bands </a:t>
            </a:r>
          </a:p>
          <a:p>
            <a:pPr>
              <a:lnSpc>
                <a:spcPct val="150000"/>
              </a:lnSpc>
              <a:buFont typeface="Arial" charset="0"/>
              <a:buChar char="•"/>
              <a:defRPr/>
            </a:pPr>
            <a:r>
              <a:rPr lang="en-GB" sz="2800" dirty="0">
                <a:solidFill>
                  <a:schemeClr val="accent1">
                    <a:lumMod val="50000"/>
                  </a:schemeClr>
                </a:solidFill>
                <a:highlight>
                  <a:srgbClr val="FFFF00"/>
                </a:highlight>
              </a:rPr>
              <a:t>Please try and read at home every night.</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1:1 reading</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395536" y="10510"/>
            <a:ext cx="8352928" cy="427838"/>
          </a:xfrm>
        </p:spPr>
        <p:txBody>
          <a:bodyPr>
            <a:normAutofit fontScale="90000"/>
          </a:bodyPr>
          <a:lstStyle/>
          <a:p>
            <a:pPr algn="l"/>
            <a:r>
              <a:rPr lang="en-GB" dirty="0" err="1"/>
              <a:t>Covid</a:t>
            </a:r>
            <a:r>
              <a:rPr lang="en-GB" dirty="0"/>
              <a:t> and 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179512" y="1124744"/>
            <a:ext cx="8712968" cy="6131696"/>
          </a:xfrm>
        </p:spPr>
        <p:txBody>
          <a:bodyPr>
            <a:normAutofit/>
          </a:bodyPr>
          <a:lstStyle/>
          <a:p>
            <a:pPr marL="257175" indent="-257175">
              <a:buFont typeface="Arial" panose="020B0604020202020204" pitchFamily="34" charset="0"/>
              <a:buChar char="•"/>
            </a:pPr>
            <a:r>
              <a:rPr lang="en-GB" sz="1300" dirty="0"/>
              <a:t>Attendance at school is mandatory for all children unless they are sick or have and appointment.</a:t>
            </a:r>
          </a:p>
          <a:p>
            <a:pPr marL="257175" indent="-257175">
              <a:buFont typeface="Arial" panose="020B0604020202020204" pitchFamily="34" charset="0"/>
              <a:buChar char="•"/>
            </a:pPr>
            <a:r>
              <a:rPr lang="en-GB" sz="1300" dirty="0"/>
              <a:t>The usual rules on absence continue to apply.  Well children are expected to attend daily, arrive on time and have the things that they need.  Reading books should be brought to school daily Limit the amount of things brought into school please. </a:t>
            </a:r>
          </a:p>
          <a:p>
            <a:pPr marL="257175" indent="-257175">
              <a:buFont typeface="Arial" panose="020B0604020202020204" pitchFamily="34" charset="0"/>
              <a:buChar char="•"/>
            </a:pPr>
            <a:r>
              <a:rPr lang="en-GB" sz="1300" dirty="0">
                <a:solidFill>
                  <a:schemeClr val="tx1"/>
                </a:solidFill>
              </a:rPr>
              <a:t>Parents have a vital role to play in deciding when to keep a child off school but we appreciate that this is now complicated by the current situation.  Children have already missed so much time in school so I would urge you to send them to school wherever possible. </a:t>
            </a:r>
          </a:p>
          <a:p>
            <a:pPr marL="257175" indent="-257175">
              <a:buFont typeface="Arial" panose="020B0604020202020204" pitchFamily="34" charset="0"/>
              <a:buChar char="•"/>
            </a:pPr>
            <a:r>
              <a:rPr lang="en-GB" sz="1300" dirty="0">
                <a:solidFill>
                  <a:schemeClr val="tx1"/>
                </a:solidFill>
              </a:rPr>
              <a:t>It’s a difficult judgement call but if in the past you would have sent your child to school with a runny nose, slight tummy pain, minor headache or just a bit under the weather it is still probably ok, if you feel they can manage the day  to send them in.  We will always contact you if we have concerns about your child.  Each case is different so feel free to speak to Mrs Edward.</a:t>
            </a:r>
          </a:p>
          <a:p>
            <a:pPr algn="l"/>
            <a:r>
              <a:rPr lang="en-GB" sz="1300" dirty="0">
                <a:solidFill>
                  <a:srgbClr val="FF0000"/>
                </a:solidFill>
              </a:rPr>
              <a:t>First Response</a:t>
            </a:r>
          </a:p>
          <a:p>
            <a:pPr algn="l"/>
            <a:r>
              <a:rPr lang="en-GB" sz="13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   This is part of  our safeguarding response to ensure everyone is safe and well.   As you can imagine, a home visit takes up a lot of time and it is usually the case that families have forgotten to call us. I’m sure you don’t want us on your doorstep so please remember to give us a call.   Thank you </a:t>
            </a:r>
          </a:p>
          <a:p>
            <a:pPr algn="l"/>
            <a:r>
              <a:rPr lang="en-GB" sz="1300" dirty="0"/>
              <a:t>Some </a:t>
            </a:r>
            <a:r>
              <a:rPr lang="en-GB" sz="1300" dirty="0" err="1"/>
              <a:t>Covid</a:t>
            </a:r>
            <a:r>
              <a:rPr lang="en-GB" sz="1300" dirty="0"/>
              <a:t> reminders</a:t>
            </a:r>
          </a:p>
          <a:p>
            <a:pPr marL="257175" indent="-257175">
              <a:buFont typeface="Arial" panose="020B0604020202020204" pitchFamily="34" charset="0"/>
              <a:buChar char="•"/>
            </a:pPr>
            <a:r>
              <a:rPr lang="en-GB" sz="1300" dirty="0">
                <a:solidFill>
                  <a:srgbClr val="FF0000"/>
                </a:solidFill>
              </a:rPr>
              <a:t>Symptoms are Fever above 37.8, persistent cough,  shortness of breath, loss of taste or smell</a:t>
            </a:r>
          </a:p>
          <a:p>
            <a:pPr marL="257175" indent="-257175">
              <a:buFont typeface="Arial" panose="020B0604020202020204" pitchFamily="34" charset="0"/>
              <a:buChar char="•"/>
            </a:pPr>
            <a:r>
              <a:rPr lang="en-GB" sz="1300" dirty="0"/>
              <a:t>To Book at test call 119.   If </a:t>
            </a:r>
            <a:r>
              <a:rPr lang="en-GB" sz="1300" b="1" dirty="0"/>
              <a:t>you or your </a:t>
            </a:r>
            <a:r>
              <a:rPr lang="en-GB" sz="1300" dirty="0"/>
              <a:t>child are awaiting a test result do not come to school and do not come to the playground even if you are symptom free. </a:t>
            </a:r>
          </a:p>
          <a:p>
            <a:pPr marL="257175" indent="-257175">
              <a:buFont typeface="Arial" panose="020B0604020202020204" pitchFamily="34" charset="0"/>
              <a:buChar char="•"/>
            </a:pPr>
            <a:r>
              <a:rPr lang="en-GB" sz="1300" dirty="0"/>
              <a:t>See our </a:t>
            </a:r>
            <a:r>
              <a:rPr lang="en-GB" sz="1300" dirty="0" err="1"/>
              <a:t>Covid</a:t>
            </a:r>
            <a:r>
              <a:rPr lang="en-GB" sz="1300" dirty="0"/>
              <a:t> Pages of the website for additional guidance. </a:t>
            </a:r>
          </a:p>
          <a:p>
            <a:pPr marL="257175" indent="-257175">
              <a:buFont typeface="Arial" panose="020B0604020202020204" pitchFamily="34" charset="0"/>
              <a:buChar char="•"/>
            </a:pPr>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1879572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a:extLst>
              <a:ext uri="{FF2B5EF4-FFF2-40B4-BE49-F238E27FC236}">
                <a16:creationId xmlns:a16="http://schemas.microsoft.com/office/drawing/2014/main" id="{9E797E30-94FE-4BE4-A420-B4BF62EDF8BC}"/>
              </a:ext>
            </a:extLst>
          </p:cNvPr>
          <p:cNvGraphicFramePr>
            <a:graphicFrameLocks noChangeAspect="1"/>
          </p:cNvGraphicFramePr>
          <p:nvPr>
            <p:extLst/>
          </p:nvPr>
        </p:nvGraphicFramePr>
        <p:xfrm>
          <a:off x="1763688" y="2276872"/>
          <a:ext cx="5328592" cy="4283266"/>
        </p:xfrm>
        <a:graphic>
          <a:graphicData uri="http://schemas.openxmlformats.org/presentationml/2006/ole">
            <mc:AlternateContent xmlns:mc="http://schemas.openxmlformats.org/markup-compatibility/2006">
              <mc:Choice xmlns:v="urn:schemas-microsoft-com:vml" Requires="v">
                <p:oleObj spid="_x0000_s2052" name="Acrobat Document" r:id="rId3" imgW="8019826" imgH="12201226" progId="AcroExch.Document.DC">
                  <p:embed/>
                </p:oleObj>
              </mc:Choice>
              <mc:Fallback>
                <p:oleObj name="Acrobat Document" r:id="rId3" imgW="8019826" imgH="12201226" progId="AcroExch.Document.DC">
                  <p:embed/>
                  <p:pic>
                    <p:nvPicPr>
                      <p:cNvPr id="4" name="Object 3">
                        <a:extLst>
                          <a:ext uri="{FF2B5EF4-FFF2-40B4-BE49-F238E27FC236}">
                            <a16:creationId xmlns:a16="http://schemas.microsoft.com/office/drawing/2014/main" id="{9E797E30-94FE-4BE4-A420-B4BF62EDF8BC}"/>
                          </a:ext>
                        </a:extLst>
                      </p:cNvPr>
                      <p:cNvPicPr/>
                      <p:nvPr/>
                    </p:nvPicPr>
                    <p:blipFill>
                      <a:blip r:embed="rId4"/>
                      <a:stretch>
                        <a:fillRect/>
                      </a:stretch>
                    </p:blipFill>
                    <p:spPr>
                      <a:xfrm>
                        <a:off x="1763688" y="2276872"/>
                        <a:ext cx="5328592" cy="4283266"/>
                      </a:xfrm>
                      <a:prstGeom prst="rect">
                        <a:avLst/>
                      </a:prstGeom>
                    </p:spPr>
                  </p:pic>
                </p:oleObj>
              </mc:Fallback>
            </mc:AlternateContent>
          </a:graphicData>
        </a:graphic>
      </p:graphicFrame>
      <p:sp>
        <p:nvSpPr>
          <p:cNvPr id="5" name="Title 4">
            <a:extLst>
              <a:ext uri="{FF2B5EF4-FFF2-40B4-BE49-F238E27FC236}">
                <a16:creationId xmlns:a16="http://schemas.microsoft.com/office/drawing/2014/main" id="{A44739F5-B223-419C-AD00-6F62B8CC5801}"/>
              </a:ext>
            </a:extLst>
          </p:cNvPr>
          <p:cNvSpPr>
            <a:spLocks noGrp="1"/>
          </p:cNvSpPr>
          <p:nvPr>
            <p:ph type="title"/>
          </p:nvPr>
        </p:nvSpPr>
        <p:spPr>
          <a:xfrm>
            <a:off x="611560" y="548680"/>
            <a:ext cx="8136904" cy="1143000"/>
          </a:xfrm>
        </p:spPr>
        <p:txBody>
          <a:bodyPr/>
          <a:lstStyle/>
          <a:p>
            <a:pPr algn="l"/>
            <a:r>
              <a:rPr lang="en-GB" dirty="0"/>
              <a:t>Latest guidance from Sefton Council </a:t>
            </a:r>
          </a:p>
        </p:txBody>
      </p:sp>
    </p:spTree>
    <p:extLst>
      <p:ext uri="{BB962C8B-B14F-4D97-AF65-F5344CB8AC3E}">
        <p14:creationId xmlns:p14="http://schemas.microsoft.com/office/powerpoint/2010/main" val="28957588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a:bodyPr>
          <a:lstStyle/>
          <a:p>
            <a:pPr>
              <a:buFont typeface="Arial" panose="020B0604020202020204" pitchFamily="34" charset="0"/>
              <a:buChar char="•"/>
            </a:pPr>
            <a:r>
              <a:rPr lang="en-GB" sz="3200" dirty="0"/>
              <a:t>Baseline </a:t>
            </a:r>
          </a:p>
          <a:p>
            <a:pPr>
              <a:buFont typeface="Arial" panose="020B0604020202020204" pitchFamily="34" charset="0"/>
              <a:buChar char="•"/>
            </a:pPr>
            <a:r>
              <a:rPr lang="en-GB" sz="3200" dirty="0"/>
              <a:t>On-going assessment using the EYFS profile</a:t>
            </a:r>
          </a:p>
          <a:p>
            <a:pPr>
              <a:buFont typeface="Arial" panose="020B0604020202020204" pitchFamily="34" charset="0"/>
              <a:buChar char="•"/>
            </a:pPr>
            <a:r>
              <a:rPr lang="en-GB" sz="3200" dirty="0"/>
              <a:t> Parents/carers meetings to discuss progress</a:t>
            </a:r>
          </a:p>
          <a:p>
            <a:pPr>
              <a:buFont typeface="Arial" panose="020B0604020202020204" pitchFamily="34" charset="0"/>
              <a:buChar char="•"/>
            </a:pPr>
            <a:r>
              <a:rPr lang="en-GB" sz="3200" dirty="0"/>
              <a:t> End of year written report</a:t>
            </a:r>
          </a:p>
          <a:p>
            <a:pPr>
              <a:buFont typeface="Arial" panose="020B0604020202020204" pitchFamily="34" charset="0"/>
              <a:buChar char="•"/>
            </a:pPr>
            <a:r>
              <a:rPr lang="en-GB" sz="3200" dirty="0"/>
              <a:t>YOU may spot your child doing something amazing – please tell us by filling out a WOW certificate. </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395536" y="620688"/>
            <a:ext cx="8424936" cy="1349745"/>
          </a:xfrm>
          <a:solidFill>
            <a:schemeClr val="accent1">
              <a:lumMod val="20000"/>
              <a:lumOff val="80000"/>
            </a:schemeClr>
          </a:solidFill>
        </p:spPr>
        <p:txBody>
          <a:bodyPr>
            <a:noAutofit/>
          </a:bodyPr>
          <a:lstStyle/>
          <a:p>
            <a:r>
              <a:rPr lang="en-GB" sz="2800" dirty="0"/>
              <a:t>ST PHILIP’S CE PRIMARY SUPPORT TRIANGLE</a:t>
            </a:r>
            <a:br>
              <a:rPr lang="en-GB" sz="2800" dirty="0"/>
            </a:br>
            <a:r>
              <a:rPr lang="en-GB" sz="28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786069748"/>
              </p:ext>
            </p:extLst>
          </p:nvPr>
        </p:nvGraphicFramePr>
        <p:xfrm>
          <a:off x="1115616" y="1970433"/>
          <a:ext cx="7372350" cy="3964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Website and Twitter</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984776" cy="4176464"/>
          </a:xfrm>
        </p:spPr>
        <p:txBody>
          <a:bodyPr>
            <a:normAutofit fontScale="92500" lnSpcReduction="10000"/>
          </a:bodyPr>
          <a:lstStyle/>
          <a:p>
            <a:r>
              <a:rPr lang="en-GB" dirty="0"/>
              <a:t>Please remember the website holds lots of information and photos of your children.</a:t>
            </a:r>
          </a:p>
          <a:p>
            <a:pPr marL="45720" indent="0">
              <a:buNone/>
            </a:pPr>
            <a:endParaRPr lang="en-GB" dirty="0"/>
          </a:p>
          <a:p>
            <a:r>
              <a:rPr lang="en-GB" dirty="0"/>
              <a:t>Also twitter gives instant updates of what is going on in school.</a:t>
            </a:r>
          </a:p>
          <a:p>
            <a:pPr marL="45720" indent="0">
              <a:buNone/>
            </a:pPr>
            <a:endParaRPr lang="en-GB" dirty="0"/>
          </a:p>
          <a:p>
            <a:r>
              <a:rPr lang="en-GB" dirty="0"/>
              <a:t>Please take care when posting on Social Media – remember not to include names and always ask children’s parents/carers to obtain permission to post. </a:t>
            </a:r>
          </a:p>
          <a:p>
            <a:endParaRPr lang="en-GB" dirty="0"/>
          </a:p>
          <a:p>
            <a:endParaRPr lang="en-GB" dirty="0"/>
          </a:p>
          <a:p>
            <a:pPr marL="45720" indent="0">
              <a:buNone/>
            </a:pPr>
            <a:r>
              <a:rPr lang="en-GB" dirty="0"/>
              <a:t>  </a:t>
            </a:r>
          </a:p>
        </p:txBody>
      </p:sp>
    </p:spTree>
    <p:extLst>
      <p:ext uri="{BB962C8B-B14F-4D97-AF65-F5344CB8AC3E}">
        <p14:creationId xmlns:p14="http://schemas.microsoft.com/office/powerpoint/2010/main" val="799678127"/>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3461</TotalTime>
  <Words>1015</Words>
  <Application>Microsoft Office PowerPoint</Application>
  <PresentationFormat>On-screen Show (4:3)</PresentationFormat>
  <Paragraphs>137</Paragraphs>
  <Slides>19</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7" baseType="lpstr">
      <vt:lpstr>Arial</vt:lpstr>
      <vt:lpstr>Calibri</vt:lpstr>
      <vt:lpstr>Georgia</vt:lpstr>
      <vt:lpstr>montserratregular</vt:lpstr>
      <vt:lpstr>Trebuchet MS</vt:lpstr>
      <vt:lpstr>Wingdings</vt:lpstr>
      <vt:lpstr>Slipstream</vt:lpstr>
      <vt:lpstr>Acrobat Document</vt:lpstr>
      <vt:lpstr>Welcome to Reception</vt:lpstr>
      <vt:lpstr>PowerPoint Presentation</vt:lpstr>
      <vt:lpstr>PowerPoint Presentation</vt:lpstr>
      <vt:lpstr>PowerPoint Presentation</vt:lpstr>
      <vt:lpstr>PowerPoint Presentation</vt:lpstr>
      <vt:lpstr>Reception staff</vt:lpstr>
      <vt:lpstr>Routines</vt:lpstr>
      <vt:lpstr>Housekeeping!</vt:lpstr>
      <vt:lpstr>Class Timetable</vt:lpstr>
      <vt:lpstr>Positive Behaviour  and rewards</vt:lpstr>
      <vt:lpstr>Medical</vt:lpstr>
      <vt:lpstr>Homework</vt:lpstr>
      <vt:lpstr>Reading</vt:lpstr>
      <vt:lpstr>Curriculum</vt:lpstr>
      <vt:lpstr>Covid and attendance…</vt:lpstr>
      <vt:lpstr>Latest guidance from Sefton Council </vt:lpstr>
      <vt:lpstr>Assessment</vt:lpstr>
      <vt:lpstr>ST PHILIP’S CE PRIMARY SUPPORT TRIANGLE SENDCO - Mrs Klaassen</vt:lpstr>
      <vt:lpstr>Website and Twitter</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Stephanie Samuel</cp:lastModifiedBy>
  <cp:revision>95</cp:revision>
  <dcterms:created xsi:type="dcterms:W3CDTF">2014-09-15T15:29:28Z</dcterms:created>
  <dcterms:modified xsi:type="dcterms:W3CDTF">2020-09-17T07:15:31Z</dcterms:modified>
</cp:coreProperties>
</file>