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52"/>
  </p:handoutMasterIdLst>
  <p:sldIdLst>
    <p:sldId id="318" r:id="rId2"/>
    <p:sldId id="330" r:id="rId3"/>
    <p:sldId id="319" r:id="rId4"/>
    <p:sldId id="283" r:id="rId5"/>
    <p:sldId id="290" r:id="rId6"/>
    <p:sldId id="332" r:id="rId7"/>
    <p:sldId id="333" r:id="rId8"/>
    <p:sldId id="291" r:id="rId9"/>
    <p:sldId id="322" r:id="rId10"/>
    <p:sldId id="292" r:id="rId11"/>
    <p:sldId id="293" r:id="rId12"/>
    <p:sldId id="294" r:id="rId13"/>
    <p:sldId id="323" r:id="rId14"/>
    <p:sldId id="324" r:id="rId15"/>
    <p:sldId id="325" r:id="rId16"/>
    <p:sldId id="326" r:id="rId17"/>
    <p:sldId id="295" r:id="rId18"/>
    <p:sldId id="296" r:id="rId19"/>
    <p:sldId id="297" r:id="rId20"/>
    <p:sldId id="298" r:id="rId21"/>
    <p:sldId id="328" r:id="rId22"/>
    <p:sldId id="329" r:id="rId23"/>
    <p:sldId id="341" r:id="rId24"/>
    <p:sldId id="299" r:id="rId25"/>
    <p:sldId id="300" r:id="rId26"/>
    <p:sldId id="301" r:id="rId27"/>
    <p:sldId id="342" r:id="rId28"/>
    <p:sldId id="343" r:id="rId29"/>
    <p:sldId id="303" r:id="rId30"/>
    <p:sldId id="344" r:id="rId31"/>
    <p:sldId id="305" r:id="rId32"/>
    <p:sldId id="348" r:id="rId33"/>
    <p:sldId id="349" r:id="rId34"/>
    <p:sldId id="350" r:id="rId35"/>
    <p:sldId id="338" r:id="rId36"/>
    <p:sldId id="336" r:id="rId37"/>
    <p:sldId id="339" r:id="rId38"/>
    <p:sldId id="337" r:id="rId39"/>
    <p:sldId id="304" r:id="rId40"/>
    <p:sldId id="307" r:id="rId41"/>
    <p:sldId id="345" r:id="rId42"/>
    <p:sldId id="346" r:id="rId43"/>
    <p:sldId id="347" r:id="rId44"/>
    <p:sldId id="309" r:id="rId45"/>
    <p:sldId id="310" r:id="rId46"/>
    <p:sldId id="334" r:id="rId47"/>
    <p:sldId id="312" r:id="rId48"/>
    <p:sldId id="313" r:id="rId49"/>
    <p:sldId id="335" r:id="rId50"/>
    <p:sldId id="340" r:id="rId51"/>
  </p:sldIdLst>
  <p:sldSz cx="9144000" cy="6858000" type="screen4x3"/>
  <p:notesSz cx="9926638" cy="1435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09D1E8-F3BF-4918-9E0B-034644F5B103}" type="doc">
      <dgm:prSet loTypeId="urn:microsoft.com/office/officeart/2005/8/layout/radial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00F159E-9E3E-45EE-8449-F600E6BEFC0C}">
      <dgm:prSet phldrT="[Text]"/>
      <dgm:spPr/>
      <dgm:t>
        <a:bodyPr/>
        <a:lstStyle/>
        <a:p>
          <a:r>
            <a:rPr lang="en-GB" dirty="0" smtClean="0"/>
            <a:t>Spelling</a:t>
          </a:r>
          <a:endParaRPr lang="en-GB" dirty="0"/>
        </a:p>
      </dgm:t>
    </dgm:pt>
    <dgm:pt modelId="{2226000A-8BFE-421D-86EA-CE43C7DDF18A}" type="parTrans" cxnId="{079EDAA7-EF33-4A89-B1E1-3B9FFFF9AEEE}">
      <dgm:prSet/>
      <dgm:spPr/>
      <dgm:t>
        <a:bodyPr/>
        <a:lstStyle/>
        <a:p>
          <a:endParaRPr lang="en-GB"/>
        </a:p>
      </dgm:t>
    </dgm:pt>
    <dgm:pt modelId="{F73F0743-6AFB-4F7F-9A87-CE19BD9FA255}" type="sibTrans" cxnId="{079EDAA7-EF33-4A89-B1E1-3B9FFFF9AEEE}">
      <dgm:prSet/>
      <dgm:spPr/>
      <dgm:t>
        <a:bodyPr/>
        <a:lstStyle/>
        <a:p>
          <a:endParaRPr lang="en-GB"/>
        </a:p>
      </dgm:t>
    </dgm:pt>
    <dgm:pt modelId="{97FEF3A9-B88E-4937-839A-A2538AE33C3D}">
      <dgm:prSet phldrT="[Text]"/>
      <dgm:spPr/>
      <dgm:t>
        <a:bodyPr/>
        <a:lstStyle/>
        <a:p>
          <a:r>
            <a:rPr lang="en-GB" dirty="0" smtClean="0"/>
            <a:t>Visual</a:t>
          </a:r>
        </a:p>
        <a:p>
          <a:r>
            <a:rPr lang="en-GB" dirty="0" smtClean="0"/>
            <a:t>Does it look right? </a:t>
          </a:r>
          <a:endParaRPr lang="en-GB" dirty="0"/>
        </a:p>
      </dgm:t>
    </dgm:pt>
    <dgm:pt modelId="{CA390D35-D4D7-437A-9FF1-41EE38E1337B}" type="parTrans" cxnId="{FC107C70-29C1-4A4A-A81A-A243671477DC}">
      <dgm:prSet/>
      <dgm:spPr/>
      <dgm:t>
        <a:bodyPr/>
        <a:lstStyle/>
        <a:p>
          <a:endParaRPr lang="en-GB"/>
        </a:p>
      </dgm:t>
    </dgm:pt>
    <dgm:pt modelId="{C317D234-7AB7-4E85-ABDA-888C8ED1A1B0}" type="sibTrans" cxnId="{FC107C70-29C1-4A4A-A81A-A243671477DC}">
      <dgm:prSet/>
      <dgm:spPr/>
      <dgm:t>
        <a:bodyPr/>
        <a:lstStyle/>
        <a:p>
          <a:endParaRPr lang="en-GB"/>
        </a:p>
      </dgm:t>
    </dgm:pt>
    <dgm:pt modelId="{6D7CA7CD-D261-4E35-A5A9-2614AB19345F}">
      <dgm:prSet phldrT="[Text]"/>
      <dgm:spPr/>
      <dgm:t>
        <a:bodyPr/>
        <a:lstStyle/>
        <a:p>
          <a:r>
            <a:rPr lang="en-GB" dirty="0" smtClean="0"/>
            <a:t>Auditory</a:t>
          </a:r>
        </a:p>
        <a:p>
          <a:r>
            <a:rPr lang="en-GB" dirty="0" smtClean="0"/>
            <a:t>Sound it out!</a:t>
          </a:r>
          <a:endParaRPr lang="en-GB" dirty="0"/>
        </a:p>
      </dgm:t>
    </dgm:pt>
    <dgm:pt modelId="{423DC2E7-707C-4AD8-939A-DD693D9AA0F7}" type="parTrans" cxnId="{C7E83CDD-3F5F-4E39-867B-480BAF98347E}">
      <dgm:prSet/>
      <dgm:spPr/>
      <dgm:t>
        <a:bodyPr/>
        <a:lstStyle/>
        <a:p>
          <a:endParaRPr lang="en-GB"/>
        </a:p>
      </dgm:t>
    </dgm:pt>
    <dgm:pt modelId="{396921C7-5816-4ABF-88C6-4D31CA629C63}" type="sibTrans" cxnId="{C7E83CDD-3F5F-4E39-867B-480BAF98347E}">
      <dgm:prSet/>
      <dgm:spPr/>
      <dgm:t>
        <a:bodyPr/>
        <a:lstStyle/>
        <a:p>
          <a:endParaRPr lang="en-GB"/>
        </a:p>
      </dgm:t>
    </dgm:pt>
    <dgm:pt modelId="{55B520BC-83F9-4E52-A413-3439E65390D7}">
      <dgm:prSet phldrT="[Text]"/>
      <dgm:spPr/>
      <dgm:t>
        <a:bodyPr/>
        <a:lstStyle/>
        <a:p>
          <a:r>
            <a:rPr lang="en-GB" dirty="0" smtClean="0"/>
            <a:t>Kinaesthetic</a:t>
          </a:r>
        </a:p>
        <a:p>
          <a:r>
            <a:rPr lang="en-GB" dirty="0" smtClean="0"/>
            <a:t>Let it come out of the end of your pencil.</a:t>
          </a:r>
          <a:endParaRPr lang="en-GB" dirty="0"/>
        </a:p>
      </dgm:t>
    </dgm:pt>
    <dgm:pt modelId="{3BBB73E3-6044-4301-B573-EE8A9F7DDE07}" type="parTrans" cxnId="{C91EB042-C41B-4321-BA5F-79AF2236D72F}">
      <dgm:prSet/>
      <dgm:spPr/>
      <dgm:t>
        <a:bodyPr/>
        <a:lstStyle/>
        <a:p>
          <a:endParaRPr lang="en-GB"/>
        </a:p>
      </dgm:t>
    </dgm:pt>
    <dgm:pt modelId="{86028206-55CF-4E70-9C23-AF28EC74E18B}" type="sibTrans" cxnId="{C91EB042-C41B-4321-BA5F-79AF2236D72F}">
      <dgm:prSet/>
      <dgm:spPr/>
      <dgm:t>
        <a:bodyPr/>
        <a:lstStyle/>
        <a:p>
          <a:endParaRPr lang="en-GB"/>
        </a:p>
      </dgm:t>
    </dgm:pt>
    <dgm:pt modelId="{4D90A62F-AAF9-4275-B333-368445A4FD57}">
      <dgm:prSet phldrT="[Text]"/>
      <dgm:spPr/>
      <dgm:t>
        <a:bodyPr/>
        <a:lstStyle/>
        <a:p>
          <a:r>
            <a:rPr lang="en-GB" dirty="0" smtClean="0"/>
            <a:t>Linguistic</a:t>
          </a:r>
        </a:p>
        <a:p>
          <a:r>
            <a:rPr lang="en-GB" dirty="0" smtClean="0"/>
            <a:t>Why is it spelt like that? </a:t>
          </a:r>
          <a:endParaRPr lang="en-GB" dirty="0"/>
        </a:p>
      </dgm:t>
    </dgm:pt>
    <dgm:pt modelId="{CE568CD1-DD5E-4D9B-98C6-A774DFC426A8}" type="parTrans" cxnId="{14C6C297-9FDE-479D-ACD4-3622C2FCB424}">
      <dgm:prSet/>
      <dgm:spPr/>
      <dgm:t>
        <a:bodyPr/>
        <a:lstStyle/>
        <a:p>
          <a:endParaRPr lang="en-GB"/>
        </a:p>
      </dgm:t>
    </dgm:pt>
    <dgm:pt modelId="{A4AC3094-6E36-4C05-BA76-89C36DA9083C}" type="sibTrans" cxnId="{14C6C297-9FDE-479D-ACD4-3622C2FCB424}">
      <dgm:prSet/>
      <dgm:spPr/>
      <dgm:t>
        <a:bodyPr/>
        <a:lstStyle/>
        <a:p>
          <a:endParaRPr lang="en-GB"/>
        </a:p>
      </dgm:t>
    </dgm:pt>
    <dgm:pt modelId="{AAB4F43D-4E19-457C-A336-D408999510A6}" type="pres">
      <dgm:prSet presAssocID="{5E09D1E8-F3BF-4918-9E0B-034644F5B103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A5615E02-793E-47FF-9A6D-ACCBEDA8F20E}" type="pres">
      <dgm:prSet presAssocID="{400F159E-9E3E-45EE-8449-F600E6BEFC0C}" presName="centerShape" presStyleLbl="node0" presStyleIdx="0" presStyleCnt="1"/>
      <dgm:spPr/>
      <dgm:t>
        <a:bodyPr/>
        <a:lstStyle/>
        <a:p>
          <a:endParaRPr lang="en-GB"/>
        </a:p>
      </dgm:t>
    </dgm:pt>
    <dgm:pt modelId="{CCF6BE21-B770-4AC6-9BF4-215A837D2C71}" type="pres">
      <dgm:prSet presAssocID="{97FEF3A9-B88E-4937-839A-A2538AE33C3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6E99293-4EB2-4FF1-9672-8B95F046D378}" type="pres">
      <dgm:prSet presAssocID="{97FEF3A9-B88E-4937-839A-A2538AE33C3D}" presName="dummy" presStyleCnt="0"/>
      <dgm:spPr/>
    </dgm:pt>
    <dgm:pt modelId="{713F39A4-0A06-4AF2-A1D2-B1B6704D0043}" type="pres">
      <dgm:prSet presAssocID="{C317D234-7AB7-4E85-ABDA-888C8ED1A1B0}" presName="sibTrans" presStyleLbl="sibTrans2D1" presStyleIdx="0" presStyleCnt="4"/>
      <dgm:spPr/>
      <dgm:t>
        <a:bodyPr/>
        <a:lstStyle/>
        <a:p>
          <a:endParaRPr lang="en-GB"/>
        </a:p>
      </dgm:t>
    </dgm:pt>
    <dgm:pt modelId="{D6E2A373-CD9A-4AA1-A0D2-583C8E03151F}" type="pres">
      <dgm:prSet presAssocID="{6D7CA7CD-D261-4E35-A5A9-2614AB19345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C344CE1-2D50-471B-B5ED-A030CCA93D55}" type="pres">
      <dgm:prSet presAssocID="{6D7CA7CD-D261-4E35-A5A9-2614AB19345F}" presName="dummy" presStyleCnt="0"/>
      <dgm:spPr/>
    </dgm:pt>
    <dgm:pt modelId="{B509B378-7BB2-4194-9054-582F84437DC8}" type="pres">
      <dgm:prSet presAssocID="{396921C7-5816-4ABF-88C6-4D31CA629C63}" presName="sibTrans" presStyleLbl="sibTrans2D1" presStyleIdx="1" presStyleCnt="4"/>
      <dgm:spPr/>
      <dgm:t>
        <a:bodyPr/>
        <a:lstStyle/>
        <a:p>
          <a:endParaRPr lang="en-GB"/>
        </a:p>
      </dgm:t>
    </dgm:pt>
    <dgm:pt modelId="{523ADBF3-A835-4E73-BBBF-DEB5A431A736}" type="pres">
      <dgm:prSet presAssocID="{55B520BC-83F9-4E52-A413-3439E65390D7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3C52A27-D795-48A0-A76D-05E6CF1C62E5}" type="pres">
      <dgm:prSet presAssocID="{55B520BC-83F9-4E52-A413-3439E65390D7}" presName="dummy" presStyleCnt="0"/>
      <dgm:spPr/>
    </dgm:pt>
    <dgm:pt modelId="{60BE04A3-0FAB-4B96-8806-74E6D01CB302}" type="pres">
      <dgm:prSet presAssocID="{86028206-55CF-4E70-9C23-AF28EC74E18B}" presName="sibTrans" presStyleLbl="sibTrans2D1" presStyleIdx="2" presStyleCnt="4"/>
      <dgm:spPr/>
      <dgm:t>
        <a:bodyPr/>
        <a:lstStyle/>
        <a:p>
          <a:endParaRPr lang="en-GB"/>
        </a:p>
      </dgm:t>
    </dgm:pt>
    <dgm:pt modelId="{1C5721AC-CD17-4FFD-8FCB-1286C362C627}" type="pres">
      <dgm:prSet presAssocID="{4D90A62F-AAF9-4275-B333-368445A4FD57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C57D28C-BA07-45AC-BC47-12910864CF9F}" type="pres">
      <dgm:prSet presAssocID="{4D90A62F-AAF9-4275-B333-368445A4FD57}" presName="dummy" presStyleCnt="0"/>
      <dgm:spPr/>
    </dgm:pt>
    <dgm:pt modelId="{085D805A-B6D3-4C4D-B4A9-1F4AB53D1D64}" type="pres">
      <dgm:prSet presAssocID="{A4AC3094-6E36-4C05-BA76-89C36DA9083C}" presName="sibTrans" presStyleLbl="sibTrans2D1" presStyleIdx="3" presStyleCnt="4"/>
      <dgm:spPr/>
      <dgm:t>
        <a:bodyPr/>
        <a:lstStyle/>
        <a:p>
          <a:endParaRPr lang="en-GB"/>
        </a:p>
      </dgm:t>
    </dgm:pt>
  </dgm:ptLst>
  <dgm:cxnLst>
    <dgm:cxn modelId="{69DA7F60-BFE6-4321-8FF6-E5AD55E3C025}" type="presOf" srcId="{97FEF3A9-B88E-4937-839A-A2538AE33C3D}" destId="{CCF6BE21-B770-4AC6-9BF4-215A837D2C71}" srcOrd="0" destOrd="0" presId="urn:microsoft.com/office/officeart/2005/8/layout/radial6"/>
    <dgm:cxn modelId="{88C5995E-2FD7-410D-B06E-C7A0FF770EFC}" type="presOf" srcId="{5E09D1E8-F3BF-4918-9E0B-034644F5B103}" destId="{AAB4F43D-4E19-457C-A336-D408999510A6}" srcOrd="0" destOrd="0" presId="urn:microsoft.com/office/officeart/2005/8/layout/radial6"/>
    <dgm:cxn modelId="{E377A9DC-8790-482A-8EFF-BCBFE9C3B0BA}" type="presOf" srcId="{86028206-55CF-4E70-9C23-AF28EC74E18B}" destId="{60BE04A3-0FAB-4B96-8806-74E6D01CB302}" srcOrd="0" destOrd="0" presId="urn:microsoft.com/office/officeart/2005/8/layout/radial6"/>
    <dgm:cxn modelId="{3DA34770-652A-4DD2-9CAC-86A124F07E97}" type="presOf" srcId="{396921C7-5816-4ABF-88C6-4D31CA629C63}" destId="{B509B378-7BB2-4194-9054-582F84437DC8}" srcOrd="0" destOrd="0" presId="urn:microsoft.com/office/officeart/2005/8/layout/radial6"/>
    <dgm:cxn modelId="{079EDAA7-EF33-4A89-B1E1-3B9FFFF9AEEE}" srcId="{5E09D1E8-F3BF-4918-9E0B-034644F5B103}" destId="{400F159E-9E3E-45EE-8449-F600E6BEFC0C}" srcOrd="0" destOrd="0" parTransId="{2226000A-8BFE-421D-86EA-CE43C7DDF18A}" sibTransId="{F73F0743-6AFB-4F7F-9A87-CE19BD9FA255}"/>
    <dgm:cxn modelId="{14C6C297-9FDE-479D-ACD4-3622C2FCB424}" srcId="{400F159E-9E3E-45EE-8449-F600E6BEFC0C}" destId="{4D90A62F-AAF9-4275-B333-368445A4FD57}" srcOrd="3" destOrd="0" parTransId="{CE568CD1-DD5E-4D9B-98C6-A774DFC426A8}" sibTransId="{A4AC3094-6E36-4C05-BA76-89C36DA9083C}"/>
    <dgm:cxn modelId="{404EC0FE-E1A5-46C7-B93B-E7CC14B8D02E}" type="presOf" srcId="{A4AC3094-6E36-4C05-BA76-89C36DA9083C}" destId="{085D805A-B6D3-4C4D-B4A9-1F4AB53D1D64}" srcOrd="0" destOrd="0" presId="urn:microsoft.com/office/officeart/2005/8/layout/radial6"/>
    <dgm:cxn modelId="{4119FCD3-9732-4734-B3F1-03354DDA3C2B}" type="presOf" srcId="{400F159E-9E3E-45EE-8449-F600E6BEFC0C}" destId="{A5615E02-793E-47FF-9A6D-ACCBEDA8F20E}" srcOrd="0" destOrd="0" presId="urn:microsoft.com/office/officeart/2005/8/layout/radial6"/>
    <dgm:cxn modelId="{FC107C70-29C1-4A4A-A81A-A243671477DC}" srcId="{400F159E-9E3E-45EE-8449-F600E6BEFC0C}" destId="{97FEF3A9-B88E-4937-839A-A2538AE33C3D}" srcOrd="0" destOrd="0" parTransId="{CA390D35-D4D7-437A-9FF1-41EE38E1337B}" sibTransId="{C317D234-7AB7-4E85-ABDA-888C8ED1A1B0}"/>
    <dgm:cxn modelId="{B2CA3EFA-631F-487A-BD4E-38CCC53BF8FD}" type="presOf" srcId="{55B520BC-83F9-4E52-A413-3439E65390D7}" destId="{523ADBF3-A835-4E73-BBBF-DEB5A431A736}" srcOrd="0" destOrd="0" presId="urn:microsoft.com/office/officeart/2005/8/layout/radial6"/>
    <dgm:cxn modelId="{C91EB042-C41B-4321-BA5F-79AF2236D72F}" srcId="{400F159E-9E3E-45EE-8449-F600E6BEFC0C}" destId="{55B520BC-83F9-4E52-A413-3439E65390D7}" srcOrd="2" destOrd="0" parTransId="{3BBB73E3-6044-4301-B573-EE8A9F7DDE07}" sibTransId="{86028206-55CF-4E70-9C23-AF28EC74E18B}"/>
    <dgm:cxn modelId="{C7E83CDD-3F5F-4E39-867B-480BAF98347E}" srcId="{400F159E-9E3E-45EE-8449-F600E6BEFC0C}" destId="{6D7CA7CD-D261-4E35-A5A9-2614AB19345F}" srcOrd="1" destOrd="0" parTransId="{423DC2E7-707C-4AD8-939A-DD693D9AA0F7}" sibTransId="{396921C7-5816-4ABF-88C6-4D31CA629C63}"/>
    <dgm:cxn modelId="{CDA64CB2-5815-46FD-9F75-4A542F3E31AC}" type="presOf" srcId="{C317D234-7AB7-4E85-ABDA-888C8ED1A1B0}" destId="{713F39A4-0A06-4AF2-A1D2-B1B6704D0043}" srcOrd="0" destOrd="0" presId="urn:microsoft.com/office/officeart/2005/8/layout/radial6"/>
    <dgm:cxn modelId="{41EE2316-52CB-426C-84FF-6D4616B676CD}" type="presOf" srcId="{6D7CA7CD-D261-4E35-A5A9-2614AB19345F}" destId="{D6E2A373-CD9A-4AA1-A0D2-583C8E03151F}" srcOrd="0" destOrd="0" presId="urn:microsoft.com/office/officeart/2005/8/layout/radial6"/>
    <dgm:cxn modelId="{DCB68486-5A4E-465A-8ABB-40E78256013C}" type="presOf" srcId="{4D90A62F-AAF9-4275-B333-368445A4FD57}" destId="{1C5721AC-CD17-4FFD-8FCB-1286C362C627}" srcOrd="0" destOrd="0" presId="urn:microsoft.com/office/officeart/2005/8/layout/radial6"/>
    <dgm:cxn modelId="{D786725C-4912-4F41-9359-ADBB06F6D19B}" type="presParOf" srcId="{AAB4F43D-4E19-457C-A336-D408999510A6}" destId="{A5615E02-793E-47FF-9A6D-ACCBEDA8F20E}" srcOrd="0" destOrd="0" presId="urn:microsoft.com/office/officeart/2005/8/layout/radial6"/>
    <dgm:cxn modelId="{B450D161-7C6B-4F84-9742-7258F781BD87}" type="presParOf" srcId="{AAB4F43D-4E19-457C-A336-D408999510A6}" destId="{CCF6BE21-B770-4AC6-9BF4-215A837D2C71}" srcOrd="1" destOrd="0" presId="urn:microsoft.com/office/officeart/2005/8/layout/radial6"/>
    <dgm:cxn modelId="{0732C4AF-8140-4AD9-A472-7C9CBF9BBD61}" type="presParOf" srcId="{AAB4F43D-4E19-457C-A336-D408999510A6}" destId="{86E99293-4EB2-4FF1-9672-8B95F046D378}" srcOrd="2" destOrd="0" presId="urn:microsoft.com/office/officeart/2005/8/layout/radial6"/>
    <dgm:cxn modelId="{DCB64070-0A86-417B-AB23-9B1C2D56E523}" type="presParOf" srcId="{AAB4F43D-4E19-457C-A336-D408999510A6}" destId="{713F39A4-0A06-4AF2-A1D2-B1B6704D0043}" srcOrd="3" destOrd="0" presId="urn:microsoft.com/office/officeart/2005/8/layout/radial6"/>
    <dgm:cxn modelId="{5E52D752-AB1F-4AE8-92F9-751BF52D70CC}" type="presParOf" srcId="{AAB4F43D-4E19-457C-A336-D408999510A6}" destId="{D6E2A373-CD9A-4AA1-A0D2-583C8E03151F}" srcOrd="4" destOrd="0" presId="urn:microsoft.com/office/officeart/2005/8/layout/radial6"/>
    <dgm:cxn modelId="{F874D438-BBC1-4CE3-9C50-4AC0C0309D95}" type="presParOf" srcId="{AAB4F43D-4E19-457C-A336-D408999510A6}" destId="{0C344CE1-2D50-471B-B5ED-A030CCA93D55}" srcOrd="5" destOrd="0" presId="urn:microsoft.com/office/officeart/2005/8/layout/radial6"/>
    <dgm:cxn modelId="{E0EA71D1-6BDD-4E8E-8AF2-0454684A4DF5}" type="presParOf" srcId="{AAB4F43D-4E19-457C-A336-D408999510A6}" destId="{B509B378-7BB2-4194-9054-582F84437DC8}" srcOrd="6" destOrd="0" presId="urn:microsoft.com/office/officeart/2005/8/layout/radial6"/>
    <dgm:cxn modelId="{91DE88F6-ED80-4A5F-A7B2-3C45336D747E}" type="presParOf" srcId="{AAB4F43D-4E19-457C-A336-D408999510A6}" destId="{523ADBF3-A835-4E73-BBBF-DEB5A431A736}" srcOrd="7" destOrd="0" presId="urn:microsoft.com/office/officeart/2005/8/layout/radial6"/>
    <dgm:cxn modelId="{3B1DE70A-CADA-4AB0-A31B-E652DF1A167A}" type="presParOf" srcId="{AAB4F43D-4E19-457C-A336-D408999510A6}" destId="{13C52A27-D795-48A0-A76D-05E6CF1C62E5}" srcOrd="8" destOrd="0" presId="urn:microsoft.com/office/officeart/2005/8/layout/radial6"/>
    <dgm:cxn modelId="{1E1B1DEB-C365-4FA6-932B-CFD766663FE2}" type="presParOf" srcId="{AAB4F43D-4E19-457C-A336-D408999510A6}" destId="{60BE04A3-0FAB-4B96-8806-74E6D01CB302}" srcOrd="9" destOrd="0" presId="urn:microsoft.com/office/officeart/2005/8/layout/radial6"/>
    <dgm:cxn modelId="{4BC115B7-3677-4CDC-A696-42A855FF879D}" type="presParOf" srcId="{AAB4F43D-4E19-457C-A336-D408999510A6}" destId="{1C5721AC-CD17-4FFD-8FCB-1286C362C627}" srcOrd="10" destOrd="0" presId="urn:microsoft.com/office/officeart/2005/8/layout/radial6"/>
    <dgm:cxn modelId="{5B520B65-0B5D-4449-9EF8-E09F0EC9FB08}" type="presParOf" srcId="{AAB4F43D-4E19-457C-A336-D408999510A6}" destId="{8C57D28C-BA07-45AC-BC47-12910864CF9F}" srcOrd="11" destOrd="0" presId="urn:microsoft.com/office/officeart/2005/8/layout/radial6"/>
    <dgm:cxn modelId="{B060188F-958F-4B72-9A4B-B884C92DD51F}" type="presParOf" srcId="{AAB4F43D-4E19-457C-A336-D408999510A6}" destId="{085D805A-B6D3-4C4D-B4A9-1F4AB53D1D64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5D805A-B6D3-4C4D-B4A9-1F4AB53D1D64}">
      <dsp:nvSpPr>
        <dsp:cNvPr id="0" name=""/>
        <dsp:cNvSpPr/>
      </dsp:nvSpPr>
      <dsp:spPr>
        <a:xfrm>
          <a:off x="1872358" y="642680"/>
          <a:ext cx="4281357" cy="4281357"/>
        </a:xfrm>
        <a:prstGeom prst="blockArc">
          <a:avLst>
            <a:gd name="adj1" fmla="val 10800000"/>
            <a:gd name="adj2" fmla="val 1620000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BE04A3-0FAB-4B96-8806-74E6D01CB302}">
      <dsp:nvSpPr>
        <dsp:cNvPr id="0" name=""/>
        <dsp:cNvSpPr/>
      </dsp:nvSpPr>
      <dsp:spPr>
        <a:xfrm>
          <a:off x="1872358" y="642680"/>
          <a:ext cx="4281357" cy="4281357"/>
        </a:xfrm>
        <a:prstGeom prst="blockArc">
          <a:avLst>
            <a:gd name="adj1" fmla="val 5400000"/>
            <a:gd name="adj2" fmla="val 1080000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09B378-7BB2-4194-9054-582F84437DC8}">
      <dsp:nvSpPr>
        <dsp:cNvPr id="0" name=""/>
        <dsp:cNvSpPr/>
      </dsp:nvSpPr>
      <dsp:spPr>
        <a:xfrm>
          <a:off x="1872358" y="642680"/>
          <a:ext cx="4281357" cy="4281357"/>
        </a:xfrm>
        <a:prstGeom prst="blockArc">
          <a:avLst>
            <a:gd name="adj1" fmla="val 0"/>
            <a:gd name="adj2" fmla="val 540000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3F39A4-0A06-4AF2-A1D2-B1B6704D0043}">
      <dsp:nvSpPr>
        <dsp:cNvPr id="0" name=""/>
        <dsp:cNvSpPr/>
      </dsp:nvSpPr>
      <dsp:spPr>
        <a:xfrm>
          <a:off x="1872358" y="642680"/>
          <a:ext cx="4281357" cy="4281357"/>
        </a:xfrm>
        <a:prstGeom prst="blockArc">
          <a:avLst>
            <a:gd name="adj1" fmla="val 16200000"/>
            <a:gd name="adj2" fmla="val 0"/>
            <a:gd name="adj3" fmla="val 464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615E02-793E-47FF-9A6D-ACCBEDA8F20E}">
      <dsp:nvSpPr>
        <dsp:cNvPr id="0" name=""/>
        <dsp:cNvSpPr/>
      </dsp:nvSpPr>
      <dsp:spPr>
        <a:xfrm>
          <a:off x="3027413" y="1797735"/>
          <a:ext cx="1971247" cy="197124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200" kern="1200" dirty="0" smtClean="0"/>
            <a:t>Spelling</a:t>
          </a:r>
          <a:endParaRPr lang="en-GB" sz="3200" kern="1200" dirty="0"/>
        </a:p>
      </dsp:txBody>
      <dsp:txXfrm>
        <a:off x="3316095" y="2086417"/>
        <a:ext cx="1393883" cy="1393883"/>
      </dsp:txXfrm>
    </dsp:sp>
    <dsp:sp modelId="{CCF6BE21-B770-4AC6-9BF4-215A837D2C71}">
      <dsp:nvSpPr>
        <dsp:cNvPr id="0" name=""/>
        <dsp:cNvSpPr/>
      </dsp:nvSpPr>
      <dsp:spPr>
        <a:xfrm>
          <a:off x="3323100" y="2418"/>
          <a:ext cx="1379873" cy="137987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Visual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Does it look right? </a:t>
          </a:r>
          <a:endParaRPr lang="en-GB" sz="1200" kern="1200" dirty="0"/>
        </a:p>
      </dsp:txBody>
      <dsp:txXfrm>
        <a:off x="3525178" y="204496"/>
        <a:ext cx="975717" cy="975717"/>
      </dsp:txXfrm>
    </dsp:sp>
    <dsp:sp modelId="{D6E2A373-CD9A-4AA1-A0D2-583C8E03151F}">
      <dsp:nvSpPr>
        <dsp:cNvPr id="0" name=""/>
        <dsp:cNvSpPr/>
      </dsp:nvSpPr>
      <dsp:spPr>
        <a:xfrm>
          <a:off x="5414104" y="2093422"/>
          <a:ext cx="1379873" cy="137987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Auditory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Sound it out!</a:t>
          </a:r>
          <a:endParaRPr lang="en-GB" sz="1200" kern="1200" dirty="0"/>
        </a:p>
      </dsp:txBody>
      <dsp:txXfrm>
        <a:off x="5616182" y="2295500"/>
        <a:ext cx="975717" cy="975717"/>
      </dsp:txXfrm>
    </dsp:sp>
    <dsp:sp modelId="{523ADBF3-A835-4E73-BBBF-DEB5A431A736}">
      <dsp:nvSpPr>
        <dsp:cNvPr id="0" name=""/>
        <dsp:cNvSpPr/>
      </dsp:nvSpPr>
      <dsp:spPr>
        <a:xfrm>
          <a:off x="3323100" y="4184425"/>
          <a:ext cx="1379873" cy="137987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Kinaesthetic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Let it come out of the end of your pencil.</a:t>
          </a:r>
          <a:endParaRPr lang="en-GB" sz="1200" kern="1200" dirty="0"/>
        </a:p>
      </dsp:txBody>
      <dsp:txXfrm>
        <a:off x="3525178" y="4386503"/>
        <a:ext cx="975717" cy="975717"/>
      </dsp:txXfrm>
    </dsp:sp>
    <dsp:sp modelId="{1C5721AC-CD17-4FFD-8FCB-1286C362C627}">
      <dsp:nvSpPr>
        <dsp:cNvPr id="0" name=""/>
        <dsp:cNvSpPr/>
      </dsp:nvSpPr>
      <dsp:spPr>
        <a:xfrm>
          <a:off x="1232097" y="2093422"/>
          <a:ext cx="1379873" cy="137987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Linguistic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smtClean="0"/>
            <a:t>Why is it spelt like that? </a:t>
          </a:r>
          <a:endParaRPr lang="en-GB" sz="1200" kern="1200" dirty="0"/>
        </a:p>
      </dsp:txBody>
      <dsp:txXfrm>
        <a:off x="1434175" y="2295500"/>
        <a:ext cx="975717" cy="9757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717788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l">
              <a:defRPr sz="17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799" y="0"/>
            <a:ext cx="4301543" cy="717788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r">
              <a:defRPr sz="1700"/>
            </a:lvl1pPr>
          </a:lstStyle>
          <a:p>
            <a:fld id="{BC6F7924-3543-4B03-A4EC-5999438EB36A}" type="datetimeFigureOut">
              <a:rPr lang="en-GB" smtClean="0"/>
              <a:t>06/02/2018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13635483"/>
            <a:ext cx="4301543" cy="717788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l">
              <a:defRPr sz="17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799" y="13635483"/>
            <a:ext cx="4301543" cy="717788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r">
              <a:defRPr sz="1700"/>
            </a:lvl1pPr>
          </a:lstStyle>
          <a:p>
            <a:fld id="{D8588871-4672-4A4B-AC56-249CEE1943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52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4ACC-ECB6-43B2-A6F2-3BF5104F5BE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06/02/2018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DA8E0-AE6A-4ACB-AC73-8DFE1C6C25F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426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4ACC-ECB6-43B2-A6F2-3BF5104F5BE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06/02/2018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DA8E0-AE6A-4ACB-AC73-8DFE1C6C25F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665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4ACC-ECB6-43B2-A6F2-3BF5104F5BE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06/02/2018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DA8E0-AE6A-4ACB-AC73-8DFE1C6C25F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192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4ACC-ECB6-43B2-A6F2-3BF5104F5BE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06/02/2018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DA8E0-AE6A-4ACB-AC73-8DFE1C6C25F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815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4ACC-ECB6-43B2-A6F2-3BF5104F5BE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06/02/2018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DA8E0-AE6A-4ACB-AC73-8DFE1C6C25F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952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4ACC-ECB6-43B2-A6F2-3BF5104F5BE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06/02/2018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DA8E0-AE6A-4ACB-AC73-8DFE1C6C25F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944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4ACC-ECB6-43B2-A6F2-3BF5104F5BE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06/02/2018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DA8E0-AE6A-4ACB-AC73-8DFE1C6C25F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969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4ACC-ECB6-43B2-A6F2-3BF5104F5BE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06/02/2018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DA8E0-AE6A-4ACB-AC73-8DFE1C6C25F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4092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4ACC-ECB6-43B2-A6F2-3BF5104F5BE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06/02/2018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DA8E0-AE6A-4ACB-AC73-8DFE1C6C25F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077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4ACC-ECB6-43B2-A6F2-3BF5104F5BE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06/02/2018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DA8E0-AE6A-4ACB-AC73-8DFE1C6C25F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0477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4ACC-ECB6-43B2-A6F2-3BF5104F5BE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06/02/2018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DA8E0-AE6A-4ACB-AC73-8DFE1C6C25F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16766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435100" y="274638"/>
            <a:ext cx="7499350" cy="59737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3581400" y="63055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237554-32A9-4203-B787-BD067728E4DB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06/02/2018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715000" y="63055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3775" y="6305550"/>
            <a:ext cx="4572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3EB88C-A388-4433-BE37-56811C56C487}" type="slidenum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48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1A4ACC-ECB6-43B2-A6F2-3BF5104F5BEA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06/02/2018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DA8E0-AE6A-4ACB-AC73-8DFE1C6C25FD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881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ubtangent.com/maths/countdown.php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hyperlink" Target="https://www.google.co.uk/url?sa=i&amp;rct=j&amp;q=&amp;esrc=s&amp;source=images&amp;cd=&amp;cad=rja&amp;uact=8&amp;ved=0ahUKEwifpfavx_3YAhUEcRQKHZDLCJsQjRwIBw&amp;url=https://fitnfunbardsey.com/2017/09/06/oh-no-where-did-the-summer-go/&amp;psig=AOvVaw1262qJoGRDnvN-gIJwIolJ&amp;ust=1517328466055922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768" y="188640"/>
            <a:ext cx="8229600" cy="1296144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>
                <a:solidFill>
                  <a:srgbClr val="002060"/>
                </a:solidFill>
                <a:latin typeface="CCW Cursive Writing 7" pitchFamily="66" charset="0"/>
              </a:rPr>
              <a:t>Spelling Workshop</a:t>
            </a:r>
          </a:p>
          <a:p>
            <a:pPr marL="0" indent="0" algn="ctr">
              <a:buNone/>
            </a:pPr>
            <a:r>
              <a:rPr lang="en-GB" dirty="0" smtClean="0">
                <a:solidFill>
                  <a:srgbClr val="002060"/>
                </a:solidFill>
                <a:latin typeface="CCW Cursive Writing 7" pitchFamily="66" charset="0"/>
              </a:rPr>
              <a:t>2018</a:t>
            </a:r>
            <a:endParaRPr lang="en-GB" dirty="0">
              <a:solidFill>
                <a:srgbClr val="002060"/>
              </a:solidFill>
              <a:latin typeface="CCW Cursive Writing 7" pitchFamily="66" charset="0"/>
            </a:endParaRPr>
          </a:p>
        </p:txBody>
      </p:sp>
      <p:pic>
        <p:nvPicPr>
          <p:cNvPr id="1026" name="Picture 2" descr="Image result for st philip's ce primary school southport 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568" y="1340768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welcome blu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500" y="5431213"/>
            <a:ext cx="4160135" cy="1433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288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7" t="18657" r="27833" b="8302"/>
          <a:stretch/>
        </p:blipFill>
        <p:spPr bwMode="auto">
          <a:xfrm>
            <a:off x="251520" y="260648"/>
            <a:ext cx="8652733" cy="598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3706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 smtClean="0">
                <a:solidFill>
                  <a:srgbClr val="002060"/>
                </a:solidFill>
                <a:latin typeface="CCW Cursive Writing 7" pitchFamily="66" charset="0"/>
              </a:rPr>
              <a:t>The aims of today’s session:</a:t>
            </a:r>
            <a:endParaRPr lang="en-GB" sz="3200" dirty="0">
              <a:solidFill>
                <a:srgbClr val="002060"/>
              </a:solidFill>
              <a:latin typeface="CCW Cursive Writing 7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>
                <a:solidFill>
                  <a:srgbClr val="002060"/>
                </a:solidFill>
                <a:latin typeface="CCW Cursive Writing 7" pitchFamily="66" charset="0"/>
              </a:rPr>
              <a:t>Spelling passports and how they are used</a:t>
            </a:r>
          </a:p>
          <a:p>
            <a:r>
              <a:rPr lang="en-GB" dirty="0" smtClean="0">
                <a:solidFill>
                  <a:srgbClr val="002060"/>
                </a:solidFill>
                <a:latin typeface="CCW Cursive Writing 7" pitchFamily="66" charset="0"/>
              </a:rPr>
              <a:t>Spelling and why it is important</a:t>
            </a:r>
          </a:p>
          <a:p>
            <a:r>
              <a:rPr lang="en-GB" dirty="0" smtClean="0">
                <a:solidFill>
                  <a:srgbClr val="002060"/>
                </a:solidFill>
                <a:latin typeface="CCW Cursive Writing 7" pitchFamily="66" charset="0"/>
              </a:rPr>
              <a:t>The National Curriculum</a:t>
            </a:r>
          </a:p>
          <a:p>
            <a:r>
              <a:rPr lang="en-GB" dirty="0" smtClean="0">
                <a:solidFill>
                  <a:srgbClr val="002060"/>
                </a:solidFill>
                <a:latin typeface="CCW Cursive Writing 7" pitchFamily="66" charset="0"/>
              </a:rPr>
              <a:t>How spelling is taught in school</a:t>
            </a:r>
          </a:p>
          <a:p>
            <a:r>
              <a:rPr lang="en-GB" dirty="0" smtClean="0">
                <a:solidFill>
                  <a:srgbClr val="002060"/>
                </a:solidFill>
                <a:latin typeface="CCW Cursive Writing 7" pitchFamily="66" charset="0"/>
              </a:rPr>
              <a:t>Spelling strategies</a:t>
            </a:r>
          </a:p>
          <a:p>
            <a:r>
              <a:rPr lang="en-GB" dirty="0" smtClean="0">
                <a:solidFill>
                  <a:srgbClr val="002060"/>
                </a:solidFill>
                <a:latin typeface="CCW Cursive Writing 7" pitchFamily="66" charset="0"/>
              </a:rPr>
              <a:t>Spelling and vocabulary</a:t>
            </a:r>
            <a:endParaRPr lang="en-GB" dirty="0">
              <a:solidFill>
                <a:srgbClr val="002060"/>
              </a:solidFill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8357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2060"/>
                </a:solidFill>
                <a:latin typeface="CCW Cursive Writing 7" pitchFamily="66" charset="0"/>
              </a:rPr>
              <a:t>Spelling passports</a:t>
            </a:r>
            <a:endParaRPr lang="en-GB" dirty="0">
              <a:solidFill>
                <a:srgbClr val="002060"/>
              </a:solidFill>
              <a:latin typeface="CCW Cursive Writing 7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31" t="23135" r="32239" b="13806"/>
          <a:stretch/>
        </p:blipFill>
        <p:spPr bwMode="auto">
          <a:xfrm>
            <a:off x="2987824" y="1412776"/>
            <a:ext cx="3152633" cy="4612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7372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206376" y="260350"/>
            <a:ext cx="288925" cy="6337300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400">
              <a:solidFill>
                <a:srgbClr val="002060"/>
              </a:solidFill>
              <a:latin typeface="CCW Cursive Writing 7" pitchFamily="66" charset="0"/>
            </a:endParaRPr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 rot="5400000">
            <a:off x="3816350" y="2671763"/>
            <a:ext cx="287338" cy="7561262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400">
              <a:solidFill>
                <a:srgbClr val="002060"/>
              </a:solidFill>
              <a:latin typeface="CCW Cursive Writing 7" pitchFamily="66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831714" y="937827"/>
            <a:ext cx="7988758" cy="4781128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>
              <a:buClr>
                <a:srgbClr val="4F81BD"/>
              </a:buClr>
              <a:buFont typeface="Wingdings 2"/>
              <a:buNone/>
            </a:pPr>
            <a:r>
              <a:rPr lang="en-GB" sz="2400" dirty="0" smtClean="0">
                <a:solidFill>
                  <a:srgbClr val="002060"/>
                </a:solidFill>
                <a:latin typeface="CCW Cursive Writing 7" pitchFamily="66" charset="0"/>
              </a:rPr>
              <a:t>Think about your own experiences of spelling: </a:t>
            </a:r>
          </a:p>
          <a:p>
            <a:pPr marL="82296" indent="0">
              <a:buClr>
                <a:srgbClr val="4F81BD"/>
              </a:buClr>
              <a:buFont typeface="Wingdings 2"/>
              <a:buNone/>
            </a:pPr>
            <a:endParaRPr lang="en-GB" sz="2400" dirty="0" smtClean="0">
              <a:solidFill>
                <a:srgbClr val="002060"/>
              </a:solidFill>
              <a:latin typeface="CCW Cursive Writing 7" pitchFamily="66" charset="0"/>
            </a:endParaRPr>
          </a:p>
          <a:p>
            <a:pPr>
              <a:buClr>
                <a:srgbClr val="4F81BD"/>
              </a:buClr>
            </a:pPr>
            <a:r>
              <a:rPr lang="en-GB" sz="2400" dirty="0" smtClean="0">
                <a:solidFill>
                  <a:srgbClr val="002060"/>
                </a:solidFill>
                <a:latin typeface="CCW Cursive Writing 7" pitchFamily="66" charset="0"/>
              </a:rPr>
              <a:t>How did you learn to spell?</a:t>
            </a:r>
          </a:p>
          <a:p>
            <a:pPr>
              <a:buClr>
                <a:srgbClr val="4F81BD"/>
              </a:buClr>
            </a:pPr>
            <a:r>
              <a:rPr lang="en-GB" sz="2400" dirty="0" smtClean="0">
                <a:solidFill>
                  <a:srgbClr val="002060"/>
                </a:solidFill>
                <a:latin typeface="CCW Cursive Writing 7" pitchFamily="66" charset="0"/>
              </a:rPr>
              <a:t>What </a:t>
            </a:r>
            <a:r>
              <a:rPr lang="en-GB" sz="2400" dirty="0">
                <a:solidFill>
                  <a:srgbClr val="002060"/>
                </a:solidFill>
                <a:latin typeface="CCW Cursive Writing 7" pitchFamily="66" charset="0"/>
              </a:rPr>
              <a:t>are the advantages/disadvantages of these methods?</a:t>
            </a:r>
          </a:p>
          <a:p>
            <a:pPr>
              <a:buClr>
                <a:srgbClr val="4F81BD"/>
              </a:buClr>
            </a:pPr>
            <a:r>
              <a:rPr lang="en-GB" sz="2400" dirty="0" smtClean="0">
                <a:solidFill>
                  <a:srgbClr val="002060"/>
                </a:solidFill>
                <a:latin typeface="CCW Cursive Writing 7" pitchFamily="66" charset="0"/>
              </a:rPr>
              <a:t>What did you enjoy or dislike about learning to spell?</a:t>
            </a:r>
          </a:p>
          <a:p>
            <a:pPr>
              <a:buClr>
                <a:srgbClr val="4F81BD"/>
              </a:buClr>
            </a:pPr>
            <a:r>
              <a:rPr lang="en-GB" sz="2400" dirty="0" smtClean="0">
                <a:solidFill>
                  <a:srgbClr val="002060"/>
                </a:solidFill>
                <a:latin typeface="CCW Cursive Writing 7" pitchFamily="66" charset="0"/>
              </a:rPr>
              <a:t>What strategies do you use to spell an unfamiliar word now?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27584" y="0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en-GB" sz="36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Cursive Writing 7" pitchFamily="66" charset="0"/>
              </a:rPr>
              <a:t>Your experiences</a:t>
            </a:r>
            <a:endParaRPr lang="en-GB" sz="36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242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2" t="19963" r="18813" b="6250"/>
          <a:stretch/>
        </p:blipFill>
        <p:spPr bwMode="auto">
          <a:xfrm>
            <a:off x="107504" y="764704"/>
            <a:ext cx="8830102" cy="5397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4663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7" t="18657" r="13463" b="12127"/>
          <a:stretch/>
        </p:blipFill>
        <p:spPr bwMode="auto">
          <a:xfrm>
            <a:off x="50635" y="692696"/>
            <a:ext cx="8985861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87298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34373"/>
            <a:ext cx="7499350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en-GB" sz="50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Cursive Writing 7" pitchFamily="66" charset="0"/>
              </a:rPr>
              <a:t>Progression in Spelling </a:t>
            </a:r>
            <a:endParaRPr lang="en-GB" sz="5000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CW Cursive Writing 7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196752"/>
            <a:ext cx="7499350" cy="4800600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endParaRPr lang="en-GB" sz="2000" dirty="0" smtClean="0">
              <a:solidFill>
                <a:srgbClr val="0070C0"/>
              </a:solidFill>
              <a:latin typeface="CCW Cursive Writing 7" pitchFamily="66" charset="0"/>
            </a:endParaRPr>
          </a:p>
          <a:p>
            <a:pPr marL="533400" indent="-533400">
              <a:lnSpc>
                <a:spcPct val="90000"/>
              </a:lnSpc>
              <a:buFont typeface="Wingdings 2" pitchFamily="18" charset="2"/>
              <a:buNone/>
            </a:pPr>
            <a:endParaRPr lang="en-GB" sz="2000" dirty="0" smtClean="0">
              <a:solidFill>
                <a:srgbClr val="0070C0"/>
              </a:solidFill>
              <a:latin typeface="CCW Cursive Writing 7" pitchFamily="66" charset="0"/>
            </a:endParaRPr>
          </a:p>
          <a:p>
            <a:pPr marL="533400" indent="-533400"/>
            <a:endParaRPr lang="en-GB" dirty="0" smtClean="0">
              <a:solidFill>
                <a:srgbClr val="0070C0"/>
              </a:solidFill>
              <a:latin typeface="CCW Cursive Writing 7" pitchFamily="66" charset="0"/>
            </a:endParaRPr>
          </a:p>
        </p:txBody>
      </p:sp>
      <p:sp>
        <p:nvSpPr>
          <p:cNvPr id="16389" name="AutoShape 8"/>
          <p:cNvSpPr>
            <a:spLocks noChangeArrowheads="1"/>
          </p:cNvSpPr>
          <p:nvPr/>
        </p:nvSpPr>
        <p:spPr bwMode="auto">
          <a:xfrm>
            <a:off x="179388" y="260350"/>
            <a:ext cx="288925" cy="6337300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900">
              <a:solidFill>
                <a:srgbClr val="0070C0"/>
              </a:solidFill>
              <a:latin typeface="CCW Cursive Writing 7" pitchFamily="66" charset="0"/>
            </a:endParaRPr>
          </a:p>
        </p:txBody>
      </p:sp>
      <p:sp>
        <p:nvSpPr>
          <p:cNvPr id="16390" name="AutoShape 9"/>
          <p:cNvSpPr>
            <a:spLocks noChangeArrowheads="1"/>
          </p:cNvSpPr>
          <p:nvPr/>
        </p:nvSpPr>
        <p:spPr bwMode="auto">
          <a:xfrm rot="5400000">
            <a:off x="3816350" y="2671763"/>
            <a:ext cx="287338" cy="7561262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900">
              <a:solidFill>
                <a:srgbClr val="0070C0"/>
              </a:solidFill>
              <a:latin typeface="CCW Cursive Writing 7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71600" y="1484784"/>
            <a:ext cx="75608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solidFill>
                  <a:srgbClr val="0070C0"/>
                </a:solidFill>
                <a:latin typeface="CCW Cursive Writing 7" pitchFamily="66" charset="0"/>
              </a:rPr>
              <a:t>Phonics</a:t>
            </a:r>
          </a:p>
          <a:p>
            <a:endParaRPr lang="en-GB" sz="3000" dirty="0">
              <a:solidFill>
                <a:srgbClr val="0070C0"/>
              </a:solidFill>
              <a:latin typeface="CCW Cursive Writing 7" pitchFamily="66" charset="0"/>
            </a:endParaRPr>
          </a:p>
          <a:p>
            <a:r>
              <a:rPr lang="en-GB" sz="3000" dirty="0">
                <a:solidFill>
                  <a:srgbClr val="0070C0"/>
                </a:solidFill>
                <a:latin typeface="CCW Cursive Writing 7" pitchFamily="66" charset="0"/>
              </a:rPr>
              <a:t>Alternative graphemes</a:t>
            </a:r>
          </a:p>
          <a:p>
            <a:endParaRPr lang="en-GB" sz="3000" dirty="0">
              <a:solidFill>
                <a:srgbClr val="0070C0"/>
              </a:solidFill>
              <a:latin typeface="CCW Cursive Writing 7" pitchFamily="66" charset="0"/>
            </a:endParaRPr>
          </a:p>
          <a:p>
            <a:r>
              <a:rPr lang="en-GB" sz="3000" dirty="0">
                <a:solidFill>
                  <a:srgbClr val="0070C0"/>
                </a:solidFill>
                <a:latin typeface="CCW Cursive Writing 7" pitchFamily="66" charset="0"/>
              </a:rPr>
              <a:t>Knowledge of broader spelling system</a:t>
            </a:r>
          </a:p>
          <a:p>
            <a:endParaRPr lang="en-GB" sz="3000" dirty="0">
              <a:solidFill>
                <a:srgbClr val="0070C0"/>
              </a:solidFill>
              <a:latin typeface="CCW Cursive Writing 7" pitchFamily="66" charset="0"/>
            </a:endParaRPr>
          </a:p>
          <a:p>
            <a:r>
              <a:rPr lang="en-GB" sz="3000" dirty="0">
                <a:solidFill>
                  <a:srgbClr val="0070C0"/>
                </a:solidFill>
                <a:latin typeface="CCW Cursive Writing 7" pitchFamily="66" charset="0"/>
              </a:rPr>
              <a:t>Broadly accurate speller </a:t>
            </a:r>
          </a:p>
        </p:txBody>
      </p:sp>
    </p:spTree>
    <p:extLst>
      <p:ext uri="{BB962C8B-B14F-4D97-AF65-F5344CB8AC3E}">
        <p14:creationId xmlns:p14="http://schemas.microsoft.com/office/powerpoint/2010/main" val="205065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CCW Cursive Writing 7" pitchFamily="66" charset="0"/>
              </a:rPr>
              <a:t>English 5-11</a:t>
            </a:r>
            <a:endParaRPr lang="en-GB" sz="3600" dirty="0">
              <a:latin typeface="CCW Cursive Writing 7" pitchFamily="66" charset="0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971600" y="1417638"/>
            <a:ext cx="7934083" cy="4963690"/>
          </a:xfrm>
          <a:prstGeom prst="rect">
            <a:avLst/>
          </a:prstGeom>
        </p:spPr>
        <p:txBody>
          <a:bodyPr>
            <a:normAutofit fontScale="55000" lnSpcReduction="20000"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>
              <a:buNone/>
            </a:pPr>
            <a:r>
              <a:rPr lang="en-GB" dirty="0" smtClean="0">
                <a:latin typeface="CCW Cursive Writing 7" pitchFamily="66" charset="0"/>
              </a:rPr>
              <a:t>It is the broadening of knowledge about words that will enable children to </a:t>
            </a:r>
            <a:r>
              <a:rPr lang="en-GB" dirty="0" smtClean="0">
                <a:solidFill>
                  <a:srgbClr val="0070C0"/>
                </a:solidFill>
                <a:latin typeface="CCW Cursive Writing 7" pitchFamily="66" charset="0"/>
              </a:rPr>
              <a:t>develop their spelling abilities rather than simply the memorising of lists</a:t>
            </a:r>
            <a:r>
              <a:rPr lang="en-GB" dirty="0" smtClean="0">
                <a:latin typeface="CCW Cursive Writing 7" pitchFamily="66" charset="0"/>
              </a:rPr>
              <a:t>. Teachers often complain that children can spell words in a test but seem unable to do so a few days later in their written work. </a:t>
            </a:r>
          </a:p>
          <a:p>
            <a:pPr marL="82296" indent="0">
              <a:buNone/>
            </a:pPr>
            <a:endParaRPr lang="en-GB" dirty="0">
              <a:latin typeface="CCW Cursive Writing 7" pitchFamily="66" charset="0"/>
            </a:endParaRPr>
          </a:p>
          <a:p>
            <a:pPr marL="82296" indent="0">
              <a:buNone/>
            </a:pPr>
            <a:r>
              <a:rPr lang="en-GB" dirty="0" smtClean="0">
                <a:latin typeface="CCW Cursive Writing 7" pitchFamily="66" charset="0"/>
              </a:rPr>
              <a:t>Perhaps if they were to </a:t>
            </a:r>
            <a:r>
              <a:rPr lang="en-GB" dirty="0" smtClean="0">
                <a:solidFill>
                  <a:srgbClr val="0070C0"/>
                </a:solidFill>
                <a:latin typeface="CCW Cursive Writing 7" pitchFamily="66" charset="0"/>
              </a:rPr>
              <a:t>engage children more deeply with the words </a:t>
            </a:r>
            <a:r>
              <a:rPr lang="en-GB" dirty="0" smtClean="0">
                <a:latin typeface="CCW Cursive Writing 7" pitchFamily="66" charset="0"/>
              </a:rPr>
              <a:t>and take the time to </a:t>
            </a:r>
            <a:r>
              <a:rPr lang="en-GB" dirty="0" smtClean="0">
                <a:solidFill>
                  <a:srgbClr val="0070C0"/>
                </a:solidFill>
                <a:latin typeface="CCW Cursive Writing 7" pitchFamily="66" charset="0"/>
              </a:rPr>
              <a:t>discuss etymology and strategies for learning how to spell those words</a:t>
            </a:r>
            <a:r>
              <a:rPr lang="en-GB" dirty="0" smtClean="0">
                <a:latin typeface="CCW Cursive Writing 7" pitchFamily="66" charset="0"/>
              </a:rPr>
              <a:t>, their pupils might be better able to work out how to spell them when the test is a distant memory. </a:t>
            </a:r>
          </a:p>
          <a:p>
            <a:pPr marL="82296" indent="0">
              <a:buNone/>
            </a:pPr>
            <a:endParaRPr lang="en-GB" dirty="0">
              <a:latin typeface="CCW Cursive Writing 7" pitchFamily="66" charset="0"/>
            </a:endParaRPr>
          </a:p>
          <a:p>
            <a:pPr marL="82296" indent="0" algn="r">
              <a:buNone/>
            </a:pPr>
            <a:r>
              <a:rPr lang="en-GB" dirty="0" smtClean="0">
                <a:latin typeface="CCW Cursive Writing 7" pitchFamily="66" charset="0"/>
              </a:rPr>
              <a:t>Waugh and </a:t>
            </a:r>
            <a:r>
              <a:rPr lang="en-GB" dirty="0" err="1" smtClean="0">
                <a:latin typeface="CCW Cursive Writing 7" pitchFamily="66" charset="0"/>
              </a:rPr>
              <a:t>Jolliffe</a:t>
            </a:r>
            <a:r>
              <a:rPr lang="en-GB" dirty="0" smtClean="0">
                <a:latin typeface="CCW Cursive Writing 7" pitchFamily="66" charset="0"/>
              </a:rPr>
              <a:t> (2013, p.216)</a:t>
            </a:r>
            <a:endParaRPr lang="en-GB" dirty="0">
              <a:latin typeface="CCW Cursive Writing 7" pitchFamily="66" charset="0"/>
            </a:endParaRPr>
          </a:p>
        </p:txBody>
      </p:sp>
      <p:sp>
        <p:nvSpPr>
          <p:cNvPr id="4" name="AutoShape 8"/>
          <p:cNvSpPr>
            <a:spLocks noChangeArrowheads="1"/>
          </p:cNvSpPr>
          <p:nvPr/>
        </p:nvSpPr>
        <p:spPr bwMode="auto">
          <a:xfrm>
            <a:off x="179388" y="260350"/>
            <a:ext cx="288925" cy="6337300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900">
              <a:solidFill>
                <a:srgbClr val="0070C0"/>
              </a:solidFill>
              <a:latin typeface="CCW Cursive Writing 7" pitchFamily="66" charset="0"/>
            </a:endParaRPr>
          </a:p>
        </p:txBody>
      </p:sp>
      <p:sp>
        <p:nvSpPr>
          <p:cNvPr id="6" name="AutoShape 9"/>
          <p:cNvSpPr>
            <a:spLocks noChangeArrowheads="1"/>
          </p:cNvSpPr>
          <p:nvPr/>
        </p:nvSpPr>
        <p:spPr bwMode="auto">
          <a:xfrm rot="5400000">
            <a:off x="3816350" y="2671763"/>
            <a:ext cx="287338" cy="7561262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900">
              <a:solidFill>
                <a:srgbClr val="0070C0"/>
              </a:solidFill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945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40" name="AutoShape 8"/>
          <p:cNvSpPr>
            <a:spLocks noChangeArrowheads="1"/>
          </p:cNvSpPr>
          <p:nvPr/>
        </p:nvSpPr>
        <p:spPr bwMode="auto">
          <a:xfrm>
            <a:off x="179388" y="260350"/>
            <a:ext cx="288925" cy="6337300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900">
              <a:solidFill>
                <a:prstClr val="black"/>
              </a:solidFill>
              <a:latin typeface="CCW Cursive Writing 7" pitchFamily="66" charset="0"/>
            </a:endParaRPr>
          </a:p>
        </p:txBody>
      </p:sp>
      <p:pic>
        <p:nvPicPr>
          <p:cNvPr id="2052" name="Picture 4" descr="Magnifying Glass, Magnifier Glass, Glass, Increa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960" y="3247775"/>
            <a:ext cx="3118190" cy="3067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41" name="AutoShape 9"/>
          <p:cNvSpPr>
            <a:spLocks noChangeArrowheads="1"/>
          </p:cNvSpPr>
          <p:nvPr/>
        </p:nvSpPr>
        <p:spPr bwMode="auto">
          <a:xfrm rot="5400000">
            <a:off x="3816350" y="2744788"/>
            <a:ext cx="287338" cy="7561262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rot="10800000" vert="eaVert" wrap="none" anchor="ctr"/>
          <a:lstStyle/>
          <a:p>
            <a:pPr>
              <a:buSzPct val="80000"/>
            </a:pPr>
            <a:endParaRPr lang="en-GB" altLang="en-US" sz="1900">
              <a:solidFill>
                <a:prstClr val="black"/>
              </a:solidFill>
              <a:latin typeface="CCW Cursive Writing 7" pitchFamily="66" charset="0"/>
            </a:endParaRPr>
          </a:p>
        </p:txBody>
      </p:sp>
      <p:sp>
        <p:nvSpPr>
          <p:cNvPr id="30847" name="Text Box 127"/>
          <p:cNvSpPr txBox="1">
            <a:spLocks noChangeArrowheads="1"/>
          </p:cNvSpPr>
          <p:nvPr/>
        </p:nvSpPr>
        <p:spPr bwMode="auto">
          <a:xfrm>
            <a:off x="468313" y="188913"/>
            <a:ext cx="835183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4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Cursive Writing 7" pitchFamily="66" charset="0"/>
              </a:rPr>
              <a:t>The Spelling System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827584" y="1340768"/>
            <a:ext cx="7992566" cy="3019474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>
              <a:buClr>
                <a:srgbClr val="4F81BD"/>
              </a:buClr>
              <a:buFont typeface="Wingdings 2"/>
              <a:buNone/>
            </a:pPr>
            <a:r>
              <a:rPr lang="en-GB" sz="2000" dirty="0" smtClean="0">
                <a:solidFill>
                  <a:srgbClr val="0070C0"/>
                </a:solidFill>
                <a:latin typeface="CCW Cursive Writing 7" pitchFamily="66" charset="0"/>
              </a:rPr>
              <a:t>Phonology</a:t>
            </a:r>
            <a:r>
              <a:rPr lang="en-GB" sz="2000" dirty="0" smtClean="0">
                <a:solidFill>
                  <a:prstClr val="black"/>
                </a:solidFill>
                <a:latin typeface="CCW Cursive Writing 7" pitchFamily="66" charset="0"/>
              </a:rPr>
              <a:t> - </a:t>
            </a:r>
            <a:r>
              <a:rPr lang="en-GB" sz="2000" dirty="0">
                <a:solidFill>
                  <a:prstClr val="black"/>
                </a:solidFill>
                <a:latin typeface="CCW Cursive Writing 7" pitchFamily="66" charset="0"/>
              </a:rPr>
              <a:t>correspondence between letters (graphemes) and sounds (phonemes</a:t>
            </a:r>
            <a:r>
              <a:rPr lang="en-GB" sz="2000" dirty="0" smtClean="0">
                <a:solidFill>
                  <a:prstClr val="black"/>
                </a:solidFill>
                <a:latin typeface="CCW Cursive Writing 7" pitchFamily="66" charset="0"/>
              </a:rPr>
              <a:t>)</a:t>
            </a:r>
          </a:p>
          <a:p>
            <a:pPr marL="82296" indent="0">
              <a:buClr>
                <a:srgbClr val="4F81BD"/>
              </a:buClr>
              <a:buFont typeface="Wingdings 2"/>
              <a:buNone/>
            </a:pPr>
            <a:endParaRPr lang="en-GB" sz="2000" dirty="0" smtClean="0">
              <a:solidFill>
                <a:prstClr val="black"/>
              </a:solidFill>
              <a:latin typeface="CCW Cursive Writing 7" pitchFamily="66" charset="0"/>
            </a:endParaRPr>
          </a:p>
          <a:p>
            <a:pPr marL="82296" indent="0">
              <a:buClr>
                <a:srgbClr val="4F81BD"/>
              </a:buClr>
              <a:buFont typeface="Wingdings 2"/>
              <a:buNone/>
            </a:pPr>
            <a:r>
              <a:rPr lang="en-GB" sz="2000" dirty="0">
                <a:solidFill>
                  <a:srgbClr val="0070C0"/>
                </a:solidFill>
                <a:latin typeface="CCW Cursive Writing 7" pitchFamily="66" charset="0"/>
              </a:rPr>
              <a:t>Morphology</a:t>
            </a:r>
            <a:r>
              <a:rPr lang="en-GB" sz="2000" dirty="0">
                <a:solidFill>
                  <a:prstClr val="black"/>
                </a:solidFill>
                <a:latin typeface="CCW Cursive Writing 7" pitchFamily="66" charset="0"/>
              </a:rPr>
              <a:t> - </a:t>
            </a:r>
            <a:r>
              <a:rPr lang="en-GB" sz="2000" dirty="0" smtClean="0">
                <a:solidFill>
                  <a:prstClr val="black"/>
                </a:solidFill>
                <a:latin typeface="CCW Cursive Writing 7" pitchFamily="66" charset="0"/>
              </a:rPr>
              <a:t>the </a:t>
            </a:r>
            <a:r>
              <a:rPr lang="en-GB" sz="2000" dirty="0">
                <a:solidFill>
                  <a:prstClr val="black"/>
                </a:solidFill>
                <a:latin typeface="CCW Cursive Writing 7" pitchFamily="66" charset="0"/>
              </a:rPr>
              <a:t>spelling of grammatical units within words </a:t>
            </a:r>
            <a:r>
              <a:rPr lang="en-GB" sz="2000" dirty="0" smtClean="0">
                <a:solidFill>
                  <a:prstClr val="black"/>
                </a:solidFill>
                <a:latin typeface="CCW Cursive Writing 7" pitchFamily="66" charset="0"/>
              </a:rPr>
              <a:t>(root words, prefixes, suffixes, compound words)</a:t>
            </a:r>
          </a:p>
          <a:p>
            <a:pPr marL="82296" indent="0">
              <a:buClr>
                <a:srgbClr val="4F81BD"/>
              </a:buClr>
              <a:buFont typeface="Wingdings 2"/>
              <a:buNone/>
            </a:pPr>
            <a:endParaRPr lang="en-GB" sz="2000" dirty="0" smtClean="0">
              <a:solidFill>
                <a:prstClr val="black"/>
              </a:solidFill>
              <a:latin typeface="CCW Cursive Writing 7" pitchFamily="66" charset="0"/>
            </a:endParaRPr>
          </a:p>
          <a:p>
            <a:pPr marL="82296" indent="0">
              <a:buClr>
                <a:srgbClr val="4F81BD"/>
              </a:buClr>
              <a:buFont typeface="Wingdings 2"/>
              <a:buNone/>
            </a:pPr>
            <a:r>
              <a:rPr lang="en-GB" sz="2000" dirty="0">
                <a:solidFill>
                  <a:srgbClr val="0070C0"/>
                </a:solidFill>
                <a:latin typeface="CCW Cursive Writing 7" pitchFamily="66" charset="0"/>
              </a:rPr>
              <a:t>Etymology </a:t>
            </a:r>
            <a:r>
              <a:rPr lang="en-GB" sz="2000" dirty="0" smtClean="0">
                <a:solidFill>
                  <a:prstClr val="black"/>
                </a:solidFill>
                <a:latin typeface="CCW Cursive Writing 7" pitchFamily="66" charset="0"/>
              </a:rPr>
              <a:t>– the history of words</a:t>
            </a:r>
            <a:endParaRPr lang="en-GB" sz="2000" dirty="0">
              <a:solidFill>
                <a:prstClr val="black"/>
              </a:solidFill>
              <a:latin typeface="CCW Cursive Writing 7" pitchFamily="66" charset="0"/>
            </a:endParaRPr>
          </a:p>
          <a:p>
            <a:pPr marL="82296" indent="0">
              <a:buClr>
                <a:srgbClr val="4F81BD"/>
              </a:buClr>
              <a:buFont typeface="Wingdings 2"/>
              <a:buNone/>
            </a:pPr>
            <a:endParaRPr lang="en-GB" sz="1800" dirty="0" smtClean="0">
              <a:solidFill>
                <a:prstClr val="black"/>
              </a:solidFill>
              <a:latin typeface="CCW Cursive Writing 7" pitchFamily="66" charset="0"/>
            </a:endParaRPr>
          </a:p>
          <a:p>
            <a:pPr marL="82296" indent="0">
              <a:buClr>
                <a:srgbClr val="4F81BD"/>
              </a:buClr>
              <a:buFont typeface="Wingdings 2"/>
              <a:buNone/>
            </a:pPr>
            <a:endParaRPr lang="en-GB" sz="1800" dirty="0">
              <a:solidFill>
                <a:srgbClr val="7030A0"/>
              </a:solidFill>
              <a:latin typeface="CCW Cursive Writing 7" pitchFamily="66" charset="0"/>
            </a:endParaRPr>
          </a:p>
          <a:p>
            <a:pPr marL="82296" indent="0">
              <a:buClr>
                <a:srgbClr val="4F81BD"/>
              </a:buClr>
              <a:buFont typeface="Wingdings 2"/>
              <a:buNone/>
            </a:pPr>
            <a:endParaRPr lang="en-GB" sz="1800" dirty="0">
              <a:solidFill>
                <a:prstClr val="black"/>
              </a:solidFill>
              <a:latin typeface="CCW Cursive Writing 7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43608" y="4781312"/>
            <a:ext cx="50405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solidFill>
                  <a:srgbClr val="FF0000"/>
                </a:solidFill>
                <a:latin typeface="CCW Cursive Writing 7" pitchFamily="66" charset="0"/>
              </a:rPr>
              <a:t> </a:t>
            </a:r>
          </a:p>
          <a:p>
            <a:pPr algn="ctr"/>
            <a:r>
              <a:rPr lang="en-GB" sz="1600" dirty="0" smtClean="0">
                <a:solidFill>
                  <a:srgbClr val="FF0000"/>
                </a:solidFill>
                <a:latin typeface="CCW Cursive Writing 7" pitchFamily="66" charset="0"/>
              </a:rPr>
              <a:t>=fostering </a:t>
            </a:r>
            <a:r>
              <a:rPr lang="en-GB" sz="1600" dirty="0">
                <a:solidFill>
                  <a:srgbClr val="FF0000"/>
                </a:solidFill>
                <a:latin typeface="CCW Cursive Writing 7" pitchFamily="66" charset="0"/>
              </a:rPr>
              <a:t>an enquiry-based approach to spelling </a:t>
            </a:r>
          </a:p>
          <a:p>
            <a:endParaRPr lang="en-GB" dirty="0">
              <a:solidFill>
                <a:srgbClr val="FF0000"/>
              </a:solidFill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63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latin typeface="CCW Cursive Writing 7" pitchFamily="66" charset="0"/>
              </a:rPr>
              <a:t>Etymology</a:t>
            </a:r>
            <a:endParaRPr lang="en-GB" sz="3600" dirty="0">
              <a:latin typeface="CCW Cursive Writing 7" pitchFamily="66" charset="0"/>
            </a:endParaRPr>
          </a:p>
        </p:txBody>
      </p:sp>
      <p:pic>
        <p:nvPicPr>
          <p:cNvPr id="1026" name="Picture 2" descr="Origins of &#10;English PieCh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78806"/>
            <a:ext cx="4762500" cy="475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588224" y="855638"/>
            <a:ext cx="22014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002060"/>
                </a:solidFill>
                <a:latin typeface="CCW Cursive Writing 7" pitchFamily="66" charset="0"/>
              </a:rPr>
              <a:t>Maths, science, daily life</a:t>
            </a:r>
          </a:p>
          <a:p>
            <a:r>
              <a:rPr lang="en-GB" sz="1400" dirty="0" err="1">
                <a:solidFill>
                  <a:srgbClr val="002060"/>
                </a:solidFill>
                <a:latin typeface="CCW Cursive Writing 7" pitchFamily="66" charset="0"/>
              </a:rPr>
              <a:t>Octo</a:t>
            </a:r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 – eight </a:t>
            </a:r>
          </a:p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Semi – half</a:t>
            </a:r>
          </a:p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Audio – hear</a:t>
            </a:r>
          </a:p>
          <a:p>
            <a:r>
              <a:rPr lang="en-GB" sz="1400" dirty="0" err="1">
                <a:solidFill>
                  <a:srgbClr val="002060"/>
                </a:solidFill>
                <a:latin typeface="CCW Cursive Writing 7" pitchFamily="66" charset="0"/>
              </a:rPr>
              <a:t>Doct</a:t>
            </a:r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 - teach</a:t>
            </a:r>
          </a:p>
          <a:p>
            <a:endParaRPr lang="en-GB" sz="1400" dirty="0">
              <a:solidFill>
                <a:prstClr val="black"/>
              </a:solidFill>
              <a:latin typeface="CCW Cursive Writing 7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29315" y="4077072"/>
            <a:ext cx="20574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002060"/>
                </a:solidFill>
                <a:latin typeface="CCW Cursive Writing 7" pitchFamily="66" charset="0"/>
              </a:rPr>
              <a:t>Arts, law, food</a:t>
            </a:r>
          </a:p>
          <a:p>
            <a:r>
              <a:rPr lang="en-GB" sz="1400" dirty="0" smtClean="0">
                <a:solidFill>
                  <a:srgbClr val="002060"/>
                </a:solidFill>
                <a:latin typeface="CCW Cursive Writing 7" pitchFamily="66" charset="0"/>
              </a:rPr>
              <a:t>Beige, </a:t>
            </a:r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art </a:t>
            </a:r>
            <a:r>
              <a:rPr lang="en-GB" sz="1400" dirty="0" smtClean="0">
                <a:solidFill>
                  <a:srgbClr val="002060"/>
                </a:solidFill>
                <a:latin typeface="CCW Cursive Writing 7" pitchFamily="66" charset="0"/>
              </a:rPr>
              <a:t>Court</a:t>
            </a:r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, judge, case</a:t>
            </a:r>
          </a:p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Mayonnaise, gateaux, pastry</a:t>
            </a:r>
          </a:p>
          <a:p>
            <a:endParaRPr lang="en-GB" sz="1400" dirty="0">
              <a:solidFill>
                <a:prstClr val="black"/>
              </a:solidFill>
              <a:latin typeface="CCW Cursive Writing 7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95012" y="1478806"/>
            <a:ext cx="282891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002060"/>
                </a:solidFill>
                <a:latin typeface="CCW Cursive Writing 7" pitchFamily="66" charset="0"/>
              </a:rPr>
              <a:t>Science and philosophy</a:t>
            </a:r>
          </a:p>
          <a:p>
            <a:r>
              <a:rPr lang="en-GB" sz="1400" dirty="0" err="1">
                <a:solidFill>
                  <a:srgbClr val="002060"/>
                </a:solidFill>
                <a:latin typeface="CCW Cursive Writing 7" pitchFamily="66" charset="0"/>
              </a:rPr>
              <a:t>Anthro</a:t>
            </a:r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 – human</a:t>
            </a:r>
          </a:p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Anti – opposite</a:t>
            </a:r>
          </a:p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Derma – skin</a:t>
            </a:r>
          </a:p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Psych – spirit</a:t>
            </a:r>
          </a:p>
          <a:p>
            <a:endParaRPr lang="en-GB" sz="1400" dirty="0">
              <a:solidFill>
                <a:prstClr val="black"/>
              </a:solidFill>
              <a:latin typeface="CCW Cursive Writing 7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95012" y="5104219"/>
            <a:ext cx="311694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rgbClr val="002060"/>
                </a:solidFill>
                <a:latin typeface="CCW Cursive Writing 7" pitchFamily="66" charset="0"/>
              </a:rPr>
              <a:t>War, military, sports</a:t>
            </a:r>
          </a:p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Yacht – </a:t>
            </a:r>
            <a:r>
              <a:rPr lang="en-GB" sz="1400" dirty="0" err="1">
                <a:solidFill>
                  <a:srgbClr val="002060"/>
                </a:solidFill>
                <a:latin typeface="CCW Cursive Writing 7" pitchFamily="66" charset="0"/>
              </a:rPr>
              <a:t>jacht</a:t>
            </a:r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 (hunt)</a:t>
            </a:r>
          </a:p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Blitz - Blitzkrieg (lightning war)</a:t>
            </a:r>
          </a:p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Rucksack - </a:t>
            </a:r>
            <a:r>
              <a:rPr lang="en-GB" sz="1400" dirty="0" err="1">
                <a:solidFill>
                  <a:srgbClr val="002060"/>
                </a:solidFill>
                <a:latin typeface="CCW Cursive Writing 7" pitchFamily="66" charset="0"/>
              </a:rPr>
              <a:t>rucken</a:t>
            </a:r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 (back) + Sack (bag).</a:t>
            </a:r>
          </a:p>
        </p:txBody>
      </p:sp>
    </p:spTree>
    <p:extLst>
      <p:ext uri="{BB962C8B-B14F-4D97-AF65-F5344CB8AC3E}">
        <p14:creationId xmlns:p14="http://schemas.microsoft.com/office/powerpoint/2010/main" val="45906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worldatlas.com/webimage/countrys/europe/europe_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00893"/>
            <a:ext cx="5544616" cy="6757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0930" y="4221088"/>
            <a:ext cx="1728192" cy="7386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Courgette </a:t>
            </a:r>
          </a:p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Squirrel</a:t>
            </a:r>
          </a:p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Parachute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3730" y="5517232"/>
            <a:ext cx="1728192" cy="7386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Latte</a:t>
            </a:r>
          </a:p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Paparazzi</a:t>
            </a:r>
          </a:p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Duet 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0930" y="2556116"/>
            <a:ext cx="1728192" cy="7386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Lager</a:t>
            </a:r>
          </a:p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Abseil</a:t>
            </a:r>
          </a:p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Zeitgeist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34319" y="1083108"/>
            <a:ext cx="1728192" cy="73866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Brogue </a:t>
            </a:r>
          </a:p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Hooligan</a:t>
            </a:r>
          </a:p>
          <a:p>
            <a:r>
              <a:rPr lang="en-GB" sz="1400" dirty="0">
                <a:solidFill>
                  <a:srgbClr val="002060"/>
                </a:solidFill>
                <a:latin typeface="CCW Cursive Writing 7" pitchFamily="66" charset="0"/>
              </a:rPr>
              <a:t>Banshee </a:t>
            </a:r>
          </a:p>
        </p:txBody>
      </p:sp>
      <p:cxnSp>
        <p:nvCxnSpPr>
          <p:cNvPr id="11" name="Straight Arrow Connector 10"/>
          <p:cNvCxnSpPr>
            <a:stCxn id="5" idx="3"/>
          </p:cNvCxnSpPr>
          <p:nvPr/>
        </p:nvCxnSpPr>
        <p:spPr>
          <a:xfrm>
            <a:off x="2029122" y="4590420"/>
            <a:ext cx="1822798" cy="9233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2062511" y="3158132"/>
            <a:ext cx="2905533" cy="5589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2048707" y="1544773"/>
            <a:ext cx="1060535" cy="161335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2016653" y="5144418"/>
            <a:ext cx="3203419" cy="83447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6303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CW Cursive Writing 7" pitchFamily="66" charset="0"/>
              </a:rPr>
              <a:t>Silent Letters</a:t>
            </a:r>
            <a:endParaRPr lang="en-GB" dirty="0">
              <a:latin typeface="CCW Cursive Writing 7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sz="2000" dirty="0">
                <a:solidFill>
                  <a:srgbClr val="7030A0"/>
                </a:solidFill>
                <a:latin typeface="CCW Cursive Writing 7" pitchFamily="66" charset="0"/>
              </a:rPr>
              <a:t>Dr Johnson’s dictionary, published in 1755, signalled the standardisation of English and there have been few changes in spelling since. Pronunciation, however, has evolved and changed over the years</a:t>
            </a:r>
            <a:r>
              <a:rPr lang="en-GB" sz="2000" dirty="0" smtClean="0">
                <a:solidFill>
                  <a:srgbClr val="7030A0"/>
                </a:solidFill>
                <a:latin typeface="CCW Cursive Writing 7" pitchFamily="66" charset="0"/>
              </a:rPr>
              <a:t>.</a:t>
            </a:r>
          </a:p>
          <a:p>
            <a:pPr marL="82296" indent="0">
              <a:buNone/>
            </a:pPr>
            <a:endParaRPr lang="en-GB" sz="2000" dirty="0">
              <a:solidFill>
                <a:srgbClr val="7030A0"/>
              </a:solidFill>
              <a:latin typeface="CCW Cursive Writing 7" pitchFamily="66" charset="0"/>
            </a:endParaRPr>
          </a:p>
          <a:p>
            <a:r>
              <a:rPr lang="en-GB" sz="2000" dirty="0" smtClean="0">
                <a:solidFill>
                  <a:srgbClr val="7030A0"/>
                </a:solidFill>
                <a:latin typeface="CCW Cursive Writing 7" pitchFamily="66" charset="0"/>
              </a:rPr>
              <a:t>The </a:t>
            </a:r>
            <a:r>
              <a:rPr lang="en-GB" sz="2000" b="1" dirty="0">
                <a:solidFill>
                  <a:srgbClr val="7030A0"/>
                </a:solidFill>
                <a:latin typeface="CCW Cursive Writing 7" pitchFamily="66" charset="0"/>
              </a:rPr>
              <a:t>k </a:t>
            </a:r>
            <a:r>
              <a:rPr lang="en-GB" sz="2000" dirty="0">
                <a:solidFill>
                  <a:srgbClr val="7030A0"/>
                </a:solidFill>
                <a:latin typeface="CCW Cursive Writing 7" pitchFamily="66" charset="0"/>
              </a:rPr>
              <a:t>in </a:t>
            </a:r>
            <a:r>
              <a:rPr lang="en-GB" sz="2000" i="1" dirty="0">
                <a:solidFill>
                  <a:srgbClr val="7030A0"/>
                </a:solidFill>
                <a:latin typeface="CCW Cursive Writing 7" pitchFamily="66" charset="0"/>
              </a:rPr>
              <a:t>knife</a:t>
            </a:r>
            <a:r>
              <a:rPr lang="en-GB" sz="2000" dirty="0">
                <a:solidFill>
                  <a:srgbClr val="7030A0"/>
                </a:solidFill>
                <a:latin typeface="CCW Cursive Writing 7" pitchFamily="66" charset="0"/>
              </a:rPr>
              <a:t>, </a:t>
            </a:r>
            <a:r>
              <a:rPr lang="en-GB" sz="2000" i="1" dirty="0">
                <a:solidFill>
                  <a:srgbClr val="7030A0"/>
                </a:solidFill>
                <a:latin typeface="CCW Cursive Writing 7" pitchFamily="66" charset="0"/>
              </a:rPr>
              <a:t>know</a:t>
            </a:r>
            <a:r>
              <a:rPr lang="en-GB" sz="2000" dirty="0">
                <a:solidFill>
                  <a:srgbClr val="7030A0"/>
                </a:solidFill>
                <a:latin typeface="CCW Cursive Writing 7" pitchFamily="66" charset="0"/>
              </a:rPr>
              <a:t>, </a:t>
            </a:r>
            <a:r>
              <a:rPr lang="en-GB" sz="2000" i="1" dirty="0">
                <a:solidFill>
                  <a:srgbClr val="7030A0"/>
                </a:solidFill>
                <a:latin typeface="CCW Cursive Writing 7" pitchFamily="66" charset="0"/>
              </a:rPr>
              <a:t>knee</a:t>
            </a:r>
            <a:r>
              <a:rPr lang="en-GB" sz="2000" dirty="0">
                <a:solidFill>
                  <a:srgbClr val="7030A0"/>
                </a:solidFill>
                <a:latin typeface="CCW Cursive Writing 7" pitchFamily="66" charset="0"/>
              </a:rPr>
              <a:t>, comes from the old English (Germanic) language, and was pronounced up to the 17th century. It was dropped in speech but the spelling remains</a:t>
            </a:r>
            <a:r>
              <a:rPr lang="en-GB" sz="2000" dirty="0" smtClean="0">
                <a:solidFill>
                  <a:srgbClr val="7030A0"/>
                </a:solidFill>
                <a:latin typeface="CCW Cursive Writing 7" pitchFamily="66" charset="0"/>
              </a:rPr>
              <a:t>.</a:t>
            </a:r>
          </a:p>
          <a:p>
            <a:endParaRPr lang="en-GB" sz="2000" dirty="0">
              <a:solidFill>
                <a:srgbClr val="7030A0"/>
              </a:solidFill>
              <a:latin typeface="CCW Cursive Writing 7" pitchFamily="66" charset="0"/>
            </a:endParaRPr>
          </a:p>
          <a:p>
            <a:r>
              <a:rPr lang="en-GB" sz="2000" dirty="0" smtClean="0">
                <a:solidFill>
                  <a:srgbClr val="0070C0"/>
                </a:solidFill>
                <a:latin typeface="CCW Cursive Writing 7" pitchFamily="66" charset="0"/>
              </a:rPr>
              <a:t>Investigate the silent letters in the word selection</a:t>
            </a:r>
          </a:p>
          <a:p>
            <a:pPr marL="82296" indent="0">
              <a:buNone/>
            </a:pPr>
            <a:r>
              <a:rPr lang="en-GB" sz="2000" dirty="0" smtClean="0">
                <a:solidFill>
                  <a:srgbClr val="0070C0"/>
                </a:solidFill>
                <a:latin typeface="CCW Cursive Writing 7" pitchFamily="66" charset="0"/>
              </a:rPr>
              <a:t>What are the silent letters?</a:t>
            </a:r>
          </a:p>
          <a:p>
            <a:pPr marL="82296" indent="0">
              <a:buNone/>
            </a:pPr>
            <a:r>
              <a:rPr lang="en-GB" sz="2000" dirty="0">
                <a:solidFill>
                  <a:srgbClr val="0070C0"/>
                </a:solidFill>
                <a:latin typeface="CCW Cursive Writing 7" pitchFamily="66" charset="0"/>
              </a:rPr>
              <a:t>Where in a word does a silent letter </a:t>
            </a:r>
            <a:r>
              <a:rPr lang="en-GB" sz="2000" dirty="0" smtClean="0">
                <a:solidFill>
                  <a:srgbClr val="0070C0"/>
                </a:solidFill>
                <a:latin typeface="CCW Cursive Writing 7" pitchFamily="66" charset="0"/>
              </a:rPr>
              <a:t>appear?</a:t>
            </a:r>
          </a:p>
          <a:p>
            <a:pPr marL="82296" indent="0">
              <a:buNone/>
            </a:pPr>
            <a:r>
              <a:rPr lang="en-GB" sz="2000" dirty="0" smtClean="0">
                <a:solidFill>
                  <a:srgbClr val="0070C0"/>
                </a:solidFill>
                <a:latin typeface="CCW Cursive Writing 7" pitchFamily="66" charset="0"/>
              </a:rPr>
              <a:t>What patterns do you notice? </a:t>
            </a:r>
            <a:endParaRPr lang="en-GB" sz="2000" dirty="0">
              <a:solidFill>
                <a:srgbClr val="0070C0"/>
              </a:solidFill>
              <a:latin typeface="CCW Cursive Writing 7" pitchFamily="66" charset="0"/>
            </a:endParaRPr>
          </a:p>
        </p:txBody>
      </p:sp>
      <p:sp>
        <p:nvSpPr>
          <p:cNvPr id="4" name="AutoShape 8"/>
          <p:cNvSpPr>
            <a:spLocks noChangeArrowheads="1"/>
          </p:cNvSpPr>
          <p:nvPr/>
        </p:nvSpPr>
        <p:spPr bwMode="auto">
          <a:xfrm>
            <a:off x="179388" y="260350"/>
            <a:ext cx="288925" cy="6337300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900">
              <a:solidFill>
                <a:prstClr val="black"/>
              </a:solidFill>
              <a:latin typeface="CCW Cursive Writing 7" pitchFamily="66" charset="0"/>
            </a:endParaRPr>
          </a:p>
        </p:txBody>
      </p:sp>
      <p:sp>
        <p:nvSpPr>
          <p:cNvPr id="5" name="AutoShape 9"/>
          <p:cNvSpPr>
            <a:spLocks noChangeArrowheads="1"/>
          </p:cNvSpPr>
          <p:nvPr/>
        </p:nvSpPr>
        <p:spPr bwMode="auto">
          <a:xfrm rot="5400000">
            <a:off x="3816350" y="2744788"/>
            <a:ext cx="287338" cy="7561262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rot="10800000" vert="eaVert" wrap="none" anchor="ctr"/>
          <a:lstStyle/>
          <a:p>
            <a:pPr>
              <a:buSzPct val="80000"/>
            </a:pPr>
            <a:endParaRPr lang="en-GB" altLang="en-US" sz="1900">
              <a:solidFill>
                <a:prstClr val="black"/>
              </a:solidFill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78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CW Cursive Writing 7" pitchFamily="66" charset="0"/>
              </a:rPr>
              <a:t>Morphology</a:t>
            </a:r>
            <a:endParaRPr lang="en-GB" dirty="0">
              <a:latin typeface="CCW Cursive Writing 7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82296" indent="0">
              <a:buNone/>
            </a:pPr>
            <a:r>
              <a:rPr lang="en-GB" dirty="0">
                <a:solidFill>
                  <a:srgbClr val="7030A0"/>
                </a:solidFill>
                <a:latin typeface="CCW Cursive Writing 7" pitchFamily="66" charset="0"/>
              </a:rPr>
              <a:t>This is the spelling of grammatical units within </a:t>
            </a:r>
            <a:r>
              <a:rPr lang="en-GB" dirty="0" smtClean="0">
                <a:solidFill>
                  <a:srgbClr val="7030A0"/>
                </a:solidFill>
                <a:latin typeface="CCW Cursive Writing 7" pitchFamily="66" charset="0"/>
              </a:rPr>
              <a:t>words: e.g</a:t>
            </a:r>
            <a:r>
              <a:rPr lang="en-GB" dirty="0">
                <a:solidFill>
                  <a:srgbClr val="7030A0"/>
                </a:solidFill>
                <a:latin typeface="CCW Cursive Writing 7" pitchFamily="66" charset="0"/>
              </a:rPr>
              <a:t>. </a:t>
            </a:r>
            <a:r>
              <a:rPr lang="en-GB" dirty="0" smtClean="0">
                <a:solidFill>
                  <a:srgbClr val="7030A0"/>
                </a:solidFill>
                <a:latin typeface="CCW Cursive Writing 7" pitchFamily="66" charset="0"/>
              </a:rPr>
              <a:t>friend </a:t>
            </a:r>
            <a:r>
              <a:rPr lang="en-GB" dirty="0">
                <a:solidFill>
                  <a:srgbClr val="7030A0"/>
                </a:solidFill>
                <a:latin typeface="CCW Cursive Writing 7" pitchFamily="66" charset="0"/>
              </a:rPr>
              <a:t>= 1 morpheme, </a:t>
            </a:r>
            <a:r>
              <a:rPr lang="en-GB" dirty="0" smtClean="0">
                <a:solidFill>
                  <a:srgbClr val="7030A0"/>
                </a:solidFill>
                <a:latin typeface="CCW Cursive Writing 7" pitchFamily="66" charset="0"/>
              </a:rPr>
              <a:t>friendly </a:t>
            </a:r>
            <a:r>
              <a:rPr lang="en-GB" dirty="0">
                <a:solidFill>
                  <a:srgbClr val="7030A0"/>
                </a:solidFill>
                <a:latin typeface="CCW Cursive Writing 7" pitchFamily="66" charset="0"/>
              </a:rPr>
              <a:t>= 2 </a:t>
            </a:r>
            <a:r>
              <a:rPr lang="en-GB" dirty="0" smtClean="0">
                <a:solidFill>
                  <a:srgbClr val="7030A0"/>
                </a:solidFill>
                <a:latin typeface="CCW Cursive Writing 7" pitchFamily="66" charset="0"/>
              </a:rPr>
              <a:t>morphemes, unfriendly =3 morphemes (syllables). </a:t>
            </a:r>
          </a:p>
          <a:p>
            <a:pPr marL="82296" indent="0">
              <a:buNone/>
            </a:pPr>
            <a:r>
              <a:rPr lang="en-GB" dirty="0" smtClean="0">
                <a:solidFill>
                  <a:srgbClr val="7030A0"/>
                </a:solidFill>
                <a:latin typeface="CCW Cursive Writing 7" pitchFamily="66" charset="0"/>
              </a:rPr>
              <a:t>It </a:t>
            </a:r>
            <a:r>
              <a:rPr lang="en-GB" dirty="0">
                <a:solidFill>
                  <a:srgbClr val="7030A0"/>
                </a:solidFill>
                <a:latin typeface="CCW Cursive Writing 7" pitchFamily="66" charset="0"/>
              </a:rPr>
              <a:t>includes knowledge about:</a:t>
            </a:r>
          </a:p>
          <a:p>
            <a:endParaRPr lang="en-GB" dirty="0">
              <a:solidFill>
                <a:srgbClr val="7030A0"/>
              </a:solidFill>
              <a:latin typeface="CCW Cursive Writing 7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CCW Cursive Writing 7" pitchFamily="66" charset="0"/>
              </a:rPr>
              <a:t>root words – contain one morpheme and cannot be broken down into smaller grammatical </a:t>
            </a:r>
            <a:r>
              <a:rPr lang="en-GB" dirty="0" smtClean="0">
                <a:solidFill>
                  <a:srgbClr val="0070C0"/>
                </a:solidFill>
                <a:latin typeface="CCW Cursive Writing 7" pitchFamily="66" charset="0"/>
              </a:rPr>
              <a:t>units</a:t>
            </a:r>
            <a:endParaRPr lang="en-GB" dirty="0">
              <a:solidFill>
                <a:srgbClr val="0070C0"/>
              </a:solidFill>
              <a:latin typeface="CCW Cursive Writing 7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GB" dirty="0" smtClean="0">
              <a:solidFill>
                <a:srgbClr val="0070C0"/>
              </a:solidFill>
              <a:latin typeface="CCW Cursive Writing 7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>
                <a:solidFill>
                  <a:srgbClr val="0070C0"/>
                </a:solidFill>
                <a:latin typeface="CCW Cursive Writing 7" pitchFamily="66" charset="0"/>
              </a:rPr>
              <a:t>compound </a:t>
            </a:r>
            <a:r>
              <a:rPr lang="en-GB" dirty="0">
                <a:solidFill>
                  <a:srgbClr val="0070C0"/>
                </a:solidFill>
                <a:latin typeface="CCW Cursive Writing 7" pitchFamily="66" charset="0"/>
              </a:rPr>
              <a:t>words – two root words combined to make a word (e.g. playground, football</a:t>
            </a:r>
            <a:r>
              <a:rPr lang="en-GB" dirty="0" smtClean="0">
                <a:solidFill>
                  <a:srgbClr val="0070C0"/>
                </a:solidFill>
                <a:latin typeface="CCW Cursive Writing 7" pitchFamily="66" charset="0"/>
              </a:rPr>
              <a:t>)</a:t>
            </a:r>
            <a:endParaRPr lang="en-GB" dirty="0">
              <a:solidFill>
                <a:srgbClr val="0070C0"/>
              </a:solidFill>
              <a:latin typeface="CCW Cursive Writing 7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en-GB" dirty="0">
              <a:solidFill>
                <a:srgbClr val="0070C0"/>
              </a:solidFill>
              <a:latin typeface="CCW Cursive Writing 7" pitchFamily="66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GB" dirty="0">
                <a:solidFill>
                  <a:srgbClr val="0070C0"/>
                </a:solidFill>
                <a:latin typeface="CCW Cursive Writing 7" pitchFamily="66" charset="0"/>
              </a:rPr>
              <a:t>suffixes </a:t>
            </a:r>
            <a:r>
              <a:rPr lang="en-GB" dirty="0" smtClean="0">
                <a:solidFill>
                  <a:srgbClr val="0070C0"/>
                </a:solidFill>
                <a:latin typeface="CCW Cursive Writing 7" pitchFamily="66" charset="0"/>
              </a:rPr>
              <a:t>and prefixes </a:t>
            </a:r>
            <a:r>
              <a:rPr lang="en-GB" dirty="0">
                <a:solidFill>
                  <a:srgbClr val="0070C0"/>
                </a:solidFill>
                <a:latin typeface="CCW Cursive Writing 7" pitchFamily="66" charset="0"/>
              </a:rPr>
              <a:t>– added before </a:t>
            </a:r>
            <a:r>
              <a:rPr lang="en-GB" dirty="0" smtClean="0">
                <a:solidFill>
                  <a:srgbClr val="0070C0"/>
                </a:solidFill>
                <a:latin typeface="CCW Cursive Writing 7" pitchFamily="66" charset="0"/>
              </a:rPr>
              <a:t>or after a </a:t>
            </a:r>
            <a:r>
              <a:rPr lang="en-GB" dirty="0">
                <a:solidFill>
                  <a:srgbClr val="0070C0"/>
                </a:solidFill>
                <a:latin typeface="CCW Cursive Writing 7" pitchFamily="66" charset="0"/>
              </a:rPr>
              <a:t>root </a:t>
            </a:r>
            <a:r>
              <a:rPr lang="en-GB" dirty="0" smtClean="0">
                <a:solidFill>
                  <a:srgbClr val="0070C0"/>
                </a:solidFill>
                <a:latin typeface="CCW Cursive Writing 7" pitchFamily="66" charset="0"/>
              </a:rPr>
              <a:t>word</a:t>
            </a:r>
            <a:endParaRPr lang="en-GB" dirty="0">
              <a:solidFill>
                <a:srgbClr val="0070C0"/>
              </a:solidFill>
              <a:latin typeface="CCW Cursive Writing 7" pitchFamily="66" charset="0"/>
            </a:endParaRPr>
          </a:p>
        </p:txBody>
      </p:sp>
      <p:sp>
        <p:nvSpPr>
          <p:cNvPr id="4" name="AutoShape 8"/>
          <p:cNvSpPr>
            <a:spLocks noChangeArrowheads="1"/>
          </p:cNvSpPr>
          <p:nvPr/>
        </p:nvSpPr>
        <p:spPr bwMode="auto">
          <a:xfrm>
            <a:off x="179388" y="260350"/>
            <a:ext cx="288925" cy="6337300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900">
              <a:solidFill>
                <a:prstClr val="black"/>
              </a:solidFill>
              <a:latin typeface="CCW Cursive Writing 7" pitchFamily="66" charset="0"/>
            </a:endParaRPr>
          </a:p>
        </p:txBody>
      </p:sp>
      <p:sp>
        <p:nvSpPr>
          <p:cNvPr id="5" name="AutoShape 9"/>
          <p:cNvSpPr>
            <a:spLocks noChangeArrowheads="1"/>
          </p:cNvSpPr>
          <p:nvPr/>
        </p:nvSpPr>
        <p:spPr bwMode="auto">
          <a:xfrm rot="5400000">
            <a:off x="3816350" y="2744788"/>
            <a:ext cx="287338" cy="7561262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rot="10800000" vert="eaVert" wrap="none" anchor="ctr"/>
          <a:lstStyle/>
          <a:p>
            <a:pPr>
              <a:buSzPct val="80000"/>
            </a:pPr>
            <a:endParaRPr lang="en-GB" altLang="en-US" sz="1900">
              <a:solidFill>
                <a:prstClr val="black"/>
              </a:solidFill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64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latin typeface="CCW Cursive Writing 7" pitchFamily="66" charset="0"/>
              </a:rPr>
              <a:t>Compound Words</a:t>
            </a:r>
            <a:endParaRPr lang="en-GB" sz="3600" dirty="0">
              <a:latin typeface="CCW Cursive Writing 7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83768" y="2924944"/>
            <a:ext cx="22322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CW Cursive Writing 7" pitchFamily="66" charset="0"/>
              </a:rPr>
              <a:t>b</a:t>
            </a:r>
            <a:r>
              <a:rPr lang="en-GB" sz="2400" dirty="0" smtClean="0">
                <a:latin typeface="CCW Cursive Writing 7" pitchFamily="66" charset="0"/>
              </a:rPr>
              <a:t>utter</a:t>
            </a:r>
          </a:p>
          <a:p>
            <a:endParaRPr lang="en-GB" sz="2400" dirty="0">
              <a:latin typeface="CCW Cursive Writing 7" pitchFamily="66" charset="0"/>
            </a:endParaRPr>
          </a:p>
          <a:p>
            <a:r>
              <a:rPr lang="en-GB" sz="2400" dirty="0">
                <a:latin typeface="CCW Cursive Writing 7" pitchFamily="66" charset="0"/>
              </a:rPr>
              <a:t>s</a:t>
            </a:r>
            <a:r>
              <a:rPr lang="en-GB" sz="2400" dirty="0" smtClean="0">
                <a:latin typeface="CCW Cursive Writing 7" pitchFamily="66" charset="0"/>
              </a:rPr>
              <a:t>auce</a:t>
            </a:r>
          </a:p>
          <a:p>
            <a:endParaRPr lang="en-GB" sz="2400" dirty="0">
              <a:latin typeface="CCW Cursive Writing 7" pitchFamily="66" charset="0"/>
            </a:endParaRPr>
          </a:p>
          <a:p>
            <a:r>
              <a:rPr lang="en-GB" sz="2400" dirty="0">
                <a:latin typeface="CCW Cursive Writing 7" pitchFamily="66" charset="0"/>
              </a:rPr>
              <a:t>l</a:t>
            </a:r>
            <a:r>
              <a:rPr lang="en-GB" sz="2400" dirty="0" smtClean="0">
                <a:latin typeface="CCW Cursive Writing 7" pitchFamily="66" charset="0"/>
              </a:rPr>
              <a:t>ady</a:t>
            </a:r>
          </a:p>
          <a:p>
            <a:endParaRPr lang="en-GB" sz="2400" dirty="0">
              <a:latin typeface="CCW Cursive Writing 7" pitchFamily="66" charset="0"/>
            </a:endParaRPr>
          </a:p>
          <a:p>
            <a:r>
              <a:rPr lang="en-GB" sz="2400" dirty="0">
                <a:latin typeface="CCW Cursive Writing 7" pitchFamily="66" charset="0"/>
              </a:rPr>
              <a:t>d</a:t>
            </a:r>
            <a:r>
              <a:rPr lang="en-GB" sz="2400" dirty="0" smtClean="0">
                <a:latin typeface="CCW Cursive Writing 7" pitchFamily="66" charset="0"/>
              </a:rPr>
              <a:t>oor </a:t>
            </a:r>
            <a:endParaRPr lang="en-GB" sz="2400" dirty="0">
              <a:latin typeface="CCW Cursive Writing 7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35608" y="1377642"/>
            <a:ext cx="70968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 smtClean="0">
                <a:solidFill>
                  <a:srgbClr val="7030A0"/>
                </a:solidFill>
                <a:latin typeface="CCW Cursive Writing 7" pitchFamily="66" charset="0"/>
              </a:rPr>
              <a:t>A compound word contains two </a:t>
            </a:r>
            <a:r>
              <a:rPr lang="en-GB" sz="2000" dirty="0">
                <a:solidFill>
                  <a:srgbClr val="7030A0"/>
                </a:solidFill>
                <a:latin typeface="CCW Cursive Writing 7" pitchFamily="66" charset="0"/>
              </a:rPr>
              <a:t>root </a:t>
            </a:r>
            <a:r>
              <a:rPr lang="en-GB" sz="2000" dirty="0" smtClean="0">
                <a:solidFill>
                  <a:srgbClr val="7030A0"/>
                </a:solidFill>
                <a:latin typeface="CCW Cursive Writing 7" pitchFamily="66" charset="0"/>
              </a:rPr>
              <a:t>words that are </a:t>
            </a:r>
            <a:r>
              <a:rPr lang="en-GB" sz="2000" dirty="0">
                <a:solidFill>
                  <a:srgbClr val="7030A0"/>
                </a:solidFill>
                <a:latin typeface="CCW Cursive Writing 7" pitchFamily="66" charset="0"/>
              </a:rPr>
              <a:t>combined to make a </a:t>
            </a:r>
            <a:r>
              <a:rPr lang="en-GB" sz="2000" dirty="0" smtClean="0">
                <a:solidFill>
                  <a:srgbClr val="7030A0"/>
                </a:solidFill>
                <a:latin typeface="CCW Cursive Writing 7" pitchFamily="66" charset="0"/>
              </a:rPr>
              <a:t>new word </a:t>
            </a:r>
            <a:r>
              <a:rPr lang="en-GB" sz="2000" dirty="0">
                <a:solidFill>
                  <a:srgbClr val="7030A0"/>
                </a:solidFill>
                <a:latin typeface="CCW Cursive Writing 7" pitchFamily="66" charset="0"/>
              </a:rPr>
              <a:t>(e.g. playground, football</a:t>
            </a:r>
            <a:r>
              <a:rPr lang="en-GB" sz="2000" dirty="0" smtClean="0">
                <a:solidFill>
                  <a:srgbClr val="7030A0"/>
                </a:solidFill>
                <a:latin typeface="CCW Cursive Writing 7" pitchFamily="66" charset="0"/>
              </a:rPr>
              <a:t>).</a:t>
            </a:r>
            <a:endParaRPr lang="en-GB" sz="2000" dirty="0">
              <a:solidFill>
                <a:srgbClr val="7030A0"/>
              </a:solidFill>
              <a:latin typeface="CCW Cursive Writing 7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52120" y="2924944"/>
            <a:ext cx="22322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CW Cursive Writing 7" pitchFamily="66" charset="0"/>
              </a:rPr>
              <a:t>pan</a:t>
            </a:r>
          </a:p>
          <a:p>
            <a:endParaRPr lang="en-GB" sz="2400" dirty="0">
              <a:latin typeface="CCW Cursive Writing 7" pitchFamily="66" charset="0"/>
            </a:endParaRPr>
          </a:p>
          <a:p>
            <a:r>
              <a:rPr lang="en-GB" sz="2400" dirty="0" smtClean="0">
                <a:latin typeface="CCW Cursive Writing 7" pitchFamily="66" charset="0"/>
              </a:rPr>
              <a:t>stop</a:t>
            </a:r>
          </a:p>
          <a:p>
            <a:endParaRPr lang="en-GB" sz="2400" dirty="0">
              <a:latin typeface="CCW Cursive Writing 7" pitchFamily="66" charset="0"/>
            </a:endParaRPr>
          </a:p>
          <a:p>
            <a:r>
              <a:rPr lang="en-GB" sz="2400" dirty="0" smtClean="0">
                <a:latin typeface="CCW Cursive Writing 7" pitchFamily="66" charset="0"/>
              </a:rPr>
              <a:t>fly</a:t>
            </a:r>
          </a:p>
          <a:p>
            <a:endParaRPr lang="en-GB" sz="2400" dirty="0">
              <a:latin typeface="CCW Cursive Writing 7" pitchFamily="66" charset="0"/>
            </a:endParaRPr>
          </a:p>
          <a:p>
            <a:r>
              <a:rPr lang="en-GB" sz="2400" dirty="0" smtClean="0">
                <a:latin typeface="CCW Cursive Writing 7" pitchFamily="66" charset="0"/>
              </a:rPr>
              <a:t>bird</a:t>
            </a:r>
            <a:endParaRPr lang="en-GB" sz="2400" dirty="0">
              <a:latin typeface="CCW Cursive Writing 7" pitchFamily="66" charset="0"/>
            </a:endParaRPr>
          </a:p>
        </p:txBody>
      </p:sp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179388" y="260350"/>
            <a:ext cx="288925" cy="6337300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600">
              <a:solidFill>
                <a:prstClr val="black"/>
              </a:solidFill>
              <a:latin typeface="CCW Cursive Writing 7" pitchFamily="66" charset="0"/>
            </a:endParaRPr>
          </a:p>
        </p:txBody>
      </p:sp>
      <p:sp>
        <p:nvSpPr>
          <p:cNvPr id="8" name="AutoShape 9"/>
          <p:cNvSpPr>
            <a:spLocks noChangeArrowheads="1"/>
          </p:cNvSpPr>
          <p:nvPr/>
        </p:nvSpPr>
        <p:spPr bwMode="auto">
          <a:xfrm rot="5400000">
            <a:off x="3816350" y="2744788"/>
            <a:ext cx="287338" cy="7561262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rot="10800000" vert="eaVert" wrap="none" anchor="ctr"/>
          <a:lstStyle/>
          <a:p>
            <a:pPr>
              <a:buSzPct val="80000"/>
            </a:pPr>
            <a:endParaRPr lang="en-GB" altLang="en-US" sz="1600">
              <a:solidFill>
                <a:prstClr val="black"/>
              </a:solidFill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5240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latin typeface="CCW Cursive Writing 7" pitchFamily="66" charset="0"/>
              </a:rPr>
              <a:t>Root Words</a:t>
            </a:r>
            <a:endParaRPr lang="en-GB" sz="3600" dirty="0">
              <a:latin typeface="CCW Cursive Writing 7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124744"/>
            <a:ext cx="8229600" cy="422205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GB" sz="2400" dirty="0" smtClean="0">
                <a:solidFill>
                  <a:srgbClr val="7030A0"/>
                </a:solidFill>
                <a:latin typeface="CCW Cursive Writing 7" pitchFamily="66" charset="0"/>
              </a:rPr>
              <a:t>Root </a:t>
            </a:r>
            <a:r>
              <a:rPr lang="en-GB" sz="2400" dirty="0">
                <a:solidFill>
                  <a:srgbClr val="7030A0"/>
                </a:solidFill>
                <a:latin typeface="CCW Cursive Writing 7" pitchFamily="66" charset="0"/>
              </a:rPr>
              <a:t>words – contain one morpheme and cannot be broken down into smaller grammatical </a:t>
            </a:r>
            <a:r>
              <a:rPr lang="en-GB" sz="2400" dirty="0" smtClean="0">
                <a:solidFill>
                  <a:srgbClr val="7030A0"/>
                </a:solidFill>
                <a:latin typeface="CCW Cursive Writing 7" pitchFamily="66" charset="0"/>
              </a:rPr>
              <a:t>units.</a:t>
            </a:r>
          </a:p>
          <a:p>
            <a:pPr marL="82296" indent="0">
              <a:buNone/>
            </a:pPr>
            <a:endParaRPr lang="en-GB" sz="2400" dirty="0">
              <a:solidFill>
                <a:srgbClr val="7030A0"/>
              </a:solidFill>
              <a:latin typeface="CCW Cursive Writing 7" pitchFamily="66" charset="0"/>
            </a:endParaRPr>
          </a:p>
          <a:p>
            <a:pPr marL="82296" indent="0">
              <a:buNone/>
            </a:pPr>
            <a:r>
              <a:rPr lang="en-GB" sz="2400" dirty="0" smtClean="0">
                <a:solidFill>
                  <a:srgbClr val="7030A0"/>
                </a:solidFill>
                <a:latin typeface="CCW Cursive Writing 7" pitchFamily="66" charset="0"/>
              </a:rPr>
              <a:t>Add prefixes and suffixes to build new words. </a:t>
            </a:r>
            <a:endParaRPr lang="en-GB" sz="2400" dirty="0">
              <a:solidFill>
                <a:srgbClr val="7030A0"/>
              </a:solidFill>
              <a:latin typeface="CCW Cursive Writing 7" pitchFamily="66" charset="0"/>
            </a:endParaRPr>
          </a:p>
          <a:p>
            <a:pPr marL="82296" indent="0">
              <a:buNone/>
            </a:pPr>
            <a:r>
              <a:rPr lang="en-GB" sz="3000" dirty="0" smtClean="0">
                <a:latin typeface="CCW Cursive Writing 7" pitchFamily="66" charset="0"/>
              </a:rPr>
              <a:t>use</a:t>
            </a:r>
            <a:r>
              <a:rPr lang="en-GB" sz="3000" dirty="0" smtClean="0">
                <a:solidFill>
                  <a:srgbClr val="FF0000"/>
                </a:solidFill>
                <a:latin typeface="CCW Cursive Writing 7" pitchFamily="66" charset="0"/>
              </a:rPr>
              <a:t>ful</a:t>
            </a:r>
          </a:p>
          <a:p>
            <a:pPr marL="82296" indent="0">
              <a:buNone/>
            </a:pPr>
            <a:r>
              <a:rPr lang="en-GB" sz="3000" dirty="0" smtClean="0">
                <a:solidFill>
                  <a:srgbClr val="FF0000"/>
                </a:solidFill>
                <a:latin typeface="CCW Cursive Writing 7" pitchFamily="66" charset="0"/>
              </a:rPr>
              <a:t>re</a:t>
            </a:r>
            <a:r>
              <a:rPr lang="en-GB" sz="3000" dirty="0" smtClean="0">
                <a:latin typeface="CCW Cursive Writing 7" pitchFamily="66" charset="0"/>
              </a:rPr>
              <a:t>-use</a:t>
            </a:r>
          </a:p>
          <a:p>
            <a:pPr marL="82296" indent="0">
              <a:buNone/>
            </a:pPr>
            <a:endParaRPr lang="en-GB" sz="2400" dirty="0" smtClean="0">
              <a:latin typeface="CCW Cursive Writing 7" pitchFamily="66" charset="0"/>
            </a:endParaRPr>
          </a:p>
          <a:p>
            <a:pPr marL="82296" indent="0">
              <a:buNone/>
            </a:pPr>
            <a:endParaRPr lang="en-GB" sz="2400" dirty="0">
              <a:latin typeface="CCW Cursive Writing 7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3923928" y="4365104"/>
            <a:ext cx="2160240" cy="144016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latin typeface="CCW Cursive Writing 7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64568" y="4700463"/>
            <a:ext cx="1440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CW Cursive Writing 7" pitchFamily="66" charset="0"/>
              </a:rPr>
              <a:t>use</a:t>
            </a:r>
            <a:endParaRPr lang="en-GB" sz="1400" dirty="0">
              <a:latin typeface="CCW Cursive Writing 7" pitchFamily="66" charset="0"/>
            </a:endParaRPr>
          </a:p>
        </p:txBody>
      </p:sp>
      <p:cxnSp>
        <p:nvCxnSpPr>
          <p:cNvPr id="7" name="Straight Connector 6"/>
          <p:cNvCxnSpPr>
            <a:stCxn id="4" idx="7"/>
          </p:cNvCxnSpPr>
          <p:nvPr/>
        </p:nvCxnSpPr>
        <p:spPr>
          <a:xfrm flipV="1">
            <a:off x="5767808" y="4149080"/>
            <a:ext cx="964432" cy="426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>
            <a:stCxn id="4" idx="1"/>
          </p:cNvCxnSpPr>
          <p:nvPr/>
        </p:nvCxnSpPr>
        <p:spPr>
          <a:xfrm flipH="1" flipV="1">
            <a:off x="3275856" y="4334942"/>
            <a:ext cx="964432" cy="24106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stCxn id="4" idx="3"/>
          </p:cNvCxnSpPr>
          <p:nvPr/>
        </p:nvCxnSpPr>
        <p:spPr>
          <a:xfrm flipH="1">
            <a:off x="3566360" y="5594357"/>
            <a:ext cx="673928" cy="4269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4" idx="5"/>
          </p:cNvCxnSpPr>
          <p:nvPr/>
        </p:nvCxnSpPr>
        <p:spPr>
          <a:xfrm>
            <a:off x="5767808" y="5594357"/>
            <a:ext cx="964432" cy="6540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utoShape 8"/>
          <p:cNvSpPr>
            <a:spLocks noChangeArrowheads="1"/>
          </p:cNvSpPr>
          <p:nvPr/>
        </p:nvSpPr>
        <p:spPr bwMode="auto">
          <a:xfrm>
            <a:off x="179388" y="260350"/>
            <a:ext cx="288925" cy="6337300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600">
              <a:solidFill>
                <a:prstClr val="black"/>
              </a:solidFill>
              <a:latin typeface="CCW Cursive Writing 7" pitchFamily="66" charset="0"/>
            </a:endParaRPr>
          </a:p>
        </p:txBody>
      </p:sp>
      <p:sp>
        <p:nvSpPr>
          <p:cNvPr id="12" name="AutoShape 9"/>
          <p:cNvSpPr>
            <a:spLocks noChangeArrowheads="1"/>
          </p:cNvSpPr>
          <p:nvPr/>
        </p:nvSpPr>
        <p:spPr bwMode="auto">
          <a:xfrm rot="5400000">
            <a:off x="3816350" y="2744788"/>
            <a:ext cx="287338" cy="7561262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rot="10800000" vert="eaVert" wrap="none" anchor="ctr"/>
          <a:lstStyle/>
          <a:p>
            <a:pPr>
              <a:buSzPct val="80000"/>
            </a:pPr>
            <a:endParaRPr lang="en-GB" altLang="en-US" sz="1600">
              <a:solidFill>
                <a:prstClr val="black"/>
              </a:solidFill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21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3" name="AutoShape 8"/>
          <p:cNvSpPr>
            <a:spLocks noChangeArrowheads="1"/>
          </p:cNvSpPr>
          <p:nvPr/>
        </p:nvSpPr>
        <p:spPr bwMode="auto">
          <a:xfrm>
            <a:off x="179388" y="260350"/>
            <a:ext cx="288925" cy="6337300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900" dirty="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22564" name="AutoShape 9"/>
          <p:cNvSpPr>
            <a:spLocks noChangeArrowheads="1"/>
          </p:cNvSpPr>
          <p:nvPr/>
        </p:nvSpPr>
        <p:spPr bwMode="auto">
          <a:xfrm rot="5400000">
            <a:off x="3816350" y="2671763"/>
            <a:ext cx="287338" cy="7561262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900" dirty="0">
              <a:solidFill>
                <a:prstClr val="black"/>
              </a:solidFill>
              <a:latin typeface="Gill Sans MT" pitchFamily="34" charset="0"/>
            </a:endParaRPr>
          </a:p>
        </p:txBody>
      </p:sp>
      <p:pic>
        <p:nvPicPr>
          <p:cNvPr id="13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1103" t="19265" r="4399" b="8927"/>
          <a:stretch/>
        </p:blipFill>
        <p:spPr>
          <a:xfrm>
            <a:off x="1047998" y="1628800"/>
            <a:ext cx="7264027" cy="33843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5576" y="260350"/>
            <a:ext cx="78488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Cursive Writing 7" pitchFamily="66" charset="0"/>
              </a:rPr>
              <a:t>Spelling Strategies </a:t>
            </a:r>
          </a:p>
        </p:txBody>
      </p:sp>
    </p:spTree>
    <p:extLst>
      <p:ext uri="{BB962C8B-B14F-4D97-AF65-F5344CB8AC3E}">
        <p14:creationId xmlns:p14="http://schemas.microsoft.com/office/powerpoint/2010/main" val="173644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3" name="AutoShape 8"/>
          <p:cNvSpPr>
            <a:spLocks noChangeArrowheads="1"/>
          </p:cNvSpPr>
          <p:nvPr/>
        </p:nvSpPr>
        <p:spPr bwMode="auto">
          <a:xfrm>
            <a:off x="179388" y="260350"/>
            <a:ext cx="288925" cy="6337300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90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22564" name="AutoShape 9"/>
          <p:cNvSpPr>
            <a:spLocks noChangeArrowheads="1"/>
          </p:cNvSpPr>
          <p:nvPr/>
        </p:nvSpPr>
        <p:spPr bwMode="auto">
          <a:xfrm rot="5400000">
            <a:off x="3816350" y="2671763"/>
            <a:ext cx="287338" cy="7561262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900">
              <a:solidFill>
                <a:prstClr val="black"/>
              </a:solidFill>
              <a:latin typeface="Gill Sans MT" pitchFamily="34" charset="0"/>
            </a:endParaRPr>
          </a:p>
        </p:txBody>
      </p:sp>
      <p:graphicFrame>
        <p:nvGraphicFramePr>
          <p:cNvPr id="13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7569702"/>
              </p:ext>
            </p:extLst>
          </p:nvPr>
        </p:nvGraphicFramePr>
        <p:xfrm>
          <a:off x="866404" y="476672"/>
          <a:ext cx="8026075" cy="5566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5159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Image result for no nonsense spe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978" y="836712"/>
            <a:ext cx="8921022" cy="383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-8661" y="4941168"/>
            <a:ext cx="93843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CW Cursive Writing 7" pitchFamily="66" charset="0"/>
              </a:rPr>
              <a:t>An introduction…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4998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76" t="11754" r="11470" b="10262"/>
          <a:stretch/>
        </p:blipFill>
        <p:spPr bwMode="auto">
          <a:xfrm>
            <a:off x="92159" y="332656"/>
            <a:ext cx="9075761" cy="619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8326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Image result for no nonsense spell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978" y="836712"/>
            <a:ext cx="8921022" cy="3836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-7856" y="4941168"/>
            <a:ext cx="93826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CW Cursive Writing 7" pitchFamily="66" charset="0"/>
              </a:rPr>
              <a:t>See it in action…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75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result for spelling strategi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95" b="5345"/>
          <a:stretch/>
        </p:blipFill>
        <p:spPr bwMode="auto">
          <a:xfrm>
            <a:off x="611560" y="476672"/>
            <a:ext cx="7963469" cy="5472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5326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8513" y="26988"/>
            <a:ext cx="10742613" cy="681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29309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3" name="AutoShape 8"/>
          <p:cNvSpPr>
            <a:spLocks noChangeArrowheads="1"/>
          </p:cNvSpPr>
          <p:nvPr/>
        </p:nvSpPr>
        <p:spPr bwMode="auto">
          <a:xfrm>
            <a:off x="179388" y="260350"/>
            <a:ext cx="288925" cy="6337300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900" dirty="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22564" name="AutoShape 9"/>
          <p:cNvSpPr>
            <a:spLocks noChangeArrowheads="1"/>
          </p:cNvSpPr>
          <p:nvPr/>
        </p:nvSpPr>
        <p:spPr bwMode="auto">
          <a:xfrm rot="5400000">
            <a:off x="3816350" y="2671763"/>
            <a:ext cx="287338" cy="7561262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900" dirty="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959703" y="125760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en-GB" sz="5000" b="1" u="sng" dirty="0" smtClean="0">
                <a:solidFill>
                  <a:srgbClr val="0070C0"/>
                </a:solidFill>
                <a:latin typeface="CCW Cursive Writing 7" pitchFamily="66" charset="0"/>
              </a:rPr>
              <a:t>Mnemonics </a:t>
            </a:r>
            <a:endParaRPr lang="en-GB" sz="5000" b="1" u="sng" dirty="0">
              <a:solidFill>
                <a:srgbClr val="0070C0"/>
              </a:solidFill>
              <a:latin typeface="CCW Cursive Writing 7" pitchFamily="66" charset="0"/>
            </a:endParaRPr>
          </a:p>
        </p:txBody>
      </p:sp>
      <p:pic>
        <p:nvPicPr>
          <p:cNvPr id="13" name="Picture 2" descr="http://jackiemurphy21.files.wordpress.com/2013/02/because1copy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11" y="1119882"/>
            <a:ext cx="3958486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ttp://www.twinkl.co.uk/image/resource_preview_large/T2-E-026-Oh-You-Lucky-Ducks-OULD-Words-Display-Poster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009" y="1526009"/>
            <a:ext cx="3364210" cy="1682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http://www.sparklebox.co.uk/blue/2326-2330/_wp_generated/pp267d44ef_0f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831" y="4000928"/>
            <a:ext cx="5132193" cy="246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8302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3" name="AutoShape 8"/>
          <p:cNvSpPr>
            <a:spLocks noChangeArrowheads="1"/>
          </p:cNvSpPr>
          <p:nvPr/>
        </p:nvSpPr>
        <p:spPr bwMode="auto">
          <a:xfrm>
            <a:off x="179388" y="260350"/>
            <a:ext cx="288925" cy="6337300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900" dirty="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22564" name="AutoShape 9"/>
          <p:cNvSpPr>
            <a:spLocks noChangeArrowheads="1"/>
          </p:cNvSpPr>
          <p:nvPr/>
        </p:nvSpPr>
        <p:spPr bwMode="auto">
          <a:xfrm rot="5400000">
            <a:off x="3816350" y="2671763"/>
            <a:ext cx="287338" cy="7561262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900" dirty="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683568" y="260350"/>
            <a:ext cx="7498080" cy="1143000"/>
          </a:xfrm>
        </p:spPr>
        <p:txBody>
          <a:bodyPr>
            <a:normAutofit/>
          </a:bodyPr>
          <a:lstStyle/>
          <a:p>
            <a:pPr algn="l"/>
            <a:r>
              <a:rPr lang="en-GB" sz="4000" b="1" u="sng" dirty="0" err="1" smtClean="0">
                <a:solidFill>
                  <a:srgbClr val="0070C0"/>
                </a:solidFill>
                <a:latin typeface="CCW Cursive Writing 7" pitchFamily="66" charset="0"/>
              </a:rPr>
              <a:t>Calligrams</a:t>
            </a:r>
            <a:endParaRPr lang="en-GB" sz="5000" b="1" u="sng" dirty="0">
              <a:solidFill>
                <a:srgbClr val="0070C0"/>
              </a:solidFill>
              <a:latin typeface="CCW Cursive Writing 7" pitchFamily="66" charset="0"/>
            </a:endParaRPr>
          </a:p>
        </p:txBody>
      </p:sp>
      <p:pic>
        <p:nvPicPr>
          <p:cNvPr id="13" name="Picture 2" descr="https://encrypted-tbn2.gstatic.com/images?q=tbn:ANd9GcTwKHJvaFeaEuVFU3b3cC95HHVidJJAabv90Bw3rT1SUERc12A2U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00808"/>
            <a:ext cx="346065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www.communication4all.co.uk/Screen%20Shot%20Images/calligram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140968"/>
            <a:ext cx="2104492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https://encrypted-tbn2.gstatic.com/images?q=tbn:ANd9GcSwz-bkRJhNcieBAP84tpoOIVWHtao5fmiRoMOO5uAA8R8uQoe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40668"/>
            <a:ext cx="3204173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77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63" name="AutoShape 8"/>
          <p:cNvSpPr>
            <a:spLocks noChangeArrowheads="1"/>
          </p:cNvSpPr>
          <p:nvPr/>
        </p:nvSpPr>
        <p:spPr bwMode="auto">
          <a:xfrm>
            <a:off x="179388" y="260350"/>
            <a:ext cx="288925" cy="6337300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90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22564" name="AutoShape 9"/>
          <p:cNvSpPr>
            <a:spLocks noChangeArrowheads="1"/>
          </p:cNvSpPr>
          <p:nvPr/>
        </p:nvSpPr>
        <p:spPr bwMode="auto">
          <a:xfrm rot="5400000">
            <a:off x="3816350" y="2671763"/>
            <a:ext cx="287338" cy="7561262"/>
          </a:xfrm>
          <a:prstGeom prst="flowChartProcess">
            <a:avLst/>
          </a:prstGeom>
          <a:solidFill>
            <a:srgbClr val="0070C0"/>
          </a:solidFill>
          <a:ln w="9525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buSzPct val="80000"/>
            </a:pPr>
            <a:endParaRPr lang="en-GB" altLang="en-US" sz="1900">
              <a:solidFill>
                <a:prstClr val="black"/>
              </a:solidFill>
              <a:latin typeface="Gill Sans MT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683568" y="1353743"/>
            <a:ext cx="749808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65125" indent="-282575" algn="l" rtl="0" fontAlgn="base"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36538" algn="l" rtl="0" fontAlgn="base">
              <a:spcBef>
                <a:spcPts val="550"/>
              </a:spcBef>
              <a:spcAft>
                <a:spcPct val="0"/>
              </a:spcAft>
              <a:buClr>
                <a:schemeClr val="accent1"/>
              </a:buClr>
              <a:buFont typeface="Verdana" pitchFamily="34" charset="0"/>
              <a:buChar char="◦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5825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Char char="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173038" algn="l" rtl="0" fontAlgn="base">
              <a:spcBef>
                <a:spcPct val="20000"/>
              </a:spcBef>
              <a:spcAft>
                <a:spcPct val="0"/>
              </a:spcAft>
              <a:buClr>
                <a:srgbClr val="C32D2E"/>
              </a:buClr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6988" indent="-182563" algn="l" rtl="0" fontAlgn="base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>
              <a:buClr>
                <a:srgbClr val="4F81BD"/>
              </a:buClr>
            </a:pPr>
            <a:r>
              <a:rPr lang="en-GB" sz="2400" dirty="0" smtClean="0">
                <a:solidFill>
                  <a:prstClr val="black"/>
                </a:solidFill>
                <a:latin typeface="Monotype Corsiva" panose="03010101010201010101" pitchFamily="66" charset="0"/>
              </a:rPr>
              <a:t>Scrabble</a:t>
            </a:r>
          </a:p>
          <a:p>
            <a:pPr>
              <a:buClr>
                <a:srgbClr val="4F81BD"/>
              </a:buClr>
            </a:pPr>
            <a:r>
              <a:rPr lang="en-GB" sz="2400" dirty="0" smtClean="0">
                <a:solidFill>
                  <a:prstClr val="black"/>
                </a:solidFill>
                <a:latin typeface="Monotype Corsiva" panose="03010101010201010101" pitchFamily="66" charset="0"/>
              </a:rPr>
              <a:t>Boggle</a:t>
            </a:r>
          </a:p>
          <a:p>
            <a:pPr>
              <a:buClr>
                <a:srgbClr val="4F81BD"/>
              </a:buClr>
            </a:pPr>
            <a:r>
              <a:rPr lang="en-GB" sz="2400" dirty="0" smtClean="0">
                <a:solidFill>
                  <a:prstClr val="black"/>
                </a:solidFill>
                <a:latin typeface="Monotype Corsiva" panose="03010101010201010101" pitchFamily="66" charset="0"/>
              </a:rPr>
              <a:t>Anagrams</a:t>
            </a:r>
          </a:p>
          <a:p>
            <a:pPr>
              <a:buClr>
                <a:srgbClr val="4F81BD"/>
              </a:buClr>
            </a:pPr>
            <a:r>
              <a:rPr lang="en-GB" sz="2400" dirty="0" smtClean="0">
                <a:solidFill>
                  <a:prstClr val="black"/>
                </a:solidFill>
                <a:latin typeface="Monotype Corsiva" panose="03010101010201010101" pitchFamily="66" charset="0"/>
              </a:rPr>
              <a:t>Bluster app</a:t>
            </a:r>
          </a:p>
          <a:p>
            <a:pPr>
              <a:buClr>
                <a:srgbClr val="4F81BD"/>
              </a:buClr>
            </a:pPr>
            <a:r>
              <a:rPr lang="en-GB" sz="2400" dirty="0" err="1" smtClean="0">
                <a:solidFill>
                  <a:prstClr val="black"/>
                </a:solidFill>
                <a:latin typeface="Monotype Corsiva" panose="03010101010201010101" pitchFamily="66" charset="0"/>
              </a:rPr>
              <a:t>Chicktionary</a:t>
            </a:r>
            <a:r>
              <a:rPr lang="en-GB" sz="2400" dirty="0" smtClean="0">
                <a:solidFill>
                  <a:prstClr val="black"/>
                </a:solidFill>
                <a:latin typeface="Monotype Corsiva" panose="03010101010201010101" pitchFamily="66" charset="0"/>
              </a:rPr>
              <a:t> app</a:t>
            </a:r>
          </a:p>
          <a:p>
            <a:pPr>
              <a:buClr>
                <a:srgbClr val="4F81BD"/>
              </a:buClr>
            </a:pPr>
            <a:r>
              <a:rPr lang="en-GB" sz="2400" dirty="0" smtClean="0">
                <a:solidFill>
                  <a:prstClr val="black"/>
                </a:solidFill>
                <a:latin typeface="Monotype Corsiva" panose="03010101010201010101" pitchFamily="66" charset="0"/>
              </a:rPr>
              <a:t>Code Breaking </a:t>
            </a:r>
          </a:p>
          <a:p>
            <a:pPr>
              <a:buClr>
                <a:srgbClr val="4F81BD"/>
              </a:buClr>
            </a:pPr>
            <a:r>
              <a:rPr lang="en-GB" sz="2400" dirty="0" smtClean="0">
                <a:solidFill>
                  <a:prstClr val="black"/>
                </a:solidFill>
                <a:latin typeface="Monotype Corsiva" panose="03010101010201010101" pitchFamily="66" charset="0"/>
              </a:rPr>
              <a:t>Countdown </a:t>
            </a:r>
            <a:r>
              <a:rPr lang="en-GB" sz="1000" u="sng" dirty="0" smtClean="0">
                <a:solidFill>
                  <a:prstClr val="black"/>
                </a:solidFill>
                <a:latin typeface="Monotype Corsiva" panose="03010101010201010101" pitchFamily="66" charset="0"/>
                <a:hlinkClick r:id="rId2"/>
              </a:rPr>
              <a:t>http://www.subtangent.com/maths/countdown.php</a:t>
            </a:r>
            <a:endParaRPr lang="en-GB" sz="1000" dirty="0" smtClean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>
              <a:buClr>
                <a:srgbClr val="4F81BD"/>
              </a:buClr>
            </a:pPr>
            <a:r>
              <a:rPr lang="en-GB" sz="2400" dirty="0" smtClean="0">
                <a:solidFill>
                  <a:prstClr val="black"/>
                </a:solidFill>
                <a:latin typeface="Monotype Corsiva" panose="03010101010201010101" pitchFamily="66" charset="0"/>
              </a:rPr>
              <a:t>Word Sudoku</a:t>
            </a:r>
          </a:p>
          <a:p>
            <a:pPr>
              <a:buClr>
                <a:srgbClr val="4F81BD"/>
              </a:buClr>
            </a:pPr>
            <a:r>
              <a:rPr lang="en-GB" sz="2400" dirty="0" err="1" smtClean="0">
                <a:solidFill>
                  <a:prstClr val="black"/>
                </a:solidFill>
                <a:latin typeface="Monotype Corsiva" panose="03010101010201010101" pitchFamily="66" charset="0"/>
              </a:rPr>
              <a:t>Kriss</a:t>
            </a:r>
            <a:r>
              <a:rPr lang="en-GB" sz="2400" dirty="0" smtClean="0">
                <a:solidFill>
                  <a:prstClr val="black"/>
                </a:solidFill>
                <a:latin typeface="Monotype Corsiva" panose="03010101010201010101" pitchFamily="66" charset="0"/>
              </a:rPr>
              <a:t> </a:t>
            </a:r>
            <a:r>
              <a:rPr lang="en-GB" sz="2400" dirty="0" err="1" smtClean="0">
                <a:solidFill>
                  <a:prstClr val="black"/>
                </a:solidFill>
                <a:latin typeface="Monotype Corsiva" panose="03010101010201010101" pitchFamily="66" charset="0"/>
              </a:rPr>
              <a:t>Kross</a:t>
            </a:r>
            <a:r>
              <a:rPr lang="en-GB" sz="2400" dirty="0" smtClean="0">
                <a:solidFill>
                  <a:prstClr val="black"/>
                </a:solidFill>
                <a:latin typeface="Monotype Corsiva" panose="03010101010201010101" pitchFamily="66" charset="0"/>
              </a:rPr>
              <a:t> </a:t>
            </a:r>
          </a:p>
          <a:p>
            <a:pPr>
              <a:buClr>
                <a:srgbClr val="4F81BD"/>
              </a:buClr>
            </a:pPr>
            <a:r>
              <a:rPr lang="en-GB" sz="2400" dirty="0" err="1" smtClean="0">
                <a:solidFill>
                  <a:prstClr val="black"/>
                </a:solidFill>
                <a:latin typeface="Monotype Corsiva" panose="03010101010201010101" pitchFamily="66" charset="0"/>
              </a:rPr>
              <a:t>Wordles</a:t>
            </a:r>
            <a:endParaRPr lang="en-GB" sz="2400" dirty="0" smtClean="0">
              <a:solidFill>
                <a:prstClr val="black"/>
              </a:solidFill>
              <a:latin typeface="Monotype Corsiva" panose="03010101010201010101" pitchFamily="66" charset="0"/>
            </a:endParaRPr>
          </a:p>
          <a:p>
            <a:pPr>
              <a:buClr>
                <a:srgbClr val="4F81BD"/>
              </a:buClr>
            </a:pPr>
            <a:endParaRPr lang="en-GB" sz="2400" dirty="0" smtClean="0">
              <a:solidFill>
                <a:prstClr val="black"/>
              </a:solidFill>
            </a:endParaRPr>
          </a:p>
          <a:p>
            <a:pPr>
              <a:buClr>
                <a:srgbClr val="4F81BD"/>
              </a:buClr>
            </a:pPr>
            <a:endParaRPr lang="en-GB" sz="2400" dirty="0" smtClean="0">
              <a:solidFill>
                <a:prstClr val="black"/>
              </a:solidFill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7498080" cy="1143000"/>
          </a:xfrm>
        </p:spPr>
        <p:txBody>
          <a:bodyPr>
            <a:noAutofit/>
          </a:bodyPr>
          <a:lstStyle/>
          <a:p>
            <a:pPr lvl="0" algn="l"/>
            <a:r>
              <a:rPr lang="en-GB" sz="4000" b="1" u="sng" dirty="0" smtClean="0">
                <a:solidFill>
                  <a:srgbClr val="0070C0"/>
                </a:solidFill>
                <a:latin typeface="CCW Cursive Writing 7" pitchFamily="66" charset="0"/>
              </a:rPr>
              <a:t>Enjoyable Spelling</a:t>
            </a:r>
            <a:endParaRPr lang="en-GB" sz="4000" b="1" u="sng" dirty="0">
              <a:solidFill>
                <a:srgbClr val="0070C0"/>
              </a:solidFill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41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Image result for spelling noughts and cross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484"/>
            <a:ext cx="7776864" cy="622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28767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7" t="13618" r="37484" b="14366"/>
          <a:stretch/>
        </p:blipFill>
        <p:spPr bwMode="auto">
          <a:xfrm>
            <a:off x="899592" y="332656"/>
            <a:ext cx="7522505" cy="6125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45713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CW Cursive Writing 7" pitchFamily="66" charset="0"/>
              </a:rPr>
              <a:t>It’s all about the syllables…</a:t>
            </a:r>
            <a:endParaRPr lang="en-GB" dirty="0">
              <a:latin typeface="CCW Cursive Writing 7" pitchFamily="66" charset="0"/>
            </a:endParaRPr>
          </a:p>
        </p:txBody>
      </p:sp>
      <p:pic>
        <p:nvPicPr>
          <p:cNvPr id="7170" name="Picture 2" descr="Image result for sticky note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84784"/>
            <a:ext cx="5905500" cy="4514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25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835" y="265766"/>
            <a:ext cx="8609480" cy="659223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dirty="0">
                <a:latin typeface="CCW Cursive Writing 7" pitchFamily="66" charset="0"/>
              </a:rPr>
              <a:t>a</a:t>
            </a:r>
            <a:r>
              <a:rPr lang="en-GB" sz="2800" dirty="0" smtClean="0">
                <a:latin typeface="CCW Cursive Writing 7" pitchFamily="66" charset="0"/>
              </a:rPr>
              <a:t>d		apt	</a:t>
            </a:r>
            <a:r>
              <a:rPr lang="en-GB" sz="2800" dirty="0" err="1" smtClean="0">
                <a:latin typeface="CCW Cursive Writing 7" pitchFamily="66" charset="0"/>
              </a:rPr>
              <a:t>ab</a:t>
            </a:r>
            <a:r>
              <a:rPr lang="en-GB" sz="2800" dirty="0" smtClean="0">
                <a:latin typeface="CCW Cursive Writing 7" pitchFamily="66" charset="0"/>
              </a:rPr>
              <a:t>	le</a:t>
            </a:r>
          </a:p>
          <a:p>
            <a:pPr marL="0" indent="0">
              <a:buNone/>
            </a:pPr>
            <a:endParaRPr lang="en-GB" sz="2800" dirty="0" smtClean="0">
              <a:latin typeface="CCW Cursive Writing 7" pitchFamily="66" charset="0"/>
            </a:endParaRPr>
          </a:p>
          <a:p>
            <a:pPr marL="0" indent="0">
              <a:buNone/>
            </a:pPr>
            <a:endParaRPr lang="en-GB" sz="2800" dirty="0" smtClean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GB" sz="2800" dirty="0" err="1">
                <a:latin typeface="CCW Cursive Writing 7" pitchFamily="66" charset="0"/>
              </a:rPr>
              <a:t>b</a:t>
            </a:r>
            <a:r>
              <a:rPr lang="en-GB" sz="2800" dirty="0" err="1" smtClean="0">
                <a:latin typeface="CCW Cursive Writing 7" pitchFamily="66" charset="0"/>
              </a:rPr>
              <a:t>el</a:t>
            </a:r>
            <a:r>
              <a:rPr lang="en-GB" sz="2800" dirty="0" smtClean="0">
                <a:latin typeface="CCW Cursive Writing 7" pitchFamily="66" charset="0"/>
              </a:rPr>
              <a:t>		</a:t>
            </a:r>
            <a:r>
              <a:rPr lang="en-GB" sz="2800" dirty="0" err="1" smtClean="0">
                <a:latin typeface="CCW Cursive Writing 7" pitchFamily="66" charset="0"/>
              </a:rPr>
              <a:t>ie</a:t>
            </a:r>
            <a:r>
              <a:rPr lang="en-GB" sz="2800" dirty="0" smtClean="0">
                <a:latin typeface="CCW Cursive Writing 7" pitchFamily="66" charset="0"/>
              </a:rPr>
              <a:t>		</a:t>
            </a:r>
            <a:r>
              <a:rPr lang="en-GB" sz="2800" dirty="0" err="1" smtClean="0">
                <a:latin typeface="CCW Cursive Writing 7" pitchFamily="66" charset="0"/>
              </a:rPr>
              <a:t>va</a:t>
            </a:r>
            <a:r>
              <a:rPr lang="en-GB" sz="2800" dirty="0" smtClean="0">
                <a:latin typeface="CCW Cursive Writing 7" pitchFamily="66" charset="0"/>
              </a:rPr>
              <a:t>		</a:t>
            </a:r>
            <a:r>
              <a:rPr lang="en-GB" sz="2800" dirty="0" err="1" smtClean="0">
                <a:latin typeface="CCW Cursive Writing 7" pitchFamily="66" charset="0"/>
              </a:rPr>
              <a:t>ble</a:t>
            </a:r>
            <a:endParaRPr lang="en-GB" sz="2800" dirty="0" smtClean="0">
              <a:latin typeface="CCW Cursive Writing 7" pitchFamily="66" charset="0"/>
            </a:endParaRPr>
          </a:p>
          <a:p>
            <a:pPr marL="0" indent="0">
              <a:buNone/>
            </a:pPr>
            <a:endParaRPr lang="en-GB" sz="2800" dirty="0" smtClean="0">
              <a:latin typeface="CCW Cursive Writing 7" pitchFamily="66" charset="0"/>
            </a:endParaRPr>
          </a:p>
          <a:p>
            <a:pPr marL="0" indent="0">
              <a:buNone/>
            </a:pPr>
            <a:endParaRPr lang="en-GB" sz="2800" dirty="0" smtClean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GB" sz="2800" dirty="0">
                <a:latin typeface="CCW Cursive Writing 7" pitchFamily="66" charset="0"/>
              </a:rPr>
              <a:t>b</a:t>
            </a:r>
            <a:r>
              <a:rPr lang="en-GB" sz="2800" dirty="0" smtClean="0">
                <a:latin typeface="CCW Cursive Writing 7" pitchFamily="66" charset="0"/>
              </a:rPr>
              <a:t>reak		</a:t>
            </a:r>
            <a:r>
              <a:rPr lang="en-GB" sz="2800" dirty="0" err="1" smtClean="0">
                <a:latin typeface="CCW Cursive Writing 7" pitchFamily="66" charset="0"/>
              </a:rPr>
              <a:t>ab</a:t>
            </a:r>
            <a:r>
              <a:rPr lang="en-GB" sz="2800" dirty="0" smtClean="0">
                <a:latin typeface="CCW Cursive Writing 7" pitchFamily="66" charset="0"/>
              </a:rPr>
              <a:t>		le</a:t>
            </a:r>
          </a:p>
          <a:p>
            <a:pPr marL="0" indent="0">
              <a:buNone/>
            </a:pPr>
            <a:endParaRPr lang="en-GB" sz="2800" dirty="0" smtClean="0">
              <a:latin typeface="CCW Cursive Writing 7" pitchFamily="66" charset="0"/>
            </a:endParaRPr>
          </a:p>
          <a:p>
            <a:pPr marL="0" indent="0">
              <a:buNone/>
            </a:pPr>
            <a:endParaRPr lang="en-GB" sz="2800" dirty="0" smtClean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GB" sz="2800" dirty="0">
                <a:latin typeface="CCW Cursive Writing 7" pitchFamily="66" charset="0"/>
              </a:rPr>
              <a:t>e</a:t>
            </a:r>
            <a:r>
              <a:rPr lang="en-GB" sz="2800" dirty="0" smtClean="0">
                <a:latin typeface="CCW Cursive Writing 7" pitchFamily="66" charset="0"/>
              </a:rPr>
              <a:t>n 		joy		</a:t>
            </a:r>
            <a:r>
              <a:rPr lang="en-GB" sz="2800" dirty="0" err="1" smtClean="0">
                <a:latin typeface="CCW Cursive Writing 7" pitchFamily="66" charset="0"/>
              </a:rPr>
              <a:t>ab</a:t>
            </a:r>
            <a:r>
              <a:rPr lang="en-GB" sz="2800" dirty="0" smtClean="0">
                <a:latin typeface="CCW Cursive Writing 7" pitchFamily="66" charset="0"/>
              </a:rPr>
              <a:t>		le</a:t>
            </a:r>
          </a:p>
          <a:p>
            <a:pPr marL="0" indent="0">
              <a:buNone/>
            </a:pPr>
            <a:endParaRPr lang="en-GB" sz="2800" dirty="0" smtClean="0">
              <a:latin typeface="CCW Cursive Writing 7" pitchFamily="66" charset="0"/>
            </a:endParaRPr>
          </a:p>
          <a:p>
            <a:pPr marL="0" indent="0">
              <a:buNone/>
            </a:pPr>
            <a:endParaRPr lang="en-GB" sz="2800" dirty="0" smtClean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GB" sz="2800" dirty="0">
                <a:latin typeface="CCW Cursive Writing 7" pitchFamily="66" charset="0"/>
              </a:rPr>
              <a:t>e</a:t>
            </a:r>
            <a:r>
              <a:rPr lang="en-GB" sz="2800" dirty="0" smtClean="0">
                <a:latin typeface="CCW Cursive Writing 7" pitchFamily="66" charset="0"/>
              </a:rPr>
              <a:t>x		</a:t>
            </a:r>
            <a:r>
              <a:rPr lang="en-GB" sz="2800" dirty="0" err="1" smtClean="0">
                <a:latin typeface="CCW Cursive Writing 7" pitchFamily="66" charset="0"/>
              </a:rPr>
              <a:t>cep</a:t>
            </a:r>
            <a:r>
              <a:rPr lang="en-GB" sz="2800" dirty="0" smtClean="0">
                <a:latin typeface="CCW Cursive Writing 7" pitchFamily="66" charset="0"/>
              </a:rPr>
              <a:t>		</a:t>
            </a:r>
            <a:r>
              <a:rPr lang="en-GB" sz="2800" dirty="0" err="1" smtClean="0">
                <a:latin typeface="CCW Cursive Writing 7" pitchFamily="66" charset="0"/>
              </a:rPr>
              <a:t>tion</a:t>
            </a:r>
            <a:r>
              <a:rPr lang="en-GB" sz="2800" dirty="0" smtClean="0">
                <a:latin typeface="CCW Cursive Writing 7" pitchFamily="66" charset="0"/>
              </a:rPr>
              <a:t>	</a:t>
            </a:r>
            <a:r>
              <a:rPr lang="en-GB" sz="2800" dirty="0" err="1" smtClean="0">
                <a:latin typeface="CCW Cursive Writing 7" pitchFamily="66" charset="0"/>
              </a:rPr>
              <a:t>ab</a:t>
            </a:r>
            <a:r>
              <a:rPr lang="en-GB" sz="2800" dirty="0" smtClean="0">
                <a:latin typeface="CCW Cursive Writing 7" pitchFamily="66" charset="0"/>
              </a:rPr>
              <a:t>		le</a:t>
            </a:r>
          </a:p>
        </p:txBody>
      </p:sp>
      <p:sp>
        <p:nvSpPr>
          <p:cNvPr id="4" name="Rectangle 3"/>
          <p:cNvSpPr/>
          <p:nvPr/>
        </p:nvSpPr>
        <p:spPr>
          <a:xfrm>
            <a:off x="5816576" y="1178876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GB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325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835" y="265766"/>
            <a:ext cx="8609480" cy="61888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solidFill>
                  <a:srgbClr val="FF0000"/>
                </a:solidFill>
                <a:latin typeface="CCW Cursive Writing 7" pitchFamily="66" charset="0"/>
              </a:rPr>
              <a:t>a</a:t>
            </a:r>
            <a:r>
              <a:rPr lang="en-GB" sz="2800" dirty="0" smtClean="0">
                <a:solidFill>
                  <a:srgbClr val="FF0000"/>
                </a:solidFill>
                <a:latin typeface="CCW Cursive Writing 7" pitchFamily="66" charset="0"/>
              </a:rPr>
              <a:t>dapt</a:t>
            </a:r>
            <a:r>
              <a:rPr lang="en-GB" sz="2800" dirty="0" smtClean="0">
                <a:latin typeface="CCW Cursive Writing 7" pitchFamily="66" charset="0"/>
              </a:rPr>
              <a:t>able</a:t>
            </a:r>
          </a:p>
          <a:p>
            <a:pPr marL="0" indent="0">
              <a:buNone/>
            </a:pPr>
            <a:r>
              <a:rPr lang="en-GB" sz="2800" dirty="0">
                <a:latin typeface="CCW Cursive Writing 7" pitchFamily="66" charset="0"/>
              </a:rPr>
              <a:t>b</a:t>
            </a:r>
            <a:r>
              <a:rPr lang="en-GB" sz="2800" dirty="0" smtClean="0">
                <a:latin typeface="CCW Cursive Writing 7" pitchFamily="66" charset="0"/>
              </a:rPr>
              <a:t>elie</a:t>
            </a:r>
            <a:r>
              <a:rPr lang="en-GB" sz="2800" dirty="0" smtClean="0">
                <a:solidFill>
                  <a:srgbClr val="7030A0"/>
                </a:solidFill>
                <a:latin typeface="CCW Cursive Writing 7" pitchFamily="66" charset="0"/>
              </a:rPr>
              <a:t>va</a:t>
            </a:r>
            <a:r>
              <a:rPr lang="en-GB" sz="2800" dirty="0" smtClean="0">
                <a:latin typeface="CCW Cursive Writing 7" pitchFamily="66" charset="0"/>
              </a:rPr>
              <a:t>ble</a:t>
            </a:r>
          </a:p>
          <a:p>
            <a:pPr marL="0" indent="0">
              <a:buNone/>
            </a:pPr>
            <a:r>
              <a:rPr lang="en-GB" sz="2800" dirty="0">
                <a:solidFill>
                  <a:srgbClr val="FF0000"/>
                </a:solidFill>
                <a:latin typeface="CCW Cursive Writing 7" pitchFamily="66" charset="0"/>
              </a:rPr>
              <a:t>b</a:t>
            </a:r>
            <a:r>
              <a:rPr lang="en-GB" sz="2800" dirty="0" smtClean="0">
                <a:solidFill>
                  <a:srgbClr val="FF0000"/>
                </a:solidFill>
                <a:latin typeface="CCW Cursive Writing 7" pitchFamily="66" charset="0"/>
              </a:rPr>
              <a:t>reak</a:t>
            </a:r>
            <a:r>
              <a:rPr lang="en-GB" sz="2800" dirty="0" smtClean="0">
                <a:latin typeface="CCW Cursive Writing 7" pitchFamily="66" charset="0"/>
              </a:rPr>
              <a:t>able</a:t>
            </a:r>
          </a:p>
          <a:p>
            <a:pPr marL="0" indent="0">
              <a:buNone/>
            </a:pPr>
            <a:r>
              <a:rPr lang="en-GB" sz="2800" dirty="0">
                <a:solidFill>
                  <a:srgbClr val="FF0000"/>
                </a:solidFill>
                <a:latin typeface="CCW Cursive Writing 7" pitchFamily="66" charset="0"/>
              </a:rPr>
              <a:t>c</a:t>
            </a:r>
            <a:r>
              <a:rPr lang="en-GB" sz="2800" dirty="0" smtClean="0">
                <a:solidFill>
                  <a:srgbClr val="FF0000"/>
                </a:solidFill>
                <a:latin typeface="CCW Cursive Writing 7" pitchFamily="66" charset="0"/>
              </a:rPr>
              <a:t>omfort</a:t>
            </a:r>
            <a:r>
              <a:rPr lang="en-GB" sz="2800" dirty="0" smtClean="0">
                <a:latin typeface="CCW Cursive Writing 7" pitchFamily="66" charset="0"/>
              </a:rPr>
              <a:t>able</a:t>
            </a:r>
          </a:p>
          <a:p>
            <a:pPr marL="0" indent="0">
              <a:buNone/>
            </a:pPr>
            <a:r>
              <a:rPr lang="en-GB" sz="2800" dirty="0">
                <a:solidFill>
                  <a:srgbClr val="FF0000"/>
                </a:solidFill>
                <a:latin typeface="CCW Cursive Writing 7" pitchFamily="66" charset="0"/>
              </a:rPr>
              <a:t>e</a:t>
            </a:r>
            <a:r>
              <a:rPr lang="en-GB" sz="2800" dirty="0" smtClean="0">
                <a:solidFill>
                  <a:srgbClr val="FF0000"/>
                </a:solidFill>
                <a:latin typeface="CCW Cursive Writing 7" pitchFamily="66" charset="0"/>
              </a:rPr>
              <a:t>njoy</a:t>
            </a:r>
            <a:r>
              <a:rPr lang="en-GB" sz="2800" dirty="0" smtClean="0">
                <a:latin typeface="CCW Cursive Writing 7" pitchFamily="66" charset="0"/>
              </a:rPr>
              <a:t>able</a:t>
            </a:r>
          </a:p>
          <a:p>
            <a:pPr marL="0" indent="0">
              <a:buNone/>
            </a:pPr>
            <a:r>
              <a:rPr lang="en-GB" sz="2800" dirty="0">
                <a:solidFill>
                  <a:srgbClr val="FF0000"/>
                </a:solidFill>
                <a:latin typeface="CCW Cursive Writing 7" pitchFamily="66" charset="0"/>
              </a:rPr>
              <a:t>e</a:t>
            </a:r>
            <a:r>
              <a:rPr lang="en-GB" sz="2800" dirty="0" smtClean="0">
                <a:solidFill>
                  <a:srgbClr val="FF0000"/>
                </a:solidFill>
                <a:latin typeface="CCW Cursive Writing 7" pitchFamily="66" charset="0"/>
              </a:rPr>
              <a:t>xception</a:t>
            </a:r>
            <a:r>
              <a:rPr lang="en-GB" sz="2800" dirty="0" smtClean="0">
                <a:latin typeface="CCW Cursive Writing 7" pitchFamily="66" charset="0"/>
              </a:rPr>
              <a:t>able</a:t>
            </a:r>
          </a:p>
          <a:p>
            <a:pPr marL="0" indent="0">
              <a:buNone/>
            </a:pPr>
            <a:r>
              <a:rPr lang="en-GB" sz="2800" dirty="0">
                <a:solidFill>
                  <a:srgbClr val="FF0000"/>
                </a:solidFill>
                <a:latin typeface="CCW Cursive Writing 7" pitchFamily="66" charset="0"/>
              </a:rPr>
              <a:t>a</a:t>
            </a:r>
            <a:r>
              <a:rPr lang="en-GB" sz="2800" dirty="0" smtClean="0">
                <a:solidFill>
                  <a:srgbClr val="FF0000"/>
                </a:solidFill>
                <a:latin typeface="CCW Cursive Writing 7" pitchFamily="66" charset="0"/>
              </a:rPr>
              <a:t>ccess</a:t>
            </a:r>
            <a:r>
              <a:rPr lang="en-GB" sz="2800" dirty="0" smtClean="0">
                <a:latin typeface="CCW Cursive Writing 7" pitchFamily="66" charset="0"/>
              </a:rPr>
              <a:t>ible</a:t>
            </a:r>
          </a:p>
          <a:p>
            <a:pPr marL="0" indent="0">
              <a:buNone/>
            </a:pPr>
            <a:r>
              <a:rPr lang="en-GB" sz="2800" dirty="0">
                <a:latin typeface="CCW Cursive Writing 7" pitchFamily="66" charset="0"/>
              </a:rPr>
              <a:t>e</a:t>
            </a:r>
            <a:r>
              <a:rPr lang="en-GB" sz="2800" dirty="0" smtClean="0">
                <a:latin typeface="CCW Cursive Writing 7" pitchFamily="66" charset="0"/>
              </a:rPr>
              <a:t>ligible</a:t>
            </a:r>
          </a:p>
          <a:p>
            <a:pPr marL="0" indent="0">
              <a:buNone/>
            </a:pPr>
            <a:r>
              <a:rPr lang="en-GB" sz="2800" dirty="0">
                <a:latin typeface="CCW Cursive Writing 7" pitchFamily="66" charset="0"/>
              </a:rPr>
              <a:t>f</a:t>
            </a:r>
            <a:r>
              <a:rPr lang="en-GB" sz="2800" dirty="0" smtClean="0">
                <a:latin typeface="CCW Cursive Writing 7" pitchFamily="66" charset="0"/>
              </a:rPr>
              <a:t>lexible</a:t>
            </a:r>
          </a:p>
          <a:p>
            <a:pPr marL="0" indent="0">
              <a:buNone/>
            </a:pPr>
            <a:r>
              <a:rPr lang="en-GB" sz="2800" dirty="0">
                <a:latin typeface="CCW Cursive Writing 7" pitchFamily="66" charset="0"/>
              </a:rPr>
              <a:t>i</a:t>
            </a:r>
            <a:r>
              <a:rPr lang="en-GB" sz="2800" dirty="0" smtClean="0">
                <a:latin typeface="CCW Cursive Writing 7" pitchFamily="66" charset="0"/>
              </a:rPr>
              <a:t>mpossible</a:t>
            </a:r>
          </a:p>
          <a:p>
            <a:pPr marL="0" indent="0">
              <a:buNone/>
            </a:pPr>
            <a:r>
              <a:rPr lang="en-GB" sz="2800" dirty="0">
                <a:latin typeface="CCW Cursive Writing 7" pitchFamily="66" charset="0"/>
              </a:rPr>
              <a:t>h</a:t>
            </a:r>
            <a:r>
              <a:rPr lang="en-GB" sz="2800" dirty="0" smtClean="0">
                <a:latin typeface="CCW Cursive Writing 7" pitchFamily="66" charset="0"/>
              </a:rPr>
              <a:t>orrible</a:t>
            </a:r>
          </a:p>
          <a:p>
            <a:pPr marL="0" indent="0">
              <a:buNone/>
            </a:pPr>
            <a:r>
              <a:rPr lang="en-GB" sz="2800" dirty="0">
                <a:latin typeface="CCW Cursive Writing 7" pitchFamily="66" charset="0"/>
              </a:rPr>
              <a:t>v</a:t>
            </a:r>
            <a:r>
              <a:rPr lang="en-GB" sz="2800" dirty="0" smtClean="0">
                <a:latin typeface="CCW Cursive Writing 7" pitchFamily="66" charset="0"/>
              </a:rPr>
              <a:t>isible</a:t>
            </a:r>
          </a:p>
        </p:txBody>
      </p:sp>
      <p:sp>
        <p:nvSpPr>
          <p:cNvPr id="4" name="Rectangle 3"/>
          <p:cNvSpPr/>
          <p:nvPr/>
        </p:nvSpPr>
        <p:spPr>
          <a:xfrm>
            <a:off x="5816576" y="1178876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GB" sz="280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CW Cursive Writing 7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730372" y="563324"/>
            <a:ext cx="5464958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685800" indent="-685800" algn="ctr">
              <a:buFont typeface="Arial" pitchFamily="34" charset="0"/>
              <a:buChar char="•"/>
            </a:pPr>
            <a:r>
              <a:rPr lang="en-US" sz="40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CW Cursive Writing 7" pitchFamily="66" charset="0"/>
              </a:rPr>
              <a:t>root word</a:t>
            </a:r>
          </a:p>
          <a:p>
            <a:pPr marL="685800" indent="-685800" algn="ctr">
              <a:buFont typeface="Arial" pitchFamily="34" charset="0"/>
              <a:buChar char="•"/>
            </a:pPr>
            <a:r>
              <a:rPr lang="en-US" sz="40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CW Cursive Writing 7" pitchFamily="66" charset="0"/>
              </a:rPr>
              <a:t>suffix</a:t>
            </a:r>
          </a:p>
          <a:p>
            <a:pPr marL="685800" indent="-685800" algn="ctr">
              <a:buFont typeface="Arial" pitchFamily="34" charset="0"/>
              <a:buChar char="•"/>
            </a:pPr>
            <a:endParaRPr lang="en-US" sz="40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CW Cursive Writing 7" pitchFamily="66" charset="0"/>
            </a:endParaRPr>
          </a:p>
          <a:p>
            <a:pPr marL="685800" indent="-685800" algn="ctr">
              <a:buFont typeface="Arial" pitchFamily="34" charset="0"/>
              <a:buChar char="•"/>
            </a:pPr>
            <a:endParaRPr lang="en-US" sz="40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4F81BD">
                      <a:tint val="40000"/>
                      <a:satMod val="250000"/>
                    </a:srgbClr>
                  </a:gs>
                  <a:gs pos="9000">
                    <a:srgbClr val="4F81BD">
                      <a:tint val="52000"/>
                      <a:satMod val="300000"/>
                    </a:srgbClr>
                  </a:gs>
                  <a:gs pos="50000">
                    <a:srgbClr val="4F81BD">
                      <a:shade val="20000"/>
                      <a:satMod val="300000"/>
                    </a:srgbClr>
                  </a:gs>
                  <a:gs pos="79000">
                    <a:srgbClr val="4F81BD">
                      <a:tint val="52000"/>
                      <a:satMod val="300000"/>
                    </a:srgbClr>
                  </a:gs>
                  <a:gs pos="100000">
                    <a:srgbClr val="4F81BD">
                      <a:tint val="40000"/>
                      <a:satMod val="250000"/>
                    </a:srgbClr>
                  </a:gs>
                </a:gsLst>
                <a:lin ang="5400000"/>
              </a:gradFill>
              <a:latin typeface="CCW Cursive Writing 7" pitchFamily="66" charset="0"/>
            </a:endParaRPr>
          </a:p>
          <a:p>
            <a:pPr marL="685800" indent="-685800" algn="ctr">
              <a:buFont typeface="Arial" pitchFamily="34" charset="0"/>
              <a:buChar char="•"/>
            </a:pPr>
            <a:r>
              <a:rPr lang="en-US" sz="40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4F81BD">
                        <a:tint val="40000"/>
                        <a:satMod val="250000"/>
                      </a:srgbClr>
                    </a:gs>
                    <a:gs pos="9000">
                      <a:srgbClr val="4F81BD">
                        <a:tint val="52000"/>
                        <a:satMod val="300000"/>
                      </a:srgbClr>
                    </a:gs>
                    <a:gs pos="50000">
                      <a:srgbClr val="4F81BD">
                        <a:shade val="20000"/>
                        <a:satMod val="300000"/>
                      </a:srgbClr>
                    </a:gs>
                    <a:gs pos="79000">
                      <a:srgbClr val="4F81BD">
                        <a:tint val="52000"/>
                        <a:satMod val="300000"/>
                      </a:srgbClr>
                    </a:gs>
                    <a:gs pos="100000">
                      <a:srgbClr val="4F81BD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latin typeface="CCW Cursive Writing 7" pitchFamily="66" charset="0"/>
              </a:rPr>
              <a:t>exceptions?</a:t>
            </a:r>
          </a:p>
        </p:txBody>
      </p:sp>
    </p:spTree>
    <p:extLst>
      <p:ext uri="{BB962C8B-B14F-4D97-AF65-F5344CB8AC3E}">
        <p14:creationId xmlns:p14="http://schemas.microsoft.com/office/powerpoint/2010/main" val="233515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66" t="17672" r="2459" b="21121"/>
          <a:stretch/>
        </p:blipFill>
        <p:spPr bwMode="auto">
          <a:xfrm>
            <a:off x="323528" y="289012"/>
            <a:ext cx="8604448" cy="656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087419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5" t="17456" r="52623" b="23061"/>
          <a:stretch/>
        </p:blipFill>
        <p:spPr bwMode="auto">
          <a:xfrm>
            <a:off x="494746" y="188640"/>
            <a:ext cx="8325726" cy="6365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24430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2060"/>
                </a:solidFill>
                <a:latin typeface="CCW Cursive Writing 7" pitchFamily="66" charset="0"/>
              </a:rPr>
              <a:t>See our website for more</a:t>
            </a:r>
            <a:endParaRPr lang="en-GB" dirty="0">
              <a:solidFill>
                <a:srgbClr val="002060"/>
              </a:solidFill>
              <a:latin typeface="CCW Cursive Writing 7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4021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08" t="26306" r="22065" b="50560"/>
          <a:stretch/>
        </p:blipFill>
        <p:spPr bwMode="auto">
          <a:xfrm>
            <a:off x="0" y="779817"/>
            <a:ext cx="9036496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4211960" y="2924944"/>
            <a:ext cx="115212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6962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word of the d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160" y="116632"/>
            <a:ext cx="8153400" cy="420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4509120"/>
            <a:ext cx="8424936" cy="203132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406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9" t="13060" r="19338" b="6250"/>
          <a:stretch/>
        </p:blipFill>
        <p:spPr bwMode="auto">
          <a:xfrm>
            <a:off x="444659" y="260648"/>
            <a:ext cx="8259023" cy="6190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706101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9" t="13105" r="15099" b="6250"/>
          <a:stretch/>
        </p:blipFill>
        <p:spPr bwMode="auto">
          <a:xfrm>
            <a:off x="29497" y="332656"/>
            <a:ext cx="9114503" cy="5899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232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88640"/>
            <a:ext cx="8435280" cy="60095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b="1" u="sng" dirty="0">
                <a:latin typeface="CCW Cursive Writing 7" pitchFamily="66" charset="0"/>
              </a:rPr>
              <a:t>Describe the Word</a:t>
            </a:r>
            <a:endParaRPr lang="en-GB" sz="1400" dirty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US" sz="1400" b="1" dirty="0">
                <a:latin typeface="CCW Cursive Writing 7" pitchFamily="66" charset="0"/>
              </a:rPr>
              <a:t> </a:t>
            </a:r>
            <a:endParaRPr lang="en-GB" sz="1400" dirty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US" sz="1400" dirty="0">
                <a:latin typeface="CCW Cursive Writing 7" pitchFamily="66" charset="0"/>
              </a:rPr>
              <a:t>Use this activity to help children spell high-frequency words, cross-curricular words and common errors.</a:t>
            </a:r>
            <a:endParaRPr lang="en-GB" sz="1400" dirty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US" sz="1400" dirty="0">
                <a:latin typeface="CCW Cursive Writing 7" pitchFamily="66" charset="0"/>
              </a:rPr>
              <a:t> </a:t>
            </a:r>
            <a:endParaRPr lang="en-GB" sz="1400" dirty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US" sz="1400" b="1" dirty="0" smtClean="0">
                <a:latin typeface="CCW Cursive Writing 7" pitchFamily="66" charset="0"/>
              </a:rPr>
              <a:t>Resources</a:t>
            </a:r>
            <a:r>
              <a:rPr lang="en-US" sz="1400" b="1" dirty="0">
                <a:latin typeface="CCW Cursive Writing 7" pitchFamily="66" charset="0"/>
              </a:rPr>
              <a:t>:</a:t>
            </a:r>
            <a:endParaRPr lang="en-GB" sz="1400" dirty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US" sz="1400" dirty="0" smtClean="0">
                <a:latin typeface="CCW Cursive Writing 7" pitchFamily="66" charset="0"/>
              </a:rPr>
              <a:t>Set </a:t>
            </a:r>
            <a:r>
              <a:rPr lang="en-US" sz="1400" dirty="0">
                <a:latin typeface="CCW Cursive Writing 7" pitchFamily="66" charset="0"/>
              </a:rPr>
              <a:t>of word cards and blank strips of card and small</a:t>
            </a:r>
            <a:endParaRPr lang="en-GB" sz="1400" dirty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US" sz="1400" dirty="0">
                <a:latin typeface="CCW Cursive Writing 7" pitchFamily="66" charset="0"/>
              </a:rPr>
              <a:t>         whiteboards (for writing sentences)</a:t>
            </a:r>
            <a:endParaRPr lang="en-GB" sz="1400" dirty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US" sz="1400" dirty="0">
                <a:latin typeface="CCW Cursive Writing 7" pitchFamily="66" charset="0"/>
              </a:rPr>
              <a:t> </a:t>
            </a:r>
            <a:endParaRPr lang="en-GB" sz="1400" dirty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US" sz="1400" b="1" dirty="0">
                <a:latin typeface="CCW Cursive Writing 7" pitchFamily="66" charset="0"/>
              </a:rPr>
              <a:t>Activity:</a:t>
            </a:r>
            <a:endParaRPr lang="en-GB" sz="1400" dirty="0">
              <a:latin typeface="CCW Cursive Writing 7" pitchFamily="66" charset="0"/>
            </a:endParaRPr>
          </a:p>
          <a:p>
            <a:r>
              <a:rPr lang="en-US" sz="1400" dirty="0">
                <a:latin typeface="CCW Cursive Writing 7" pitchFamily="66" charset="0"/>
              </a:rPr>
              <a:t>Select a </a:t>
            </a:r>
            <a:r>
              <a:rPr lang="en-US" sz="1400" dirty="0" smtClean="0">
                <a:latin typeface="CCW Cursive Writing 7" pitchFamily="66" charset="0"/>
              </a:rPr>
              <a:t>word</a:t>
            </a:r>
            <a:endParaRPr lang="en-GB" sz="1400" dirty="0">
              <a:latin typeface="CCW Cursive Writing 7" pitchFamily="66" charset="0"/>
            </a:endParaRPr>
          </a:p>
          <a:p>
            <a:r>
              <a:rPr lang="en-US" sz="1400" dirty="0">
                <a:latin typeface="CCW Cursive Writing 7" pitchFamily="66" charset="0"/>
              </a:rPr>
              <a:t>‘Take it apart and put it back together’;</a:t>
            </a:r>
            <a:endParaRPr lang="en-GB" sz="1400" dirty="0">
              <a:latin typeface="CCW Cursive Writing 7" pitchFamily="66" charset="0"/>
            </a:endParaRPr>
          </a:p>
          <a:p>
            <a:r>
              <a:rPr lang="en-US" sz="1400" dirty="0">
                <a:latin typeface="CCW Cursive Writing 7" pitchFamily="66" charset="0"/>
              </a:rPr>
              <a:t>Choose a word card and write it on your whiteboard;</a:t>
            </a:r>
            <a:endParaRPr lang="en-GB" sz="1400" dirty="0">
              <a:latin typeface="CCW Cursive Writing 7" pitchFamily="66" charset="0"/>
            </a:endParaRPr>
          </a:p>
          <a:p>
            <a:r>
              <a:rPr lang="en-US" sz="1400" dirty="0">
                <a:latin typeface="CCW Cursive Writing 7" pitchFamily="66" charset="0"/>
              </a:rPr>
              <a:t>Say the word out loud to your friend and clap the</a:t>
            </a:r>
            <a:endParaRPr lang="en-GB" sz="1400" dirty="0">
              <a:latin typeface="CCW Cursive Writing 7" pitchFamily="66" charset="0"/>
            </a:endParaRPr>
          </a:p>
          <a:p>
            <a:r>
              <a:rPr lang="en-US" sz="1400" dirty="0">
                <a:latin typeface="CCW Cursive Writing 7" pitchFamily="66" charset="0"/>
              </a:rPr>
              <a:t>syllables – underline these on your whiteboard;</a:t>
            </a:r>
            <a:endParaRPr lang="en-GB" sz="1400" dirty="0">
              <a:latin typeface="CCW Cursive Writing 7" pitchFamily="66" charset="0"/>
            </a:endParaRPr>
          </a:p>
          <a:p>
            <a:r>
              <a:rPr lang="en-US" sz="1400" dirty="0">
                <a:latin typeface="CCW Cursive Writing 7" pitchFamily="66" charset="0"/>
              </a:rPr>
              <a:t>Count the phonemes and hold up the correct number of</a:t>
            </a:r>
            <a:endParaRPr lang="en-GB" sz="1400" dirty="0">
              <a:latin typeface="CCW Cursive Writing 7" pitchFamily="66" charset="0"/>
            </a:endParaRPr>
          </a:p>
          <a:p>
            <a:r>
              <a:rPr lang="en-US" sz="1400" dirty="0">
                <a:latin typeface="CCW Cursive Writing 7" pitchFamily="66" charset="0"/>
              </a:rPr>
              <a:t>fingers. Draw in the sound buttons;</a:t>
            </a:r>
            <a:endParaRPr lang="en-GB" sz="1400" dirty="0">
              <a:latin typeface="CCW Cursive Writing 7" pitchFamily="66" charset="0"/>
            </a:endParaRPr>
          </a:p>
          <a:p>
            <a:r>
              <a:rPr lang="en-US" sz="1400" dirty="0">
                <a:latin typeface="CCW Cursive Writing 7" pitchFamily="66" charset="0"/>
              </a:rPr>
              <a:t>Spot any other features – note and highlight these parts</a:t>
            </a:r>
            <a:endParaRPr lang="en-GB" sz="1400" dirty="0">
              <a:latin typeface="CCW Cursive Writing 7" pitchFamily="66" charset="0"/>
            </a:endParaRPr>
          </a:p>
          <a:p>
            <a:r>
              <a:rPr lang="en-US" sz="1400" dirty="0">
                <a:latin typeface="CCW Cursive Writing 7" pitchFamily="66" charset="0"/>
              </a:rPr>
              <a:t>of the word, e.g. prefixes, suffixes, root words;</a:t>
            </a:r>
            <a:endParaRPr lang="en-GB" sz="1400" dirty="0">
              <a:latin typeface="CCW Cursive Writing 7" pitchFamily="66" charset="0"/>
            </a:endParaRPr>
          </a:p>
          <a:p>
            <a:r>
              <a:rPr lang="en-US" sz="1400" dirty="0">
                <a:latin typeface="CCW Cursive Writing 7" pitchFamily="66" charset="0"/>
              </a:rPr>
              <a:t>Put all the findings together in a sentence; </a:t>
            </a:r>
            <a:endParaRPr lang="en-GB" sz="1400" dirty="0">
              <a:latin typeface="CCW Cursive Writing 7" pitchFamily="66" charset="0"/>
            </a:endParaRPr>
          </a:p>
          <a:p>
            <a:r>
              <a:rPr lang="en-US" sz="1400" dirty="0">
                <a:latin typeface="CCW Cursive Writing 7" pitchFamily="66" charset="0"/>
              </a:rPr>
              <a:t>This word has ….. syllables, …. Phonemes and …..</a:t>
            </a:r>
            <a:endParaRPr lang="en-GB" sz="1400" dirty="0">
              <a:latin typeface="CCW Cursive Writing 7" pitchFamily="66" charset="0"/>
            </a:endParaRPr>
          </a:p>
          <a:p>
            <a:r>
              <a:rPr lang="en-US" sz="1400" dirty="0">
                <a:latin typeface="CCW Cursive Writing 7" pitchFamily="66" charset="0"/>
              </a:rPr>
              <a:t>Write your sentence on a strip of card;</a:t>
            </a:r>
            <a:endParaRPr lang="en-GB" sz="1400" dirty="0">
              <a:latin typeface="CCW Cursive Writing 7" pitchFamily="66" charset="0"/>
            </a:endParaRPr>
          </a:p>
          <a:p>
            <a:r>
              <a:rPr lang="en-US" sz="1400" dirty="0">
                <a:latin typeface="CCW Cursive Writing 7" pitchFamily="66" charset="0"/>
              </a:rPr>
              <a:t>Try describing a word using syllables, phonemes, prefixes,</a:t>
            </a:r>
            <a:endParaRPr lang="en-GB" sz="1400" dirty="0">
              <a:latin typeface="CCW Cursive Writing 7" pitchFamily="66" charset="0"/>
            </a:endParaRPr>
          </a:p>
          <a:p>
            <a:r>
              <a:rPr lang="en-US" sz="1400" dirty="0">
                <a:latin typeface="CCW Cursive Writing 7" pitchFamily="66" charset="0"/>
              </a:rPr>
              <a:t>suffixes, root words and </a:t>
            </a:r>
            <a:r>
              <a:rPr lang="en-US" sz="1400" dirty="0" smtClean="0">
                <a:latin typeface="CCW Cursive Writing 7" pitchFamily="66" charset="0"/>
              </a:rPr>
              <a:t>meaning</a:t>
            </a:r>
            <a:endParaRPr lang="en-GB" sz="1400" dirty="0">
              <a:latin typeface="CCW Cursive Writing 7" pitchFamily="66" charset="0"/>
            </a:endParaRPr>
          </a:p>
          <a:p>
            <a:pPr marL="0" indent="0">
              <a:buNone/>
            </a:pPr>
            <a:endParaRPr lang="en-GB" sz="1400" dirty="0"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00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616624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b="1" u="sng" dirty="0">
                <a:latin typeface="CCW Cursive Writing 7" pitchFamily="66" charset="0"/>
              </a:rPr>
              <a:t>Have You Spotted It?</a:t>
            </a:r>
            <a:endParaRPr lang="en-GB" dirty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CW Cursive Writing 7" pitchFamily="66" charset="0"/>
              </a:rPr>
              <a:t> </a:t>
            </a:r>
            <a:endParaRPr lang="en-GB" dirty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CW Cursive Writing 7" pitchFamily="66" charset="0"/>
              </a:rPr>
              <a:t>Use this activity to identify focus words in a text and to understand their function.</a:t>
            </a:r>
            <a:endParaRPr lang="en-GB" dirty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CW Cursive Writing 7" pitchFamily="66" charset="0"/>
              </a:rPr>
              <a:t> </a:t>
            </a:r>
            <a:endParaRPr lang="en-GB" dirty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US" b="1" dirty="0">
                <a:latin typeface="CCW Cursive Writing 7" pitchFamily="66" charset="0"/>
              </a:rPr>
              <a:t>Resources: </a:t>
            </a:r>
            <a:endParaRPr lang="en-GB" dirty="0">
              <a:latin typeface="CCW Cursive Writing 7" pitchFamily="66" charset="0"/>
            </a:endParaRPr>
          </a:p>
          <a:p>
            <a:pPr marL="0" lvl="0" indent="0">
              <a:buNone/>
            </a:pPr>
            <a:r>
              <a:rPr lang="en-US" dirty="0">
                <a:latin typeface="CCW Cursive Writing 7" pitchFamily="66" charset="0"/>
              </a:rPr>
              <a:t>A card for each child with the focus word or word-part;</a:t>
            </a:r>
            <a:endParaRPr lang="en-GB" dirty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CW Cursive Writing 7" pitchFamily="66" charset="0"/>
              </a:rPr>
              <a:t>    e.g. ‘</a:t>
            </a:r>
            <a:r>
              <a:rPr lang="en-US" dirty="0" err="1">
                <a:latin typeface="CCW Cursive Writing 7" pitchFamily="66" charset="0"/>
              </a:rPr>
              <a:t>ed</a:t>
            </a:r>
            <a:r>
              <a:rPr lang="en-US" dirty="0">
                <a:latin typeface="CCW Cursive Writing 7" pitchFamily="66" charset="0"/>
              </a:rPr>
              <a:t>’, ‘</a:t>
            </a:r>
            <a:r>
              <a:rPr lang="en-US" dirty="0" err="1">
                <a:latin typeface="CCW Cursive Writing 7" pitchFamily="66" charset="0"/>
              </a:rPr>
              <a:t>es</a:t>
            </a:r>
            <a:r>
              <a:rPr lang="en-US" dirty="0">
                <a:latin typeface="CCW Cursive Writing 7" pitchFamily="66" charset="0"/>
              </a:rPr>
              <a:t>’, ‘</a:t>
            </a:r>
            <a:r>
              <a:rPr lang="en-US" dirty="0" err="1">
                <a:latin typeface="CCW Cursive Writing 7" pitchFamily="66" charset="0"/>
              </a:rPr>
              <a:t>ies</a:t>
            </a:r>
            <a:r>
              <a:rPr lang="en-US" dirty="0">
                <a:latin typeface="CCW Cursive Writing 7" pitchFamily="66" charset="0"/>
              </a:rPr>
              <a:t>’, ‘</a:t>
            </a:r>
            <a:r>
              <a:rPr lang="en-US" dirty="0" err="1">
                <a:latin typeface="CCW Cursive Writing 7" pitchFamily="66" charset="0"/>
              </a:rPr>
              <a:t>ves</a:t>
            </a:r>
            <a:r>
              <a:rPr lang="en-US" dirty="0">
                <a:latin typeface="CCW Cursive Writing 7" pitchFamily="66" charset="0"/>
              </a:rPr>
              <a:t>’, ‘</a:t>
            </a:r>
            <a:r>
              <a:rPr lang="en-US" dirty="0" err="1">
                <a:latin typeface="CCW Cursive Writing 7" pitchFamily="66" charset="0"/>
              </a:rPr>
              <a:t>ible</a:t>
            </a:r>
            <a:r>
              <a:rPr lang="en-US" dirty="0">
                <a:latin typeface="CCW Cursive Writing 7" pitchFamily="66" charset="0"/>
              </a:rPr>
              <a:t>’, ‘able’ endings;</a:t>
            </a:r>
            <a:endParaRPr lang="en-GB" dirty="0">
              <a:latin typeface="CCW Cursive Writing 7" pitchFamily="66" charset="0"/>
            </a:endParaRPr>
          </a:p>
          <a:p>
            <a:pPr marL="0" lvl="0" indent="0">
              <a:buNone/>
            </a:pPr>
            <a:r>
              <a:rPr lang="en-US" dirty="0">
                <a:latin typeface="CCW Cursive Writing 7" pitchFamily="66" charset="0"/>
              </a:rPr>
              <a:t>A text containing the focus word or word-parts.</a:t>
            </a:r>
            <a:endParaRPr lang="en-GB" dirty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US" dirty="0">
                <a:latin typeface="CCW Cursive Writing 7" pitchFamily="66" charset="0"/>
              </a:rPr>
              <a:t>        </a:t>
            </a:r>
            <a:endParaRPr lang="en-GB" dirty="0">
              <a:latin typeface="CCW Cursive Writing 7" pitchFamily="66" charset="0"/>
            </a:endParaRPr>
          </a:p>
          <a:p>
            <a:pPr marL="0" indent="0">
              <a:buNone/>
            </a:pPr>
            <a:r>
              <a:rPr lang="en-US" b="1" dirty="0" smtClean="0">
                <a:latin typeface="CCW Cursive Writing 7" pitchFamily="66" charset="0"/>
              </a:rPr>
              <a:t>Activity</a:t>
            </a:r>
            <a:r>
              <a:rPr lang="en-US" b="1" dirty="0">
                <a:latin typeface="CCW Cursive Writing 7" pitchFamily="66" charset="0"/>
              </a:rPr>
              <a:t>:</a:t>
            </a:r>
            <a:endParaRPr lang="en-GB" dirty="0">
              <a:latin typeface="CCW Cursive Writing 7" pitchFamily="66" charset="0"/>
            </a:endParaRPr>
          </a:p>
          <a:p>
            <a:r>
              <a:rPr lang="en-US" dirty="0">
                <a:latin typeface="CCW Cursive Writing 7" pitchFamily="66" charset="0"/>
              </a:rPr>
              <a:t>Discuss the rules/words that were investigated in the shared session.</a:t>
            </a:r>
            <a:endParaRPr lang="en-GB" dirty="0">
              <a:latin typeface="CCW Cursive Writing 7" pitchFamily="66" charset="0"/>
            </a:endParaRPr>
          </a:p>
          <a:p>
            <a:r>
              <a:rPr lang="en-US" dirty="0">
                <a:latin typeface="CCW Cursive Writing 7" pitchFamily="66" charset="0"/>
              </a:rPr>
              <a:t>Read through the text and highlight the focus words.</a:t>
            </a:r>
            <a:endParaRPr lang="en-GB" dirty="0">
              <a:latin typeface="CCW Cursive Writing 7" pitchFamily="66" charset="0"/>
            </a:endParaRPr>
          </a:p>
          <a:p>
            <a:r>
              <a:rPr lang="en-US" dirty="0">
                <a:latin typeface="CCW Cursive Writing 7" pitchFamily="66" charset="0"/>
              </a:rPr>
              <a:t>Count how many you have highlighted and compare with the other children in the group.</a:t>
            </a:r>
            <a:endParaRPr lang="en-GB" dirty="0">
              <a:latin typeface="CCW Cursive Writing 7" pitchFamily="66" charset="0"/>
            </a:endParaRPr>
          </a:p>
          <a:p>
            <a:r>
              <a:rPr lang="en-US" dirty="0">
                <a:latin typeface="CCW Cursive Writing 7" pitchFamily="66" charset="0"/>
              </a:rPr>
              <a:t>Look at each word and think about the job it is doing in the sentence. </a:t>
            </a:r>
            <a:endParaRPr lang="en-GB" dirty="0">
              <a:latin typeface="CCW Cursive Writing 7" pitchFamily="66" charset="0"/>
            </a:endParaRPr>
          </a:p>
          <a:p>
            <a:r>
              <a:rPr lang="en-US" dirty="0">
                <a:latin typeface="CCW Cursive Writing 7" pitchFamily="66" charset="0"/>
              </a:rPr>
              <a:t>Each group member to write a sentence beginning ‘The words with . . . . .  are . . . .</a:t>
            </a:r>
            <a:endParaRPr lang="en-GB" dirty="0">
              <a:latin typeface="CCW Cursive Writing 7" pitchFamily="66" charset="0"/>
            </a:endParaRPr>
          </a:p>
          <a:p>
            <a:r>
              <a:rPr lang="en-US" dirty="0">
                <a:latin typeface="CCW Cursive Writing 7" pitchFamily="66" charset="0"/>
              </a:rPr>
              <a:t> Read through the text again and think of alternative words with the same focus and check that the sentence still makes sense</a:t>
            </a:r>
            <a:r>
              <a:rPr lang="en-US" dirty="0" smtClean="0">
                <a:latin typeface="CCW Cursive Writing 7" pitchFamily="66" charset="0"/>
              </a:rPr>
              <a:t>.</a:t>
            </a:r>
            <a:endParaRPr lang="en-GB" dirty="0">
              <a:latin typeface="CCW Cursive Writing 7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1713" y="188640"/>
            <a:ext cx="868058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CW Cursive Writing 7" pitchFamily="66" charset="0"/>
              </a:rPr>
              <a:t>Spelling and reading</a:t>
            </a:r>
            <a:endParaRPr lang="en-US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42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4" t="21269" r="6540" b="9052"/>
          <a:stretch/>
        </p:blipFill>
        <p:spPr bwMode="auto">
          <a:xfrm>
            <a:off x="0" y="476672"/>
            <a:ext cx="9144000" cy="5544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216878" y="5952054"/>
            <a:ext cx="532549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CW Cursive Writing 7" pitchFamily="66" charset="0"/>
              </a:rPr>
              <a:t>This can be found</a:t>
            </a:r>
          </a:p>
          <a:p>
            <a:pPr algn="ctr"/>
            <a:r>
              <a:rPr lang="en-US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CW Cursive Writing 7" pitchFamily="66" charset="0"/>
              </a:rPr>
              <a:t> on our website</a:t>
            </a:r>
            <a:endParaRPr lang="en-US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25013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4" t="20474" r="6214" b="9052"/>
          <a:stretch/>
        </p:blipFill>
        <p:spPr bwMode="auto">
          <a:xfrm>
            <a:off x="-32047" y="1124744"/>
            <a:ext cx="9176048" cy="4376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216878" y="5952054"/>
            <a:ext cx="532549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CW Cursive Writing 7" pitchFamily="66" charset="0"/>
              </a:rPr>
              <a:t>This can be found</a:t>
            </a:r>
          </a:p>
          <a:p>
            <a:pPr algn="ctr"/>
            <a:r>
              <a:rPr lang="en-US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CW Cursive Writing 7" pitchFamily="66" charset="0"/>
              </a:rPr>
              <a:t> on our website</a:t>
            </a:r>
            <a:endParaRPr lang="en-US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24590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9" t="18965" r="6458" b="10129"/>
          <a:stretch/>
        </p:blipFill>
        <p:spPr bwMode="auto">
          <a:xfrm>
            <a:off x="10996" y="1124744"/>
            <a:ext cx="9133004" cy="4390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216878" y="5952054"/>
            <a:ext cx="532549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CW Cursive Writing 7" pitchFamily="66" charset="0"/>
              </a:rPr>
              <a:t>This can be found</a:t>
            </a:r>
          </a:p>
          <a:p>
            <a:pPr algn="ctr"/>
            <a:r>
              <a:rPr lang="en-US" sz="2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CCW Cursive Writing 7" pitchFamily="66" charset="0"/>
              </a:rPr>
              <a:t> on our website</a:t>
            </a:r>
            <a:endParaRPr lang="en-US" sz="2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272299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loud Callout 3"/>
          <p:cNvSpPr/>
          <p:nvPr/>
        </p:nvSpPr>
        <p:spPr>
          <a:xfrm>
            <a:off x="539552" y="476672"/>
            <a:ext cx="8280920" cy="4248472"/>
          </a:xfrm>
          <a:prstGeom prst="cloudCallout">
            <a:avLst>
              <a:gd name="adj1" fmla="val -47862"/>
              <a:gd name="adj2" fmla="val 84665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50501" y="1844824"/>
            <a:ext cx="485902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CW Cursive Writing 7" pitchFamily="66" charset="0"/>
              </a:rPr>
              <a:t>What do </a:t>
            </a:r>
          </a:p>
          <a:p>
            <a:pPr algn="ctr"/>
            <a:r>
              <a:rPr lang="en-US" sz="5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CW Cursive Writing 7" pitchFamily="66" charset="0"/>
              </a:rPr>
              <a:t>you do??</a:t>
            </a:r>
          </a:p>
        </p:txBody>
      </p:sp>
    </p:spTree>
    <p:extLst>
      <p:ext uri="{BB962C8B-B14F-4D97-AF65-F5344CB8AC3E}">
        <p14:creationId xmlns:p14="http://schemas.microsoft.com/office/powerpoint/2010/main" val="3372606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loud Callout 3"/>
          <p:cNvSpPr/>
          <p:nvPr/>
        </p:nvSpPr>
        <p:spPr>
          <a:xfrm>
            <a:off x="539552" y="498805"/>
            <a:ext cx="8280920" cy="4248472"/>
          </a:xfrm>
          <a:prstGeom prst="cloudCallout">
            <a:avLst>
              <a:gd name="adj1" fmla="val -47862"/>
              <a:gd name="adj2" fmla="val 84665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42643" y="1844824"/>
            <a:ext cx="727474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CW Cursive Writing 7" pitchFamily="66" charset="0"/>
              </a:rPr>
              <a:t>When </a:t>
            </a:r>
            <a:r>
              <a:rPr lang="en-US" sz="44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CW Cursive Writing 7" pitchFamily="66" charset="0"/>
              </a:rPr>
              <a:t>does your</a:t>
            </a:r>
          </a:p>
          <a:p>
            <a:pPr algn="ctr"/>
            <a:r>
              <a:rPr lang="en-US" sz="44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CW Cursive Writing 7" pitchFamily="66" charset="0"/>
              </a:rPr>
              <a:t> child </a:t>
            </a:r>
            <a:endParaRPr lang="en-US" sz="4400" b="1" dirty="0">
              <a:ln w="900" cmpd="sng">
                <a:solidFill>
                  <a:srgbClr val="4F81BD">
                    <a:satMod val="190000"/>
                    <a:alpha val="55000"/>
                  </a:srgbClr>
                </a:solidFill>
                <a:prstDash val="solid"/>
              </a:ln>
              <a:solidFill>
                <a:srgbClr val="4F81BD">
                  <a:satMod val="200000"/>
                  <a:tint val="3000"/>
                </a:srgbClr>
              </a:solidFill>
              <a:effectLst>
                <a:innerShdw blurRad="101600" dist="76200" dir="5400000">
                  <a:srgbClr val="4F81BD">
                    <a:satMod val="190000"/>
                    <a:tint val="100000"/>
                    <a:alpha val="74000"/>
                  </a:srgbClr>
                </a:innerShdw>
              </a:effectLst>
              <a:latin typeface="CCW Cursive Writing 7" pitchFamily="66" charset="0"/>
            </a:endParaRPr>
          </a:p>
          <a:p>
            <a:pPr algn="ctr"/>
            <a:r>
              <a:rPr lang="en-US" sz="4400" b="1" dirty="0" smtClean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CW Cursive Writing 7" pitchFamily="66" charset="0"/>
              </a:rPr>
              <a:t>learn </a:t>
            </a:r>
            <a:r>
              <a:rPr lang="en-US" sz="4400" b="1" dirty="0">
                <a:ln w="900" cmpd="sng">
                  <a:solidFill>
                    <a:srgbClr val="4F81BD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4F81BD">
                    <a:satMod val="200000"/>
                    <a:tint val="3000"/>
                  </a:srgbClr>
                </a:solidFill>
                <a:effectLst>
                  <a:innerShdw blurRad="101600" dist="76200" dir="5400000">
                    <a:srgbClr val="4F81BD">
                      <a:satMod val="190000"/>
                      <a:tint val="100000"/>
                      <a:alpha val="74000"/>
                    </a:srgbClr>
                  </a:innerShdw>
                </a:effectLst>
                <a:latin typeface="CCW Cursive Writing 7" pitchFamily="66" charset="0"/>
              </a:rPr>
              <a:t>spellings?</a:t>
            </a:r>
          </a:p>
        </p:txBody>
      </p:sp>
    </p:spTree>
    <p:extLst>
      <p:ext uri="{BB962C8B-B14F-4D97-AF65-F5344CB8AC3E}">
        <p14:creationId xmlns:p14="http://schemas.microsoft.com/office/powerpoint/2010/main" val="299225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994122"/>
          </a:xfrm>
        </p:spPr>
        <p:txBody>
          <a:bodyPr>
            <a:normAutofit/>
          </a:bodyPr>
          <a:lstStyle/>
          <a:p>
            <a:r>
              <a:rPr lang="en-GB" sz="2800" dirty="0" smtClean="0">
                <a:solidFill>
                  <a:srgbClr val="002060"/>
                </a:solidFill>
                <a:latin typeface="CCW Cursive Writing 7" pitchFamily="66" charset="0"/>
              </a:rPr>
              <a:t>What can you do at home?</a:t>
            </a:r>
            <a:endParaRPr lang="en-GB" sz="2800" dirty="0">
              <a:solidFill>
                <a:srgbClr val="002060"/>
              </a:solidFill>
              <a:latin typeface="CCW Cursive Writing 7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525963"/>
          </a:xfrm>
        </p:spPr>
        <p:txBody>
          <a:bodyPr>
            <a:noAutofit/>
          </a:bodyPr>
          <a:lstStyle/>
          <a:p>
            <a:r>
              <a:rPr lang="en-GB" sz="2400" dirty="0" smtClean="0">
                <a:solidFill>
                  <a:srgbClr val="002060"/>
                </a:solidFill>
                <a:latin typeface="CCW Cursive Writing 7" pitchFamily="66" charset="0"/>
              </a:rPr>
              <a:t>Ensure you child learns their spellings not just through read/write/check. </a:t>
            </a:r>
          </a:p>
          <a:p>
            <a:r>
              <a:rPr lang="en-GB" sz="2400" dirty="0" smtClean="0">
                <a:solidFill>
                  <a:srgbClr val="002060"/>
                </a:solidFill>
                <a:latin typeface="CCW Cursive Writing 7" pitchFamily="66" charset="0"/>
              </a:rPr>
              <a:t>What strategies are they using? What strategies can you encourage them to use? </a:t>
            </a:r>
          </a:p>
          <a:p>
            <a:r>
              <a:rPr lang="en-GB" sz="2400" dirty="0" smtClean="0">
                <a:solidFill>
                  <a:srgbClr val="002060"/>
                </a:solidFill>
                <a:latin typeface="CCW Cursive Writing 7" pitchFamily="66" charset="0"/>
              </a:rPr>
              <a:t>Use the terminology: suffix/prefix/root word/compound word </a:t>
            </a:r>
            <a:r>
              <a:rPr lang="en-GB" sz="2400" dirty="0" err="1" smtClean="0">
                <a:solidFill>
                  <a:srgbClr val="002060"/>
                </a:solidFill>
                <a:latin typeface="CCW Cursive Writing 7" pitchFamily="66" charset="0"/>
              </a:rPr>
              <a:t>etc</a:t>
            </a:r>
            <a:endParaRPr lang="en-GB" sz="2400" dirty="0" smtClean="0">
              <a:solidFill>
                <a:srgbClr val="002060"/>
              </a:solidFill>
              <a:latin typeface="CCW Cursive Writing 7" pitchFamily="66" charset="0"/>
            </a:endParaRPr>
          </a:p>
          <a:p>
            <a:r>
              <a:rPr lang="en-GB" sz="2400" dirty="0" smtClean="0">
                <a:solidFill>
                  <a:srgbClr val="002060"/>
                </a:solidFill>
                <a:latin typeface="CCW Cursive Writing 7" pitchFamily="66" charset="0"/>
              </a:rPr>
              <a:t>Encourage your child to revise words they may not know securely. </a:t>
            </a:r>
          </a:p>
          <a:p>
            <a:r>
              <a:rPr lang="en-GB" sz="2400" dirty="0" smtClean="0">
                <a:solidFill>
                  <a:srgbClr val="002060"/>
                </a:solidFill>
                <a:latin typeface="CCW Cursive Writing 7" pitchFamily="66" charset="0"/>
              </a:rPr>
              <a:t>Encourage your child to use spelling apps. </a:t>
            </a:r>
            <a:endParaRPr lang="en-GB" sz="2400" dirty="0">
              <a:solidFill>
                <a:srgbClr val="002060"/>
              </a:solidFill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790762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Spelling apps</a:t>
            </a: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42" y="4074270"/>
            <a:ext cx="2699128" cy="2699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70"/>
          <a:stretch/>
        </p:blipFill>
        <p:spPr bwMode="auto">
          <a:xfrm>
            <a:off x="1043608" y="908719"/>
            <a:ext cx="2458431" cy="2918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955" y="957792"/>
            <a:ext cx="2869245" cy="28692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8" descr="Image result for spell fix phone app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927" y="4054180"/>
            <a:ext cx="2721558" cy="2721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Image result for spell fix compound word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1595" y="4074270"/>
            <a:ext cx="2689211" cy="268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226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6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3326" y="151537"/>
            <a:ext cx="3761303" cy="6399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70"/>
          <a:stretch/>
        </p:blipFill>
        <p:spPr bwMode="auto">
          <a:xfrm>
            <a:off x="11059" y="19900"/>
            <a:ext cx="2426422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0" name="Picture 2" descr="Image result for spell fix phone ap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753" y="2708920"/>
            <a:ext cx="2643930" cy="39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533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7" t="18657" r="27833" b="8302"/>
          <a:stretch/>
        </p:blipFill>
        <p:spPr bwMode="auto">
          <a:xfrm>
            <a:off x="251520" y="260648"/>
            <a:ext cx="8652733" cy="598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577987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thank you for com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24744"/>
            <a:ext cx="807560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877231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796</Words>
  <Application>Microsoft Office PowerPoint</Application>
  <PresentationFormat>On-screen Show (4:3)</PresentationFormat>
  <Paragraphs>232</Paragraphs>
  <Slides>50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1" baseType="lpstr">
      <vt:lpstr>1_Office Theme</vt:lpstr>
      <vt:lpstr>PowerPoint Presentation</vt:lpstr>
      <vt:lpstr>PowerPoint Presentation</vt:lpstr>
      <vt:lpstr>The aims of today’s session:</vt:lpstr>
      <vt:lpstr>Spelling passports</vt:lpstr>
      <vt:lpstr>Your experiences</vt:lpstr>
      <vt:lpstr>PowerPoint Presentation</vt:lpstr>
      <vt:lpstr>PowerPoint Presentation</vt:lpstr>
      <vt:lpstr>Progression in Spelling </vt:lpstr>
      <vt:lpstr>English 5-11</vt:lpstr>
      <vt:lpstr>PowerPoint Presentation</vt:lpstr>
      <vt:lpstr>Etymology</vt:lpstr>
      <vt:lpstr>PowerPoint Presentation</vt:lpstr>
      <vt:lpstr>Silent Letters</vt:lpstr>
      <vt:lpstr>Morphology</vt:lpstr>
      <vt:lpstr>Compound Words</vt:lpstr>
      <vt:lpstr>Root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Mnemonics </vt:lpstr>
      <vt:lpstr>Calligrams</vt:lpstr>
      <vt:lpstr>Enjoyable Spelling</vt:lpstr>
      <vt:lpstr>PowerPoint Presentation</vt:lpstr>
      <vt:lpstr>PowerPoint Presentation</vt:lpstr>
      <vt:lpstr>It’s all about the syllables…</vt:lpstr>
      <vt:lpstr>PowerPoint Presentation</vt:lpstr>
      <vt:lpstr>PowerPoint Presentation</vt:lpstr>
      <vt:lpstr>PowerPoint Presentation</vt:lpstr>
      <vt:lpstr>PowerPoint Presentation</vt:lpstr>
      <vt:lpstr>See our website for more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can you do at home?</vt:lpstr>
      <vt:lpstr>Spelling apps</vt:lpstr>
      <vt:lpstr>PowerPoint Presentation</vt:lpstr>
      <vt:lpstr>PowerPoint Presentation</vt:lpstr>
      <vt:lpstr>PowerPoint Presentation</vt:lpstr>
    </vt:vector>
  </TitlesOfParts>
  <Company>St Philip's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SPPS</cp:lastModifiedBy>
  <cp:revision>15</cp:revision>
  <cp:lastPrinted>2018-02-06T10:29:52Z</cp:lastPrinted>
  <dcterms:created xsi:type="dcterms:W3CDTF">2018-01-15T13:29:48Z</dcterms:created>
  <dcterms:modified xsi:type="dcterms:W3CDTF">2018-02-06T10:31:20Z</dcterms:modified>
</cp:coreProperties>
</file>