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2" r:id="rId4"/>
  </p:sldMasterIdLst>
  <p:notesMasterIdLst>
    <p:notesMasterId r:id="rId27"/>
  </p:notesMasterIdLst>
  <p:handoutMasterIdLst>
    <p:handoutMasterId r:id="rId28"/>
  </p:handoutMasterIdLst>
  <p:sldIdLst>
    <p:sldId id="312" r:id="rId5"/>
    <p:sldId id="273" r:id="rId6"/>
    <p:sldId id="274" r:id="rId7"/>
    <p:sldId id="275" r:id="rId8"/>
    <p:sldId id="276" r:id="rId9"/>
    <p:sldId id="277" r:id="rId10"/>
    <p:sldId id="278" r:id="rId11"/>
    <p:sldId id="279" r:id="rId12"/>
    <p:sldId id="280" r:id="rId13"/>
    <p:sldId id="281" r:id="rId14"/>
    <p:sldId id="282" r:id="rId15"/>
    <p:sldId id="283" r:id="rId16"/>
    <p:sldId id="284" r:id="rId17"/>
    <p:sldId id="309" r:id="rId18"/>
    <p:sldId id="285" r:id="rId19"/>
    <p:sldId id="290" r:id="rId20"/>
    <p:sldId id="310" r:id="rId21"/>
    <p:sldId id="291" r:id="rId22"/>
    <p:sldId id="305" r:id="rId23"/>
    <p:sldId id="306" r:id="rId24"/>
    <p:sldId id="307" r:id="rId25"/>
    <p:sldId id="308" r:id="rId26"/>
  </p:sldIdLst>
  <p:sldSz cx="9144000" cy="6858000" type="screen4x3"/>
  <p:notesSz cx="6858000" cy="9144000"/>
  <p:defaultTextStyle>
    <a:defPPr>
      <a:defRPr lang="en-GB"/>
    </a:defPPr>
    <a:lvl1pPr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1pPr>
    <a:lvl2pPr marL="4572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2pPr>
    <a:lvl3pPr marL="9144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3pPr>
    <a:lvl4pPr marL="13716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4pPr>
    <a:lvl5pPr marL="18288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5pPr>
    <a:lvl6pPr marL="2286000" algn="l" defTabSz="914400" rtl="0" eaLnBrk="1" latinLnBrk="0" hangingPunct="1">
      <a:defRPr sz="2800" kern="1200">
        <a:solidFill>
          <a:schemeClr val="tx1"/>
        </a:solidFill>
        <a:latin typeface="Arial" charset="0"/>
        <a:ea typeface="+mn-ea"/>
        <a:cs typeface="+mn-cs"/>
      </a:defRPr>
    </a:lvl6pPr>
    <a:lvl7pPr marL="2743200" algn="l" defTabSz="914400" rtl="0" eaLnBrk="1" latinLnBrk="0" hangingPunct="1">
      <a:defRPr sz="2800" kern="1200">
        <a:solidFill>
          <a:schemeClr val="tx1"/>
        </a:solidFill>
        <a:latin typeface="Arial" charset="0"/>
        <a:ea typeface="+mn-ea"/>
        <a:cs typeface="+mn-cs"/>
      </a:defRPr>
    </a:lvl7pPr>
    <a:lvl8pPr marL="3200400" algn="l" defTabSz="914400" rtl="0" eaLnBrk="1" latinLnBrk="0" hangingPunct="1">
      <a:defRPr sz="2800" kern="1200">
        <a:solidFill>
          <a:schemeClr val="tx1"/>
        </a:solidFill>
        <a:latin typeface="Arial" charset="0"/>
        <a:ea typeface="+mn-ea"/>
        <a:cs typeface="+mn-cs"/>
      </a:defRPr>
    </a:lvl8pPr>
    <a:lvl9pPr marL="3657600" algn="l" defTabSz="914400" rtl="0" eaLnBrk="1" latinLnBrk="0" hangingPunct="1">
      <a:defRPr sz="28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0" name="Author" initials="A" lastIdx="0" clrIdx="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005E87"/>
    <a:srgbClr val="FFFFFF"/>
    <a:srgbClr val="C8E2E8"/>
    <a:srgbClr val="82CBDD"/>
    <a:srgbClr val="00628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322" autoAdjust="0"/>
    <p:restoredTop sz="72821" autoAdjust="0"/>
  </p:normalViewPr>
  <p:slideViewPr>
    <p:cSldViewPr snapToGrid="0">
      <p:cViewPr varScale="1">
        <p:scale>
          <a:sx n="66" d="100"/>
          <a:sy n="66" d="100"/>
        </p:scale>
        <p:origin x="2538"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896"/>
    </p:cViewPr>
  </p:sorterViewPr>
  <p:notesViewPr>
    <p:cSldViewPr snapToGrid="0">
      <p:cViewPr varScale="1">
        <p:scale>
          <a:sx n="99" d="100"/>
          <a:sy n="99" d="100"/>
        </p:scale>
        <p:origin x="3064" y="1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C2368A-073F-454C-AA2E-3C44DC4C47C1}" type="datetimeFigureOut">
              <a:rPr lang="en-US" smtClean="0"/>
              <a:t>3/23/2021</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55692D-1BD2-0646-89ED-8056ECA92CC7}" type="slidenum">
              <a:rPr lang="en-US" smtClean="0"/>
              <a:t>‹#›</a:t>
            </a:fld>
            <a:endParaRPr lang="en-US" dirty="0"/>
          </a:p>
        </p:txBody>
      </p:sp>
    </p:spTree>
    <p:extLst>
      <p:ext uri="{BB962C8B-B14F-4D97-AF65-F5344CB8AC3E}">
        <p14:creationId xmlns:p14="http://schemas.microsoft.com/office/powerpoint/2010/main" val="821257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D82ED8-BF9E-1842-9745-8BACABFF8F0C}" type="datetimeFigureOut">
              <a:rPr lang="en-US" smtClean="0"/>
              <a:t>3/23/2021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B2033A-FB0F-7949-A9F0-CBC790DC54B4}" type="slidenum">
              <a:rPr lang="en-US" smtClean="0"/>
              <a:t>‹#›</a:t>
            </a:fld>
            <a:endParaRPr lang="en-US" dirty="0"/>
          </a:p>
        </p:txBody>
      </p:sp>
    </p:spTree>
    <p:extLst>
      <p:ext uri="{BB962C8B-B14F-4D97-AF65-F5344CB8AC3E}">
        <p14:creationId xmlns:p14="http://schemas.microsoft.com/office/powerpoint/2010/main" val="1314362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i="1" dirty="0"/>
              <a:t>How many slices each of bread, cheese and tomato do we need to make twelve sandwiches?</a:t>
            </a:r>
          </a:p>
          <a:p>
            <a:pPr marL="171450" indent="-171450">
              <a:buFont typeface="Arial" panose="020B0604020202020204" pitchFamily="34" charset="0"/>
              <a:buChar char="•"/>
            </a:pPr>
            <a:r>
              <a:rPr lang="en-GB" i="1" dirty="0"/>
              <a:t>If we use twenty-one slices of cheese, how many slices of tomato do we need?</a:t>
            </a:r>
          </a:p>
          <a:p>
            <a:pPr marL="171450" indent="-171450">
              <a:buFont typeface="Arial" panose="020B0604020202020204" pitchFamily="34" charset="0"/>
              <a:buChar char="•"/>
            </a:pPr>
            <a:r>
              <a:rPr lang="en-GB" i="1" dirty="0"/>
              <a:t>If a loaf of bread contains twenty-six slices, how many sandwiches can we make? What else will we need?</a:t>
            </a:r>
          </a:p>
        </p:txBody>
      </p:sp>
      <p:sp>
        <p:nvSpPr>
          <p:cNvPr id="4" name="Slide Number Placeholder 3"/>
          <p:cNvSpPr>
            <a:spLocks noGrp="1"/>
          </p:cNvSpPr>
          <p:nvPr>
            <p:ph type="sldNum" sz="quarter" idx="5"/>
          </p:nvPr>
        </p:nvSpPr>
        <p:spPr/>
        <p:txBody>
          <a:bodyPr/>
          <a:lstStyle/>
          <a:p>
            <a:fld id="{38B2033A-FB0F-7949-A9F0-CBC790DC54B4}" type="slidenum">
              <a:rPr lang="en-US" smtClean="0"/>
              <a:t>2</a:t>
            </a:fld>
            <a:endParaRPr lang="en-US" dirty="0"/>
          </a:p>
        </p:txBody>
      </p:sp>
    </p:spTree>
    <p:extLst>
      <p:ext uri="{BB962C8B-B14F-4D97-AF65-F5344CB8AC3E}">
        <p14:creationId xmlns:p14="http://schemas.microsoft.com/office/powerpoint/2010/main" val="1177635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13</a:t>
            </a:fld>
            <a:endParaRPr lang="en-US" dirty="0"/>
          </a:p>
        </p:txBody>
      </p:sp>
    </p:spTree>
    <p:extLst>
      <p:ext uri="{BB962C8B-B14F-4D97-AF65-F5344CB8AC3E}">
        <p14:creationId xmlns:p14="http://schemas.microsoft.com/office/powerpoint/2010/main" val="4124092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kern="1200" dirty="0">
                <a:solidFill>
                  <a:schemeClr val="tx1"/>
                </a:solidFill>
                <a:effectLst/>
                <a:latin typeface="+mn-lt"/>
                <a:ea typeface="+mn-ea"/>
                <a:cs typeface="+mn-cs"/>
              </a:rPr>
              <a:t>If Megan chooses the yellow coat, there are three possible hats.</a:t>
            </a:r>
            <a:endParaRPr lang="en-GB"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kern="1200" dirty="0">
                <a:solidFill>
                  <a:schemeClr val="tx1"/>
                </a:solidFill>
                <a:effectLst/>
                <a:latin typeface="+mn-lt"/>
                <a:ea typeface="+mn-ea"/>
                <a:cs typeface="+mn-cs"/>
              </a:rPr>
              <a:t>If Megan chooses the blue coat, there are three possible hats.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For every one coat, there are three possible hats.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There are two coats, so there are six outfits.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8B2033A-FB0F-7949-A9F0-CBC790DC54B4}" type="slidenum">
              <a:rPr lang="en-US" smtClean="0"/>
              <a:t>14</a:t>
            </a:fld>
            <a:endParaRPr lang="en-US" dirty="0"/>
          </a:p>
        </p:txBody>
      </p:sp>
    </p:spTree>
    <p:extLst>
      <p:ext uri="{BB962C8B-B14F-4D97-AF65-F5344CB8AC3E}">
        <p14:creationId xmlns:p14="http://schemas.microsoft.com/office/powerpoint/2010/main" val="2450496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Emma is making party bags.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In each bag she puts a toy and a sweet.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How many different ways can she create a party bag if she has two types of toy and four types of sweet?</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15</a:t>
            </a:fld>
            <a:endParaRPr lang="en-US" dirty="0"/>
          </a:p>
        </p:txBody>
      </p:sp>
    </p:spTree>
    <p:extLst>
      <p:ext uri="{BB962C8B-B14F-4D97-AF65-F5344CB8AC3E}">
        <p14:creationId xmlns:p14="http://schemas.microsoft.com/office/powerpoint/2010/main" val="1737898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fld id="{38B2033A-FB0F-7949-A9F0-CBC790DC54B4}" type="slidenum">
              <a:rPr lang="en-US" smtClean="0"/>
              <a:t>16</a:t>
            </a:fld>
            <a:endParaRPr lang="en-US" dirty="0"/>
          </a:p>
        </p:txBody>
      </p:sp>
    </p:spTree>
    <p:extLst>
      <p:ext uri="{BB962C8B-B14F-4D97-AF65-F5344CB8AC3E}">
        <p14:creationId xmlns:p14="http://schemas.microsoft.com/office/powerpoint/2010/main" val="1495453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Use this slide for practice with a range of scale factors and dimensions.</a:t>
            </a:r>
          </a:p>
        </p:txBody>
      </p:sp>
      <p:sp>
        <p:nvSpPr>
          <p:cNvPr id="4" name="Slide Number Placeholder 3"/>
          <p:cNvSpPr>
            <a:spLocks noGrp="1"/>
          </p:cNvSpPr>
          <p:nvPr>
            <p:ph type="sldNum" sz="quarter" idx="5"/>
          </p:nvPr>
        </p:nvSpPr>
        <p:spPr/>
        <p:txBody>
          <a:bodyPr/>
          <a:lstStyle/>
          <a:p>
            <a:fld id="{38B2033A-FB0F-7949-A9F0-CBC790DC54B4}" type="slidenum">
              <a:rPr lang="en-US" smtClean="0"/>
              <a:t>17</a:t>
            </a:fld>
            <a:endParaRPr lang="en-US" dirty="0"/>
          </a:p>
        </p:txBody>
      </p:sp>
    </p:spTree>
    <p:extLst>
      <p:ext uri="{BB962C8B-B14F-4D97-AF65-F5344CB8AC3E}">
        <p14:creationId xmlns:p14="http://schemas.microsoft.com/office/powerpoint/2010/main" val="3829685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The drawing shows an apartment.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15 cm on this drawing represents 5 m in real life.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Fill in the missing numbers on the number line to help you calculate the real measurements of each of the rooms.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Represent any measurements that are not whole numbers as fractions.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18</a:t>
            </a:fld>
            <a:endParaRPr lang="en-US" dirty="0"/>
          </a:p>
        </p:txBody>
      </p:sp>
    </p:spTree>
    <p:extLst>
      <p:ext uri="{BB962C8B-B14F-4D97-AF65-F5344CB8AC3E}">
        <p14:creationId xmlns:p14="http://schemas.microsoft.com/office/powerpoint/2010/main" val="25305388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What scale factor should be used to change the dimensions of triangle P into the dimensions of triangle Q?</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What scale factor should be used to change the dimensions of triangle Q into the dimensions of triangle P?</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The longest side of triangle P is 5 units. What is the length of the longest side of triangle Q?</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20</a:t>
            </a:fld>
            <a:endParaRPr lang="en-US" dirty="0"/>
          </a:p>
        </p:txBody>
      </p:sp>
    </p:spTree>
    <p:extLst>
      <p:ext uri="{BB962C8B-B14F-4D97-AF65-F5344CB8AC3E}">
        <p14:creationId xmlns:p14="http://schemas.microsoft.com/office/powerpoint/2010/main" val="4083493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What scale factor has been used to change the dimensions of triangle A into the dimensions of triangle B?</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Draw a new triangle, labelled ‘C’, where:</a:t>
            </a:r>
            <a:endParaRPr lang="en-GB" sz="1200" i="0" kern="1200" dirty="0">
              <a:solidFill>
                <a:schemeClr val="tx1"/>
              </a:solidFill>
              <a:effectLst/>
              <a:latin typeface="+mn-lt"/>
              <a:ea typeface="+mn-ea"/>
              <a:cs typeface="+mn-cs"/>
            </a:endParaRPr>
          </a:p>
          <a:p>
            <a:pPr marL="288000" lvl="0" indent="0">
              <a:buFont typeface="Arial" panose="020B0604020202020204" pitchFamily="34" charset="0"/>
              <a:buNone/>
            </a:pPr>
            <a:r>
              <a:rPr lang="en-GB" sz="1200" kern="1200" dirty="0">
                <a:solidFill>
                  <a:schemeClr val="tx1"/>
                </a:solidFill>
                <a:effectLst/>
                <a:latin typeface="+mn-lt"/>
                <a:ea typeface="+mn-ea"/>
                <a:cs typeface="+mn-cs"/>
              </a:rPr>
              <a:t>dimensions of A : dimensions of C = 1 : 3</a:t>
            </a:r>
          </a:p>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21</a:t>
            </a:fld>
            <a:endParaRPr lang="en-US" dirty="0"/>
          </a:p>
        </p:txBody>
      </p:sp>
    </p:spTree>
    <p:extLst>
      <p:ext uri="{BB962C8B-B14F-4D97-AF65-F5344CB8AC3E}">
        <p14:creationId xmlns:p14="http://schemas.microsoft.com/office/powerpoint/2010/main" val="3847847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22</a:t>
            </a:fld>
            <a:endParaRPr lang="en-US" dirty="0"/>
          </a:p>
        </p:txBody>
      </p:sp>
    </p:spTree>
    <p:extLst>
      <p:ext uri="{BB962C8B-B14F-4D97-AF65-F5344CB8AC3E}">
        <p14:creationId xmlns:p14="http://schemas.microsoft.com/office/powerpoint/2010/main" val="197336490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1403649" y="2618343"/>
            <a:ext cx="7740352" cy="1621314"/>
          </a:xfrm>
          <a:prstGeom prst="rect">
            <a:avLst/>
          </a:prstGeom>
        </p:spPr>
      </p:pic>
      <p:sp>
        <p:nvSpPr>
          <p:cNvPr id="44036" name="Rectangle 4"/>
          <p:cNvSpPr>
            <a:spLocks noGrp="1" noChangeArrowheads="1"/>
          </p:cNvSpPr>
          <p:nvPr>
            <p:ph type="ctrTitle" hasCustomPrompt="1"/>
          </p:nvPr>
        </p:nvSpPr>
        <p:spPr>
          <a:xfrm>
            <a:off x="2483768" y="2803101"/>
            <a:ext cx="6279232" cy="758825"/>
          </a:xfrm>
        </p:spPr>
        <p:txBody>
          <a:bodyPr anchor="ctr" anchorCtr="0"/>
          <a:lstStyle>
            <a:lvl1pPr algn="r">
              <a:defRPr sz="2800" b="0" baseline="0">
                <a:solidFill>
                  <a:schemeClr val="tx1"/>
                </a:solidFill>
                <a:latin typeface="Myriad Pro" charset="0"/>
                <a:ea typeface="Myriad Pro" charset="0"/>
                <a:cs typeface="Myriad Pro" charset="0"/>
              </a:defRPr>
            </a:lvl1pPr>
          </a:lstStyle>
          <a:p>
            <a:pPr lvl="0"/>
            <a:r>
              <a:rPr lang="en-GB" noProof="0" dirty="0"/>
              <a:t>Segment title</a:t>
            </a:r>
          </a:p>
        </p:txBody>
      </p:sp>
      <p:sp>
        <p:nvSpPr>
          <p:cNvPr id="44037" name="Rectangle 5"/>
          <p:cNvSpPr>
            <a:spLocks noGrp="1" noChangeArrowheads="1"/>
          </p:cNvSpPr>
          <p:nvPr>
            <p:ph type="subTitle" idx="1" hasCustomPrompt="1"/>
          </p:nvPr>
        </p:nvSpPr>
        <p:spPr>
          <a:xfrm>
            <a:off x="2483768" y="3746683"/>
            <a:ext cx="6279232" cy="355600"/>
          </a:xfrm>
        </p:spPr>
        <p:txBody>
          <a:bodyPr anchor="ctr" anchorCtr="0"/>
          <a:lstStyle>
            <a:lvl1pPr marL="0" indent="0" algn="r">
              <a:defRPr sz="1800" baseline="0">
                <a:solidFill>
                  <a:schemeClr val="tx1"/>
                </a:solidFill>
                <a:latin typeface="Myriad Pro" charset="0"/>
                <a:ea typeface="Myriad Pro" charset="0"/>
                <a:cs typeface="Myriad Pro" charset="0"/>
              </a:defRPr>
            </a:lvl1pPr>
          </a:lstStyle>
          <a:p>
            <a:pPr lvl="0"/>
            <a:r>
              <a:rPr lang="en-GB" noProof="0" dirty="0"/>
              <a:t>Representations | Year X</a:t>
            </a:r>
          </a:p>
        </p:txBody>
      </p:sp>
      <p:sp>
        <p:nvSpPr>
          <p:cNvPr id="11" name="Rectangle 4"/>
          <p:cNvSpPr txBox="1">
            <a:spLocks noChangeArrowheads="1"/>
          </p:cNvSpPr>
          <p:nvPr userDrawn="1"/>
        </p:nvSpPr>
        <p:spPr bwMode="auto">
          <a:xfrm>
            <a:off x="1492297" y="4877634"/>
            <a:ext cx="7239000" cy="43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400" b="0" baseline="0">
                <a:solidFill>
                  <a:schemeClr val="tx1"/>
                </a:solidFill>
                <a:latin typeface="Myriad Pro" charset="0"/>
                <a:ea typeface="Myriad Pro" charset="0"/>
                <a:cs typeface="Myriad Pro" charset="0"/>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pPr algn="l">
              <a:buClrTx/>
              <a:buFontTx/>
              <a:buNone/>
            </a:pPr>
            <a:r>
              <a:rPr lang="en-GB" b="1" kern="0" dirty="0">
                <a:solidFill>
                  <a:srgbClr val="00628C"/>
                </a:solidFill>
              </a:rPr>
              <a:t>Mastery Professional Development</a:t>
            </a:r>
          </a:p>
        </p:txBody>
      </p:sp>
      <p:pic>
        <p:nvPicPr>
          <p:cNvPr id="3" name="Picture 2"/>
          <p:cNvPicPr>
            <a:picLocks noChangeAspect="1"/>
          </p:cNvPicPr>
          <p:nvPr userDrawn="1"/>
        </p:nvPicPr>
        <p:blipFill>
          <a:blip r:embed="rId3"/>
          <a:stretch>
            <a:fillRect/>
          </a:stretch>
        </p:blipFill>
        <p:spPr>
          <a:xfrm>
            <a:off x="1221060" y="520876"/>
            <a:ext cx="2969940" cy="1144332"/>
          </a:xfrm>
          <a:prstGeom prst="rect">
            <a:avLst/>
          </a:prstGeom>
        </p:spPr>
      </p:pic>
      <p:pic>
        <p:nvPicPr>
          <p:cNvPr id="12" name="Picture 11"/>
          <p:cNvPicPr>
            <a:picLocks noChangeAspect="1"/>
          </p:cNvPicPr>
          <p:nvPr userDrawn="1"/>
        </p:nvPicPr>
        <p:blipFill>
          <a:blip r:embed="rId4"/>
          <a:stretch>
            <a:fillRect/>
          </a:stretch>
        </p:blipFill>
        <p:spPr>
          <a:xfrm>
            <a:off x="5652120" y="178908"/>
            <a:ext cx="3068836" cy="1486300"/>
          </a:xfrm>
          <a:prstGeom prst="rect">
            <a:avLst/>
          </a:prstGeom>
        </p:spPr>
      </p:pic>
      <p:pic>
        <p:nvPicPr>
          <p:cNvPr id="13" name="Picture 12"/>
          <p:cNvPicPr>
            <a:picLocks noChangeAspect="1"/>
          </p:cNvPicPr>
          <p:nvPr userDrawn="1"/>
        </p:nvPicPr>
        <p:blipFill rotWithShape="1">
          <a:blip r:embed="rId5"/>
          <a:srcRect l="50000" t="8949" b="8949"/>
          <a:stretch/>
        </p:blipFill>
        <p:spPr>
          <a:xfrm>
            <a:off x="0" y="0"/>
            <a:ext cx="1066570" cy="6885384"/>
          </a:xfrm>
          <a:prstGeom prst="rect">
            <a:avLst/>
          </a:prstGeom>
        </p:spPr>
      </p:pic>
      <p:pic>
        <p:nvPicPr>
          <p:cNvPr id="16" name="Picture 15"/>
          <p:cNvPicPr>
            <a:picLocks noChangeAspect="1"/>
          </p:cNvPicPr>
          <p:nvPr userDrawn="1"/>
        </p:nvPicPr>
        <p:blipFill>
          <a:blip r:embed="rId6"/>
          <a:stretch>
            <a:fillRect/>
          </a:stretch>
        </p:blipFill>
        <p:spPr>
          <a:xfrm>
            <a:off x="1090854" y="2618343"/>
            <a:ext cx="312794" cy="1621313"/>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3648" y="2935440"/>
            <a:ext cx="899160" cy="978408"/>
          </a:xfrm>
          <a:prstGeom prst="rect">
            <a:avLst/>
          </a:prstGeom>
        </p:spPr>
      </p:pic>
      <p:sp>
        <p:nvSpPr>
          <p:cNvPr id="7" name="Text Placeholder 6"/>
          <p:cNvSpPr>
            <a:spLocks noGrp="1"/>
          </p:cNvSpPr>
          <p:nvPr>
            <p:ph type="body" sz="quarter" idx="11" hasCustomPrompt="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dirty="0"/>
              <a:t>Spine</a:t>
            </a:r>
          </a:p>
        </p:txBody>
      </p:sp>
      <p:sp>
        <p:nvSpPr>
          <p:cNvPr id="14" name="Rectangle 13"/>
          <p:cNvSpPr/>
          <p:nvPr userDrawn="1"/>
        </p:nvSpPr>
        <p:spPr>
          <a:xfrm>
            <a:off x="4191000" y="6073157"/>
            <a:ext cx="4572000" cy="784830"/>
          </a:xfrm>
          <a:prstGeom prst="rect">
            <a:avLst/>
          </a:prstGeom>
        </p:spPr>
        <p:txBody>
          <a:bodyPr>
            <a:spAutoFit/>
          </a:bodyPr>
          <a:lstStyle/>
          <a:p>
            <a:pPr algn="r">
              <a:buFontTx/>
              <a:buNone/>
            </a:pPr>
            <a:r>
              <a:rPr lang="en-US" sz="1500" dirty="0">
                <a:solidFill>
                  <a:srgbClr val="00628C"/>
                </a:solidFill>
                <a:effectLst/>
                <a:latin typeface="Myriad Pro" charset="0"/>
                <a:hlinkClick r:id="rId8"/>
              </a:rPr>
              <a:t>www.ncetm.org.uk/masterypd</a:t>
            </a:r>
            <a:br>
              <a:rPr lang="en-US" sz="1500" dirty="0">
                <a:solidFill>
                  <a:srgbClr val="00628C"/>
                </a:solidFill>
                <a:effectLst/>
                <a:latin typeface="Myriad Pro" charset="0"/>
              </a:rPr>
            </a:br>
            <a:r>
              <a:rPr lang="en-US" sz="1500" dirty="0">
                <a:solidFill>
                  <a:srgbClr val="00628C"/>
                </a:solidFill>
                <a:effectLst/>
                <a:latin typeface="Myriad Pro" charset="0"/>
              </a:rPr>
              <a:t>© Crown Copyright 2019</a:t>
            </a:r>
            <a:br>
              <a:rPr lang="en-US" sz="1500" dirty="0">
                <a:solidFill>
                  <a:srgbClr val="00628C"/>
                </a:solidFill>
                <a:effectLst/>
                <a:latin typeface="Myriad Pro" charset="0"/>
              </a:rPr>
            </a:br>
            <a:r>
              <a:rPr lang="en-US" sz="1500" dirty="0">
                <a:solidFill>
                  <a:schemeClr val="bg1">
                    <a:lumMod val="50000"/>
                  </a:schemeClr>
                </a:solidFill>
                <a:effectLst/>
                <a:latin typeface="Myriad Pro" charset="0"/>
              </a:rPr>
              <a:t>2019 pilot</a:t>
            </a:r>
            <a:endParaRPr lang="en-US" sz="1500" dirty="0">
              <a:solidFill>
                <a:srgbClr val="00628C"/>
              </a:solidFill>
              <a:effectLst/>
              <a:latin typeface="Myriad Pro" charset="0"/>
            </a:endParaRPr>
          </a:p>
        </p:txBody>
      </p:sp>
    </p:spTree>
    <p:extLst>
      <p:ext uri="{BB962C8B-B14F-4D97-AF65-F5344CB8AC3E}">
        <p14:creationId xmlns:p14="http://schemas.microsoft.com/office/powerpoint/2010/main" val="141490224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GB" dirty="0"/>
              <a:t>How to use this presentation</a:t>
            </a:r>
          </a:p>
        </p:txBody>
      </p:sp>
      <p:sp>
        <p:nvSpPr>
          <p:cNvPr id="2" name="TextBox 1"/>
          <p:cNvSpPr txBox="1"/>
          <p:nvPr userDrawn="1"/>
        </p:nvSpPr>
        <p:spPr bwMode="auto">
          <a:xfrm>
            <a:off x="463960" y="836712"/>
            <a:ext cx="8216081" cy="356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lvl="0">
              <a:lnSpc>
                <a:spcPct val="100000"/>
              </a:lnSpc>
              <a:buNone/>
            </a:pPr>
            <a:r>
              <a:rPr lang="en-GB" sz="2400" dirty="0">
                <a:latin typeface="Myriad Pro" charset="0"/>
                <a:ea typeface="Myriad Pro" charset="0"/>
                <a:cs typeface="Myriad Pro" charset="0"/>
              </a:rPr>
              <a:t>The following slides contain the representations described in the teacher guide, and are intended to accompany the teacher guide. They do not represent complete lessons and should not be used as such. </a:t>
            </a:r>
          </a:p>
          <a:p>
            <a:pPr lvl="0">
              <a:lnSpc>
                <a:spcPct val="100000"/>
              </a:lnSpc>
              <a:buNone/>
            </a:pPr>
            <a:endParaRPr lang="en-GB" sz="2400" dirty="0">
              <a:latin typeface="Myriad Pro" charset="0"/>
              <a:ea typeface="Myriad Pro" charset="0"/>
              <a:cs typeface="Myriad Pro" charset="0"/>
            </a:endParaRPr>
          </a:p>
          <a:p>
            <a:pPr lvl="0">
              <a:lnSpc>
                <a:spcPct val="100000"/>
              </a:lnSpc>
              <a:buNone/>
            </a:pPr>
            <a:r>
              <a:rPr lang="en-GB" sz="2400" dirty="0">
                <a:latin typeface="Myriad Pro" charset="0"/>
                <a:ea typeface="Myriad Pro" charset="0"/>
                <a:cs typeface="Myriad Pro" charset="0"/>
              </a:rPr>
              <a:t>However, you may wish to use the slides in conjunction with the teacher guide to support the planning of lessons, in combination with other resources such as high-quality textbooks that follow a teaching-for-mastery approach. </a:t>
            </a:r>
          </a:p>
        </p:txBody>
      </p:sp>
      <p:sp>
        <p:nvSpPr>
          <p:cNvPr id="5" name="Text Placeholder 4"/>
          <p:cNvSpPr>
            <a:spLocks noGrp="1"/>
          </p:cNvSpPr>
          <p:nvPr>
            <p:ph type="body" sz="quarter" idx="12" hasCustomPrompt="1"/>
          </p:nvPr>
        </p:nvSpPr>
        <p:spPr>
          <a:xfrm>
            <a:off x="463959" y="4797152"/>
            <a:ext cx="8216081" cy="1127125"/>
          </a:xfrm>
        </p:spPr>
        <p:txBody>
          <a:bodyPr/>
          <a:lstStyle>
            <a:lvl1pPr marL="0" indent="0">
              <a:buFont typeface="Arial" charset="0"/>
              <a:buNone/>
              <a:defRPr sz="2800" i="0" baseline="0"/>
            </a:lvl1pPr>
          </a:lstStyle>
          <a:p>
            <a:pPr lvl="0">
              <a:lnSpc>
                <a:spcPct val="100000"/>
              </a:lnSpc>
            </a:pPr>
            <a:r>
              <a:rPr lang="en-GB" sz="2400" dirty="0">
                <a:latin typeface="Myriad Pro" charset="0"/>
                <a:ea typeface="Myriad Pro" charset="0"/>
                <a:cs typeface="Myriad Pro" charset="0"/>
              </a:rPr>
              <a:t>You can find the teacher guide [Enter name of teacher guide] by following the link below.</a:t>
            </a:r>
            <a:endParaRPr lang="en-GB" sz="2400" i="1" dirty="0">
              <a:latin typeface="Myriad Pro" charset="0"/>
              <a:ea typeface="Myriad Pro" charset="0"/>
              <a:cs typeface="Myriad Pro" charset="0"/>
            </a:endParaRPr>
          </a:p>
        </p:txBody>
      </p:sp>
      <p:sp>
        <p:nvSpPr>
          <p:cNvPr id="7" name="Rectangle 6"/>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
        <p:nvSpPr>
          <p:cNvPr id="6" name="Rectangle 5"/>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2019 pilot</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764704"/>
            <a:ext cx="8216081" cy="5544618"/>
          </a:xfrm>
        </p:spPr>
        <p:txBody>
          <a:bodyPr anchor="t" anchorCtr="0"/>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0"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1181498"/>
            <a:ext cx="8216081" cy="5127824"/>
          </a:xfrm>
        </p:spPr>
        <p:txBody>
          <a:bodyPr anchor="t" anchorCtr="0"/>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2019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6" name="Text Placeholder 5"/>
          <p:cNvSpPr>
            <a:spLocks noGrp="1"/>
          </p:cNvSpPr>
          <p:nvPr>
            <p:ph type="body" sz="quarter" idx="10"/>
          </p:nvPr>
        </p:nvSpPr>
        <p:spPr>
          <a:xfrm>
            <a:off x="463958" y="764704"/>
            <a:ext cx="8219667" cy="416793"/>
          </a:xfrm>
        </p:spPr>
        <p:txBody>
          <a:bodyPr anchor="ctr" anchorCtr="0"/>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US" dirty="0"/>
              <a:t>2.XX </a:t>
            </a:r>
            <a:r>
              <a:rPr lang="en-US" dirty="0" err="1"/>
              <a:t>xxxx</a:t>
            </a:r>
            <a:r>
              <a:rPr lang="en-GB" dirty="0"/>
              <a:t>	</a:t>
            </a:r>
            <a:r>
              <a:rPr lang="en-US" dirty="0">
                <a:solidFill>
                  <a:srgbClr val="00628C"/>
                </a:solidFill>
              </a:rPr>
              <a:t>Step 1:1</a:t>
            </a:r>
          </a:p>
        </p:txBody>
      </p:sp>
    </p:spTree>
    <p:extLst>
      <p:ext uri="{BB962C8B-B14F-4D97-AF65-F5344CB8AC3E}">
        <p14:creationId xmlns:p14="http://schemas.microsoft.com/office/powerpoint/2010/main" val="11756589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5"/>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vl1pPr>
          </a:lstStyle>
          <a:p>
            <a:pPr>
              <a:defRPr/>
            </a:pPr>
            <a:endParaRPr lang="en-GB" dirty="0"/>
          </a:p>
        </p:txBody>
      </p:sp>
      <p:sp>
        <p:nvSpPr>
          <p:cNvPr id="43015" name="Rectangle 7"/>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vl1pPr>
          </a:lstStyle>
          <a:p>
            <a:pPr>
              <a:defRPr/>
            </a:pPr>
            <a:endParaRPr lang="en-GB" dirty="0"/>
          </a:p>
        </p:txBody>
      </p:sp>
      <p:sp>
        <p:nvSpPr>
          <p:cNvPr id="43016" name="Rectangle 8"/>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17C71EE9-BA72-3342-AD7C-7458D51D3716}" type="slidenum">
              <a:rPr lang="en-GB" altLang="x-none"/>
              <a:pPr/>
              <a:t>‹#›</a:t>
            </a:fld>
            <a:endParaRPr lang="en-GB" altLang="x-none" dirty="0"/>
          </a:p>
        </p:txBody>
      </p:sp>
    </p:spTree>
  </p:cSld>
  <p:clrMap bg1="lt1" tx1="dk1" bg2="lt2" tx2="dk2" accent1="accent1" accent2="accent2" accent3="accent3" accent4="accent4" accent5="accent5" accent6="accent6" hlink="hlink" folHlink="folHlink"/>
  <p:sldLayoutIdLst>
    <p:sldLayoutId id="2147483952" r:id="rId1"/>
    <p:sldLayoutId id="2147483962" r:id="rId2"/>
    <p:sldLayoutId id="2147483959" r:id="rId3"/>
    <p:sldLayoutId id="2147483961" r:id="rId4"/>
    <p:sldLayoutId id="2147483953" r:id="rId5"/>
  </p:sldLayoutIdLst>
  <p:txStyles>
    <p:titleStyle>
      <a:lvl1pPr algn="l" rtl="0" eaLnBrk="1" fontAlgn="base" hangingPunct="1">
        <a:spcBef>
          <a:spcPct val="0"/>
        </a:spcBef>
        <a:spcAft>
          <a:spcPct val="0"/>
        </a:spcAft>
        <a:defRPr sz="2800" b="1" i="0">
          <a:solidFill>
            <a:srgbClr val="00628C"/>
          </a:solidFill>
          <a:latin typeface="Myriad Pro Semibold" charset="0"/>
          <a:ea typeface="Myriad Pro Semibold" charset="0"/>
          <a:cs typeface="Myriad Pro Semibold" charset="0"/>
        </a:defRPr>
      </a:lvl1pPr>
      <a:lvl2pPr algn="l" rtl="0" eaLnBrk="1" fontAlgn="base" hangingPunct="1">
        <a:spcBef>
          <a:spcPct val="0"/>
        </a:spcBef>
        <a:spcAft>
          <a:spcPct val="0"/>
        </a:spcAft>
        <a:defRPr sz="3600" b="1">
          <a:solidFill>
            <a:srgbClr val="00628C"/>
          </a:solidFill>
          <a:latin typeface="Arial" charset="0"/>
        </a:defRPr>
      </a:lvl2pPr>
      <a:lvl3pPr algn="l" rtl="0" eaLnBrk="1" fontAlgn="base" hangingPunct="1">
        <a:spcBef>
          <a:spcPct val="0"/>
        </a:spcBef>
        <a:spcAft>
          <a:spcPct val="0"/>
        </a:spcAft>
        <a:defRPr sz="3600" b="1">
          <a:solidFill>
            <a:srgbClr val="00628C"/>
          </a:solidFill>
          <a:latin typeface="Arial" charset="0"/>
        </a:defRPr>
      </a:lvl3pPr>
      <a:lvl4pPr algn="l" rtl="0" eaLnBrk="1" fontAlgn="base" hangingPunct="1">
        <a:spcBef>
          <a:spcPct val="0"/>
        </a:spcBef>
        <a:spcAft>
          <a:spcPct val="0"/>
        </a:spcAft>
        <a:defRPr sz="3600" b="1">
          <a:solidFill>
            <a:srgbClr val="00628C"/>
          </a:solidFill>
          <a:latin typeface="Arial" charset="0"/>
        </a:defRPr>
      </a:lvl4pPr>
      <a:lvl5pPr algn="l" rtl="0" eaLnBrk="1" fontAlgn="base" hangingPunct="1">
        <a:spcBef>
          <a:spcPct val="0"/>
        </a:spcBef>
        <a:spcAft>
          <a:spcPct val="0"/>
        </a:spcAft>
        <a:defRPr sz="3600" b="1">
          <a:solidFill>
            <a:srgbClr val="00628C"/>
          </a:solidFill>
          <a:latin typeface="Arial" charset="0"/>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eaLnBrk="1" fontAlgn="base" hangingPunct="1">
        <a:spcBef>
          <a:spcPct val="20000"/>
        </a:spcBef>
        <a:spcAft>
          <a:spcPct val="0"/>
        </a:spcAft>
        <a:buClr>
          <a:schemeClr val="tx2"/>
        </a:buClr>
        <a:buFont typeface="Arial" charset="0"/>
        <a:defRPr sz="2800">
          <a:solidFill>
            <a:schemeClr val="tx1"/>
          </a:solidFill>
          <a:latin typeface="Myriad Pro" charset="0"/>
          <a:ea typeface="Myriad Pro" charset="0"/>
          <a:cs typeface="Myriad Pro" charset="0"/>
        </a:defRPr>
      </a:lvl1pPr>
      <a:lvl2pPr marL="742950" indent="-285750" algn="l" rtl="0" eaLnBrk="1" fontAlgn="base" hangingPunct="1">
        <a:spcBef>
          <a:spcPct val="20000"/>
        </a:spcBef>
        <a:spcAft>
          <a:spcPct val="0"/>
        </a:spcAft>
        <a:buClr>
          <a:srgbClr val="82CBDD"/>
        </a:buClr>
        <a:buFont typeface="Arial" charset="0"/>
        <a:buChar char="●"/>
        <a:defRPr sz="2400">
          <a:solidFill>
            <a:schemeClr val="tx1"/>
          </a:solidFill>
          <a:latin typeface="Myriad Pro" charset="0"/>
          <a:ea typeface="Myriad Pro" charset="0"/>
          <a:cs typeface="Myriad Pro" charset="0"/>
        </a:defRPr>
      </a:lvl2pPr>
      <a:lvl3pPr marL="1143000" indent="-228600" algn="l" rtl="0" eaLnBrk="1" fontAlgn="base" hangingPunct="1">
        <a:spcBef>
          <a:spcPct val="20000"/>
        </a:spcBef>
        <a:spcAft>
          <a:spcPct val="0"/>
        </a:spcAft>
        <a:buClr>
          <a:srgbClr val="00628C"/>
        </a:buClr>
        <a:buFont typeface="Arial" charset="0"/>
        <a:buChar char="–"/>
        <a:defRPr sz="2000">
          <a:solidFill>
            <a:schemeClr val="tx1"/>
          </a:solidFill>
          <a:latin typeface="Myriad Pro" charset="0"/>
          <a:ea typeface="Myriad Pro" charset="0"/>
          <a:cs typeface="Myriad Pro" charset="0"/>
        </a:defRPr>
      </a:lvl3pPr>
      <a:lvl4pPr marL="1600200" indent="-228600" algn="l" rtl="0" eaLnBrk="1" fontAlgn="base" hangingPunct="1">
        <a:spcBef>
          <a:spcPct val="20000"/>
        </a:spcBef>
        <a:spcAft>
          <a:spcPct val="0"/>
        </a:spcAft>
        <a:buClr>
          <a:schemeClr val="accent2"/>
        </a:buClr>
        <a:buFont typeface="Arial" charset="0"/>
        <a:buChar char="●"/>
        <a:defRPr sz="1900">
          <a:solidFill>
            <a:schemeClr val="tx1"/>
          </a:solidFill>
          <a:latin typeface="+mn-lt"/>
        </a:defRPr>
      </a:lvl4pPr>
      <a:lvl5pPr marL="20574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45.png"/><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4EFA224-4247-48D3-BC55-6507272C3BBA}"/>
              </a:ext>
            </a:extLst>
          </p:cNvPr>
          <p:cNvSpPr>
            <a:spLocks noGrp="1"/>
          </p:cNvSpPr>
          <p:nvPr>
            <p:ph type="body" sz="quarter" idx="11"/>
          </p:nvPr>
        </p:nvSpPr>
        <p:spPr/>
        <p:txBody>
          <a:bodyPr/>
          <a:lstStyle/>
          <a:p>
            <a:endParaRPr lang="en-GB"/>
          </a:p>
        </p:txBody>
      </p:sp>
      <p:sp>
        <p:nvSpPr>
          <p:cNvPr id="3" name="Rectangle 2">
            <a:extLst>
              <a:ext uri="{FF2B5EF4-FFF2-40B4-BE49-F238E27FC236}">
                <a16:creationId xmlns:a16="http://schemas.microsoft.com/office/drawing/2014/main" id="{17928E89-4388-4093-B8FD-39F26A3E0E47}"/>
              </a:ext>
            </a:extLst>
          </p:cNvPr>
          <p:cNvSpPr/>
          <p:nvPr/>
        </p:nvSpPr>
        <p:spPr>
          <a:xfrm>
            <a:off x="837740" y="2198078"/>
            <a:ext cx="7468519" cy="1920526"/>
          </a:xfrm>
          <a:prstGeom prst="rect">
            <a:avLst/>
          </a:prstGeom>
          <a:noFill/>
        </p:spPr>
        <p:txBody>
          <a:bodyPr wrap="none" lIns="91440" tIns="45720" rIns="91440" bIns="45720">
            <a:spAutoFit/>
          </a:bodyPr>
          <a:lstStyle/>
          <a:p>
            <a:pPr lvl="4" algn="ctr">
              <a:buNone/>
            </a:pPr>
            <a:r>
              <a:rPr lang="en-US" sz="5400" b="1" dirty="0">
                <a:ln w="0"/>
                <a:effectLst>
                  <a:outerShdw blurRad="38100" dist="19050" dir="2700000" algn="tl" rotWithShape="0">
                    <a:schemeClr val="dk1">
                      <a:alpha val="40000"/>
                    </a:schemeClr>
                  </a:outerShdw>
                </a:effectLst>
              </a:rPr>
              <a:t>Hexagons</a:t>
            </a:r>
          </a:p>
          <a:p>
            <a:pPr algn="ctr">
              <a:buNone/>
            </a:pPr>
            <a:r>
              <a:rPr lang="en-US" sz="5400" b="1" cap="none" spc="0" dirty="0">
                <a:ln w="0"/>
                <a:solidFill>
                  <a:schemeClr val="tx1"/>
                </a:solidFill>
                <a:effectLst>
                  <a:outerShdw blurRad="38100" dist="19050" dir="2700000" algn="tl" rotWithShape="0">
                    <a:schemeClr val="dk1">
                      <a:alpha val="40000"/>
                    </a:schemeClr>
                  </a:outerShdw>
                </a:effectLst>
              </a:rPr>
              <a:t>Guided Tues 13</a:t>
            </a:r>
            <a:r>
              <a:rPr lang="en-US" sz="5400" b="1" cap="none" spc="0" baseline="30000" dirty="0">
                <a:ln w="0"/>
                <a:solidFill>
                  <a:schemeClr val="tx1"/>
                </a:solidFill>
                <a:effectLst>
                  <a:outerShdw blurRad="38100" dist="19050" dir="2700000" algn="tl" rotWithShape="0">
                    <a:schemeClr val="dk1">
                      <a:alpha val="40000"/>
                    </a:schemeClr>
                  </a:outerShdw>
                </a:effectLst>
              </a:rPr>
              <a:t>th</a:t>
            </a:r>
            <a:r>
              <a:rPr lang="en-US" sz="5400" b="1" cap="none" spc="0" dirty="0">
                <a:ln w="0"/>
                <a:solidFill>
                  <a:schemeClr val="tx1"/>
                </a:solidFill>
                <a:effectLst>
                  <a:outerShdw blurRad="38100" dist="19050" dir="2700000" algn="tl" rotWithShape="0">
                    <a:schemeClr val="dk1">
                      <a:alpha val="40000"/>
                    </a:schemeClr>
                  </a:outerShdw>
                </a:effectLst>
              </a:rPr>
              <a:t> April</a:t>
            </a:r>
          </a:p>
        </p:txBody>
      </p:sp>
    </p:spTree>
    <p:extLst>
      <p:ext uri="{BB962C8B-B14F-4D97-AF65-F5344CB8AC3E}">
        <p14:creationId xmlns:p14="http://schemas.microsoft.com/office/powerpoint/2010/main" val="1284147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1:6</a:t>
            </a:r>
          </a:p>
        </p:txBody>
      </p:sp>
      <p:sp>
        <p:nvSpPr>
          <p:cNvPr id="3" name="TextBox 2">
            <a:extLst>
              <a:ext uri="{FF2B5EF4-FFF2-40B4-BE49-F238E27FC236}">
                <a16:creationId xmlns:a16="http://schemas.microsoft.com/office/drawing/2014/main" id="{4D8BD131-2002-43A4-AE98-1560EA66FD8C}"/>
              </a:ext>
            </a:extLst>
          </p:cNvPr>
          <p:cNvSpPr txBox="1"/>
          <p:nvPr/>
        </p:nvSpPr>
        <p:spPr bwMode="auto">
          <a:xfrm>
            <a:off x="569176" y="1010182"/>
            <a:ext cx="800571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To make a cheese and tomato sandwich we need</a:t>
            </a:r>
            <a:br>
              <a:rPr lang="en-GB" sz="2400" dirty="0">
                <a:latin typeface="Myriad Pro Semibold" charset="0"/>
                <a:ea typeface="Myriad Pro Semibold" charset="0"/>
                <a:cs typeface="Myriad Pro Semibold" charset="0"/>
              </a:rPr>
            </a:br>
            <a:r>
              <a:rPr lang="en-GB" sz="2400" dirty="0">
                <a:latin typeface="Myriad Pro Semibold" charset="0"/>
                <a:ea typeface="Myriad Pro Semibold" charset="0"/>
                <a:cs typeface="Myriad Pro Semibold" charset="0"/>
              </a:rPr>
              <a:t>2 slices of bread, 3 slices of cheese and 4 slices of tomato.</a:t>
            </a:r>
          </a:p>
        </p:txBody>
      </p:sp>
      <p:pic>
        <p:nvPicPr>
          <p:cNvPr id="5" name="Picture 4">
            <a:extLst>
              <a:ext uri="{FF2B5EF4-FFF2-40B4-BE49-F238E27FC236}">
                <a16:creationId xmlns:a16="http://schemas.microsoft.com/office/drawing/2014/main" id="{4997C908-3E16-4069-93A8-43B405A27A4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352800" y="1986611"/>
            <a:ext cx="2438401" cy="1700035"/>
          </a:xfrm>
          <a:prstGeom prst="rect">
            <a:avLst/>
          </a:prstGeom>
        </p:spPr>
      </p:pic>
      <p:grpSp>
        <p:nvGrpSpPr>
          <p:cNvPr id="10" name="Group 9">
            <a:extLst>
              <a:ext uri="{FF2B5EF4-FFF2-40B4-BE49-F238E27FC236}">
                <a16:creationId xmlns:a16="http://schemas.microsoft.com/office/drawing/2014/main" id="{EA7E7F01-33AB-4128-9CF6-F8A82C2B7AED}"/>
              </a:ext>
            </a:extLst>
          </p:cNvPr>
          <p:cNvGrpSpPr/>
          <p:nvPr/>
        </p:nvGrpSpPr>
        <p:grpSpPr>
          <a:xfrm>
            <a:off x="1884189" y="3753321"/>
            <a:ext cx="5375622" cy="2584785"/>
            <a:chOff x="1609724" y="3753321"/>
            <a:chExt cx="5375622" cy="2584785"/>
          </a:xfrm>
        </p:grpSpPr>
        <p:pic>
          <p:nvPicPr>
            <p:cNvPr id="7" name="Picture 6">
              <a:extLst>
                <a:ext uri="{FF2B5EF4-FFF2-40B4-BE49-F238E27FC236}">
                  <a16:creationId xmlns:a16="http://schemas.microsoft.com/office/drawing/2014/main" id="{17366BF9-0CAE-452D-B1DB-3C6450CCA0A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609724" y="3793978"/>
              <a:ext cx="2678926" cy="2544128"/>
            </a:xfrm>
            <a:prstGeom prst="rect">
              <a:avLst/>
            </a:prstGeom>
          </p:spPr>
        </p:pic>
        <p:pic>
          <p:nvPicPr>
            <p:cNvPr id="9" name="Picture 8" descr="A close up of a logo&#10;&#10;Description automatically generated">
              <a:extLst>
                <a:ext uri="{FF2B5EF4-FFF2-40B4-BE49-F238E27FC236}">
                  <a16:creationId xmlns:a16="http://schemas.microsoft.com/office/drawing/2014/main" id="{B5E6B883-FD93-4369-8187-AD9394850AB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447178" y="3753321"/>
              <a:ext cx="1538168" cy="2544169"/>
            </a:xfrm>
            <a:prstGeom prst="rect">
              <a:avLst/>
            </a:prstGeom>
          </p:spPr>
        </p:pic>
      </p:grpSp>
    </p:spTree>
    <p:extLst>
      <p:ext uri="{BB962C8B-B14F-4D97-AF65-F5344CB8AC3E}">
        <p14:creationId xmlns:p14="http://schemas.microsoft.com/office/powerpoint/2010/main" val="3858822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1:6</a:t>
            </a:r>
          </a:p>
        </p:txBody>
      </p:sp>
      <p:sp>
        <p:nvSpPr>
          <p:cNvPr id="3" name="TextBox 2">
            <a:extLst>
              <a:ext uri="{FF2B5EF4-FFF2-40B4-BE49-F238E27FC236}">
                <a16:creationId xmlns:a16="http://schemas.microsoft.com/office/drawing/2014/main" id="{EBE5B891-55E3-4DAA-92D9-B789D4C6D5AD}"/>
              </a:ext>
            </a:extLst>
          </p:cNvPr>
          <p:cNvSpPr txBox="1"/>
          <p:nvPr/>
        </p:nvSpPr>
        <p:spPr bwMode="auto">
          <a:xfrm>
            <a:off x="1595288" y="1010182"/>
            <a:ext cx="5953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What do we need to make 12 sandwiches?</a:t>
            </a:r>
          </a:p>
        </p:txBody>
      </p:sp>
      <p:pic>
        <p:nvPicPr>
          <p:cNvPr id="5" name="Picture 4">
            <a:extLst>
              <a:ext uri="{FF2B5EF4-FFF2-40B4-BE49-F238E27FC236}">
                <a16:creationId xmlns:a16="http://schemas.microsoft.com/office/drawing/2014/main" id="{775D4850-6D4F-43AF-AE83-7700A5CF09D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015661" y="2374899"/>
            <a:ext cx="3784551" cy="3136901"/>
          </a:xfrm>
          <a:prstGeom prst="rect">
            <a:avLst/>
          </a:prstGeom>
        </p:spPr>
      </p:pic>
      <p:pic>
        <p:nvPicPr>
          <p:cNvPr id="7" name="Picture 6" descr="A close up of a logo&#10;&#10;Description automatically generated">
            <a:extLst>
              <a:ext uri="{FF2B5EF4-FFF2-40B4-BE49-F238E27FC236}">
                <a16:creationId xmlns:a16="http://schemas.microsoft.com/office/drawing/2014/main" id="{7706154A-B809-4F89-8C42-CAA74FBC9D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476609" y="2019300"/>
            <a:ext cx="2651730" cy="3517900"/>
          </a:xfrm>
          <a:prstGeom prst="rect">
            <a:avLst/>
          </a:prstGeom>
        </p:spPr>
      </p:pic>
    </p:spTree>
    <p:extLst>
      <p:ext uri="{BB962C8B-B14F-4D97-AF65-F5344CB8AC3E}">
        <p14:creationId xmlns:p14="http://schemas.microsoft.com/office/powerpoint/2010/main" val="1232432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logo&#10;&#10;Description automatically generated">
            <a:extLst>
              <a:ext uri="{FF2B5EF4-FFF2-40B4-BE49-F238E27FC236}">
                <a16:creationId xmlns:a16="http://schemas.microsoft.com/office/drawing/2014/main" id="{DA5D723B-2AB2-49D3-809F-57663B547F9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015661" y="2362199"/>
            <a:ext cx="3784551" cy="3162302"/>
          </a:xfrm>
          <a:prstGeom prst="rect">
            <a:avLst/>
          </a:prstGeom>
        </p:spPr>
      </p:pic>
      <p:pic>
        <p:nvPicPr>
          <p:cNvPr id="9" name="Picture 8">
            <a:extLst>
              <a:ext uri="{FF2B5EF4-FFF2-40B4-BE49-F238E27FC236}">
                <a16:creationId xmlns:a16="http://schemas.microsoft.com/office/drawing/2014/main" id="{A87F38F5-B6D9-4951-8F49-9CF74C4909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476609" y="2227711"/>
            <a:ext cx="2524391" cy="3925440"/>
          </a:xfrm>
          <a:prstGeom prst="rect">
            <a:avLst/>
          </a:prstGeom>
        </p:spPr>
      </p:pic>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1:6</a:t>
            </a:r>
          </a:p>
        </p:txBody>
      </p:sp>
      <p:sp>
        <p:nvSpPr>
          <p:cNvPr id="3" name="TextBox 2">
            <a:extLst>
              <a:ext uri="{FF2B5EF4-FFF2-40B4-BE49-F238E27FC236}">
                <a16:creationId xmlns:a16="http://schemas.microsoft.com/office/drawing/2014/main" id="{E2E0EDD7-7EF9-4182-8CA8-69BEDBCA7CA9}"/>
              </a:ext>
            </a:extLst>
          </p:cNvPr>
          <p:cNvSpPr txBox="1"/>
          <p:nvPr/>
        </p:nvSpPr>
        <p:spPr bwMode="auto">
          <a:xfrm>
            <a:off x="1754928" y="1010182"/>
            <a:ext cx="56341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If we use 21 slices of cheese,</a:t>
            </a:r>
            <a:br>
              <a:rPr lang="en-GB" sz="2400" dirty="0">
                <a:latin typeface="Myriad Pro Semibold" charset="0"/>
                <a:ea typeface="Myriad Pro Semibold" charset="0"/>
                <a:cs typeface="Myriad Pro Semibold" charset="0"/>
              </a:rPr>
            </a:br>
            <a:r>
              <a:rPr lang="en-GB" sz="2400" dirty="0">
                <a:latin typeface="Myriad Pro Semibold" charset="0"/>
                <a:ea typeface="Myriad Pro Semibold" charset="0"/>
                <a:cs typeface="Myriad Pro Semibold" charset="0"/>
              </a:rPr>
              <a:t>how many slices of tomato do we need?</a:t>
            </a:r>
          </a:p>
        </p:txBody>
      </p:sp>
    </p:spTree>
    <p:extLst>
      <p:ext uri="{BB962C8B-B14F-4D97-AF65-F5344CB8AC3E}">
        <p14:creationId xmlns:p14="http://schemas.microsoft.com/office/powerpoint/2010/main" val="1331717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logo&#10;&#10;Description automatically generated">
            <a:extLst>
              <a:ext uri="{FF2B5EF4-FFF2-40B4-BE49-F238E27FC236}">
                <a16:creationId xmlns:a16="http://schemas.microsoft.com/office/drawing/2014/main" id="{1968CC06-0D76-47EC-A94C-9E711BF74D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015661" y="2461260"/>
            <a:ext cx="3784551" cy="2987040"/>
          </a:xfrm>
          <a:prstGeom prst="rect">
            <a:avLst/>
          </a:prstGeom>
        </p:spPr>
      </p:pic>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1:6</a:t>
            </a:r>
          </a:p>
        </p:txBody>
      </p:sp>
      <p:sp>
        <p:nvSpPr>
          <p:cNvPr id="5" name="TextBox 4">
            <a:extLst>
              <a:ext uri="{FF2B5EF4-FFF2-40B4-BE49-F238E27FC236}">
                <a16:creationId xmlns:a16="http://schemas.microsoft.com/office/drawing/2014/main" id="{48AC7180-87A5-4101-B681-09C3A288BE7A}"/>
              </a:ext>
            </a:extLst>
          </p:cNvPr>
          <p:cNvSpPr txBox="1"/>
          <p:nvPr/>
        </p:nvSpPr>
        <p:spPr bwMode="auto">
          <a:xfrm>
            <a:off x="332466" y="1010182"/>
            <a:ext cx="8479117"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A loaf of bread contains 26 slices.</a:t>
            </a:r>
          </a:p>
          <a:p>
            <a:pPr algn="ctr">
              <a:buClr>
                <a:srgbClr val="82CBDD"/>
              </a:buClr>
              <a:buNone/>
            </a:pPr>
            <a:r>
              <a:rPr lang="en-GB" sz="2400" dirty="0">
                <a:latin typeface="Myriad Pro Semibold" charset="0"/>
                <a:ea typeface="Myriad Pro Semibold" charset="0"/>
                <a:cs typeface="Myriad Pro Semibold" charset="0"/>
              </a:rPr>
              <a:t>How many sandwiches can we make? What else do we need?</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475601" y="1995978"/>
            <a:ext cx="2449200" cy="3477491"/>
          </a:xfrm>
          <a:prstGeom prst="rect">
            <a:avLst/>
          </a:prstGeom>
        </p:spPr>
      </p:pic>
    </p:spTree>
    <p:extLst>
      <p:ext uri="{BB962C8B-B14F-4D97-AF65-F5344CB8AC3E}">
        <p14:creationId xmlns:p14="http://schemas.microsoft.com/office/powerpoint/2010/main" val="2982323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1:7</a:t>
            </a:r>
          </a:p>
        </p:txBody>
      </p:sp>
      <p:pic>
        <p:nvPicPr>
          <p:cNvPr id="6" name="Picture 5">
            <a:extLst>
              <a:ext uri="{FF2B5EF4-FFF2-40B4-BE49-F238E27FC236}">
                <a16:creationId xmlns:a16="http://schemas.microsoft.com/office/drawing/2014/main" id="{9D4FCE44-7597-41AA-A73D-B72721C4E4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35757" y="2927225"/>
            <a:ext cx="3103771" cy="2778991"/>
          </a:xfrm>
          <a:prstGeom prst="rect">
            <a:avLst/>
          </a:prstGeom>
        </p:spPr>
      </p:pic>
      <p:sp>
        <p:nvSpPr>
          <p:cNvPr id="9" name="TextBox 8">
            <a:extLst>
              <a:ext uri="{FF2B5EF4-FFF2-40B4-BE49-F238E27FC236}">
                <a16:creationId xmlns:a16="http://schemas.microsoft.com/office/drawing/2014/main" id="{EB2A2376-CBF6-420A-BB20-62D645DAB312}"/>
              </a:ext>
            </a:extLst>
          </p:cNvPr>
          <p:cNvSpPr txBox="1"/>
          <p:nvPr/>
        </p:nvSpPr>
        <p:spPr bwMode="auto">
          <a:xfrm>
            <a:off x="1395715" y="1010182"/>
            <a:ext cx="6352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err="1">
                <a:latin typeface="Myriad Pro Semibold" charset="0"/>
                <a:ea typeface="Myriad Pro Semibold" charset="0"/>
                <a:cs typeface="Myriad Pro Semibold" charset="0"/>
              </a:rPr>
              <a:t>Yukti</a:t>
            </a:r>
            <a:r>
              <a:rPr lang="en-GB" sz="2400" dirty="0">
                <a:latin typeface="Myriad Pro Semibold" charset="0"/>
                <a:ea typeface="Myriad Pro Semibold" charset="0"/>
                <a:cs typeface="Myriad Pro Semibold" charset="0"/>
              </a:rPr>
              <a:t> puts 1 apple and 3 oranges in each bag.</a:t>
            </a:r>
          </a:p>
        </p:txBody>
      </p:sp>
      <p:sp>
        <p:nvSpPr>
          <p:cNvPr id="10" name="TextBox 9">
            <a:extLst>
              <a:ext uri="{FF2B5EF4-FFF2-40B4-BE49-F238E27FC236}">
                <a16:creationId xmlns:a16="http://schemas.microsoft.com/office/drawing/2014/main" id="{C3A1E34F-DA4E-4C21-A0B0-FF742F02E2AD}"/>
              </a:ext>
            </a:extLst>
          </p:cNvPr>
          <p:cNvSpPr txBox="1"/>
          <p:nvPr/>
        </p:nvSpPr>
        <p:spPr bwMode="auto">
          <a:xfrm>
            <a:off x="798370" y="1621196"/>
            <a:ext cx="75472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If she uses 8 apples, how many oranges must she use?</a:t>
            </a:r>
          </a:p>
        </p:txBody>
      </p:sp>
      <p:pic>
        <p:nvPicPr>
          <p:cNvPr id="8" name="Picture 7">
            <a:extLst>
              <a:ext uri="{FF2B5EF4-FFF2-40B4-BE49-F238E27FC236}">
                <a16:creationId xmlns:a16="http://schemas.microsoft.com/office/drawing/2014/main" id="{507FB591-EEDA-4AB4-91E5-B8F668DD9D1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908004" y="2830715"/>
            <a:ext cx="3934449" cy="2194558"/>
          </a:xfrm>
          <a:prstGeom prst="rect">
            <a:avLst/>
          </a:prstGeom>
        </p:spPr>
      </p:pic>
      <p:grpSp>
        <p:nvGrpSpPr>
          <p:cNvPr id="5" name="Group 4"/>
          <p:cNvGrpSpPr/>
          <p:nvPr/>
        </p:nvGrpSpPr>
        <p:grpSpPr>
          <a:xfrm>
            <a:off x="2082800" y="3017520"/>
            <a:ext cx="1432560" cy="2672080"/>
            <a:chOff x="2082800" y="3017520"/>
            <a:chExt cx="1432560" cy="2672080"/>
          </a:xfrm>
        </p:grpSpPr>
        <p:sp>
          <p:nvSpPr>
            <p:cNvPr id="3" name="Rectangle 2"/>
            <p:cNvSpPr/>
            <p:nvPr/>
          </p:nvSpPr>
          <p:spPr bwMode="auto">
            <a:xfrm>
              <a:off x="2763520" y="3017520"/>
              <a:ext cx="751840" cy="185928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Rectangle 11"/>
            <p:cNvSpPr/>
            <p:nvPr/>
          </p:nvSpPr>
          <p:spPr bwMode="auto">
            <a:xfrm>
              <a:off x="2082800" y="4846320"/>
              <a:ext cx="1391920" cy="84328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7" name="Rectangle 6"/>
          <p:cNvSpPr/>
          <p:nvPr/>
        </p:nvSpPr>
        <p:spPr bwMode="auto">
          <a:xfrm>
            <a:off x="7020560" y="2987040"/>
            <a:ext cx="1778000" cy="19304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59386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1:7</a:t>
            </a:r>
          </a:p>
        </p:txBody>
      </p:sp>
      <p:sp>
        <p:nvSpPr>
          <p:cNvPr id="3" name="TextBox 2">
            <a:extLst>
              <a:ext uri="{FF2B5EF4-FFF2-40B4-BE49-F238E27FC236}">
                <a16:creationId xmlns:a16="http://schemas.microsoft.com/office/drawing/2014/main" id="{47ACA134-6993-4754-A944-E52DFB899043}"/>
              </a:ext>
            </a:extLst>
          </p:cNvPr>
          <p:cNvSpPr txBox="1"/>
          <p:nvPr/>
        </p:nvSpPr>
        <p:spPr bwMode="auto">
          <a:xfrm>
            <a:off x="1395715" y="1010182"/>
            <a:ext cx="6352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err="1">
                <a:latin typeface="Myriad Pro Semibold" charset="0"/>
                <a:ea typeface="Myriad Pro Semibold" charset="0"/>
                <a:cs typeface="Myriad Pro Semibold" charset="0"/>
              </a:rPr>
              <a:t>Yukti</a:t>
            </a:r>
            <a:r>
              <a:rPr lang="en-GB" sz="2400" dirty="0">
                <a:latin typeface="Myriad Pro Semibold" charset="0"/>
                <a:ea typeface="Myriad Pro Semibold" charset="0"/>
                <a:cs typeface="Myriad Pro Semibold" charset="0"/>
              </a:rPr>
              <a:t> puts 1 apple and 3 oranges in each bag.</a:t>
            </a:r>
          </a:p>
        </p:txBody>
      </p:sp>
      <p:sp>
        <p:nvSpPr>
          <p:cNvPr id="4" name="TextBox 3">
            <a:extLst>
              <a:ext uri="{FF2B5EF4-FFF2-40B4-BE49-F238E27FC236}">
                <a16:creationId xmlns:a16="http://schemas.microsoft.com/office/drawing/2014/main" id="{3689E465-5B79-4B71-A743-DE3279C777BC}"/>
              </a:ext>
            </a:extLst>
          </p:cNvPr>
          <p:cNvSpPr txBox="1"/>
          <p:nvPr/>
        </p:nvSpPr>
        <p:spPr bwMode="auto">
          <a:xfrm>
            <a:off x="715016" y="1621196"/>
            <a:ext cx="77139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If she uses 15 oranges, how many apples must she use?</a:t>
            </a:r>
          </a:p>
        </p:txBody>
      </p:sp>
      <p:pic>
        <p:nvPicPr>
          <p:cNvPr id="8" name="Picture 7">
            <a:extLst>
              <a:ext uri="{FF2B5EF4-FFF2-40B4-BE49-F238E27FC236}">
                <a16:creationId xmlns:a16="http://schemas.microsoft.com/office/drawing/2014/main" id="{0496FE1D-0EAC-4CA6-BD8B-DA5D1B5AE2C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812741" y="2276904"/>
            <a:ext cx="3949700" cy="2573744"/>
          </a:xfrm>
          <a:prstGeom prst="rect">
            <a:avLst/>
          </a:prstGeom>
        </p:spPr>
      </p:pic>
      <p:pic>
        <p:nvPicPr>
          <p:cNvPr id="7" name="Picture 6">
            <a:extLst>
              <a:ext uri="{FF2B5EF4-FFF2-40B4-BE49-F238E27FC236}">
                <a16:creationId xmlns:a16="http://schemas.microsoft.com/office/drawing/2014/main" id="{9D4FCE44-7597-41AA-A73D-B72721C4E44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35757" y="2927225"/>
            <a:ext cx="2127763" cy="1949575"/>
          </a:xfrm>
          <a:prstGeom prst="rect">
            <a:avLst/>
          </a:prstGeom>
        </p:spPr>
      </p:pic>
    </p:spTree>
    <p:extLst>
      <p:ext uri="{BB962C8B-B14F-4D97-AF65-F5344CB8AC3E}">
        <p14:creationId xmlns:p14="http://schemas.microsoft.com/office/powerpoint/2010/main" val="477196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1:7</a:t>
            </a:r>
          </a:p>
        </p:txBody>
      </p:sp>
      <p:sp>
        <p:nvSpPr>
          <p:cNvPr id="3" name="TextBox 2">
            <a:extLst>
              <a:ext uri="{FF2B5EF4-FFF2-40B4-BE49-F238E27FC236}">
                <a16:creationId xmlns:a16="http://schemas.microsoft.com/office/drawing/2014/main" id="{A388F7BF-6B92-46B0-ACD2-60A3CF7A2C9B}"/>
              </a:ext>
            </a:extLst>
          </p:cNvPr>
          <p:cNvSpPr txBox="1"/>
          <p:nvPr/>
        </p:nvSpPr>
        <p:spPr bwMode="auto">
          <a:xfrm>
            <a:off x="504263" y="1621196"/>
            <a:ext cx="81354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How many apples if there are 20 pieces of fruit altogether?</a:t>
            </a:r>
          </a:p>
        </p:txBody>
      </p:sp>
      <p:sp>
        <p:nvSpPr>
          <p:cNvPr id="6" name="TextBox 5">
            <a:extLst>
              <a:ext uri="{FF2B5EF4-FFF2-40B4-BE49-F238E27FC236}">
                <a16:creationId xmlns:a16="http://schemas.microsoft.com/office/drawing/2014/main" id="{0E0D07F5-18F4-48F3-B8A5-8A47472418BE}"/>
              </a:ext>
            </a:extLst>
          </p:cNvPr>
          <p:cNvSpPr txBox="1"/>
          <p:nvPr/>
        </p:nvSpPr>
        <p:spPr bwMode="auto">
          <a:xfrm>
            <a:off x="1395715" y="1010182"/>
            <a:ext cx="6352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err="1">
                <a:latin typeface="Myriad Pro Semibold" charset="0"/>
                <a:ea typeface="Myriad Pro Semibold" charset="0"/>
                <a:cs typeface="Myriad Pro Semibold" charset="0"/>
              </a:rPr>
              <a:t>Yukti</a:t>
            </a:r>
            <a:r>
              <a:rPr lang="en-GB" sz="2400" dirty="0">
                <a:latin typeface="Myriad Pro Semibold" charset="0"/>
                <a:ea typeface="Myriad Pro Semibold" charset="0"/>
                <a:cs typeface="Myriad Pro Semibold" charset="0"/>
              </a:rPr>
              <a:t> puts 1 apple and 3 oranges in each bag.</a:t>
            </a:r>
          </a:p>
        </p:txBody>
      </p:sp>
      <p:pic>
        <p:nvPicPr>
          <p:cNvPr id="9" name="Picture 8">
            <a:extLst>
              <a:ext uri="{FF2B5EF4-FFF2-40B4-BE49-F238E27FC236}">
                <a16:creationId xmlns:a16="http://schemas.microsoft.com/office/drawing/2014/main" id="{9D4FCE44-7597-41AA-A73D-B72721C4E4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35757" y="2927225"/>
            <a:ext cx="2127763" cy="1949575"/>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286265" y="2278153"/>
            <a:ext cx="4500569" cy="3628681"/>
          </a:xfrm>
          <a:prstGeom prst="rect">
            <a:avLst/>
          </a:prstGeom>
        </p:spPr>
      </p:pic>
    </p:spTree>
    <p:extLst>
      <p:ext uri="{BB962C8B-B14F-4D97-AF65-F5344CB8AC3E}">
        <p14:creationId xmlns:p14="http://schemas.microsoft.com/office/powerpoint/2010/main" val="2079706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1:7</a:t>
            </a:r>
          </a:p>
        </p:txBody>
      </p:sp>
      <p:sp>
        <p:nvSpPr>
          <p:cNvPr id="3" name="TextBox 2">
            <a:extLst>
              <a:ext uri="{FF2B5EF4-FFF2-40B4-BE49-F238E27FC236}">
                <a16:creationId xmlns:a16="http://schemas.microsoft.com/office/drawing/2014/main" id="{327E51C1-9F29-49A7-A62F-F69534DE4AFF}"/>
              </a:ext>
            </a:extLst>
          </p:cNvPr>
          <p:cNvSpPr txBox="1"/>
          <p:nvPr/>
        </p:nvSpPr>
        <p:spPr bwMode="auto">
          <a:xfrm>
            <a:off x="2578922" y="1010182"/>
            <a:ext cx="39861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Ingredients for </a:t>
            </a:r>
            <a:r>
              <a:rPr lang="en-GB" sz="2400" dirty="0">
                <a:solidFill>
                  <a:srgbClr val="FF0000"/>
                </a:solidFill>
                <a:latin typeface="Myriad Pro Semibold" charset="0"/>
                <a:ea typeface="Myriad Pro Semibold" charset="0"/>
                <a:cs typeface="Myriad Pro Semibold" charset="0"/>
              </a:rPr>
              <a:t>2</a:t>
            </a:r>
            <a:r>
              <a:rPr lang="en-GB" sz="2400" dirty="0">
                <a:latin typeface="Myriad Pro Semibold" charset="0"/>
                <a:ea typeface="Myriad Pro Semibold" charset="0"/>
                <a:cs typeface="Myriad Pro Semibold" charset="0"/>
              </a:rPr>
              <a:t> smoothies.</a:t>
            </a:r>
          </a:p>
        </p:txBody>
      </p:sp>
      <p:sp>
        <p:nvSpPr>
          <p:cNvPr id="6" name="TextBox 5">
            <a:extLst>
              <a:ext uri="{FF2B5EF4-FFF2-40B4-BE49-F238E27FC236}">
                <a16:creationId xmlns:a16="http://schemas.microsoft.com/office/drawing/2014/main" id="{00B5A81B-D9EF-4ABB-9B27-7343E7AA95DA}"/>
              </a:ext>
            </a:extLst>
          </p:cNvPr>
          <p:cNvSpPr txBox="1"/>
          <p:nvPr/>
        </p:nvSpPr>
        <p:spPr bwMode="auto">
          <a:xfrm>
            <a:off x="2123316" y="1010182"/>
            <a:ext cx="57610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What do you need to make </a:t>
            </a:r>
            <a:r>
              <a:rPr lang="en-GB" sz="2400" dirty="0">
                <a:solidFill>
                  <a:srgbClr val="FF0000"/>
                </a:solidFill>
                <a:latin typeface="Myriad Pro Semibold" charset="0"/>
                <a:ea typeface="Myriad Pro Semibold" charset="0"/>
                <a:cs typeface="Myriad Pro Semibold" charset="0"/>
              </a:rPr>
              <a:t>4</a:t>
            </a:r>
            <a:r>
              <a:rPr lang="en-GB" sz="2400" dirty="0">
                <a:latin typeface="Myriad Pro Semibold" charset="0"/>
                <a:ea typeface="Myriad Pro Semibold" charset="0"/>
                <a:cs typeface="Myriad Pro Semibold" charset="0"/>
              </a:rPr>
              <a:t> smoothies?</a:t>
            </a:r>
          </a:p>
        </p:txBody>
      </p:sp>
      <p:sp>
        <p:nvSpPr>
          <p:cNvPr id="7" name="TextBox 6">
            <a:extLst>
              <a:ext uri="{FF2B5EF4-FFF2-40B4-BE49-F238E27FC236}">
                <a16:creationId xmlns:a16="http://schemas.microsoft.com/office/drawing/2014/main" id="{5F0453DB-D53F-4F58-B07B-2943D2C97591}"/>
              </a:ext>
            </a:extLst>
          </p:cNvPr>
          <p:cNvSpPr txBox="1"/>
          <p:nvPr/>
        </p:nvSpPr>
        <p:spPr bwMode="auto">
          <a:xfrm>
            <a:off x="1748314" y="1010182"/>
            <a:ext cx="59522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What do you need to make </a:t>
            </a:r>
            <a:r>
              <a:rPr lang="en-GB" sz="2400" dirty="0">
                <a:solidFill>
                  <a:srgbClr val="FF0000"/>
                </a:solidFill>
                <a:latin typeface="Myriad Pro Semibold" charset="0"/>
                <a:ea typeface="Myriad Pro Semibold" charset="0"/>
                <a:cs typeface="Myriad Pro Semibold" charset="0"/>
              </a:rPr>
              <a:t>20</a:t>
            </a:r>
            <a:r>
              <a:rPr lang="en-GB" sz="2400" dirty="0">
                <a:latin typeface="Myriad Pro Semibold" charset="0"/>
                <a:ea typeface="Myriad Pro Semibold" charset="0"/>
                <a:cs typeface="Myriad Pro Semibold" charset="0"/>
              </a:rPr>
              <a:t> smoothies?</a:t>
            </a:r>
          </a:p>
        </p:txBody>
      </p:sp>
      <p:pic>
        <p:nvPicPr>
          <p:cNvPr id="9" name="Picture 8" descr="A picture containing electronics&#10;&#10;Description automatically generated">
            <a:extLst>
              <a:ext uri="{FF2B5EF4-FFF2-40B4-BE49-F238E27FC236}">
                <a16:creationId xmlns:a16="http://schemas.microsoft.com/office/drawing/2014/main" id="{4D81443B-77F9-4122-9B33-EFF75C781CB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249052" y="1511510"/>
            <a:ext cx="6645896" cy="4698580"/>
          </a:xfrm>
          <a:prstGeom prst="rect">
            <a:avLst/>
          </a:prstGeom>
        </p:spPr>
      </p:pic>
      <p:grpSp>
        <p:nvGrpSpPr>
          <p:cNvPr id="8" name="Group 7"/>
          <p:cNvGrpSpPr/>
          <p:nvPr/>
        </p:nvGrpSpPr>
        <p:grpSpPr>
          <a:xfrm>
            <a:off x="4300538" y="1471613"/>
            <a:ext cx="1643063" cy="4000500"/>
            <a:chOff x="4300538" y="1471613"/>
            <a:chExt cx="1643063" cy="4000500"/>
          </a:xfrm>
        </p:grpSpPr>
        <p:sp>
          <p:nvSpPr>
            <p:cNvPr id="4" name="Rectangle 3"/>
            <p:cNvSpPr/>
            <p:nvPr/>
          </p:nvSpPr>
          <p:spPr bwMode="auto">
            <a:xfrm>
              <a:off x="4300538" y="1471613"/>
              <a:ext cx="1328737" cy="8001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Rectangle 10"/>
            <p:cNvSpPr/>
            <p:nvPr/>
          </p:nvSpPr>
          <p:spPr bwMode="auto">
            <a:xfrm>
              <a:off x="5024439" y="2266951"/>
              <a:ext cx="919162" cy="3205162"/>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14" name="Group 13"/>
          <p:cNvGrpSpPr/>
          <p:nvPr/>
        </p:nvGrpSpPr>
        <p:grpSpPr>
          <a:xfrm>
            <a:off x="4410076" y="2276476"/>
            <a:ext cx="3371850" cy="3995736"/>
            <a:chOff x="4410076" y="2276476"/>
            <a:chExt cx="3371850" cy="3995736"/>
          </a:xfrm>
        </p:grpSpPr>
        <p:sp>
          <p:nvSpPr>
            <p:cNvPr id="12" name="Rectangle 11"/>
            <p:cNvSpPr/>
            <p:nvPr/>
          </p:nvSpPr>
          <p:spPr bwMode="auto">
            <a:xfrm>
              <a:off x="4410076" y="5353049"/>
              <a:ext cx="3276599" cy="91916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Rectangle 12"/>
            <p:cNvSpPr/>
            <p:nvPr/>
          </p:nvSpPr>
          <p:spPr bwMode="auto">
            <a:xfrm>
              <a:off x="6862764" y="2276476"/>
              <a:ext cx="919162" cy="3205162"/>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Tree>
    <p:extLst>
      <p:ext uri="{BB962C8B-B14F-4D97-AF65-F5344CB8AC3E}">
        <p14:creationId xmlns:p14="http://schemas.microsoft.com/office/powerpoint/2010/main" val="117212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4"/>
                                        </p:tgtEl>
                                      </p:cBhvr>
                                    </p:animEffect>
                                    <p:set>
                                      <p:cBhvr>
                                        <p:cTn id="30"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6" grpId="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1:7</a:t>
            </a:r>
          </a:p>
        </p:txBody>
      </p:sp>
      <p:sp>
        <p:nvSpPr>
          <p:cNvPr id="3" name="TextBox 2">
            <a:extLst>
              <a:ext uri="{FF2B5EF4-FFF2-40B4-BE49-F238E27FC236}">
                <a16:creationId xmlns:a16="http://schemas.microsoft.com/office/drawing/2014/main" id="{9D91BDAC-3EA5-4972-947F-3878050F16D5}"/>
              </a:ext>
            </a:extLst>
          </p:cNvPr>
          <p:cNvSpPr txBox="1"/>
          <p:nvPr/>
        </p:nvSpPr>
        <p:spPr bwMode="auto">
          <a:xfrm>
            <a:off x="1843917" y="1010182"/>
            <a:ext cx="57610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What do you need to make 1 smoothie?</a:t>
            </a:r>
          </a:p>
        </p:txBody>
      </p:sp>
      <p:pic>
        <p:nvPicPr>
          <p:cNvPr id="6" name="Picture 5" descr="A close up of a keyboard&#10;&#10;Description automatically generated">
            <a:extLst>
              <a:ext uri="{FF2B5EF4-FFF2-40B4-BE49-F238E27FC236}">
                <a16:creationId xmlns:a16="http://schemas.microsoft.com/office/drawing/2014/main" id="{77AC2694-6E73-43D3-84B5-20D7E054E57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2183830" y="1890129"/>
            <a:ext cx="4776340" cy="3808244"/>
          </a:xfrm>
          <a:prstGeom prst="rect">
            <a:avLst/>
          </a:prstGeom>
        </p:spPr>
      </p:pic>
    </p:spTree>
    <p:extLst>
      <p:ext uri="{BB962C8B-B14F-4D97-AF65-F5344CB8AC3E}">
        <p14:creationId xmlns:p14="http://schemas.microsoft.com/office/powerpoint/2010/main" val="116516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E1E0D87-BC3B-4D20-B505-3985EC72CB7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715182" y="2451993"/>
            <a:ext cx="5713637" cy="2237063"/>
          </a:xfrm>
          <a:prstGeom prst="rect">
            <a:avLst/>
          </a:prstGeom>
        </p:spPr>
      </p:pic>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1:7</a:t>
            </a:r>
          </a:p>
        </p:txBody>
      </p:sp>
      <p:sp>
        <p:nvSpPr>
          <p:cNvPr id="3" name="TextBox 2">
            <a:extLst>
              <a:ext uri="{FF2B5EF4-FFF2-40B4-BE49-F238E27FC236}">
                <a16:creationId xmlns:a16="http://schemas.microsoft.com/office/drawing/2014/main" id="{0EB5E7F6-1786-4121-BDE7-A12ABA64BC0E}"/>
              </a:ext>
            </a:extLst>
          </p:cNvPr>
          <p:cNvSpPr txBox="1"/>
          <p:nvPr/>
        </p:nvSpPr>
        <p:spPr bwMode="auto">
          <a:xfrm>
            <a:off x="2052832" y="1010182"/>
            <a:ext cx="534325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If you use 1 litre of yoghurt,</a:t>
            </a:r>
            <a:br>
              <a:rPr lang="en-GB" sz="2400" dirty="0">
                <a:latin typeface="Myriad Pro Semibold" charset="0"/>
                <a:ea typeface="Myriad Pro Semibold" charset="0"/>
                <a:cs typeface="Myriad Pro Semibold" charset="0"/>
              </a:rPr>
            </a:br>
            <a:r>
              <a:rPr lang="en-GB" sz="2400" dirty="0">
                <a:latin typeface="Myriad Pro Semibold" charset="0"/>
                <a:ea typeface="Myriad Pro Semibold" charset="0"/>
                <a:cs typeface="Myriad Pro Semibold" charset="0"/>
              </a:rPr>
              <a:t>how many strawberries will you need?</a:t>
            </a:r>
          </a:p>
        </p:txBody>
      </p:sp>
    </p:spTree>
    <p:extLst>
      <p:ext uri="{BB962C8B-B14F-4D97-AF65-F5344CB8AC3E}">
        <p14:creationId xmlns:p14="http://schemas.microsoft.com/office/powerpoint/2010/main" val="307225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7571" y="3970800"/>
            <a:ext cx="6748857" cy="2286198"/>
          </a:xfrm>
          <a:prstGeom prst="rect">
            <a:avLst/>
          </a:prstGeom>
        </p:spPr>
      </p:pic>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2:1–2:2</a:t>
            </a:r>
          </a:p>
        </p:txBody>
      </p:sp>
      <p:pic>
        <p:nvPicPr>
          <p:cNvPr id="12" name="Picture 11">
            <a:extLst>
              <a:ext uri="{FF2B5EF4-FFF2-40B4-BE49-F238E27FC236}">
                <a16:creationId xmlns:a16="http://schemas.microsoft.com/office/drawing/2014/main" id="{75E28877-4B84-4DA2-ADAC-167E1553E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184" y="944805"/>
            <a:ext cx="511091" cy="641275"/>
          </a:xfrm>
          <a:prstGeom prst="rect">
            <a:avLst/>
          </a:prstGeom>
        </p:spPr>
      </p:pic>
      <p:pic>
        <p:nvPicPr>
          <p:cNvPr id="14" name="Picture 13" descr="A close up of a logo&#10;&#10;Description automatically generated">
            <a:extLst>
              <a:ext uri="{FF2B5EF4-FFF2-40B4-BE49-F238E27FC236}">
                <a16:creationId xmlns:a16="http://schemas.microsoft.com/office/drawing/2014/main" id="{AE38C1A7-C584-4EB8-972D-CB7D91EFCE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3806" y="1137670"/>
            <a:ext cx="491805" cy="448410"/>
          </a:xfrm>
          <a:prstGeom prst="rect">
            <a:avLst/>
          </a:prstGeom>
        </p:spPr>
      </p:pic>
      <p:pic>
        <p:nvPicPr>
          <p:cNvPr id="16" name="Picture 15">
            <a:extLst>
              <a:ext uri="{FF2B5EF4-FFF2-40B4-BE49-F238E27FC236}">
                <a16:creationId xmlns:a16="http://schemas.microsoft.com/office/drawing/2014/main" id="{13196BBA-22F5-4276-8452-077D1144CC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5585" y="1065346"/>
            <a:ext cx="670204" cy="520734"/>
          </a:xfrm>
          <a:prstGeom prst="rect">
            <a:avLst/>
          </a:prstGeom>
        </p:spPr>
      </p:pic>
      <p:pic>
        <p:nvPicPr>
          <p:cNvPr id="19" name="Picture 18">
            <a:extLst>
              <a:ext uri="{FF2B5EF4-FFF2-40B4-BE49-F238E27FC236}">
                <a16:creationId xmlns:a16="http://schemas.microsoft.com/office/drawing/2014/main" id="{AC031F2B-129B-43A5-9D39-52EC49B99A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2068" y="2893098"/>
            <a:ext cx="511091" cy="641275"/>
          </a:xfrm>
          <a:prstGeom prst="rect">
            <a:avLst/>
          </a:prstGeom>
        </p:spPr>
      </p:pic>
      <p:pic>
        <p:nvPicPr>
          <p:cNvPr id="20" name="Picture 19" descr="A picture containing object&#10;&#10;Description automatically generated">
            <a:extLst>
              <a:ext uri="{FF2B5EF4-FFF2-40B4-BE49-F238E27FC236}">
                <a16:creationId xmlns:a16="http://schemas.microsoft.com/office/drawing/2014/main" id="{5A7EB1AE-92AB-4AC7-82A6-BCF6B5CFEE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74330" y="1887304"/>
            <a:ext cx="1248798" cy="1677921"/>
          </a:xfrm>
          <a:prstGeom prst="rect">
            <a:avLst/>
          </a:prstGeom>
        </p:spPr>
      </p:pic>
      <p:pic>
        <p:nvPicPr>
          <p:cNvPr id="21" name="Picture 20" descr="A picture containing object&#10;&#10;Description automatically generated">
            <a:extLst>
              <a:ext uri="{FF2B5EF4-FFF2-40B4-BE49-F238E27FC236}">
                <a16:creationId xmlns:a16="http://schemas.microsoft.com/office/drawing/2014/main" id="{4D30EBD0-5DEC-442F-890A-A920C00F43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6288" y="1887304"/>
            <a:ext cx="1248798" cy="1677921"/>
          </a:xfrm>
          <a:prstGeom prst="rect">
            <a:avLst/>
          </a:prstGeom>
        </p:spPr>
      </p:pic>
      <p:pic>
        <p:nvPicPr>
          <p:cNvPr id="23" name="Picture 22" descr="A picture containing object&#10;&#10;Description automatically generated">
            <a:extLst>
              <a:ext uri="{FF2B5EF4-FFF2-40B4-BE49-F238E27FC236}">
                <a16:creationId xmlns:a16="http://schemas.microsoft.com/office/drawing/2014/main" id="{68D25984-564A-49B0-B8F1-C39FF98CE2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74330" y="1887304"/>
            <a:ext cx="1248798" cy="1677921"/>
          </a:xfrm>
          <a:prstGeom prst="rect">
            <a:avLst/>
          </a:prstGeom>
        </p:spPr>
      </p:pic>
      <p:sp>
        <p:nvSpPr>
          <p:cNvPr id="24" name="Rectangle 23">
            <a:extLst>
              <a:ext uri="{FF2B5EF4-FFF2-40B4-BE49-F238E27FC236}">
                <a16:creationId xmlns:a16="http://schemas.microsoft.com/office/drawing/2014/main" id="{C547DE1B-1B5B-4675-B03A-2B19BFEB7114}"/>
              </a:ext>
            </a:extLst>
          </p:cNvPr>
          <p:cNvSpPr/>
          <p:nvPr/>
        </p:nvSpPr>
        <p:spPr bwMode="auto">
          <a:xfrm>
            <a:off x="2442424" y="1833960"/>
            <a:ext cx="1440497" cy="1920240"/>
          </a:xfrm>
          <a:prstGeom prst="rect">
            <a:avLst/>
          </a:prstGeom>
          <a:solidFill>
            <a:srgbClr val="FFFFFF">
              <a:alpha val="74902"/>
            </a:srgbClr>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8" name="Picture 17" descr="A picture containing object&#10;&#10;Description automatically generated">
            <a:extLst>
              <a:ext uri="{FF2B5EF4-FFF2-40B4-BE49-F238E27FC236}">
                <a16:creationId xmlns:a16="http://schemas.microsoft.com/office/drawing/2014/main" id="{77000BEF-A1A5-46F0-A5CF-10F6200DF4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35309" y="1887304"/>
            <a:ext cx="1248798" cy="1677921"/>
          </a:xfrm>
          <a:prstGeom prst="rect">
            <a:avLst/>
          </a:prstGeom>
        </p:spPr>
      </p:pic>
      <p:pic>
        <p:nvPicPr>
          <p:cNvPr id="25" name="Picture 24">
            <a:extLst>
              <a:ext uri="{FF2B5EF4-FFF2-40B4-BE49-F238E27FC236}">
                <a16:creationId xmlns:a16="http://schemas.microsoft.com/office/drawing/2014/main" id="{0616FB02-FAF5-4BBB-8C4A-78D429423D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693047" y="2984715"/>
            <a:ext cx="511091" cy="465993"/>
          </a:xfrm>
          <a:prstGeom prst="rect">
            <a:avLst/>
          </a:prstGeom>
        </p:spPr>
      </p:pic>
      <p:pic>
        <p:nvPicPr>
          <p:cNvPr id="28" name="Picture 27">
            <a:extLst>
              <a:ext uri="{FF2B5EF4-FFF2-40B4-BE49-F238E27FC236}">
                <a16:creationId xmlns:a16="http://schemas.microsoft.com/office/drawing/2014/main" id="{2EDCE422-871A-449A-AF37-30AE7C0A4D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154020" y="3019145"/>
            <a:ext cx="670204" cy="520734"/>
          </a:xfrm>
          <a:prstGeom prst="rect">
            <a:avLst/>
          </a:prstGeom>
        </p:spPr>
      </p:pic>
      <p:sp>
        <p:nvSpPr>
          <p:cNvPr id="29" name="Rectangle 28">
            <a:extLst>
              <a:ext uri="{FF2B5EF4-FFF2-40B4-BE49-F238E27FC236}">
                <a16:creationId xmlns:a16="http://schemas.microsoft.com/office/drawing/2014/main" id="{3842F9E6-A0C6-4881-80F1-108030785362}"/>
              </a:ext>
            </a:extLst>
          </p:cNvPr>
          <p:cNvSpPr/>
          <p:nvPr/>
        </p:nvSpPr>
        <p:spPr bwMode="auto">
          <a:xfrm>
            <a:off x="3790309" y="1829920"/>
            <a:ext cx="1440497" cy="1920240"/>
          </a:xfrm>
          <a:prstGeom prst="rect">
            <a:avLst/>
          </a:prstGeom>
          <a:solidFill>
            <a:srgbClr val="FFFFFF">
              <a:alpha val="74902"/>
            </a:srgbClr>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30" name="Picture 29" descr="A picture containing object&#10;&#10;Description automatically generated">
            <a:extLst>
              <a:ext uri="{FF2B5EF4-FFF2-40B4-BE49-F238E27FC236}">
                <a16:creationId xmlns:a16="http://schemas.microsoft.com/office/drawing/2014/main" id="{2FAAF3AF-F413-4055-AB11-F7A4FCA8ED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35309" y="1887304"/>
            <a:ext cx="1248798" cy="1677921"/>
          </a:xfrm>
          <a:prstGeom prst="rect">
            <a:avLst/>
          </a:prstGeom>
        </p:spPr>
      </p:pic>
      <p:pic>
        <p:nvPicPr>
          <p:cNvPr id="32" name="Picture 31" descr="A close up of a logo&#10;&#10;Description automatically generated">
            <a:extLst>
              <a:ext uri="{FF2B5EF4-FFF2-40B4-BE49-F238E27FC236}">
                <a16:creationId xmlns:a16="http://schemas.microsoft.com/office/drawing/2014/main" id="{0230EC72-9569-4316-9FFD-BEA626F0459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33419" y="4799717"/>
            <a:ext cx="536494" cy="646232"/>
          </a:xfrm>
          <a:prstGeom prst="rect">
            <a:avLst/>
          </a:prstGeom>
        </p:spPr>
      </p:pic>
      <p:pic>
        <p:nvPicPr>
          <p:cNvPr id="33" name="Picture 32" descr="A close up of a logo&#10;&#10;Description automatically generated">
            <a:extLst>
              <a:ext uri="{FF2B5EF4-FFF2-40B4-BE49-F238E27FC236}">
                <a16:creationId xmlns:a16="http://schemas.microsoft.com/office/drawing/2014/main" id="{C616873D-8B70-4C79-91D7-D9411D07BA9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31038" y="5206730"/>
            <a:ext cx="536494" cy="646232"/>
          </a:xfrm>
          <a:prstGeom prst="rect">
            <a:avLst/>
          </a:prstGeom>
        </p:spPr>
      </p:pic>
      <p:pic>
        <p:nvPicPr>
          <p:cNvPr id="34" name="Picture 33" descr="A close up of a logo&#10;&#10;Description automatically generated">
            <a:extLst>
              <a:ext uri="{FF2B5EF4-FFF2-40B4-BE49-F238E27FC236}">
                <a16:creationId xmlns:a16="http://schemas.microsoft.com/office/drawing/2014/main" id="{BE1DA9B6-9A40-4F70-AE77-01D778E0422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31038" y="5627981"/>
            <a:ext cx="536494" cy="646232"/>
          </a:xfrm>
          <a:prstGeom prst="rect">
            <a:avLst/>
          </a:prstGeom>
        </p:spPr>
      </p:pic>
    </p:spTree>
    <p:extLst>
      <p:ext uri="{BB962C8B-B14F-4D97-AF65-F5344CB8AC3E}">
        <p14:creationId xmlns:p14="http://schemas.microsoft.com/office/powerpoint/2010/main" val="3173149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fill="hold" nodeType="clickEffect">
                                  <p:stCondLst>
                                    <p:cond delay="0"/>
                                  </p:stCondLst>
                                  <p:childTnLst>
                                    <p:animMotion origin="layout" path="M -0.00035 1.48148E-6 C -0.00035 -0.07292 -0.00556 -0.10347 -0.01077 -0.13496 C -0.01597 -0.16621 -0.02257 -0.17593 -0.0316 -0.18935 C -0.04323 -0.20718 -0.05573 -0.21621 -0.07708 -0.23681 C -0.10764 -0.26204 -0.17379 -0.29769 -0.15226 -0.28426 " pathEditMode="relative" rAng="0" ptsTypes="AAAAA">
                                      <p:cBhvr>
                                        <p:cTn id="6" dur="1500" fill="hold"/>
                                        <p:tgtEl>
                                          <p:spTgt spid="19"/>
                                        </p:tgtEl>
                                        <p:attrNameLst>
                                          <p:attrName>ppt_x</p:attrName>
                                          <p:attrName>ppt_y</p:attrName>
                                        </p:attrNameLst>
                                      </p:cBhvr>
                                      <p:rCtr x="-7813" y="-14352"/>
                                    </p:animMotion>
                                  </p:childTnLst>
                                </p:cTn>
                              </p:par>
                            </p:childTnLst>
                          </p:cTn>
                        </p:par>
                        <p:par>
                          <p:cTn id="7" fill="hold">
                            <p:stCondLst>
                              <p:cond delay="1500"/>
                            </p:stCondLst>
                            <p:childTnLst>
                              <p:par>
                                <p:cTn id="8" presetID="1" presetClass="exit" presetSubtype="0" fill="hold" nodeType="afterEffect">
                                  <p:stCondLst>
                                    <p:cond delay="0"/>
                                  </p:stCondLst>
                                  <p:childTnLst>
                                    <p:set>
                                      <p:cBhvr>
                                        <p:cTn id="9" dur="1" fill="hold">
                                          <p:stCondLst>
                                            <p:cond delay="0"/>
                                          </p:stCondLst>
                                        </p:cTn>
                                        <p:tgtEl>
                                          <p:spTgt spid="19"/>
                                        </p:tgtEl>
                                        <p:attrNameLst>
                                          <p:attrName>style.visibility</p:attrName>
                                        </p:attrNameLst>
                                      </p:cBhvr>
                                      <p:to>
                                        <p:strVal val="hidden"/>
                                      </p:to>
                                    </p:set>
                                  </p:childTnLst>
                                </p:cTn>
                              </p:par>
                              <p:par>
                                <p:cTn id="10" presetID="1"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63" presetClass="path" presetSubtype="0" accel="50000" fill="hold" nodeType="withEffect">
                                  <p:stCondLst>
                                    <p:cond delay="0"/>
                                  </p:stCondLst>
                                  <p:childTnLst>
                                    <p:animMotion origin="layout" path="M 1.11111E-6 -3.7037E-6 L 0.16007 -0.00023 " pathEditMode="relative" rAng="0" ptsTypes="AA">
                                      <p:cBhvr>
                                        <p:cTn id="26" dur="1500" fill="hold"/>
                                        <p:tgtEl>
                                          <p:spTgt spid="23"/>
                                        </p:tgtEl>
                                        <p:attrNameLst>
                                          <p:attrName>ppt_x</p:attrName>
                                          <p:attrName>ppt_y</p:attrName>
                                        </p:attrNameLst>
                                      </p:cBhvr>
                                      <p:rCtr x="8003" y="-23"/>
                                    </p:animMotion>
                                  </p:childTnLst>
                                </p:cTn>
                              </p:par>
                            </p:childTnLst>
                          </p:cTn>
                        </p:par>
                        <p:par>
                          <p:cTn id="27" fill="hold">
                            <p:stCondLst>
                              <p:cond delay="1500"/>
                            </p:stCondLst>
                            <p:childTnLst>
                              <p:par>
                                <p:cTn id="28" presetID="1" presetClass="exit" presetSubtype="0" fill="hold" nodeType="afterEffect">
                                  <p:stCondLst>
                                    <p:cond delay="0"/>
                                  </p:stCondLst>
                                  <p:childTnLst>
                                    <p:set>
                                      <p:cBhvr>
                                        <p:cTn id="29" dur="1" fill="hold">
                                          <p:stCondLst>
                                            <p:cond delay="0"/>
                                          </p:stCondLst>
                                        </p:cTn>
                                        <p:tgtEl>
                                          <p:spTgt spid="23"/>
                                        </p:tgtEl>
                                        <p:attrNameLst>
                                          <p:attrName>style.visibility</p:attrName>
                                        </p:attrNameLst>
                                      </p:cBhvr>
                                      <p:to>
                                        <p:strVal val="hidden"/>
                                      </p:to>
                                    </p:set>
                                  </p:childTnLst>
                                </p:cTn>
                              </p:par>
                              <p:par>
                                <p:cTn id="30" presetID="1" presetClass="entr" presetSubtype="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2500"/>
                            </p:stCondLst>
                            <p:childTnLst>
                              <p:par>
                                <p:cTn id="37" presetID="44" presetClass="path" presetSubtype="0" accel="50000" fill="hold" nodeType="afterEffect">
                                  <p:stCondLst>
                                    <p:cond delay="0"/>
                                  </p:stCondLst>
                                  <p:childTnLst>
                                    <p:animMotion origin="layout" path="M 3.05556E-6 -1.48148E-6 C 3.05556E-6 -0.06921 -0.00538 -0.09815 -0.01059 -0.12778 C -0.0158 -0.15741 -0.0224 -0.16667 -0.0316 -0.1794 C -0.04323 -0.19629 -0.05591 -0.20486 -0.07743 -0.2243 C -0.10816 -0.24815 -0.17483 -0.28194 -0.15313 -0.26921 " pathEditMode="relative" rAng="0" ptsTypes="AAAAA">
                                      <p:cBhvr>
                                        <p:cTn id="38" dur="1500" fill="hold"/>
                                        <p:tgtEl>
                                          <p:spTgt spid="25"/>
                                        </p:tgtEl>
                                        <p:attrNameLst>
                                          <p:attrName>ppt_x</p:attrName>
                                          <p:attrName>ppt_y</p:attrName>
                                        </p:attrNameLst>
                                      </p:cBhvr>
                                      <p:rCtr x="-7882" y="-13611"/>
                                    </p:animMotion>
                                  </p:childTnLst>
                                </p:cTn>
                              </p:par>
                            </p:childTnLst>
                          </p:cTn>
                        </p:par>
                        <p:par>
                          <p:cTn id="39" fill="hold">
                            <p:stCondLst>
                              <p:cond delay="4000"/>
                            </p:stCondLst>
                            <p:childTnLst>
                              <p:par>
                                <p:cTn id="40" presetID="1" presetClass="exit" presetSubtype="0" fill="hold" nodeType="afterEffect">
                                  <p:stCondLst>
                                    <p:cond delay="0"/>
                                  </p:stCondLst>
                                  <p:childTnLst>
                                    <p:set>
                                      <p:cBhvr>
                                        <p:cTn id="41" dur="1" fill="hold">
                                          <p:stCondLst>
                                            <p:cond delay="0"/>
                                          </p:stCondLst>
                                        </p:cTn>
                                        <p:tgtEl>
                                          <p:spTgt spid="25"/>
                                        </p:tgtEl>
                                        <p:attrNameLst>
                                          <p:attrName>style.visibility</p:attrName>
                                        </p:attrNameLst>
                                      </p:cBhvr>
                                      <p:to>
                                        <p:strVal val="hidden"/>
                                      </p:to>
                                    </p:set>
                                  </p:childTnLst>
                                </p:cTn>
                              </p:par>
                            </p:childTnLst>
                          </p:cTn>
                        </p:par>
                        <p:par>
                          <p:cTn id="42" fill="hold">
                            <p:stCondLst>
                              <p:cond delay="4000"/>
                            </p:stCondLst>
                            <p:childTnLst>
                              <p:par>
                                <p:cTn id="43" presetID="1" presetClass="entr" presetSubtype="0"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30"/>
                                        </p:tgtEl>
                                        <p:attrNameLst>
                                          <p:attrName>style.visibility</p:attrName>
                                        </p:attrNameLst>
                                      </p:cBhvr>
                                      <p:to>
                                        <p:strVal val="visible"/>
                                      </p:to>
                                    </p:set>
                                  </p:childTnLst>
                                </p:cTn>
                              </p:par>
                              <p:par>
                                <p:cTn id="58" presetID="63" presetClass="path" presetSubtype="0" accel="50000" decel="50000" fill="hold" nodeType="withEffect">
                                  <p:stCondLst>
                                    <p:cond delay="0"/>
                                  </p:stCondLst>
                                  <p:childTnLst>
                                    <p:animMotion origin="layout" path="M -1.11111E-6 -3.7037E-6 L 0.15972 0.00024 " pathEditMode="relative" rAng="0" ptsTypes="AA">
                                      <p:cBhvr>
                                        <p:cTn id="59" dur="2000" fill="hold"/>
                                        <p:tgtEl>
                                          <p:spTgt spid="30"/>
                                        </p:tgtEl>
                                        <p:attrNameLst>
                                          <p:attrName>ppt_x</p:attrName>
                                          <p:attrName>ppt_y</p:attrName>
                                        </p:attrNameLst>
                                      </p:cBhvr>
                                      <p:rCtr x="7986" y="0"/>
                                    </p:animMotion>
                                  </p:childTnLst>
                                </p:cTn>
                              </p:par>
                            </p:childTnLst>
                          </p:cTn>
                        </p:par>
                        <p:par>
                          <p:cTn id="60" fill="hold">
                            <p:stCondLst>
                              <p:cond delay="2000"/>
                            </p:stCondLst>
                            <p:childTnLst>
                              <p:par>
                                <p:cTn id="61" presetID="1" presetClass="exit" presetSubtype="0" fill="hold" nodeType="afterEffect">
                                  <p:stCondLst>
                                    <p:cond delay="0"/>
                                  </p:stCondLst>
                                  <p:childTnLst>
                                    <p:set>
                                      <p:cBhvr>
                                        <p:cTn id="62" dur="1" fill="hold">
                                          <p:stCondLst>
                                            <p:cond delay="0"/>
                                          </p:stCondLst>
                                        </p:cTn>
                                        <p:tgtEl>
                                          <p:spTgt spid="30"/>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21"/>
                                        </p:tgtEl>
                                        <p:attrNameLst>
                                          <p:attrName>style.visibility</p:attrName>
                                        </p:attrNameLst>
                                      </p:cBhvr>
                                      <p:to>
                                        <p:strVal val="visible"/>
                                      </p:to>
                                    </p:set>
                                  </p:childTnLst>
                                </p:cTn>
                              </p:par>
                            </p:childTnLst>
                          </p:cTn>
                        </p:par>
                        <p:par>
                          <p:cTn id="65" fill="hold">
                            <p:stCondLst>
                              <p:cond delay="200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par>
                          <p:cTn id="69" fill="hold">
                            <p:stCondLst>
                              <p:cond delay="2500"/>
                            </p:stCondLst>
                            <p:childTnLst>
                              <p:par>
                                <p:cTn id="70" presetID="44" presetClass="path" presetSubtype="0" accel="50000" fill="hold" nodeType="afterEffect">
                                  <p:stCondLst>
                                    <p:cond delay="0"/>
                                  </p:stCondLst>
                                  <p:childTnLst>
                                    <p:animMotion origin="layout" path="M -3.61111E-6 -7.40741E-7 C -3.61111E-6 -0.07338 -0.00573 -0.10393 -0.01111 -0.13542 C -0.01649 -0.16667 -0.02343 -0.17662 -0.03298 -0.19005 C -0.04514 -0.20787 -0.05833 -0.2169 -0.08073 -0.2375 C -0.11267 -0.26273 -0.18211 -0.29861 -0.15937 -0.28518 " pathEditMode="relative" rAng="0" ptsTypes="AAAAA">
                                      <p:cBhvr>
                                        <p:cTn id="71" dur="1500" fill="hold"/>
                                        <p:tgtEl>
                                          <p:spTgt spid="28"/>
                                        </p:tgtEl>
                                        <p:attrNameLst>
                                          <p:attrName>ppt_x</p:attrName>
                                          <p:attrName>ppt_y</p:attrName>
                                        </p:attrNameLst>
                                      </p:cBhvr>
                                      <p:rCtr x="-8194" y="-14421"/>
                                    </p:animMotion>
                                  </p:childTnLst>
                                </p:cTn>
                              </p:par>
                            </p:childTnLst>
                          </p:cTn>
                        </p:par>
                        <p:par>
                          <p:cTn id="72" fill="hold">
                            <p:stCondLst>
                              <p:cond delay="4000"/>
                            </p:stCondLst>
                            <p:childTnLst>
                              <p:par>
                                <p:cTn id="73" presetID="1" presetClass="exit" presetSubtype="0" fill="hold" nodeType="afterEffect">
                                  <p:stCondLst>
                                    <p:cond delay="0"/>
                                  </p:stCondLst>
                                  <p:childTnLst>
                                    <p:set>
                                      <p:cBhvr>
                                        <p:cTn id="74" dur="1" fill="hold">
                                          <p:stCondLst>
                                            <p:cond delay="0"/>
                                          </p:stCondLst>
                                        </p:cTn>
                                        <p:tgtEl>
                                          <p:spTgt spid="28"/>
                                        </p:tgtEl>
                                        <p:attrNameLst>
                                          <p:attrName>style.visibility</p:attrName>
                                        </p:attrNameLst>
                                      </p:cBhvr>
                                      <p:to>
                                        <p:strVal val="hidden"/>
                                      </p:to>
                                    </p:set>
                                  </p:childTnLst>
                                </p:cTn>
                              </p:par>
                              <p:par>
                                <p:cTn id="75" presetID="1" presetClass="entr" presetSubtype="0"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30"/>
                                        </p:tgtEl>
                                        <p:attrNameLst>
                                          <p:attrName>style.visibility</p:attrName>
                                        </p:attrNameLst>
                                      </p:cBhvr>
                                      <p:to>
                                        <p:strVal val="visible"/>
                                      </p:to>
                                    </p:set>
                                  </p:childTnLst>
                                </p:cTn>
                              </p:par>
                            </p:childTnLst>
                          </p:cTn>
                        </p:par>
                        <p:par>
                          <p:cTn id="79" fill="hold">
                            <p:stCondLst>
                              <p:cond delay="4000"/>
                            </p:stCondLst>
                            <p:childTnLst>
                              <p:par>
                                <p:cTn id="80" presetID="10" presetClass="entr" presetSubtype="0" fill="hold"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xit" presetSubtype="0" fill="hold" grpId="1" nodeType="clickEffect">
                                  <p:stCondLst>
                                    <p:cond delay="0"/>
                                  </p:stCondLst>
                                  <p:childTnLst>
                                    <p:animEffect transition="out" filter="fade">
                                      <p:cBhvr>
                                        <p:cTn id="86" dur="500"/>
                                        <p:tgtEl>
                                          <p:spTgt spid="24"/>
                                        </p:tgtEl>
                                      </p:cBhvr>
                                    </p:animEffect>
                                    <p:set>
                                      <p:cBhvr>
                                        <p:cTn id="87" dur="1" fill="hold">
                                          <p:stCondLst>
                                            <p:cond delay="499"/>
                                          </p:stCondLst>
                                        </p:cTn>
                                        <p:tgtEl>
                                          <p:spTgt spid="24"/>
                                        </p:tgtEl>
                                        <p:attrNameLst>
                                          <p:attrName>style.visibility</p:attrName>
                                        </p:attrNameLst>
                                      </p:cBhvr>
                                      <p:to>
                                        <p:strVal val="hidden"/>
                                      </p:to>
                                    </p:set>
                                  </p:childTnLst>
                                </p:cTn>
                              </p:par>
                              <p:par>
                                <p:cTn id="88" presetID="10" presetClass="exit" presetSubtype="0" fill="hold" grpId="1" nodeType="withEffect">
                                  <p:stCondLst>
                                    <p:cond delay="0"/>
                                  </p:stCondLst>
                                  <p:childTnLst>
                                    <p:animEffect transition="out" filter="fade">
                                      <p:cBhvr>
                                        <p:cTn id="89" dur="500"/>
                                        <p:tgtEl>
                                          <p:spTgt spid="29"/>
                                        </p:tgtEl>
                                      </p:cBhvr>
                                    </p:animEffect>
                                    <p:set>
                                      <p:cBhvr>
                                        <p:cTn id="90"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9" grpId="0" animBg="1"/>
      <p:bldP spid="29"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2:3</a:t>
            </a:r>
          </a:p>
        </p:txBody>
      </p:sp>
      <p:sp>
        <p:nvSpPr>
          <p:cNvPr id="3" name="TextBox 2">
            <a:extLst>
              <a:ext uri="{FF2B5EF4-FFF2-40B4-BE49-F238E27FC236}">
                <a16:creationId xmlns:a16="http://schemas.microsoft.com/office/drawing/2014/main" id="{32B60B0A-2A5A-4125-A33A-81BE2B47465E}"/>
              </a:ext>
            </a:extLst>
          </p:cNvPr>
          <p:cNvSpPr txBox="1"/>
          <p:nvPr/>
        </p:nvSpPr>
        <p:spPr bwMode="auto">
          <a:xfrm>
            <a:off x="2743399" y="752400"/>
            <a:ext cx="39621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How many different outfits?</a:t>
            </a:r>
          </a:p>
        </p:txBody>
      </p:sp>
      <p:grpSp>
        <p:nvGrpSpPr>
          <p:cNvPr id="4" name="Group 3"/>
          <p:cNvGrpSpPr/>
          <p:nvPr/>
        </p:nvGrpSpPr>
        <p:grpSpPr>
          <a:xfrm>
            <a:off x="2364570" y="2004429"/>
            <a:ext cx="4414860" cy="3995789"/>
            <a:chOff x="2364570" y="2004429"/>
            <a:chExt cx="4414860" cy="3995789"/>
          </a:xfrm>
        </p:grpSpPr>
        <p:pic>
          <p:nvPicPr>
            <p:cNvPr id="5" name="Picture 4" descr="A picture containing object&#10;&#10;Description automatically generated">
              <a:extLst>
                <a:ext uri="{FF2B5EF4-FFF2-40B4-BE49-F238E27FC236}">
                  <a16:creationId xmlns:a16="http://schemas.microsoft.com/office/drawing/2014/main" id="{117240CD-C2F8-4043-A5E8-104F18FFBE8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364570" y="2004429"/>
              <a:ext cx="4414860" cy="945012"/>
            </a:xfrm>
            <a:prstGeom prst="rect">
              <a:avLst/>
            </a:prstGeom>
          </p:spPr>
        </p:pic>
        <p:pic>
          <p:nvPicPr>
            <p:cNvPr id="7" name="Picture 6" descr="A picture containing object&#10;&#10;Description automatically generated">
              <a:extLst>
                <a:ext uri="{FF2B5EF4-FFF2-40B4-BE49-F238E27FC236}">
                  <a16:creationId xmlns:a16="http://schemas.microsoft.com/office/drawing/2014/main" id="{D71F13F6-FEF7-486B-89C3-9A76A601567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543178" y="3711287"/>
              <a:ext cx="4057644" cy="2288931"/>
            </a:xfrm>
            <a:prstGeom prst="rect">
              <a:avLst/>
            </a:prstGeom>
          </p:spPr>
        </p:pic>
      </p:grpSp>
      <p:sp>
        <p:nvSpPr>
          <p:cNvPr id="6" name="Rectangle 5">
            <a:extLst>
              <a:ext uri="{FF2B5EF4-FFF2-40B4-BE49-F238E27FC236}">
                <a16:creationId xmlns:a16="http://schemas.microsoft.com/office/drawing/2014/main" id="{A95F90C1-194F-48CC-933D-9AA5993D914F}"/>
              </a:ext>
            </a:extLst>
          </p:cNvPr>
          <p:cNvSpPr/>
          <p:nvPr/>
        </p:nvSpPr>
        <p:spPr>
          <a:xfrm>
            <a:off x="173272" y="700176"/>
            <a:ext cx="2570127" cy="923330"/>
          </a:xfrm>
          <a:prstGeom prst="rect">
            <a:avLst/>
          </a:prstGeom>
          <a:noFill/>
        </p:spPr>
        <p:txBody>
          <a:bodyPr wrap="none" lIns="91440" tIns="45720" rIns="91440" bIns="45720">
            <a:spAutoFit/>
          </a:bodyPr>
          <a:lstStyle/>
          <a:p>
            <a:pPr algn="ctr">
              <a:buNone/>
            </a:pPr>
            <a:r>
              <a:rPr lang="en-US" sz="5400" b="0" cap="none" spc="0" dirty="0">
                <a:ln w="0"/>
                <a:solidFill>
                  <a:schemeClr val="tx1"/>
                </a:solidFill>
                <a:effectLst>
                  <a:outerShdw blurRad="38100" dist="19050" dir="2700000" algn="tl" rotWithShape="0">
                    <a:schemeClr val="dk1">
                      <a:alpha val="40000"/>
                    </a:schemeClr>
                  </a:outerShdw>
                </a:effectLst>
              </a:rPr>
              <a:t>To do…</a:t>
            </a:r>
          </a:p>
        </p:txBody>
      </p:sp>
    </p:spTree>
    <p:extLst>
      <p:ext uri="{BB962C8B-B14F-4D97-AF65-F5344CB8AC3E}">
        <p14:creationId xmlns:p14="http://schemas.microsoft.com/office/powerpoint/2010/main" val="9229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2:3</a:t>
            </a:r>
          </a:p>
        </p:txBody>
      </p:sp>
      <p:sp>
        <p:nvSpPr>
          <p:cNvPr id="3" name="TextBox 2">
            <a:extLst>
              <a:ext uri="{FF2B5EF4-FFF2-40B4-BE49-F238E27FC236}">
                <a16:creationId xmlns:a16="http://schemas.microsoft.com/office/drawing/2014/main" id="{32B60B0A-2A5A-4125-A33A-81BE2B47465E}"/>
              </a:ext>
            </a:extLst>
          </p:cNvPr>
          <p:cNvSpPr txBox="1"/>
          <p:nvPr/>
        </p:nvSpPr>
        <p:spPr bwMode="auto">
          <a:xfrm>
            <a:off x="2743399" y="753003"/>
            <a:ext cx="39621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How many different outfits?</a:t>
            </a:r>
          </a:p>
        </p:txBody>
      </p:sp>
      <p:grpSp>
        <p:nvGrpSpPr>
          <p:cNvPr id="13" name="Group 12"/>
          <p:cNvGrpSpPr/>
          <p:nvPr/>
        </p:nvGrpSpPr>
        <p:grpSpPr>
          <a:xfrm>
            <a:off x="2867809" y="1489912"/>
            <a:ext cx="3408382" cy="4991401"/>
            <a:chOff x="2867809" y="1489912"/>
            <a:chExt cx="3408382" cy="4991401"/>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7809" y="1489912"/>
              <a:ext cx="3408382" cy="2360928"/>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7809" y="4174420"/>
              <a:ext cx="3408382" cy="2306893"/>
            </a:xfrm>
            <a:prstGeom prst="rect">
              <a:avLst/>
            </a:prstGeom>
          </p:spPr>
        </p:pic>
      </p:grpSp>
      <p:grpSp>
        <p:nvGrpSpPr>
          <p:cNvPr id="10" name="Group 9"/>
          <p:cNvGrpSpPr/>
          <p:nvPr/>
        </p:nvGrpSpPr>
        <p:grpSpPr>
          <a:xfrm>
            <a:off x="2364570" y="2004429"/>
            <a:ext cx="4414860" cy="3995789"/>
            <a:chOff x="2364570" y="2004429"/>
            <a:chExt cx="4414860" cy="3995789"/>
          </a:xfrm>
        </p:grpSpPr>
        <p:pic>
          <p:nvPicPr>
            <p:cNvPr id="11" name="Picture 10" descr="A picture containing object&#10;&#10;Description automatically generated">
              <a:extLst>
                <a:ext uri="{FF2B5EF4-FFF2-40B4-BE49-F238E27FC236}">
                  <a16:creationId xmlns:a16="http://schemas.microsoft.com/office/drawing/2014/main" id="{117240CD-C2F8-4043-A5E8-104F18FFBE8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2364570" y="2004429"/>
              <a:ext cx="4414860" cy="945012"/>
            </a:xfrm>
            <a:prstGeom prst="rect">
              <a:avLst/>
            </a:prstGeom>
          </p:spPr>
        </p:pic>
        <p:pic>
          <p:nvPicPr>
            <p:cNvPr id="12" name="Picture 11" descr="A picture containing object&#10;&#10;Description automatically generated">
              <a:extLst>
                <a:ext uri="{FF2B5EF4-FFF2-40B4-BE49-F238E27FC236}">
                  <a16:creationId xmlns:a16="http://schemas.microsoft.com/office/drawing/2014/main" id="{D71F13F6-FEF7-486B-89C3-9A76A601567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2543178" y="3711287"/>
              <a:ext cx="4057644" cy="2288931"/>
            </a:xfrm>
            <a:prstGeom prst="rect">
              <a:avLst/>
            </a:prstGeom>
          </p:spPr>
        </p:pic>
      </p:grpSp>
    </p:spTree>
    <p:extLst>
      <p:ext uri="{BB962C8B-B14F-4D97-AF65-F5344CB8AC3E}">
        <p14:creationId xmlns:p14="http://schemas.microsoft.com/office/powerpoint/2010/main" val="305449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2:4</a:t>
            </a:r>
          </a:p>
        </p:txBody>
      </p:sp>
      <p:pic>
        <p:nvPicPr>
          <p:cNvPr id="4" name="Picture 3">
            <a:extLst>
              <a:ext uri="{FF2B5EF4-FFF2-40B4-BE49-F238E27FC236}">
                <a16:creationId xmlns:a16="http://schemas.microsoft.com/office/drawing/2014/main" id="{8797D540-3B0D-4EE3-9554-0951656F06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5558" y="945450"/>
            <a:ext cx="3612885" cy="5265120"/>
          </a:xfrm>
          <a:prstGeom prst="rect">
            <a:avLst/>
          </a:prstGeom>
        </p:spPr>
      </p:pic>
      <p:sp>
        <p:nvSpPr>
          <p:cNvPr id="5" name="Rectangle 4">
            <a:extLst>
              <a:ext uri="{FF2B5EF4-FFF2-40B4-BE49-F238E27FC236}">
                <a16:creationId xmlns:a16="http://schemas.microsoft.com/office/drawing/2014/main" id="{CF58392D-EC06-4F94-AE9F-E8A1EF5224B7}"/>
              </a:ext>
            </a:extLst>
          </p:cNvPr>
          <p:cNvSpPr/>
          <p:nvPr/>
        </p:nvSpPr>
        <p:spPr>
          <a:xfrm>
            <a:off x="173272" y="700176"/>
            <a:ext cx="2570127" cy="923330"/>
          </a:xfrm>
          <a:prstGeom prst="rect">
            <a:avLst/>
          </a:prstGeom>
          <a:noFill/>
        </p:spPr>
        <p:txBody>
          <a:bodyPr wrap="none" lIns="91440" tIns="45720" rIns="91440" bIns="45720">
            <a:spAutoFit/>
          </a:bodyPr>
          <a:lstStyle/>
          <a:p>
            <a:pPr algn="ctr">
              <a:buNone/>
            </a:pPr>
            <a:r>
              <a:rPr lang="en-US" sz="5400" b="0" cap="none" spc="0" dirty="0">
                <a:ln w="0"/>
                <a:solidFill>
                  <a:schemeClr val="tx1"/>
                </a:solidFill>
                <a:effectLst>
                  <a:outerShdw blurRad="38100" dist="19050" dir="2700000" algn="tl" rotWithShape="0">
                    <a:schemeClr val="dk1">
                      <a:alpha val="40000"/>
                    </a:schemeClr>
                  </a:outerShdw>
                </a:effectLst>
              </a:rPr>
              <a:t>To do…</a:t>
            </a:r>
          </a:p>
        </p:txBody>
      </p:sp>
    </p:spTree>
    <p:extLst>
      <p:ext uri="{BB962C8B-B14F-4D97-AF65-F5344CB8AC3E}">
        <p14:creationId xmlns:p14="http://schemas.microsoft.com/office/powerpoint/2010/main" val="293900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3:5</a:t>
            </a:r>
          </a:p>
        </p:txBody>
      </p:sp>
      <p:pic>
        <p:nvPicPr>
          <p:cNvPr id="4" name="Picture 3" descr="A picture containing sitting, indoor&#10;&#10;Description automatically generated">
            <a:extLst>
              <a:ext uri="{FF2B5EF4-FFF2-40B4-BE49-F238E27FC236}">
                <a16:creationId xmlns:a16="http://schemas.microsoft.com/office/drawing/2014/main" id="{17A313A8-94FE-4B00-B7AA-84FF1AB190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722" y="1892118"/>
            <a:ext cx="7554555" cy="3413579"/>
          </a:xfrm>
          <a:prstGeom prst="rect">
            <a:avLst/>
          </a:prstGeom>
        </p:spPr>
      </p:pic>
      <p:sp>
        <p:nvSpPr>
          <p:cNvPr id="3" name="Rectangle 2"/>
          <p:cNvSpPr/>
          <p:nvPr/>
        </p:nvSpPr>
        <p:spPr>
          <a:xfrm>
            <a:off x="239486" y="661873"/>
            <a:ext cx="8665028" cy="830997"/>
          </a:xfrm>
          <a:prstGeom prst="rect">
            <a:avLst/>
          </a:prstGeom>
        </p:spPr>
        <p:txBody>
          <a:bodyPr wrap="square">
            <a:spAutoFit/>
          </a:bodyPr>
          <a:lstStyle/>
          <a:p>
            <a:pPr algn="ctr">
              <a:buNone/>
            </a:pPr>
            <a:r>
              <a:rPr lang="en-GB" sz="2400" dirty="0">
                <a:latin typeface="Myriad Pro Semibold"/>
              </a:rPr>
              <a:t>1 cm on this drawing represents 30 cm in real life. </a:t>
            </a:r>
            <a:br>
              <a:rPr lang="en-GB" sz="2400" dirty="0">
                <a:latin typeface="Myriad Pro Semibold"/>
              </a:rPr>
            </a:br>
            <a:r>
              <a:rPr lang="en-GB" sz="2400" dirty="0">
                <a:latin typeface="Myriad Pro Semibold"/>
              </a:rPr>
              <a:t>Fill in the real-life measurements.</a:t>
            </a:r>
          </a:p>
        </p:txBody>
      </p:sp>
      <p:sp>
        <p:nvSpPr>
          <p:cNvPr id="5" name="TextBox 4"/>
          <p:cNvSpPr txBox="1"/>
          <p:nvPr/>
        </p:nvSpPr>
        <p:spPr bwMode="auto">
          <a:xfrm>
            <a:off x="4396014" y="1543048"/>
            <a:ext cx="70884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12 cm</a:t>
            </a:r>
          </a:p>
        </p:txBody>
      </p:sp>
      <p:sp>
        <p:nvSpPr>
          <p:cNvPr id="6" name="TextBox 5"/>
          <p:cNvSpPr txBox="1"/>
          <p:nvPr/>
        </p:nvSpPr>
        <p:spPr bwMode="auto">
          <a:xfrm>
            <a:off x="7574646" y="3829051"/>
            <a:ext cx="76174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4.5 cm</a:t>
            </a:r>
          </a:p>
        </p:txBody>
      </p:sp>
      <p:sp>
        <p:nvSpPr>
          <p:cNvPr id="7" name="TextBox 6"/>
          <p:cNvSpPr txBox="1"/>
          <p:nvPr/>
        </p:nvSpPr>
        <p:spPr bwMode="auto">
          <a:xfrm>
            <a:off x="4472216" y="5233308"/>
            <a:ext cx="60144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8 cm</a:t>
            </a:r>
          </a:p>
        </p:txBody>
      </p:sp>
      <p:sp>
        <p:nvSpPr>
          <p:cNvPr id="8" name="TextBox 7"/>
          <p:cNvSpPr txBox="1"/>
          <p:nvPr/>
        </p:nvSpPr>
        <p:spPr bwMode="auto">
          <a:xfrm>
            <a:off x="2218875" y="5233308"/>
            <a:ext cx="60144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2 cm</a:t>
            </a:r>
          </a:p>
        </p:txBody>
      </p:sp>
      <p:sp>
        <p:nvSpPr>
          <p:cNvPr id="9" name="TextBox 8"/>
          <p:cNvSpPr txBox="1"/>
          <p:nvPr/>
        </p:nvSpPr>
        <p:spPr bwMode="auto">
          <a:xfrm>
            <a:off x="6660247" y="5233308"/>
            <a:ext cx="60144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2 cm</a:t>
            </a:r>
          </a:p>
        </p:txBody>
      </p:sp>
    </p:spTree>
    <p:extLst>
      <p:ext uri="{BB962C8B-B14F-4D97-AF65-F5344CB8AC3E}">
        <p14:creationId xmlns:p14="http://schemas.microsoft.com/office/powerpoint/2010/main" val="1539767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3:5</a:t>
            </a:r>
          </a:p>
        </p:txBody>
      </p:sp>
      <p:pic>
        <p:nvPicPr>
          <p:cNvPr id="4" name="Picture 3" descr="A picture containing sitting, indoor&#10;&#10;Description automatically generated">
            <a:extLst>
              <a:ext uri="{FF2B5EF4-FFF2-40B4-BE49-F238E27FC236}">
                <a16:creationId xmlns:a16="http://schemas.microsoft.com/office/drawing/2014/main" id="{17A313A8-94FE-4B00-B7AA-84FF1AB190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722" y="1892118"/>
            <a:ext cx="7554555" cy="3413579"/>
          </a:xfrm>
          <a:prstGeom prst="rect">
            <a:avLst/>
          </a:prstGeom>
        </p:spPr>
      </p:pic>
      <p:sp>
        <p:nvSpPr>
          <p:cNvPr id="3" name="Rectangle 2"/>
          <p:cNvSpPr/>
          <p:nvPr/>
        </p:nvSpPr>
        <p:spPr>
          <a:xfrm>
            <a:off x="239486" y="661873"/>
            <a:ext cx="8665028" cy="830997"/>
          </a:xfrm>
          <a:prstGeom prst="rect">
            <a:avLst/>
          </a:prstGeom>
        </p:spPr>
        <p:txBody>
          <a:bodyPr wrap="square">
            <a:spAutoFit/>
          </a:bodyPr>
          <a:lstStyle/>
          <a:p>
            <a:pPr algn="ctr">
              <a:buNone/>
            </a:pPr>
            <a:r>
              <a:rPr lang="en-GB" sz="2400" dirty="0">
                <a:latin typeface="Myriad Pro Semibold"/>
              </a:rPr>
              <a:t>___ cm on this drawing represents ___ cm in real life. </a:t>
            </a:r>
            <a:br>
              <a:rPr lang="en-GB" sz="2400" dirty="0">
                <a:latin typeface="Myriad Pro Semibold"/>
              </a:rPr>
            </a:br>
            <a:r>
              <a:rPr lang="en-GB" sz="2400" dirty="0">
                <a:latin typeface="Myriad Pro Semibold"/>
              </a:rPr>
              <a:t>Fill in the real-life measurements.</a:t>
            </a:r>
          </a:p>
        </p:txBody>
      </p:sp>
      <p:sp>
        <p:nvSpPr>
          <p:cNvPr id="10" name="TextBox 9"/>
          <p:cNvSpPr txBox="1"/>
          <p:nvPr/>
        </p:nvSpPr>
        <p:spPr bwMode="auto">
          <a:xfrm>
            <a:off x="4396014" y="1543048"/>
            <a:ext cx="81624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___ cm</a:t>
            </a:r>
          </a:p>
        </p:txBody>
      </p:sp>
      <p:sp>
        <p:nvSpPr>
          <p:cNvPr id="11" name="TextBox 10"/>
          <p:cNvSpPr txBox="1"/>
          <p:nvPr/>
        </p:nvSpPr>
        <p:spPr bwMode="auto">
          <a:xfrm>
            <a:off x="7574646" y="3829051"/>
            <a:ext cx="81624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___ cm</a:t>
            </a:r>
          </a:p>
        </p:txBody>
      </p:sp>
      <p:sp>
        <p:nvSpPr>
          <p:cNvPr id="12" name="TextBox 11"/>
          <p:cNvSpPr txBox="1"/>
          <p:nvPr/>
        </p:nvSpPr>
        <p:spPr bwMode="auto">
          <a:xfrm>
            <a:off x="4472216" y="5233308"/>
            <a:ext cx="81624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___ cm</a:t>
            </a:r>
          </a:p>
        </p:txBody>
      </p:sp>
      <p:sp>
        <p:nvSpPr>
          <p:cNvPr id="13" name="TextBox 12"/>
          <p:cNvSpPr txBox="1"/>
          <p:nvPr/>
        </p:nvSpPr>
        <p:spPr bwMode="auto">
          <a:xfrm>
            <a:off x="2218875" y="5233308"/>
            <a:ext cx="81624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___ cm</a:t>
            </a:r>
          </a:p>
        </p:txBody>
      </p:sp>
      <p:sp>
        <p:nvSpPr>
          <p:cNvPr id="14" name="TextBox 13"/>
          <p:cNvSpPr txBox="1"/>
          <p:nvPr/>
        </p:nvSpPr>
        <p:spPr bwMode="auto">
          <a:xfrm>
            <a:off x="6660247" y="5233308"/>
            <a:ext cx="81624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buClr>
                <a:srgbClr val="82CBDD"/>
              </a:buClr>
              <a:buNone/>
            </a:pPr>
            <a:r>
              <a:rPr lang="en-GB" sz="1500" dirty="0">
                <a:solidFill>
                  <a:srgbClr val="005E87"/>
                </a:solidFill>
                <a:latin typeface="Myriad Pro Semibold" charset="0"/>
                <a:ea typeface="Myriad Pro Semibold" charset="0"/>
                <a:cs typeface="Myriad Pro Semibold" charset="0"/>
              </a:rPr>
              <a:t>___ cm</a:t>
            </a:r>
          </a:p>
        </p:txBody>
      </p:sp>
    </p:spTree>
    <p:extLst>
      <p:ext uri="{BB962C8B-B14F-4D97-AF65-F5344CB8AC3E}">
        <p14:creationId xmlns:p14="http://schemas.microsoft.com/office/powerpoint/2010/main" val="2838272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3:5</a:t>
            </a:r>
          </a:p>
        </p:txBody>
      </p:sp>
      <p:sp>
        <p:nvSpPr>
          <p:cNvPr id="3" name="TextBox 2">
            <a:extLst>
              <a:ext uri="{FF2B5EF4-FFF2-40B4-BE49-F238E27FC236}">
                <a16:creationId xmlns:a16="http://schemas.microsoft.com/office/drawing/2014/main" id="{37306E78-09E9-43E3-9FCB-A858A7069D4D}"/>
              </a:ext>
            </a:extLst>
          </p:cNvPr>
          <p:cNvSpPr txBox="1"/>
          <p:nvPr/>
        </p:nvSpPr>
        <p:spPr bwMode="auto">
          <a:xfrm>
            <a:off x="1381716" y="747292"/>
            <a:ext cx="66855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algn="ctr">
              <a:buClr>
                <a:srgbClr val="82CBDD"/>
              </a:buClr>
              <a:buNone/>
            </a:pPr>
            <a:r>
              <a:rPr lang="en-GB" sz="2400" dirty="0">
                <a:latin typeface="Myriad Pro Semibold" charset="0"/>
                <a:ea typeface="Myriad Pro Semibold" charset="0"/>
                <a:cs typeface="Myriad Pro Semibold" charset="0"/>
              </a:rPr>
              <a:t>15</a:t>
            </a:r>
            <a:r>
              <a:rPr lang="en-GB" sz="1200" dirty="0">
                <a:latin typeface="Myriad Pro Semibold" charset="0"/>
                <a:ea typeface="Myriad Pro Semibold" charset="0"/>
                <a:cs typeface="Myriad Pro Semibold" charset="0"/>
              </a:rPr>
              <a:t> </a:t>
            </a:r>
            <a:r>
              <a:rPr lang="en-GB" sz="2400" dirty="0">
                <a:latin typeface="Myriad Pro Semibold" charset="0"/>
                <a:ea typeface="Myriad Pro Semibold" charset="0"/>
                <a:cs typeface="Myriad Pro Semibold" charset="0"/>
              </a:rPr>
              <a:t>cm on the drawing represents 5</a:t>
            </a:r>
            <a:r>
              <a:rPr lang="en-GB" sz="1200" dirty="0">
                <a:latin typeface="Myriad Pro Semibold" charset="0"/>
                <a:ea typeface="Myriad Pro Semibold" charset="0"/>
                <a:cs typeface="Myriad Pro Semibold" charset="0"/>
              </a:rPr>
              <a:t> </a:t>
            </a:r>
            <a:r>
              <a:rPr lang="en-GB" sz="2400" dirty="0">
                <a:latin typeface="Myriad Pro Semibold" charset="0"/>
                <a:ea typeface="Myriad Pro Semibold" charset="0"/>
                <a:cs typeface="Myriad Pro Semibold" charset="0"/>
              </a:rPr>
              <a:t>m in real life.</a:t>
            </a:r>
          </a:p>
        </p:txBody>
      </p:sp>
      <p:pic>
        <p:nvPicPr>
          <p:cNvPr id="5" name="Picture 4" descr="A picture containing monitor, screen, indoor, person&#10;&#10;Description automatically generated">
            <a:extLst>
              <a:ext uri="{FF2B5EF4-FFF2-40B4-BE49-F238E27FC236}">
                <a16:creationId xmlns:a16="http://schemas.microsoft.com/office/drawing/2014/main" id="{C2496310-B00E-4D8D-81B5-8147F04D818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906659" y="1427621"/>
            <a:ext cx="5330682" cy="305293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0178" y="4881613"/>
            <a:ext cx="6043644" cy="1483893"/>
          </a:xfrm>
          <a:prstGeom prst="rect">
            <a:avLst/>
          </a:prstGeom>
        </p:spPr>
      </p:pic>
    </p:spTree>
    <p:extLst>
      <p:ext uri="{BB962C8B-B14F-4D97-AF65-F5344CB8AC3E}">
        <p14:creationId xmlns:p14="http://schemas.microsoft.com/office/powerpoint/2010/main" val="139782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64EDC7B-2441-474C-8417-F678CEDCF74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837923" y="2709863"/>
            <a:ext cx="2505977" cy="1737341"/>
          </a:xfrm>
          <a:prstGeom prst="rect">
            <a:avLst/>
          </a:prstGeom>
        </p:spPr>
      </p:pic>
      <p:grpSp>
        <p:nvGrpSpPr>
          <p:cNvPr id="15" name="Group 14">
            <a:extLst>
              <a:ext uri="{FF2B5EF4-FFF2-40B4-BE49-F238E27FC236}">
                <a16:creationId xmlns:a16="http://schemas.microsoft.com/office/drawing/2014/main" id="{51DD997F-0DF6-4825-AF26-62F5D2BB0512}"/>
              </a:ext>
            </a:extLst>
          </p:cNvPr>
          <p:cNvGrpSpPr/>
          <p:nvPr/>
        </p:nvGrpSpPr>
        <p:grpSpPr>
          <a:xfrm>
            <a:off x="7152020" y="3056900"/>
            <a:ext cx="929036" cy="1276975"/>
            <a:chOff x="7152020" y="3056900"/>
            <a:chExt cx="929036" cy="1276975"/>
          </a:xfrm>
        </p:grpSpPr>
        <p:sp>
          <p:nvSpPr>
            <p:cNvPr id="11" name="Rectangle 10">
              <a:extLst>
                <a:ext uri="{FF2B5EF4-FFF2-40B4-BE49-F238E27FC236}">
                  <a16:creationId xmlns:a16="http://schemas.microsoft.com/office/drawing/2014/main" id="{08063719-7503-4668-AEC7-C10E43B7D6D9}"/>
                </a:ext>
              </a:extLst>
            </p:cNvPr>
            <p:cNvSpPr/>
            <p:nvPr/>
          </p:nvSpPr>
          <p:spPr bwMode="auto">
            <a:xfrm>
              <a:off x="7170420" y="3056900"/>
              <a:ext cx="266700" cy="2959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Rectangle 11">
              <a:extLst>
                <a:ext uri="{FF2B5EF4-FFF2-40B4-BE49-F238E27FC236}">
                  <a16:creationId xmlns:a16="http://schemas.microsoft.com/office/drawing/2014/main" id="{AD18F22F-19B2-4A78-BF88-C4CA4E9B73F5}"/>
                </a:ext>
              </a:extLst>
            </p:cNvPr>
            <p:cNvSpPr/>
            <p:nvPr/>
          </p:nvSpPr>
          <p:spPr bwMode="auto">
            <a:xfrm>
              <a:off x="7804181" y="3128337"/>
              <a:ext cx="266700" cy="2959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Rectangle 12">
              <a:extLst>
                <a:ext uri="{FF2B5EF4-FFF2-40B4-BE49-F238E27FC236}">
                  <a16:creationId xmlns:a16="http://schemas.microsoft.com/office/drawing/2014/main" id="{3E880400-BFD9-4250-A503-F7161CD086DD}"/>
                </a:ext>
              </a:extLst>
            </p:cNvPr>
            <p:cNvSpPr/>
            <p:nvPr/>
          </p:nvSpPr>
          <p:spPr bwMode="auto">
            <a:xfrm>
              <a:off x="7152020" y="4009400"/>
              <a:ext cx="266700" cy="2959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Rectangle 13">
              <a:extLst>
                <a:ext uri="{FF2B5EF4-FFF2-40B4-BE49-F238E27FC236}">
                  <a16:creationId xmlns:a16="http://schemas.microsoft.com/office/drawing/2014/main" id="{09989504-2380-4E5B-A43F-9DBF67671113}"/>
                </a:ext>
              </a:extLst>
            </p:cNvPr>
            <p:cNvSpPr/>
            <p:nvPr/>
          </p:nvSpPr>
          <p:spPr bwMode="auto">
            <a:xfrm>
              <a:off x="7814356" y="4037975"/>
              <a:ext cx="266700" cy="2959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pic>
        <p:nvPicPr>
          <p:cNvPr id="10" name="Picture 9">
            <a:extLst>
              <a:ext uri="{FF2B5EF4-FFF2-40B4-BE49-F238E27FC236}">
                <a16:creationId xmlns:a16="http://schemas.microsoft.com/office/drawing/2014/main" id="{497A68A5-AA11-4749-86E3-82BEFC11714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918960" y="2057401"/>
            <a:ext cx="1424940" cy="3200400"/>
          </a:xfrm>
          <a:prstGeom prst="rect">
            <a:avLst/>
          </a:prstGeom>
        </p:spPr>
      </p:pic>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4:9</a:t>
            </a:r>
          </a:p>
        </p:txBody>
      </p:sp>
      <p:pic>
        <p:nvPicPr>
          <p:cNvPr id="4" name="Picture 3">
            <a:extLst>
              <a:ext uri="{FF2B5EF4-FFF2-40B4-BE49-F238E27FC236}">
                <a16:creationId xmlns:a16="http://schemas.microsoft.com/office/drawing/2014/main" id="{0389047B-98E7-4F6F-B39C-D8147F2E15A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43989" y="2788931"/>
            <a:ext cx="5112573" cy="1737341"/>
          </a:xfrm>
          <a:prstGeom prst="rect">
            <a:avLst/>
          </a:prstGeom>
        </p:spPr>
      </p:pic>
    </p:spTree>
    <p:extLst>
      <p:ext uri="{BB962C8B-B14F-4D97-AF65-F5344CB8AC3E}">
        <p14:creationId xmlns:p14="http://schemas.microsoft.com/office/powerpoint/2010/main" val="1144088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4014ED1-C209-4F95-92B7-BBC7605894B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056960" y="2162175"/>
            <a:ext cx="3784551" cy="2695575"/>
          </a:xfrm>
          <a:prstGeom prst="rect">
            <a:avLst/>
          </a:prstGeom>
        </p:spPr>
      </p:pic>
      <p:sp>
        <p:nvSpPr>
          <p:cNvPr id="15" name="Rectangle 14">
            <a:extLst>
              <a:ext uri="{FF2B5EF4-FFF2-40B4-BE49-F238E27FC236}">
                <a16:creationId xmlns:a16="http://schemas.microsoft.com/office/drawing/2014/main" id="{5E45599C-24EB-4494-838F-53E52DC8ACF4}"/>
              </a:ext>
            </a:extLst>
          </p:cNvPr>
          <p:cNvSpPr/>
          <p:nvPr/>
        </p:nvSpPr>
        <p:spPr bwMode="auto">
          <a:xfrm>
            <a:off x="7823881" y="4338013"/>
            <a:ext cx="266700" cy="295900"/>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0" name="Picture 9">
            <a:extLst>
              <a:ext uri="{FF2B5EF4-FFF2-40B4-BE49-F238E27FC236}">
                <a16:creationId xmlns:a16="http://schemas.microsoft.com/office/drawing/2014/main" id="{200E0C79-D041-4796-8050-CC4E81F281C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924675" y="1276504"/>
            <a:ext cx="1916836" cy="4838241"/>
          </a:xfrm>
          <a:prstGeom prst="rect">
            <a:avLst/>
          </a:prstGeom>
        </p:spPr>
      </p:pic>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4:9</a:t>
            </a:r>
          </a:p>
        </p:txBody>
      </p:sp>
      <p:pic>
        <p:nvPicPr>
          <p:cNvPr id="6" name="Picture 5">
            <a:extLst>
              <a:ext uri="{FF2B5EF4-FFF2-40B4-BE49-F238E27FC236}">
                <a16:creationId xmlns:a16="http://schemas.microsoft.com/office/drawing/2014/main" id="{D37FA9A2-8B2A-4905-AAC5-546FB368072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971550" y="1494724"/>
            <a:ext cx="3714750" cy="4401801"/>
          </a:xfrm>
          <a:prstGeom prst="rect">
            <a:avLst/>
          </a:prstGeom>
        </p:spPr>
      </p:pic>
    </p:spTree>
    <p:extLst>
      <p:ext uri="{BB962C8B-B14F-4D97-AF65-F5344CB8AC3E}">
        <p14:creationId xmlns:p14="http://schemas.microsoft.com/office/powerpoint/2010/main" val="2630829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4:10</a:t>
            </a:r>
          </a:p>
        </p:txBody>
      </p:sp>
      <p:pic>
        <p:nvPicPr>
          <p:cNvPr id="4" name="Picture 3" descr="A close up of a logo&#10;&#10;Description automatically generated">
            <a:extLst>
              <a:ext uri="{FF2B5EF4-FFF2-40B4-BE49-F238E27FC236}">
                <a16:creationId xmlns:a16="http://schemas.microsoft.com/office/drawing/2014/main" id="{69C4D790-D053-40EB-9BB6-016033A5A4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1761" y="1381856"/>
            <a:ext cx="4260478" cy="4650156"/>
          </a:xfrm>
          <a:prstGeom prst="rect">
            <a:avLst/>
          </a:prstGeom>
        </p:spPr>
      </p:pic>
    </p:spTree>
    <p:extLst>
      <p:ext uri="{BB962C8B-B14F-4D97-AF65-F5344CB8AC3E}">
        <p14:creationId xmlns:p14="http://schemas.microsoft.com/office/powerpoint/2010/main" val="35121227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a:t>2.27 Proportional reasoning</a:t>
            </a:r>
            <a:r>
              <a:rPr lang="en-GB" dirty="0"/>
              <a:t>	</a:t>
            </a:r>
            <a:r>
              <a:rPr lang="en-US" dirty="0">
                <a:solidFill>
                  <a:srgbClr val="00628C"/>
                </a:solidFill>
              </a:rPr>
              <a:t>Step 4:10</a:t>
            </a:r>
          </a:p>
        </p:txBody>
      </p:sp>
      <p:pic>
        <p:nvPicPr>
          <p:cNvPr id="4" name="Picture 3" descr="A close up of a screen&#10;&#10;Description automatically generated">
            <a:extLst>
              <a:ext uri="{FF2B5EF4-FFF2-40B4-BE49-F238E27FC236}">
                <a16:creationId xmlns:a16="http://schemas.microsoft.com/office/drawing/2014/main" id="{8B405038-B9D7-4DA5-850E-F575D4D616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1761" y="1176156"/>
            <a:ext cx="4260478" cy="4889159"/>
          </a:xfrm>
          <a:prstGeom prst="rect">
            <a:avLst/>
          </a:prstGeom>
        </p:spPr>
      </p:pic>
    </p:spTree>
    <p:extLst>
      <p:ext uri="{BB962C8B-B14F-4D97-AF65-F5344CB8AC3E}">
        <p14:creationId xmlns:p14="http://schemas.microsoft.com/office/powerpoint/2010/main" val="3939864596"/>
      </p:ext>
    </p:extLst>
  </p:cSld>
  <p:clrMapOvr>
    <a:masterClrMapping/>
  </p:clrMapOvr>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y PD PowerPoint V4.5.potx" id="{FA0D8704-5250-4D61-B0C5-B3664A5F0233}" vid="{7D2B2404-A8D5-4794-ABF7-DABD9F1951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BD1BAE5ADB25440B67354EBD02D5510" ma:contentTypeVersion="8" ma:contentTypeDescription="Create a new document." ma:contentTypeScope="" ma:versionID="4c0ffbf977b116f889ea8d5ef7926049">
  <xsd:schema xmlns:xsd="http://www.w3.org/2001/XMLSchema" xmlns:xs="http://www.w3.org/2001/XMLSchema" xmlns:p="http://schemas.microsoft.com/office/2006/metadata/properties" xmlns:ns3="3c072653-a566-48ef-af88-69e39a133ebb" targetNamespace="http://schemas.microsoft.com/office/2006/metadata/properties" ma:root="true" ma:fieldsID="a7f63537dd51e17a894edb4015c33252" ns3:_="">
    <xsd:import namespace="3c072653-a566-48ef-af88-69e39a133eb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072653-a566-48ef-af88-69e39a133e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3E73E7-B6E8-4C0D-B27B-0A3C16DE1168}">
  <ds:schemaRefs>
    <ds:schemaRef ds:uri="http://schemas.microsoft.com/sharepoint/v3/contenttype/forms"/>
  </ds:schemaRefs>
</ds:datastoreItem>
</file>

<file path=customXml/itemProps2.xml><?xml version="1.0" encoding="utf-8"?>
<ds:datastoreItem xmlns:ds="http://schemas.openxmlformats.org/officeDocument/2006/customXml" ds:itemID="{E259719F-C9FE-486E-8694-3B17D2FE2B01}">
  <ds:schemaRefs>
    <ds:schemaRef ds:uri="http://purl.org/dc/terms/"/>
    <ds:schemaRef ds:uri="http://schemas.microsoft.com/office/2006/documentManagement/types"/>
    <ds:schemaRef ds:uri="http://schemas.openxmlformats.org/package/2006/metadata/core-properties"/>
    <ds:schemaRef ds:uri="http://schemas.microsoft.com/office/2006/metadata/properties"/>
    <ds:schemaRef ds:uri="http://purl.org/dc/dcmitype/"/>
    <ds:schemaRef ds:uri="http://schemas.microsoft.com/office/infopath/2007/PartnerControls"/>
    <ds:schemaRef ds:uri="http://purl.org/dc/elements/1.1/"/>
    <ds:schemaRef ds:uri="3c072653-a566-48ef-af88-69e39a133ebb"/>
    <ds:schemaRef ds:uri="http://www.w3.org/XML/1998/namespace"/>
  </ds:schemaRefs>
</ds:datastoreItem>
</file>

<file path=customXml/itemProps3.xml><?xml version="1.0" encoding="utf-8"?>
<ds:datastoreItem xmlns:ds="http://schemas.openxmlformats.org/officeDocument/2006/customXml" ds:itemID="{8C7C44A0-92C0-421A-8795-4210863DAF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072653-a566-48ef-af88-69e39a133e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Mastery PD PowerPoint V4.5</Template>
  <TotalTime>0</TotalTime>
  <Words>622</Words>
  <Application>Microsoft Office PowerPoint</Application>
  <PresentationFormat>On-screen Show (4:3)</PresentationFormat>
  <Paragraphs>87</Paragraphs>
  <Slides>22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Myriad Pro</vt:lpstr>
      <vt:lpstr>Myriad Pro Semibold</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2019-08-27T14:35:24Z</dcterms:created>
  <dcterms:modified xsi:type="dcterms:W3CDTF">2021-03-23T15:02:47Z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0x0101003BD1BAE5ADB25440B67354EBD02D5510</vt:lpwstr>
  </property>
</Properties>
</file>