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6" r:id="rId3"/>
    <p:sldId id="348" r:id="rId4"/>
    <p:sldId id="349" r:id="rId5"/>
    <p:sldId id="350" r:id="rId6"/>
    <p:sldId id="351" r:id="rId7"/>
    <p:sldId id="352" r:id="rId8"/>
    <p:sldId id="308" r:id="rId9"/>
    <p:sldId id="309" r:id="rId10"/>
    <p:sldId id="310" r:id="rId11"/>
    <p:sldId id="311" r:id="rId12"/>
    <p:sldId id="312" r:id="rId13"/>
    <p:sldId id="545" r:id="rId14"/>
    <p:sldId id="546" r:id="rId15"/>
    <p:sldId id="547" r:id="rId16"/>
    <p:sldId id="548" r:id="rId17"/>
    <p:sldId id="317" r:id="rId18"/>
    <p:sldId id="549" r:id="rId19"/>
    <p:sldId id="319" r:id="rId20"/>
    <p:sldId id="320" r:id="rId21"/>
    <p:sldId id="321" r:id="rId22"/>
    <p:sldId id="322" r:id="rId23"/>
    <p:sldId id="323" r:id="rId24"/>
    <p:sldId id="364" r:id="rId25"/>
    <p:sldId id="380" r:id="rId26"/>
    <p:sldId id="381" r:id="rId27"/>
    <p:sldId id="382" r:id="rId28"/>
    <p:sldId id="383" r:id="rId29"/>
    <p:sldId id="378" r:id="rId30"/>
    <p:sldId id="379" r:id="rId31"/>
    <p:sldId id="324" r:id="rId32"/>
    <p:sldId id="425" r:id="rId33"/>
    <p:sldId id="426" r:id="rId34"/>
    <p:sldId id="325" r:id="rId35"/>
    <p:sldId id="326" r:id="rId36"/>
    <p:sldId id="327" r:id="rId37"/>
    <p:sldId id="328" r:id="rId38"/>
    <p:sldId id="424" r:id="rId39"/>
    <p:sldId id="329" r:id="rId40"/>
    <p:sldId id="330" r:id="rId41"/>
    <p:sldId id="331" r:id="rId42"/>
    <p:sldId id="332" r:id="rId43"/>
    <p:sldId id="333" r:id="rId44"/>
    <p:sldId id="334" r:id="rId45"/>
    <p:sldId id="335" r:id="rId46"/>
    <p:sldId id="336" r:id="rId47"/>
    <p:sldId id="337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93581-3C93-432C-954A-5F2BE29F9A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173C3F-5A0A-49F8-8519-B808A340C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676AE-41D0-4D9C-AE8B-2420D38A3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5778AB-31A6-4C6E-B115-52C020EF9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93D3E-1E22-4849-BF07-E11418EB3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08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C1B50-9852-4255-8977-0C6D730FD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5F9A8-CAAC-493D-9121-6D3F29611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525E68-B4F7-4096-97FF-FC748B8C5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35FF8-C854-45BC-9455-60A21CFDF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6725E-93A7-4698-937E-94D02834B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02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1F85D-A89D-4BFA-89F9-D557D1B07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DDB3A-4B70-45D9-A752-5446DA3D0C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8DDA9-CE9A-45CB-BDB4-7FDAE1844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BFE87-65E8-48D3-B560-96F89B5F5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9772C-F8F4-47B5-9EC7-7500F8D32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375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E4691-4AC7-437F-8C7C-9DE418243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67BF5-81DB-46A6-B8F6-00B4149DD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1CFA6E-4154-4CA7-9752-288C2E787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83449F-FEB6-4387-AEF7-8876CC5BB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56A221-1650-4948-A0D7-7014520CC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236AF-5D9B-4A1A-A97F-0A315E7D4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660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46D8E-2F02-48AC-853B-3FA2EE402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866557-AF32-4EE7-BE02-B767345AA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2D99A1-C378-48E4-AF7B-752D8F1BBF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DEEAAA-1966-441A-9B3C-135B69211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AF8B61-0B3B-4214-BB3B-46D380D1FF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05717F-F02D-4D0C-8E8E-1A085CF87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A3072D-B493-4821-861D-D58991D4E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6C1B0C-1C70-4350-9A30-697F51BB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602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922F9-FA44-405D-B3E0-81AC5B8BB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138C03-5E9B-4AB4-8C95-00E95EA6E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331A12-041B-410E-B6F8-5A13C64E2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E99D4D-B9D3-4B4E-9DFA-18677B76C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48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4C3C4D-9036-4E96-AB62-618E194A2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2047AF-F60A-483B-AF0E-99101B776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6E4B3F-407F-4E67-99A7-3F01CCB80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663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404F9-8A82-488F-B238-43FDC161D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CA95E-3CDD-419E-919A-064576799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6F398F-FC36-464E-A0B2-7DD8805A52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D4D0B0-0BAE-4382-AF19-9C989FA2B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F7BFC8-8E70-4208-9B27-70304127B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D530B5-310C-4BC1-9EFF-E2178F3B9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136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91D75-334E-4786-A3AF-D96BDED31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6AB6F7-2815-4443-929D-377B5C8497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CB1C61-1F3C-4617-B457-12998533AB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DB9841-B5BB-44A4-831B-DB86225B3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05FDAA-E3DB-41B1-BBFD-D5281FEA3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2DC980-C695-4A33-B75B-2C3EE8621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611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3FD04-98C4-483D-9038-E885836EC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2E5321-8048-42B8-9970-785462E1FD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EFCD6-1053-4BE5-B847-498D6277E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95667A-CC03-480F-A420-93B346CA3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CDA9B6-C2E1-41D8-895D-45EB00ADE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333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5C0BE4-023F-43D3-9105-0ED5DE5314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BA31E9-C788-4E38-BF86-50B3A00A9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410B4-83C2-423C-B549-BF3A7C361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9FF1D1-2EA0-4BAC-A1D2-0BE36D9FE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A9810-E0EA-4C3B-B8FE-FDF377647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1172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AC5EFF-5A42-4EB1-AD03-BC1C9A56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1C4DA-61F3-4851-94BB-F6430BA8F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44702-4952-4BDE-9D95-8934F0BCFA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BE784-8388-43A7-8628-DD68452AF520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800BC-A4ED-45B5-AABC-28DFEE2E91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0B258-9876-4262-A761-204933349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AA07D-0216-484F-83E6-7743C88F7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57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96DBC-A25E-4A4C-B12D-18F50429CF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05B117-74D9-4966-B992-E1D6BC32E6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1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69269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GB" sz="2800" u="sng" dirty="0">
                <a:latin typeface="CCW Cursive Writing 7" pitchFamily="66" charset="0"/>
              </a:rPr>
              <a:t>Thursday 8</a:t>
            </a:r>
            <a:r>
              <a:rPr lang="en-GB" sz="2800" u="sng" baseline="30000" dirty="0">
                <a:latin typeface="CCW Cursive Writing 7" pitchFamily="66" charset="0"/>
              </a:rPr>
              <a:t>th</a:t>
            </a:r>
            <a:r>
              <a:rPr lang="en-GB" sz="2800" u="sng" dirty="0">
                <a:latin typeface="CCW Cursive Writing 7" pitchFamily="66" charset="0"/>
              </a:rPr>
              <a:t> October </a:t>
            </a:r>
            <a:br>
              <a:rPr lang="en-GB" sz="2800" u="sng" dirty="0">
                <a:latin typeface="CCW Cursive Writing 7" pitchFamily="66" charset="0"/>
              </a:rPr>
            </a:br>
            <a:br>
              <a:rPr lang="en-GB" sz="2800" u="sng" dirty="0">
                <a:latin typeface="CCW Cursive Writing 7" pitchFamily="66" charset="0"/>
              </a:rPr>
            </a:br>
            <a:r>
              <a:rPr lang="en-GB" sz="2800" u="sng" dirty="0">
                <a:latin typeface="CCW Cursive Writing 7" pitchFamily="66" charset="0"/>
              </a:rPr>
              <a:t>L.O: Gather and collect ideas to use in a poem.</a:t>
            </a:r>
          </a:p>
        </p:txBody>
      </p:sp>
    </p:spTree>
    <p:extLst>
      <p:ext uri="{BB962C8B-B14F-4D97-AF65-F5344CB8AC3E}">
        <p14:creationId xmlns:p14="http://schemas.microsoft.com/office/powerpoint/2010/main" val="511884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Metaphor</a:t>
            </a:r>
          </a:p>
        </p:txBody>
      </p:sp>
      <p:sp>
        <p:nvSpPr>
          <p:cNvPr id="5" name="Rectangle 4"/>
          <p:cNvSpPr/>
          <p:nvPr/>
        </p:nvSpPr>
        <p:spPr>
          <a:xfrm>
            <a:off x="1828800" y="2333096"/>
            <a:ext cx="883428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Metaphor is the                  device that compares something directly with something else in order to create a                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3252610" y="2361592"/>
            <a:ext cx="109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figurative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279650" y="1587539"/>
            <a:ext cx="7740650" cy="853865"/>
            <a:chOff x="755650" y="768388"/>
            <a:chExt cx="7740650" cy="853865"/>
          </a:xfrm>
        </p:grpSpPr>
        <p:sp>
          <p:nvSpPr>
            <p:cNvPr id="7" name="Isosceles Triangle 6"/>
            <p:cNvSpPr/>
            <p:nvPr/>
          </p:nvSpPr>
          <p:spPr>
            <a:xfrm rot="10800000">
              <a:off x="2682253" y="118020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755650" y="873241"/>
              <a:ext cx="7575035" cy="495108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Figurative 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– using or containing a non-literal sense of a word or words.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8161683" y="768388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3381070" y="2623655"/>
            <a:ext cx="1401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resemblance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303717" y="3019803"/>
            <a:ext cx="7740650" cy="1021705"/>
            <a:chOff x="779717" y="2200652"/>
            <a:chExt cx="7740650" cy="1021705"/>
          </a:xfrm>
        </p:grpSpPr>
        <p:sp>
          <p:nvSpPr>
            <p:cNvPr id="15" name="Isosceles Triangle 14"/>
            <p:cNvSpPr/>
            <p:nvPr/>
          </p:nvSpPr>
          <p:spPr>
            <a:xfrm>
              <a:off x="4821556" y="2200652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79717" y="2450250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Resemblance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– similar in appearance or quality to somebody or something else.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8185750" y="2345397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05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0" y="2025307"/>
            <a:ext cx="3057530" cy="26318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86" y="4202902"/>
            <a:ext cx="4453589" cy="71463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2279650" y="144658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“The moon was a ghostly galleon, tossed upon cloudy seas.”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‘The Highwayman’, Alfred Noyes.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79650" y="516133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know that a ship can’t be a ghost, but using this metaphor forms the eerie           that Alfred Noyes wanted to create for the reader.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742339" y="5459142"/>
            <a:ext cx="764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image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79651" y="4657174"/>
            <a:ext cx="3916983" cy="853865"/>
            <a:chOff x="755650" y="4466673"/>
            <a:chExt cx="3916983" cy="853865"/>
          </a:xfrm>
        </p:grpSpPr>
        <p:sp>
          <p:nvSpPr>
            <p:cNvPr id="19" name="Isosceles Triangle 18"/>
            <p:cNvSpPr/>
            <p:nvPr/>
          </p:nvSpPr>
          <p:spPr>
            <a:xfrm rot="10800000">
              <a:off x="1433675" y="4878492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55650" y="4571526"/>
              <a:ext cx="3749675" cy="495108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Image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– a picture of something.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4338016" y="4466673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 rot="19431914">
            <a:off x="4299208" y="2445057"/>
            <a:ext cx="1620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ghostly galleon</a:t>
            </a:r>
          </a:p>
        </p:txBody>
      </p:sp>
    </p:spTree>
    <p:extLst>
      <p:ext uri="{BB962C8B-B14F-4D97-AF65-F5344CB8AC3E}">
        <p14:creationId xmlns:p14="http://schemas.microsoft.com/office/powerpoint/2010/main" val="74233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4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960" fill="hold">
                                          <p:stCondLst>
                                            <p:cond delay="9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960" fill="hold">
                                          <p:stCondLst>
                                            <p:cond delay="19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960" fill="hold">
                                          <p:stCondLst>
                                            <p:cond delay="28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960" fill="hold">
                                          <p:stCondLst>
                                            <p:cond delay="38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6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023 C 4.16667E-6 0.00231 0.00191 0.00417 0.00434 0.00417 C 0.00711 0.00417 0.00816 0.00208 0.0085 0.00092 L 0.00902 -0.00046 C 0.00954 -0.00162 0.01059 -0.00324 0.01371 -0.00324 C 0.01579 -0.00324 0.01823 -0.00185 0.01823 0.00023 C 0.01823 0.00231 0.01579 0.00417 0.01371 0.00417 C 0.01059 0.00417 0.00954 0.00208 0.00902 0.00092 L 0.0085 -0.00046 C 0.00816 -0.00162 0.00711 -0.00324 0.00434 -0.00324 C 0.00191 -0.00324 4.16667E-6 -0.00185 4.16667E-6 0.00023 Z " pathEditMode="relative" rAng="0" ptsTypes="AAAAAAAAAAA">
                                      <p:cBhvr>
                                        <p:cTn id="23" dur="37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300" y="23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9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9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3" grpId="0"/>
      <p:bldP spid="24" grpId="0"/>
      <p:bldP spid="2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Why Use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2279650" y="144658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Using metaphors enables the writer to                     and                  add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description to something.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79650" y="3231052"/>
            <a:ext cx="7632700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“The road was a ribbon of moonlight over the purple moor,”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5988030" y="1207629"/>
            <a:ext cx="1438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economically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8745951" y="1375138"/>
            <a:ext cx="1216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powerfully</a:t>
            </a:r>
          </a:p>
        </p:txBody>
      </p:sp>
      <p:sp>
        <p:nvSpPr>
          <p:cNvPr id="7" name="Rectangle 6"/>
          <p:cNvSpPr/>
          <p:nvPr/>
        </p:nvSpPr>
        <p:spPr>
          <a:xfrm>
            <a:off x="1984043" y="1714566"/>
            <a:ext cx="893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specific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279650" y="2346017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image does this extract from The Highwayman create for you: A or B? Tell me why.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907681" y="1790039"/>
            <a:ext cx="5164758" cy="765133"/>
            <a:chOff x="2386742" y="1796288"/>
            <a:chExt cx="5164758" cy="765133"/>
          </a:xfrm>
        </p:grpSpPr>
        <p:sp>
          <p:nvSpPr>
            <p:cNvPr id="19" name="Isosceles Triangle 18"/>
            <p:cNvSpPr/>
            <p:nvPr/>
          </p:nvSpPr>
          <p:spPr>
            <a:xfrm>
              <a:off x="4987852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386742" y="2066313"/>
              <a:ext cx="5026025" cy="495108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Economically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– efficiently, briefly or carefully.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7216883" y="1961460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182707" y="1780028"/>
            <a:ext cx="8009758" cy="765133"/>
            <a:chOff x="-458258" y="1796288"/>
            <a:chExt cx="8009758" cy="765133"/>
          </a:xfrm>
        </p:grpSpPr>
        <p:sp>
          <p:nvSpPr>
            <p:cNvPr id="26" name="Isosceles Triangle 25"/>
            <p:cNvSpPr/>
            <p:nvPr/>
          </p:nvSpPr>
          <p:spPr>
            <a:xfrm>
              <a:off x="5856101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-458258" y="2066313"/>
              <a:ext cx="7871025" cy="495108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Powerfully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– able to produce a strong effect on people’s ideas or emotions.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7216883" y="1961460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233117" y="2068983"/>
            <a:ext cx="3754913" cy="765133"/>
            <a:chOff x="3796587" y="1796288"/>
            <a:chExt cx="3754913" cy="765133"/>
          </a:xfrm>
        </p:grpSpPr>
        <p:sp>
          <p:nvSpPr>
            <p:cNvPr id="30" name="Isosceles Triangle 29"/>
            <p:cNvSpPr/>
            <p:nvPr/>
          </p:nvSpPr>
          <p:spPr>
            <a:xfrm>
              <a:off x="4052014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796587" y="2066313"/>
              <a:ext cx="3616180" cy="495108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Specific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– exact and detailed.</a:t>
              </a:r>
            </a:p>
          </p:txBody>
        </p:sp>
        <p:sp>
          <p:nvSpPr>
            <p:cNvPr id="32" name="Oval 31"/>
            <p:cNvSpPr/>
            <p:nvPr/>
          </p:nvSpPr>
          <p:spPr>
            <a:xfrm>
              <a:off x="7216883" y="1961460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51" y="3726161"/>
            <a:ext cx="3436783" cy="24160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022" y="3725240"/>
            <a:ext cx="3419329" cy="241786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47785" y="3789405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61156" y="3789405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27136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2" grpId="0"/>
      <p:bldP spid="4" grpId="0"/>
      <p:bldP spid="7" grpId="0"/>
      <p:bldP spid="16" grpId="0"/>
      <p:bldP spid="12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to Identify a Metaphor</a:t>
            </a:r>
          </a:p>
        </p:txBody>
      </p:sp>
      <p:sp>
        <p:nvSpPr>
          <p:cNvPr id="5" name="Rectangle 4"/>
          <p:cNvSpPr/>
          <p:nvPr/>
        </p:nvSpPr>
        <p:spPr>
          <a:xfrm>
            <a:off x="899478" y="1575572"/>
            <a:ext cx="5898292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Metaphors are easy to spot because the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between the descriptions of one thing to another do not contain ‘like’ or ‘as’. Figurative sentences containing ‘like’ or ‘as’ are usually similes.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609598" y="1832941"/>
            <a:ext cx="1395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comparisons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279650" y="4004663"/>
            <a:ext cx="4533042" cy="1049106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‘It was raining cats and dogs’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not</a:t>
            </a:r>
            <a:b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‘It was raining </a:t>
            </a: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like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cats and dogs’.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8405">
            <a:off x="8624859" y="1740785"/>
            <a:ext cx="678568" cy="7215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534" y="2170187"/>
            <a:ext cx="765674" cy="5840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8405">
            <a:off x="8119858" y="1662905"/>
            <a:ext cx="678568" cy="72156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73388">
            <a:off x="7803755" y="1914043"/>
            <a:ext cx="765675" cy="5840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4377">
            <a:off x="8685273" y="1840332"/>
            <a:ext cx="765674" cy="58409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65691">
            <a:off x="7513780" y="1988701"/>
            <a:ext cx="818527" cy="673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6031">
            <a:off x="9141045" y="1840332"/>
            <a:ext cx="658484" cy="58409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8405">
            <a:off x="8330116" y="1557446"/>
            <a:ext cx="678568" cy="55794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73388">
            <a:off x="8061321" y="1702131"/>
            <a:ext cx="658484" cy="58409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7487">
            <a:off x="7318434" y="2033920"/>
            <a:ext cx="818527" cy="67302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8405">
            <a:off x="8777268" y="1818903"/>
            <a:ext cx="678568" cy="72156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4377">
            <a:off x="8837682" y="1918450"/>
            <a:ext cx="765674" cy="5840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246" y="1373746"/>
            <a:ext cx="3089195" cy="1501541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279650" y="2856400"/>
            <a:ext cx="6381554" cy="1042132"/>
            <a:chOff x="1169946" y="1796288"/>
            <a:chExt cx="6381554" cy="1042132"/>
          </a:xfrm>
        </p:grpSpPr>
        <p:sp>
          <p:nvSpPr>
            <p:cNvPr id="30" name="Isosceles Triangle 29"/>
            <p:cNvSpPr/>
            <p:nvPr/>
          </p:nvSpPr>
          <p:spPr>
            <a:xfrm>
              <a:off x="1555331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69946" y="2066313"/>
              <a:ext cx="6242821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Comparisons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– presenting  two or more things to discover similarities and differences between them.</a:t>
              </a:r>
            </a:p>
          </p:txBody>
        </p:sp>
        <p:sp>
          <p:nvSpPr>
            <p:cNvPr id="32" name="Oval 31"/>
            <p:cNvSpPr/>
            <p:nvPr/>
          </p:nvSpPr>
          <p:spPr>
            <a:xfrm>
              <a:off x="7216883" y="1961460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370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-1.66667E-6 0.7541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70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7037E-7 L 0 0.7613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056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66667E-6 -1.48148E-6 L -1.66667E-6 0.7541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70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4.16667E-6 2.22222E-6 L 4.16667E-6 0.7067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324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3.33333E-6 2.59259E-6 L -3.33333E-6 0.7541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708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16667E-6 7.40741E-7 L 4.16667E-6 0.7523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61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3.7037E-7 L 0 0.7613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056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3.61111E-6 -3.7037E-7 L 3.61111E-6 0.7541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708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61111E-6 3.7037E-7 L -3.61111E-6 0.74653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315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path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3.61111E-6 -4.07407E-6 L -3.61111E-6 0.7988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9931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1.94444E-6 -7.40741E-7 L 1.94444E-6 0.83333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67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path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2.22222E-6 -1.85185E-6 L -2.22222E-6 0.75417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70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Getting You Started</a:t>
            </a:r>
          </a:p>
        </p:txBody>
      </p:sp>
      <p:sp>
        <p:nvSpPr>
          <p:cNvPr id="6" name="Rectangle 5"/>
          <p:cNvSpPr/>
          <p:nvPr/>
        </p:nvSpPr>
        <p:spPr>
          <a:xfrm>
            <a:off x="2279650" y="1606348"/>
            <a:ext cx="761365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Here are some examples of metaphors to include in your writing:</a:t>
            </a:r>
          </a:p>
        </p:txBody>
      </p:sp>
      <p:sp>
        <p:nvSpPr>
          <p:cNvPr id="8" name="Rectangle 7"/>
          <p:cNvSpPr/>
          <p:nvPr/>
        </p:nvSpPr>
        <p:spPr>
          <a:xfrm>
            <a:off x="2183626" y="2332090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lesson is a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recipe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 disaster.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6162501" y="2332090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showered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her with gifts.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83626" y="3130536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have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butter fingers.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62501" y="3130536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She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pulled the wool over my eyes.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83626" y="3928982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are my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sunshine.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62501" y="3928982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blanket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snow fell.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83626" y="4727428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They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hatched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plan.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162501" y="4727428"/>
            <a:ext cx="3791636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My name is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mud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140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agpie animatio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12"/>
          <a:stretch/>
        </p:blipFill>
        <p:spPr bwMode="auto">
          <a:xfrm>
            <a:off x="7968208" y="529105"/>
            <a:ext cx="2525918" cy="322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755400" y="529104"/>
            <a:ext cx="5492728" cy="3619976"/>
          </a:xfrm>
          <a:prstGeom prst="wedgeEllipseCallout">
            <a:avLst>
              <a:gd name="adj1" fmla="val 60880"/>
              <a:gd name="adj2" fmla="val -31850"/>
            </a:avLst>
          </a:prstGeo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55400" y="1692200"/>
            <a:ext cx="510428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Magpie time!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Refer to the poem!</a:t>
            </a:r>
          </a:p>
        </p:txBody>
      </p:sp>
    </p:spTree>
    <p:extLst>
      <p:ext uri="{BB962C8B-B14F-4D97-AF65-F5344CB8AC3E}">
        <p14:creationId xmlns:p14="http://schemas.microsoft.com/office/powerpoint/2010/main" val="4136806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847528" y="332656"/>
          <a:ext cx="8640960" cy="65516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68352"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dirty="0">
                          <a:latin typeface="CCW Cursive Writing 7" pitchFamily="66" charset="0"/>
                        </a:rPr>
                        <a:t>Metaphors</a:t>
                      </a:r>
                    </a:p>
                    <a:p>
                      <a:pPr algn="ctr"/>
                      <a:r>
                        <a:rPr lang="en-GB" sz="1600" b="0" u="none" dirty="0">
                          <a:solidFill>
                            <a:srgbClr val="7030A0"/>
                          </a:solidFill>
                          <a:latin typeface="CCW Cursive Writing 7" pitchFamily="66" charset="0"/>
                        </a:rPr>
                        <a:t>The crystal blue sky is covered</a:t>
                      </a:r>
                      <a:r>
                        <a:rPr lang="en-GB" sz="1600" b="0" u="none" baseline="0" dirty="0">
                          <a:solidFill>
                            <a:srgbClr val="7030A0"/>
                          </a:solidFill>
                          <a:latin typeface="CCW Cursive Writing 7" pitchFamily="66" charset="0"/>
                        </a:rPr>
                        <a:t> in a soft blanket of clouds</a:t>
                      </a:r>
                    </a:p>
                    <a:p>
                      <a:pPr algn="ctr"/>
                      <a:endParaRPr lang="en-GB" sz="1600" b="0" u="none" baseline="0" dirty="0">
                        <a:solidFill>
                          <a:srgbClr val="7030A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600" b="0" u="none" baseline="0" dirty="0">
                          <a:solidFill>
                            <a:srgbClr val="7030A0"/>
                          </a:solidFill>
                          <a:latin typeface="CCW Cursive Writing 7" pitchFamily="66" charset="0"/>
                        </a:rPr>
                        <a:t>the panther’s teeth are sharp daggers</a:t>
                      </a:r>
                    </a:p>
                    <a:p>
                      <a:pPr algn="ctr"/>
                      <a:endParaRPr lang="en-GB" sz="1600" b="0" u="none" baseline="0" dirty="0">
                        <a:solidFill>
                          <a:srgbClr val="7030A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600" b="0" u="none" baseline="0" dirty="0">
                          <a:solidFill>
                            <a:srgbClr val="7030A0"/>
                          </a:solidFill>
                          <a:latin typeface="CCW Cursive Writing 7" pitchFamily="66" charset="0"/>
                        </a:rPr>
                        <a:t>The ocean of trees are beneath me</a:t>
                      </a:r>
                    </a:p>
                    <a:p>
                      <a:pPr algn="ctr"/>
                      <a:endParaRPr lang="en-GB" sz="1600" b="0" u="none" baseline="0" dirty="0">
                        <a:solidFill>
                          <a:srgbClr val="7030A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600" b="0" u="none" baseline="0" dirty="0">
                          <a:solidFill>
                            <a:srgbClr val="7030A0"/>
                          </a:solidFill>
                          <a:latin typeface="CCW Cursive Writing 7" pitchFamily="66" charset="0"/>
                        </a:rPr>
                        <a:t>The canopy layer is a green umbrella-like skin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dirty="0">
                          <a:latin typeface="CCW Cursive Writing 7" pitchFamily="66" charset="0"/>
                        </a:rPr>
                        <a:t>Similes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baseline="0" dirty="0">
                          <a:solidFill>
                            <a:srgbClr val="0070C0"/>
                          </a:solidFill>
                          <a:latin typeface="CCW Cursive Writing 7" pitchFamily="66" charset="0"/>
                        </a:rPr>
                        <a:t>The canopy shields the rainforest like an umbrella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baseline="0" dirty="0">
                        <a:solidFill>
                          <a:srgbClr val="0070C0"/>
                        </a:solidFill>
                        <a:latin typeface="CCW Cursive Writing 7" pitchFamily="66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baseline="0" dirty="0">
                          <a:solidFill>
                            <a:srgbClr val="0070C0"/>
                          </a:solidFill>
                          <a:latin typeface="CCW Cursive Writing 7" pitchFamily="66" charset="0"/>
                        </a:rPr>
                        <a:t>Rainforests are like layers of a sandwich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baseline="0" dirty="0">
                        <a:solidFill>
                          <a:srgbClr val="0070C0"/>
                        </a:solidFill>
                        <a:latin typeface="CCW Cursive Writing 7" pitchFamily="66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baseline="0" dirty="0">
                          <a:solidFill>
                            <a:srgbClr val="0070C0"/>
                          </a:solidFill>
                          <a:latin typeface="CCW Cursive Writing 7" pitchFamily="66" charset="0"/>
                        </a:rPr>
                        <a:t>The trees are like the people reaching up to the sky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baseline="0" dirty="0">
                        <a:latin typeface="CCW Cursive Writing 7" pitchFamily="66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baseline="0" dirty="0">
                        <a:latin typeface="CCW Cursive Writing 7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8352"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dirty="0">
                          <a:latin typeface="CCW Cursive Writing 7" pitchFamily="66" charset="0"/>
                        </a:rPr>
                        <a:t>Personification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The sun smiles down on</a:t>
                      </a:r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 the green paradise</a:t>
                      </a:r>
                    </a:p>
                    <a:p>
                      <a:pPr algn="ctr"/>
                      <a:endParaRPr lang="en-GB" sz="1200" b="0" u="none" baseline="0" dirty="0">
                        <a:solidFill>
                          <a:srgbClr val="FF000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Millions of leaves snuggle in a vast infinite mosaic of green</a:t>
                      </a:r>
                    </a:p>
                    <a:p>
                      <a:pPr algn="ctr"/>
                      <a:endParaRPr lang="en-GB" sz="1200" b="0" u="none" baseline="0" dirty="0">
                        <a:solidFill>
                          <a:srgbClr val="FF000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The canopy shields the rainforest like an umbrella</a:t>
                      </a:r>
                    </a:p>
                    <a:p>
                      <a:pPr algn="ctr"/>
                      <a:endParaRPr lang="en-GB" sz="1200" b="0" u="none" baseline="0" dirty="0">
                        <a:solidFill>
                          <a:srgbClr val="FF000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Down below, crouching in the dark, the plants prey </a:t>
                      </a:r>
                    </a:p>
                    <a:p>
                      <a:pPr algn="ctr"/>
                      <a:endParaRPr lang="en-GB" sz="1200" b="0" u="none" baseline="0" dirty="0">
                        <a:solidFill>
                          <a:srgbClr val="FF0000"/>
                        </a:solidFill>
                        <a:latin typeface="CCW Cursive Writing 7" pitchFamily="66" charset="0"/>
                      </a:endParaRPr>
                    </a:p>
                    <a:p>
                      <a:pPr algn="ctr"/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The </a:t>
                      </a:r>
                      <a:r>
                        <a:rPr lang="en-GB" sz="1200" b="0" u="none" baseline="0" dirty="0" err="1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emergents</a:t>
                      </a:r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  <a:latin typeface="CCW Cursive Writing 7" pitchFamily="66" charset="0"/>
                        </a:rPr>
                        <a:t> dashed for the light</a:t>
                      </a:r>
                      <a:endParaRPr lang="en-GB" sz="1200" b="0" u="none" dirty="0">
                        <a:solidFill>
                          <a:srgbClr val="FF0000"/>
                        </a:solidFill>
                        <a:latin typeface="CCW Cursive Writing 7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dirty="0">
                          <a:latin typeface="CCW Cursive Writing 7" pitchFamily="66" charset="0"/>
                        </a:rPr>
                        <a:t>Alliteration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9347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latin typeface="CCW Cursive Writing 7" pitchFamily="66" charset="0"/>
              </a:rPr>
              <a:t>Do you like any of these similes? Can you do better?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916833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CW Cursive Writing 7" pitchFamily="66" charset="0"/>
              </a:rPr>
              <a:t>The iguana’s tail is like a green whip.</a:t>
            </a:r>
            <a:br>
              <a:rPr lang="en-GB" dirty="0">
                <a:latin typeface="CCW Cursive Writing 7" pitchFamily="66" charset="0"/>
              </a:rPr>
            </a:br>
            <a:r>
              <a:rPr lang="en-GB" dirty="0">
                <a:latin typeface="CCW Cursive Writing 7" pitchFamily="66" charset="0"/>
              </a:rPr>
              <a:t>The anaconda’s jaws opened as wide as a cave.</a:t>
            </a:r>
            <a:br>
              <a:rPr lang="en-GB" dirty="0">
                <a:latin typeface="CCW Cursive Writing 7" pitchFamily="66" charset="0"/>
              </a:rPr>
            </a:br>
            <a:r>
              <a:rPr lang="en-GB" dirty="0">
                <a:latin typeface="CCW Cursive Writing 7" pitchFamily="66" charset="0"/>
              </a:rPr>
              <a:t>The ocelot was as fast as a lightning bolt.</a:t>
            </a:r>
            <a:br>
              <a:rPr lang="en-GB" dirty="0">
                <a:latin typeface="CCW Cursive Writing 7" pitchFamily="66" charset="0"/>
              </a:rPr>
            </a:br>
            <a:r>
              <a:rPr lang="en-GB" dirty="0">
                <a:latin typeface="CCW Cursive Writing 7" pitchFamily="66" charset="0"/>
              </a:rPr>
              <a:t>The howler monkey is as loud as a chain saw.</a:t>
            </a:r>
            <a:br>
              <a:rPr lang="en-GB" dirty="0">
                <a:latin typeface="CCW Cursive Writing 7" pitchFamily="66" charset="0"/>
              </a:rPr>
            </a:br>
            <a:r>
              <a:rPr lang="en-GB" dirty="0">
                <a:latin typeface="CCW Cursive Writing 7" pitchFamily="66" charset="0"/>
              </a:rPr>
              <a:t>The vines were like ropes to swing on.</a:t>
            </a:r>
            <a:br>
              <a:rPr lang="en-GB" dirty="0">
                <a:latin typeface="CCW Cursive Writing 7" pitchFamily="66" charset="0"/>
              </a:rPr>
            </a:br>
            <a:r>
              <a:rPr lang="en-GB" dirty="0">
                <a:latin typeface="CCW Cursive Writing 7" pitchFamily="66" charset="0"/>
              </a:rPr>
              <a:t>The eel looked like a skipping rope.</a:t>
            </a:r>
            <a:br>
              <a:rPr lang="en-GB" dirty="0">
                <a:latin typeface="CCW Cursive Writing 7" pitchFamily="66" charset="0"/>
              </a:rPr>
            </a:br>
            <a:r>
              <a:rPr lang="en-GB" dirty="0">
                <a:latin typeface="CCW Cursive Writing 7" pitchFamily="66" charset="0"/>
              </a:rPr>
              <a:t>The sloth was like a slow baby.</a:t>
            </a:r>
            <a:br>
              <a:rPr lang="en-GB" dirty="0">
                <a:latin typeface="CCW Cursive Writing 7" pitchFamily="66" charset="0"/>
              </a:rPr>
            </a:br>
            <a:endParaRPr lang="en-GB" dirty="0"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24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EXTEND THE SIMILE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7" pitchFamily="66" charset="0"/>
              </a:rPr>
              <a:t>The ocelot was as fast as a lightning bolt…</a:t>
            </a:r>
          </a:p>
        </p:txBody>
      </p:sp>
      <p:pic>
        <p:nvPicPr>
          <p:cNvPr id="14340" name="Picture 4" descr="https://upload.wikimedia.org/wikipedia/commons/f/f8/Ocelot_(Jaguatirica)_Zoo_Itati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887" y="3117479"/>
            <a:ext cx="3108382" cy="319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27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EXTEND THE SIMILE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7" pitchFamily="66" charset="0"/>
              </a:rPr>
              <a:t>The anaconda’s jaws opened as wide as a cave…</a:t>
            </a:r>
            <a:br>
              <a:rPr lang="en-GB" dirty="0">
                <a:latin typeface="CCW Cursive Writing 7" pitchFamily="66" charset="0"/>
              </a:rPr>
            </a:br>
            <a:endParaRPr lang="en-GB" dirty="0">
              <a:latin typeface="CCW Cursive Writing 7" pitchFamily="66" charset="0"/>
            </a:endParaRPr>
          </a:p>
        </p:txBody>
      </p:sp>
      <p:pic>
        <p:nvPicPr>
          <p:cNvPr id="16386" name="Picture 2" descr="https://c4.staticflickr.com/6/5505/14120595939_afdd44b35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228" y="2646416"/>
            <a:ext cx="3927022" cy="392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077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8" y="1428602"/>
            <a:ext cx="10715223" cy="4458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sun smiles down on a green paradise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clouds pour hot rains onto its inhabitant below.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rainbow of glamorous birds glide through the sweltering, incessant heat, like kites, full of pride.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crystal blue sky is covered in a soft blanket of clouds.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Millions of leaves snuggle in a vast, infinite mosaic of green 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trees are like people reaching up to the sky. 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Down below, crouching in the dark, blooming in the sun, the plants pray. They smile at the sun, whilst praying for blessings and hoping for rain.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Thunderstorms appear and are like fireworks rattling the sky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canopy shields the rainforest,</a:t>
            </a:r>
            <a:b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like an umbrella </a:t>
            </a:r>
            <a:b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ocean of trees is beneath me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CCW Cursive Writing 7" pitchFamily="66" charset="0"/>
              </a:rPr>
              <a:t>Examples</a:t>
            </a:r>
          </a:p>
        </p:txBody>
      </p:sp>
      <p:pic>
        <p:nvPicPr>
          <p:cNvPr id="4" name="Picture 2" descr="Image result for magpie animatio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12"/>
          <a:stretch/>
        </p:blipFill>
        <p:spPr bwMode="auto">
          <a:xfrm>
            <a:off x="9947875" y="4632715"/>
            <a:ext cx="2081604" cy="211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971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vectorfree.com/media/vectors/rainbow-stars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80132" y="2465066"/>
            <a:ext cx="823174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1200" cap="none" spc="0" normalizeH="0" baseline="0" noProof="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Slow writing</a:t>
            </a:r>
          </a:p>
        </p:txBody>
      </p:sp>
      <p:sp>
        <p:nvSpPr>
          <p:cNvPr id="5" name="5-Point Star 4"/>
          <p:cNvSpPr/>
          <p:nvPr/>
        </p:nvSpPr>
        <p:spPr>
          <a:xfrm>
            <a:off x="7701451" y="1825625"/>
            <a:ext cx="367847" cy="914400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7489633" y="2007003"/>
            <a:ext cx="171835" cy="55164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pic>
        <p:nvPicPr>
          <p:cNvPr id="2050" name="Picture 2" descr="animated pencil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232" y="5139106"/>
            <a:ext cx="862142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47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://www.vectorfree.com/media/vectors/rainbow-stars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19536" y="2522829"/>
            <a:ext cx="5256584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Line 1: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Use personification.</a:t>
            </a:r>
          </a:p>
        </p:txBody>
      </p:sp>
      <p:sp>
        <p:nvSpPr>
          <p:cNvPr id="7" name="5-Point Star 6"/>
          <p:cNvSpPr/>
          <p:nvPr/>
        </p:nvSpPr>
        <p:spPr>
          <a:xfrm>
            <a:off x="5887039" y="1917706"/>
            <a:ext cx="367847" cy="914400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5-Point Star 7"/>
          <p:cNvSpPr/>
          <p:nvPr/>
        </p:nvSpPr>
        <p:spPr>
          <a:xfrm>
            <a:off x="5675222" y="2099084"/>
            <a:ext cx="171835" cy="55164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4" descr="http://thumb15.shutterstock.com/thumb_large/662758/662758,1319467104,6/stock-vector-funny-red-pen-cartoon-writing-872856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50"/>
          <a:stretch/>
        </p:blipFill>
        <p:spPr bwMode="auto">
          <a:xfrm>
            <a:off x="7532852" y="4311455"/>
            <a:ext cx="778870" cy="208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15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vectorfree.com/media/vectors/rainbow-stars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81251" y="3105836"/>
            <a:ext cx="4374119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Line 2: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Use alliteration.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5684981" y="2372375"/>
            <a:ext cx="367847" cy="914400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5473165" y="2553753"/>
            <a:ext cx="171835" cy="55164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http://thumb15.shutterstock.com/thumb_large/662758/662758,1319467104,6/stock-vector-funny-red-pen-cartoon-writing-872856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50"/>
          <a:stretch/>
        </p:blipFill>
        <p:spPr bwMode="auto">
          <a:xfrm>
            <a:off x="7532852" y="4311455"/>
            <a:ext cx="778870" cy="208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879538" y="987161"/>
            <a:ext cx="346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138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www.vectorfree.com/media/vectors/rainbow-stars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91545" y="3136947"/>
            <a:ext cx="5207477" cy="2308324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Line 3: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Use a metaphor.</a:t>
            </a:r>
          </a:p>
        </p:txBody>
      </p:sp>
      <p:sp>
        <p:nvSpPr>
          <p:cNvPr id="5" name="5-Point Star 4"/>
          <p:cNvSpPr/>
          <p:nvPr/>
        </p:nvSpPr>
        <p:spPr>
          <a:xfrm>
            <a:off x="5695343" y="2423891"/>
            <a:ext cx="367847" cy="914400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5483526" y="2605269"/>
            <a:ext cx="171835" cy="55164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4" descr="http://thumb15.shutterstock.com/thumb_large/662758/662758,1319467104,6/stock-vector-funny-red-pen-cartoon-writing-872856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50"/>
          <a:stretch/>
        </p:blipFill>
        <p:spPr bwMode="auto">
          <a:xfrm>
            <a:off x="7532852" y="4311455"/>
            <a:ext cx="778870" cy="208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303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www.vectorfree.com/media/vectors/rainbow-stars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13142" y="3105835"/>
            <a:ext cx="4009019" cy="2308324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Line 4: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Use an extended simile.</a:t>
            </a:r>
          </a:p>
        </p:txBody>
      </p:sp>
      <p:sp>
        <p:nvSpPr>
          <p:cNvPr id="5" name="5-Point Star 4"/>
          <p:cNvSpPr/>
          <p:nvPr/>
        </p:nvSpPr>
        <p:spPr>
          <a:xfrm>
            <a:off x="5695343" y="2423891"/>
            <a:ext cx="367847" cy="914400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5483526" y="2605269"/>
            <a:ext cx="171835" cy="551644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4" descr="http://thumb15.shutterstock.com/thumb_large/662758/662758,1319467104,6/stock-vector-funny-red-pen-cartoon-writing-872856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50"/>
          <a:stretch/>
        </p:blipFill>
        <p:spPr bwMode="auto">
          <a:xfrm>
            <a:off x="7532852" y="4311455"/>
            <a:ext cx="778870" cy="208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8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rainforest sense vocabul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2" y="2"/>
            <a:ext cx="3964781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rainforest sense vocabul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868" y="2164065"/>
            <a:ext cx="4972391" cy="469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254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168009" y="1530159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71"/>
            <a:ext cx="537016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venomous snake slyly smiling,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as it stalked its prey,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protective piranhas patrolling patiently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turquoise sky.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overgrown emerald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were bodyguards protecting the rainforest,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 panther as strong as two lions.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Amazon River rapidly racing,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down the flowing stream,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 sloth as slow as a leaf,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falling off a tree.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Mountains of leaves,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on the forest floor,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pitch black panther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sneaking passed the lazy lion.      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0982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86646" y="3424671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71"/>
            <a:ext cx="582844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patient panther pouncing,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On its poor petrified prey,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tiny shark-like piranhas,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Roaming their fresh waters.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kaleidoscope of colours,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From a humming bird’s wings,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constant hiss from a snake,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trap it in a box.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 army of towering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Standing to attention,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________________________,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2682504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57158" y="358606"/>
            <a:ext cx="40575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Your task: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70312" y="1452283"/>
            <a:ext cx="7543800" cy="203132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In groups of three, you are to combine your ideas to create 2 stanzas.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Each stanza MUST have 2 different ideas/images over 2-3 lines.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Each stanza MUST begin with ‘Imagine-’.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67403" y="3841394"/>
            <a:ext cx="763702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Your poem must be 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the rainforest.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Use your magpie books.</a:t>
            </a:r>
          </a:p>
        </p:txBody>
      </p:sp>
    </p:spTree>
    <p:extLst>
      <p:ext uri="{BB962C8B-B14F-4D97-AF65-F5344CB8AC3E}">
        <p14:creationId xmlns:p14="http://schemas.microsoft.com/office/powerpoint/2010/main" val="34973795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42451" y="260648"/>
          <a:ext cx="11489000" cy="62646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4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74450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62646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6431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65470" y="260648"/>
          <a:ext cx="11680720" cy="62646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4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58403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62646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0876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2" y="1196753"/>
            <a:ext cx="856895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colourful vibrant macaw stretching its wings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soaring through the canopy,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protective piranhas patrolling patiently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murky, muddy water,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 panther as strong as two lions,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prowling on its prey.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 army of towering trees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standing to attention,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constant hiss from a harassed snake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wanting some prey,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 constant hum from a hummingbird's wings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hovering over the rainforest.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39379" y="273422"/>
            <a:ext cx="3897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00" cmpd="sng">
                  <a:solidFill>
                    <a:srgbClr val="4472C4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472C4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Magpie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3071664" y="273423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8328248" y="535957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63487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1" y="1196753"/>
            <a:ext cx="85689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venomous snake slyly smiling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as it stalks its prey,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panther as strong as two lions,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an orangutan swimming from tree to tree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shouting to the others to join him.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39378" y="273422"/>
            <a:ext cx="3897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00" cmpd="sng">
                  <a:solidFill>
                    <a:srgbClr val="4472C4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472C4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Magpie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3071664" y="273423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8328248" y="535957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32171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1" y="1196753"/>
            <a:ext cx="89644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shard of light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shining through the emerald coral-like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sly, black panther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prowling through the neon leaves of the large plants,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 green vine snake unknotting itself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from the rough, brown tree,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as it opens its shark-like mouth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ready to pounce on its prey.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39378" y="273422"/>
            <a:ext cx="3897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00" cmpd="sng">
                  <a:solidFill>
                    <a:srgbClr val="4472C4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472C4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Magpie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3071664" y="273423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8328248" y="535957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9762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3511" y="1196752"/>
            <a:ext cx="85689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million leaves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snuggled in a vast infinite mosaic of green,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colourful king macaws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stealthily soaring  through the canopy,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a river as curvy as an anaconda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lurking in the murky water.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39378" y="273422"/>
            <a:ext cx="3897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00" cmpd="sng">
                  <a:solidFill>
                    <a:srgbClr val="4472C4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472C4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Magpie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3071664" y="273423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8328248" y="535957"/>
            <a:ext cx="504056" cy="46166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0338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441885" y="102961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69"/>
            <a:ext cx="537016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holy aroma,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Of the wild rainforests,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And the speed of a cheetah,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Racing as fast as a formula 1 car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Overgrown emerald leaves,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Like bodyguards standing triumphantly,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venomous snake smiling slyly,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At its prey below.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protective piranhas,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Patrolling the turquoise water,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winding Amazon River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Like cooked spaghetti. </a:t>
            </a:r>
          </a:p>
        </p:txBody>
      </p:sp>
    </p:spTree>
    <p:extLst>
      <p:ext uri="{BB962C8B-B14F-4D97-AF65-F5344CB8AC3E}">
        <p14:creationId xmlns:p14="http://schemas.microsoft.com/office/powerpoint/2010/main" val="26255537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03954" y="549599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70"/>
            <a:ext cx="5370164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sensational Santa-Domingo sun,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Squinting the birds’ eyes,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 poor, petrified panther pacing patiently,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Towards its deserted lands.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Piranhas were like mini sharks roaming the rivers,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Waiting for its next victim,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brigade of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As hollow as pieces of broccoli.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An emerald boa,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Curled up on a branch like cooked spaghetti on a fork,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The sun shooting its beaming light,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Like 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8101834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914" y="790414"/>
            <a:ext cx="108697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Friday 9</a:t>
            </a:r>
            <a:r>
              <a:rPr kumimoji="0" lang="en-GB" sz="3600" b="0" i="0" u="sng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th</a:t>
            </a: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 October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L.O: write the first part of a poem about the rainforest. </a:t>
            </a:r>
          </a:p>
        </p:txBody>
      </p:sp>
    </p:spTree>
    <p:extLst>
      <p:ext uri="{BB962C8B-B14F-4D97-AF65-F5344CB8AC3E}">
        <p14:creationId xmlns:p14="http://schemas.microsoft.com/office/powerpoint/2010/main" val="29756410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7AE1CA-D860-4BEE-9FB3-B58E0698A380}"/>
              </a:ext>
            </a:extLst>
          </p:cNvPr>
          <p:cNvSpPr/>
          <p:nvPr/>
        </p:nvSpPr>
        <p:spPr>
          <a:xfrm>
            <a:off x="3687975" y="445361"/>
            <a:ext cx="50225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Celebrate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5486A0AF-A9E7-4542-B48A-6620C2BEA693}"/>
              </a:ext>
            </a:extLst>
          </p:cNvPr>
          <p:cNvSpPr/>
          <p:nvPr/>
        </p:nvSpPr>
        <p:spPr>
          <a:xfrm>
            <a:off x="3200400" y="445361"/>
            <a:ext cx="487575" cy="43954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E45A7F2D-B6D4-4BDA-98C0-4EA6C6BDE0FB}"/>
              </a:ext>
            </a:extLst>
          </p:cNvPr>
          <p:cNvSpPr/>
          <p:nvPr/>
        </p:nvSpPr>
        <p:spPr>
          <a:xfrm>
            <a:off x="8466716" y="217212"/>
            <a:ext cx="487575" cy="43954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9A8320-5017-47E4-9BC7-2FCC3D38F478}"/>
              </a:ext>
            </a:extLst>
          </p:cNvPr>
          <p:cNvSpPr txBox="1"/>
          <p:nvPr/>
        </p:nvSpPr>
        <p:spPr>
          <a:xfrm>
            <a:off x="280219" y="1368691"/>
            <a:ext cx="114005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a scaly, emerald green snake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wrapping around a branch like spaghetti on a fork,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the leaves being lazy sunbathers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soaking and relaxing in the light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and the protective piranhas patrolling patiently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waiting for their prey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anose="03050602040000000000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Tall trees standing to attention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Guarding the temple of light,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The black, silky panther lurked in the trees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Camouflaging in the shadows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And a colourful vibrant parrot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Gliding through the sky like a jet in the air showing off.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CW Cursive Writing 7" panose="03050602040000000000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65230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7AE1CA-D860-4BEE-9FB3-B58E0698A380}"/>
              </a:ext>
            </a:extLst>
          </p:cNvPr>
          <p:cNvSpPr/>
          <p:nvPr/>
        </p:nvSpPr>
        <p:spPr>
          <a:xfrm>
            <a:off x="3687975" y="445361"/>
            <a:ext cx="50225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Celebrate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5486A0AF-A9E7-4542-B48A-6620C2BEA693}"/>
              </a:ext>
            </a:extLst>
          </p:cNvPr>
          <p:cNvSpPr/>
          <p:nvPr/>
        </p:nvSpPr>
        <p:spPr>
          <a:xfrm>
            <a:off x="3200400" y="445361"/>
            <a:ext cx="487575" cy="43954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E45A7F2D-B6D4-4BDA-98C0-4EA6C6BDE0FB}"/>
              </a:ext>
            </a:extLst>
          </p:cNvPr>
          <p:cNvSpPr/>
          <p:nvPr/>
        </p:nvSpPr>
        <p:spPr>
          <a:xfrm>
            <a:off x="8466716" y="217212"/>
            <a:ext cx="487575" cy="43954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9A8320-5017-47E4-9BC7-2FCC3D38F478}"/>
              </a:ext>
            </a:extLst>
          </p:cNvPr>
          <p:cNvSpPr txBox="1"/>
          <p:nvPr/>
        </p:nvSpPr>
        <p:spPr>
          <a:xfrm>
            <a:off x="395748" y="1486678"/>
            <a:ext cx="11400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Imagine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an ocean of emerald trees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guarding the wonder and life beneath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a winding world of wonder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waiting to be explored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and a slithering river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f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ull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of mystical marine creatures gushing through water</a:t>
            </a:r>
          </a:p>
        </p:txBody>
      </p:sp>
    </p:spTree>
    <p:extLst>
      <p:ext uri="{BB962C8B-B14F-4D97-AF65-F5344CB8AC3E}">
        <p14:creationId xmlns:p14="http://schemas.microsoft.com/office/powerpoint/2010/main" val="8969336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653512" y="549599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71"/>
            <a:ext cx="53701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 venomous snake slyly smiling,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as it stalked its prey,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protective piranhas patrolling patiently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in the turquoise sky.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overgrown emerald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were bodyguards protecting the rainforest,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and a panther as strong as two lions.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Amazon River rapidly racing,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down the flowing stream,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and a sloth as slow as a leaf,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falling off a tree.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Mountains of leaves,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on the forest floor,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 pitch black panther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sneaking passed the lazy lion.     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54739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653512" y="549599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70"/>
            <a:ext cx="537016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holy aroma,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Of the wild rainforests,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And the speed of a cheetah,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Racing as fast as a formula 1 car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Overgrown emerald leaves,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Like bodyguards standing triumphantly,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venomous snake smiling slyly,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At its prey below.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protective piranhas,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Patrolling the turquoise water,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winding Amazon River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Like cooked spaghetti. </a:t>
            </a:r>
          </a:p>
        </p:txBody>
      </p:sp>
    </p:spTree>
    <p:extLst>
      <p:ext uri="{BB962C8B-B14F-4D97-AF65-F5344CB8AC3E}">
        <p14:creationId xmlns:p14="http://schemas.microsoft.com/office/powerpoint/2010/main" val="27834231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653512" y="549599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71"/>
            <a:ext cx="537016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 patient panther pouncing,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On its poor petrified prey,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tiny shark-like piranhas,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Roaming their fresh waters.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 kaleidoscope of colours,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From a humming bird’s wings,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constant hiss from a snake,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And trap it in a box.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An army of towering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Standing to attention,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________________________,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9489694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_yuQ5RUbMnhs/S6o0pwiO3yI/AAAAAAAAAAU/2pJHEupebKM/s1600/i-love-shiny-thing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23" y="4348002"/>
            <a:ext cx="2716078" cy="250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653512" y="549599"/>
            <a:ext cx="416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all" spc="0" normalizeH="0" baseline="0" noProof="0" dirty="0">
                <a:ln w="9000" cmpd="sng">
                  <a:solidFill>
                    <a:srgbClr val="FFC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FFC000">
                        <a:shade val="20000"/>
                        <a:satMod val="245000"/>
                      </a:srgbClr>
                    </a:gs>
                    <a:gs pos="43000">
                      <a:srgbClr val="FFC000">
                        <a:satMod val="255000"/>
                      </a:srgbClr>
                    </a:gs>
                    <a:gs pos="48000">
                      <a:srgbClr val="FFC000">
                        <a:shade val="85000"/>
                        <a:satMod val="255000"/>
                      </a:srgbClr>
                    </a:gs>
                    <a:gs pos="100000">
                      <a:srgbClr val="FFC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MAGPIE TIME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79721" y="278969"/>
            <a:ext cx="537016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sensational Santa-Domingo sun,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Squinting the birds’ eyes,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 poor, petrified panther pacing patiently,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Towards its deserted lands.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Piranhas were like mini sharks roaming the rivers,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Waiting for its next victim,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brigade of trees,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As hollow as pieces of broccoli.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Imagine-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An emerald boa,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Curled up on a branch like cooked spaghetti on a fork,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sun shooting its beaming light,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Like 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41173035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CW Cursive Writing 7" pitchFamily="66" charset="0"/>
              </a:rPr>
              <a:t>So now you should all be an EXPERT</a:t>
            </a:r>
            <a:br>
              <a:rPr lang="en-GB" sz="2800" dirty="0">
                <a:solidFill>
                  <a:srgbClr val="00B0F0"/>
                </a:solidFill>
                <a:latin typeface="CCW Cursive Writing 7" pitchFamily="66" charset="0"/>
              </a:rPr>
            </a:br>
            <a:r>
              <a:rPr lang="en-GB" sz="2800" dirty="0">
                <a:solidFill>
                  <a:srgbClr val="00B0F0"/>
                </a:solidFill>
                <a:latin typeface="CCW Cursive Writing 7" pitchFamily="66" charset="0"/>
              </a:rPr>
              <a:t>at using figurative language!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000" dirty="0">
                <a:latin typeface="CCW Cursive Writing 7" pitchFamily="66" charset="0"/>
              </a:rPr>
              <a:t>Features you are going to use in your poem: 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latin typeface="CCW Cursive Writing 7" pitchFamily="66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latin typeface="CCW Cursive Writing 7" pitchFamily="66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latin typeface="CCW Cursive Writing 7" pitchFamily="66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en-GB" sz="2000" dirty="0">
                <a:latin typeface="CCW Cursive Writing 7" pitchFamily="66" charset="0"/>
              </a:rPr>
              <a:t> </a:t>
            </a:r>
          </a:p>
          <a:p>
            <a:pPr>
              <a:buNone/>
            </a:pPr>
            <a:endParaRPr lang="en-GB" sz="2000" dirty="0">
              <a:latin typeface="CCW Cursive Writing 7" pitchFamily="66" charset="0"/>
            </a:endParaRPr>
          </a:p>
          <a:p>
            <a:pPr>
              <a:buNone/>
            </a:pP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How many ideas per stanza?</a:t>
            </a:r>
          </a:p>
          <a:p>
            <a:pPr>
              <a:buNone/>
            </a:pPr>
            <a:endParaRPr lang="en-GB" sz="2000" dirty="0">
              <a:solidFill>
                <a:srgbClr val="7030A0"/>
              </a:solidFill>
              <a:latin typeface="CCW Cursive Writing 7" pitchFamily="66" charset="0"/>
            </a:endParaRPr>
          </a:p>
          <a:p>
            <a:pPr>
              <a:buNone/>
            </a:pP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How many lines per stanza?</a:t>
            </a:r>
          </a:p>
          <a:p>
            <a:pPr>
              <a:buNone/>
            </a:pPr>
            <a:endParaRPr lang="en-GB" sz="2000" dirty="0">
              <a:latin typeface="CCW Cursive Writing 7" pitchFamily="66" charset="0"/>
            </a:endParaRPr>
          </a:p>
        </p:txBody>
      </p:sp>
      <p:pic>
        <p:nvPicPr>
          <p:cNvPr id="1026" name="Picture 2" descr="Oil and Gas expe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4876" y="4257676"/>
            <a:ext cx="2143125" cy="2600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428627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EXTEND THE SIMILE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7" pitchFamily="66" charset="0"/>
              </a:rPr>
              <a:t>The anaconda’s jaws opened as wide as a cave…</a:t>
            </a:r>
            <a:br>
              <a:rPr lang="en-GB" dirty="0">
                <a:latin typeface="CCW Cursive Writing 7" pitchFamily="66" charset="0"/>
              </a:rPr>
            </a:br>
            <a:endParaRPr lang="en-GB" dirty="0">
              <a:latin typeface="CCW Cursive Writing 7" pitchFamily="66" charset="0"/>
            </a:endParaRPr>
          </a:p>
        </p:txBody>
      </p:sp>
      <p:pic>
        <p:nvPicPr>
          <p:cNvPr id="16386" name="Picture 2" descr="https://c4.staticflickr.com/6/5505/14120595939_afdd44b35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228" y="2646416"/>
            <a:ext cx="3927022" cy="392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1909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66"/>
                </a:solidFill>
                <a:latin typeface="CCW Cursive Writing 7" pitchFamily="66" charset="0"/>
              </a:rPr>
              <a:t>Up-level</a:t>
            </a:r>
            <a:r>
              <a:rPr lang="en-GB" dirty="0">
                <a:latin typeface="CCW Cursive Writing 7" pitchFamily="66" charset="0"/>
              </a:rPr>
              <a:t> THE SIMILE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7" pitchFamily="66" charset="0"/>
              </a:rPr>
              <a:t>The macaw was as bright as the sun. </a:t>
            </a:r>
          </a:p>
        </p:txBody>
      </p:sp>
      <p:pic>
        <p:nvPicPr>
          <p:cNvPr id="5" name="Picture 2" descr="Image result for rainforest anim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465" y="2991174"/>
            <a:ext cx="2950813" cy="298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1294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122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latin typeface="CCW Cursive Writing 7" pitchFamily="66" charset="0"/>
              </a:rPr>
              <a:t>Some inspiration…</a:t>
            </a:r>
          </a:p>
        </p:txBody>
      </p:sp>
      <p:pic>
        <p:nvPicPr>
          <p:cNvPr id="1026" name="Picture 2" descr="Image result for inspi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211"/>
          <a:stretch/>
        </p:blipFill>
        <p:spPr bwMode="auto">
          <a:xfrm>
            <a:off x="3935760" y="1916833"/>
            <a:ext cx="4680520" cy="395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0875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rainforest anim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01" y="368754"/>
            <a:ext cx="5539976" cy="561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873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l7.alamy.com/zooms/a1ead3ca11314498b6fb7368803737ea/temperate-rainforest-a-gully-with-lots-and-lots-of-treefern-in-a-lush-cnr71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658" y="0"/>
            <a:ext cx="7990115" cy="744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4806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http://images.nationalgeographic.com/wpf/media-live/photos/000/238/cache/rain-forest-canoe-congo_23897_600x4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0"/>
            <a:ext cx="6995886" cy="699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3155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http://c8.alamy.com/comp/DT18HK/olympic-national-park-washington-usa-view-tree-canopy-temperate-rainforest-DT18H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058" y="0"/>
            <a:ext cx="7666715" cy="751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6828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 descr="Image result for rainforest anim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915" y="732248"/>
            <a:ext cx="5063898" cy="5176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6443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http://l7.alamy.com/zooms/cf73bba65cc646bba382e98a1357e92c/morning-mist-on-the-rainforest-canopy-borneo-malaysia-a2x6x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1" y="0"/>
            <a:ext cx="8148735" cy="760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834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1655</Words>
  <Application>Microsoft Office PowerPoint</Application>
  <PresentationFormat>Widescreen</PresentationFormat>
  <Paragraphs>352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Arial</vt:lpstr>
      <vt:lpstr>Calibri</vt:lpstr>
      <vt:lpstr>Calibri Light</vt:lpstr>
      <vt:lpstr>CCW Cursive Writing 7</vt:lpstr>
      <vt:lpstr>Jarman</vt:lpstr>
      <vt:lpstr>Times New Roman</vt:lpstr>
      <vt:lpstr>Twinkl SemiBold</vt:lpstr>
      <vt:lpstr>Wingdings</vt:lpstr>
      <vt:lpstr>Office Theme</vt:lpstr>
      <vt:lpstr>PowerPoint Presentation</vt:lpstr>
      <vt:lpstr>Thursday 8th October   L.O: Gather and collect ideas to use in a poem.</vt:lpstr>
      <vt:lpstr>Metaphor</vt:lpstr>
      <vt:lpstr>What Is It?</vt:lpstr>
      <vt:lpstr>Why Use It?</vt:lpstr>
      <vt:lpstr>How to Identify a Metaphor</vt:lpstr>
      <vt:lpstr>Getting You Started</vt:lpstr>
      <vt:lpstr>PowerPoint Presentation</vt:lpstr>
      <vt:lpstr>PowerPoint Presentation</vt:lpstr>
      <vt:lpstr>Do you like any of these similes? Can you do better?</vt:lpstr>
      <vt:lpstr>EXTEND THE SIMILE</vt:lpstr>
      <vt:lpstr>EXTEND THE SIMILE</vt:lpstr>
      <vt:lpstr>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 now you should all be an EXPERT at using figurative language! </vt:lpstr>
      <vt:lpstr>EXTEND THE SIMILE</vt:lpstr>
      <vt:lpstr>Up-level THE SIMILE</vt:lpstr>
      <vt:lpstr>Some inspiration…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Warham</dc:creator>
  <cp:lastModifiedBy>Emma Warham</cp:lastModifiedBy>
  <cp:revision>1</cp:revision>
  <dcterms:created xsi:type="dcterms:W3CDTF">2020-10-06T10:29:05Z</dcterms:created>
  <dcterms:modified xsi:type="dcterms:W3CDTF">2020-10-06T10:29:52Z</dcterms:modified>
</cp:coreProperties>
</file>