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notesMasterIdLst>
    <p:notesMasterId r:id="rId13"/>
  </p:notesMasterIdLst>
  <p:handoutMasterIdLst>
    <p:handoutMasterId r:id="rId14"/>
  </p:handoutMasterIdLst>
  <p:sldIdLst>
    <p:sldId id="258" r:id="rId2"/>
    <p:sldId id="263" r:id="rId3"/>
    <p:sldId id="274" r:id="rId4"/>
    <p:sldId id="264" r:id="rId5"/>
    <p:sldId id="275" r:id="rId6"/>
    <p:sldId id="276" r:id="rId7"/>
    <p:sldId id="278" r:id="rId8"/>
    <p:sldId id="279" r:id="rId9"/>
    <p:sldId id="277" r:id="rId10"/>
    <p:sldId id="280" r:id="rId11"/>
    <p:sldId id="267" r:id="rId12"/>
  </p:sldIdLst>
  <p:sldSz cx="9144000" cy="6858000" type="screen4x3"/>
  <p:notesSz cx="6858000" cy="9144000"/>
  <p:embeddedFontLst>
    <p:embeddedFont>
      <p:font typeface="Calibri" panose="020F0502020204030204" pitchFamily="34" charset="0"/>
      <p:regular r:id="rId15"/>
      <p:bold r:id="rId16"/>
      <p:italic r:id="rId17"/>
      <p:boldItalic r:id="rId18"/>
    </p:embeddedFont>
    <p:embeddedFont>
      <p:font typeface="Twinkl" panose="020B0604020202020204" charset="0"/>
      <p:regular r:id="rId19"/>
      <p:bold r:id="rId20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  <p15:guide id="4" pos="340" userDrawn="1">
          <p15:clr>
            <a:srgbClr val="A4A3A4"/>
          </p15:clr>
        </p15:guide>
        <p15:guide id="5" orient="horz" pos="3974" userDrawn="1">
          <p15:clr>
            <a:srgbClr val="A4A3A4"/>
          </p15:clr>
        </p15:guide>
        <p15:guide id="6" pos="5420" userDrawn="1">
          <p15:clr>
            <a:srgbClr val="A4A3A4"/>
          </p15:clr>
        </p15:guide>
        <p15:guide id="7" orient="horz" pos="346" userDrawn="1">
          <p15:clr>
            <a:srgbClr val="A4A3A4"/>
          </p15:clr>
        </p15:guide>
        <p15:guide id="8" pos="476" userDrawn="1">
          <p15:clr>
            <a:srgbClr val="A4A3A4"/>
          </p15:clr>
        </p15:guide>
        <p15:guide id="9" orient="horz" pos="482" userDrawn="1">
          <p15:clr>
            <a:srgbClr val="A4A3A4"/>
          </p15:clr>
        </p15:guide>
        <p15:guide id="10" orient="horz" pos="3838" userDrawn="1">
          <p15:clr>
            <a:srgbClr val="A4A3A4"/>
          </p15:clr>
        </p15:guide>
        <p15:guide id="11" pos="5284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87BD31"/>
    <a:srgbClr val="FFFEFB"/>
    <a:srgbClr val="B9D26D"/>
    <a:srgbClr val="F2854B"/>
    <a:srgbClr val="ED74A9"/>
    <a:srgbClr val="ED6C76"/>
    <a:srgbClr val="F29BA2"/>
    <a:srgbClr val="FAB000"/>
    <a:srgbClr val="E52121"/>
    <a:srgbClr val="07743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 snapToGrid="0" showGuides="1">
      <p:cViewPr varScale="1">
        <p:scale>
          <a:sx n="88" d="100"/>
          <a:sy n="88" d="100"/>
        </p:scale>
        <p:origin x="84" y="360"/>
      </p:cViewPr>
      <p:guideLst>
        <p:guide orient="horz" pos="2160"/>
        <p:guide pos="2880"/>
        <p:guide pos="340"/>
        <p:guide orient="horz" pos="3974"/>
        <p:guide pos="5420"/>
        <p:guide orient="horz" pos="346"/>
        <p:guide pos="476"/>
        <p:guide orient="horz" pos="482"/>
        <p:guide orient="horz" pos="3838"/>
        <p:guide pos="5284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 showGuides="1">
      <p:cViewPr varScale="1">
        <p:scale>
          <a:sx n="77" d="100"/>
          <a:sy n="77" d="100"/>
        </p:scale>
        <p:origin x="2646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18" Type="http://schemas.openxmlformats.org/officeDocument/2006/relationships/font" Target="fonts/font4.fntdata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font" Target="fonts/font3.fntdata"/><Relationship Id="rId2" Type="http://schemas.openxmlformats.org/officeDocument/2006/relationships/slide" Target="slides/slide1.xml"/><Relationship Id="rId16" Type="http://schemas.openxmlformats.org/officeDocument/2006/relationships/font" Target="fonts/font2.fntdata"/><Relationship Id="rId20" Type="http://schemas.openxmlformats.org/officeDocument/2006/relationships/font" Target="fonts/font6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font" Target="fonts/font1.fntdata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font" Target="fonts/font5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handoutMaster" Target="handoutMasters/handoutMaster1.xml"/><Relationship Id="rId22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B34F151-63AC-41CE-96F5-7702E930870C}" type="datetimeFigureOut">
              <a:rPr lang="en-GB" smtClean="0"/>
              <a:t>11/06/2020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676B846-B279-40AC-BFF5-DBC4013370C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4539701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D02C5D1-7818-41B5-ABAD-5E4B38A5388F}" type="datetimeFigureOut">
              <a:rPr lang="en-GB" smtClean="0"/>
              <a:t>11/06/2020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A521341-850D-40E1-BB3D-87946DC9B06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704876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3704075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Bo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ounded Rectangle 3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pic>
        <p:nvPicPr>
          <p:cNvPr id="3" name="Picture 2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72497" y="5734211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98710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ounded Rectangle 4"/>
          <p:cNvSpPr/>
          <p:nvPr userDrawn="1"/>
        </p:nvSpPr>
        <p:spPr bwMode="auto">
          <a:xfrm>
            <a:off x="457198" y="438151"/>
            <a:ext cx="8220075" cy="5957887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107948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5752320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22767" y="6196125"/>
            <a:ext cx="576495" cy="5807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819737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jp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7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89745" y="695325"/>
            <a:ext cx="8164510" cy="1150938"/>
          </a:xfrm>
          <a:prstGeom prst="roundRect">
            <a:avLst>
              <a:gd name="adj" fmla="val 9641"/>
            </a:avLst>
          </a:prstGeom>
          <a:noFill/>
          <a:ln w="25400">
            <a:noFill/>
          </a:ln>
        </p:spPr>
        <p:txBody>
          <a:bodyPr vert="horz" lIns="252000" tIns="252000" rIns="252000" bIns="252000" rtlCol="0" anchor="ctr" anchorCtr="1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89745" y="1957386"/>
            <a:ext cx="8164510" cy="4387851"/>
          </a:xfrm>
          <a:prstGeom prst="roundRect">
            <a:avLst>
              <a:gd name="adj" fmla="val 2585"/>
            </a:avLst>
          </a:prstGeom>
          <a:noFill/>
          <a:ln w="25400">
            <a:noFill/>
          </a:ln>
        </p:spPr>
        <p:txBody>
          <a:bodyPr vert="horz" lIns="252000" tIns="252000" rIns="252000" bIns="252000" rtlCol="0">
            <a:normAutofit/>
          </a:bodyPr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43892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7" r:id="rId2"/>
    <p:sldLayoutId id="2147483662" r:id="rId3"/>
    <p:sldLayoutId id="2147483663" r:id="rId4"/>
    <p:sldLayoutId id="2147483666" r:id="rId5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18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Twinkl" pitchFamily="2" charset="0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2160">
          <p15:clr>
            <a:srgbClr val="F26B43"/>
          </p15:clr>
        </p15:guide>
        <p15:guide id="2" pos="288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10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9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7" Type="http://schemas.openxmlformats.org/officeDocument/2006/relationships/image" Target="../media/image18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17.png"/><Relationship Id="rId5" Type="http://schemas.openxmlformats.org/officeDocument/2006/relationships/image" Target="../media/image16.png"/><Relationship Id="rId4" Type="http://schemas.openxmlformats.org/officeDocument/2006/relationships/image" Target="../media/image15.png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1188628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ounded Rectangle 24"/>
          <p:cNvSpPr/>
          <p:nvPr/>
        </p:nvSpPr>
        <p:spPr bwMode="auto">
          <a:xfrm>
            <a:off x="503239" y="2930434"/>
            <a:ext cx="8137524" cy="3414803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24" name="Rounded Rectangle 23"/>
          <p:cNvSpPr/>
          <p:nvPr/>
        </p:nvSpPr>
        <p:spPr bwMode="auto">
          <a:xfrm>
            <a:off x="503239" y="512763"/>
            <a:ext cx="8137524" cy="2193019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1350" dirty="0">
                <a:latin typeface="Twinkl" pitchFamily="50" charset="0"/>
              </a:rPr>
              <a:t> </a:t>
            </a:r>
          </a:p>
        </p:txBody>
      </p:sp>
      <p:sp>
        <p:nvSpPr>
          <p:cNvPr id="11" name="Title 1"/>
          <p:cNvSpPr txBox="1">
            <a:spLocks/>
          </p:cNvSpPr>
          <p:nvPr/>
        </p:nvSpPr>
        <p:spPr>
          <a:xfrm>
            <a:off x="628650" y="3071286"/>
            <a:ext cx="7886700" cy="540000"/>
          </a:xfrm>
          <a:prstGeom prst="rect">
            <a:avLst/>
          </a:prstGeom>
        </p:spPr>
        <p:txBody>
          <a:bodyPr lIns="0" tIns="0" rIns="0" bIns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r>
              <a:rPr lang="en-US" sz="3600" dirty="0">
                <a:latin typeface="+mn-lt"/>
              </a:rPr>
              <a:t>Success Criteria</a:t>
            </a:r>
          </a:p>
        </p:txBody>
      </p:sp>
      <p:sp>
        <p:nvSpPr>
          <p:cNvPr id="12" name="Title 1"/>
          <p:cNvSpPr txBox="1">
            <a:spLocks/>
          </p:cNvSpPr>
          <p:nvPr/>
        </p:nvSpPr>
        <p:spPr>
          <a:xfrm>
            <a:off x="628648" y="734785"/>
            <a:ext cx="7886700" cy="540000"/>
          </a:xfrm>
          <a:prstGeom prst="rect">
            <a:avLst/>
          </a:prstGeom>
        </p:spPr>
        <p:txBody>
          <a:bodyPr lIns="0" tIns="0" rIns="0" bIns="0" anchor="ctr" anchorCtr="1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r>
              <a:rPr lang="en-US" sz="3600" dirty="0">
                <a:latin typeface="+mn-lt"/>
              </a:rPr>
              <a:t>Aim</a:t>
            </a:r>
          </a:p>
        </p:txBody>
      </p:sp>
      <p:sp>
        <p:nvSpPr>
          <p:cNvPr id="16" name="Content Placeholder 15"/>
          <p:cNvSpPr>
            <a:spLocks noGrp="1"/>
          </p:cNvSpPr>
          <p:nvPr>
            <p:ph idx="4294967295"/>
          </p:nvPr>
        </p:nvSpPr>
        <p:spPr>
          <a:xfrm>
            <a:off x="628650" y="1127760"/>
            <a:ext cx="7886700" cy="1409700"/>
          </a:xfrm>
        </p:spPr>
        <p:txBody>
          <a:bodyPr>
            <a:noAutofit/>
          </a:bodyPr>
          <a:lstStyle/>
          <a:p>
            <a:r>
              <a:rPr lang="en-GB" dirty="0">
                <a:latin typeface="Twinkl" pitchFamily="50" charset="0"/>
              </a:rPr>
              <a:t>To recognise the features of acrostic poems.</a:t>
            </a:r>
            <a:endParaRPr lang="en-GB" sz="1800" dirty="0">
              <a:latin typeface="Twinkl" pitchFamily="50" charset="0"/>
            </a:endParaRPr>
          </a:p>
        </p:txBody>
      </p:sp>
      <p:sp>
        <p:nvSpPr>
          <p:cNvPr id="20" name="Content Placeholder 15"/>
          <p:cNvSpPr txBox="1">
            <a:spLocks/>
          </p:cNvSpPr>
          <p:nvPr/>
        </p:nvSpPr>
        <p:spPr>
          <a:xfrm>
            <a:off x="628650" y="3466803"/>
            <a:ext cx="7886700" cy="2626022"/>
          </a:xfrm>
          <a:prstGeom prst="rect">
            <a:avLst/>
          </a:prstGeom>
          <a:noFill/>
          <a:ln w="25400">
            <a:noFill/>
          </a:ln>
        </p:spPr>
        <p:txBody>
          <a:bodyPr vert="horz" lIns="180000" tIns="252000" rIns="252000" bIns="18000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dirty="0">
                <a:latin typeface="Twinkl" pitchFamily="50" charset="0"/>
              </a:rPr>
              <a:t>I know that acrostics have a topic word hidden in the first letter of each line.</a:t>
            </a:r>
          </a:p>
          <a:p>
            <a:r>
              <a:rPr lang="en-AU" sz="1800" dirty="0">
                <a:latin typeface="Twinkl" pitchFamily="50" charset="0"/>
              </a:rPr>
              <a:t>I can look for the poem’s theme by reading the first letters vertically.</a:t>
            </a:r>
          </a:p>
          <a:p>
            <a:r>
              <a:rPr lang="en-AU" dirty="0">
                <a:latin typeface="Twinkl" pitchFamily="50" charset="0"/>
              </a:rPr>
              <a:t>I understand that acrostics don’t have to rhyme.</a:t>
            </a:r>
            <a:endParaRPr lang="en-GB" sz="1800" dirty="0">
              <a:latin typeface="Twinkl" pitchFamily="50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472858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/>
          <p:cNvSpPr/>
          <p:nvPr/>
        </p:nvSpPr>
        <p:spPr>
          <a:xfrm>
            <a:off x="4857095" y="1652631"/>
            <a:ext cx="2969833" cy="3212984"/>
          </a:xfrm>
          <a:prstGeom prst="rect">
            <a:avLst/>
          </a:prstGeom>
          <a:solidFill>
            <a:srgbClr val="EFBBD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" name="Rectangle 3"/>
          <p:cNvSpPr/>
          <p:nvPr/>
        </p:nvSpPr>
        <p:spPr>
          <a:xfrm>
            <a:off x="1165440" y="1652631"/>
            <a:ext cx="2307602" cy="3212984"/>
          </a:xfrm>
          <a:prstGeom prst="rect">
            <a:avLst/>
          </a:prstGeom>
          <a:solidFill>
            <a:srgbClr val="CEDF9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latin typeface="+mn-lt"/>
              </a:rPr>
              <a:t>Acrostic Examples</a:t>
            </a:r>
          </a:p>
        </p:txBody>
      </p:sp>
      <p:sp>
        <p:nvSpPr>
          <p:cNvPr id="5" name="Rectangle 4"/>
          <p:cNvSpPr/>
          <p:nvPr/>
        </p:nvSpPr>
        <p:spPr>
          <a:xfrm>
            <a:off x="755650" y="1255488"/>
            <a:ext cx="7632700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dirty="0"/>
              <a:t>What is each poem about?</a:t>
            </a:r>
          </a:p>
        </p:txBody>
      </p:sp>
      <p:sp>
        <p:nvSpPr>
          <p:cNvPr id="6" name="Rectangle 5"/>
          <p:cNvSpPr/>
          <p:nvPr/>
        </p:nvSpPr>
        <p:spPr>
          <a:xfrm>
            <a:off x="1346504" y="1769809"/>
            <a:ext cx="2629878" cy="2462213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GB" sz="1600" dirty="0"/>
              <a:t>Revolting rhymes</a:t>
            </a:r>
          </a:p>
          <a:p>
            <a:r>
              <a:rPr lang="en-GB" sz="1600" dirty="0"/>
              <a:t>Oompa-</a:t>
            </a:r>
            <a:r>
              <a:rPr lang="en-GB" sz="1600" dirty="0" err="1"/>
              <a:t>Loompas</a:t>
            </a:r>
            <a:endParaRPr lang="en-GB" sz="1600" dirty="0"/>
          </a:p>
          <a:p>
            <a:r>
              <a:rPr lang="en-GB" sz="1600" dirty="0"/>
              <a:t>Angry farmers</a:t>
            </a:r>
          </a:p>
          <a:p>
            <a:r>
              <a:rPr lang="en-GB" sz="1600" dirty="0"/>
              <a:t>Lazy aunts</a:t>
            </a:r>
          </a:p>
          <a:p>
            <a:r>
              <a:rPr lang="en-GB" sz="1600" dirty="0"/>
              <a:t>Dangerous witches</a:t>
            </a:r>
          </a:p>
          <a:p>
            <a:endParaRPr lang="en-GB" sz="1600" dirty="0"/>
          </a:p>
          <a:p>
            <a:r>
              <a:rPr lang="en-GB" sz="1600" dirty="0"/>
              <a:t>Dream blower</a:t>
            </a:r>
          </a:p>
          <a:p>
            <a:r>
              <a:rPr lang="en-GB" sz="1600" dirty="0"/>
              <a:t>Adventurous animals</a:t>
            </a:r>
          </a:p>
          <a:p>
            <a:r>
              <a:rPr lang="en-GB" sz="1600" dirty="0"/>
              <a:t>Horrible </a:t>
            </a:r>
            <a:r>
              <a:rPr lang="en-GB" sz="1600" dirty="0" err="1"/>
              <a:t>headteacher</a:t>
            </a:r>
            <a:endParaRPr lang="en-GB" sz="1600" dirty="0"/>
          </a:p>
          <a:p>
            <a:r>
              <a:rPr lang="en-GB" sz="1600" dirty="0" err="1"/>
              <a:t>Lickable</a:t>
            </a:r>
            <a:r>
              <a:rPr lang="en-GB" sz="1600" dirty="0"/>
              <a:t> wallpaper</a:t>
            </a:r>
          </a:p>
        </p:txBody>
      </p:sp>
      <p:sp>
        <p:nvSpPr>
          <p:cNvPr id="7" name="Rectangle 6"/>
          <p:cNvSpPr/>
          <p:nvPr/>
        </p:nvSpPr>
        <p:spPr>
          <a:xfrm>
            <a:off x="5066950" y="1892918"/>
            <a:ext cx="2973827" cy="2215991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GB" sz="1600" dirty="0"/>
              <a:t>It’s my favourite food</a:t>
            </a:r>
          </a:p>
          <a:p>
            <a:r>
              <a:rPr lang="en-GB" sz="1600" dirty="0"/>
              <a:t>Cold as the inside of a fridge</a:t>
            </a:r>
          </a:p>
          <a:p>
            <a:r>
              <a:rPr lang="en-GB" sz="1600" dirty="0"/>
              <a:t>Every sunny day</a:t>
            </a:r>
          </a:p>
          <a:p>
            <a:endParaRPr lang="en-GB" sz="1600" dirty="0"/>
          </a:p>
          <a:p>
            <a:r>
              <a:rPr lang="en-GB" sz="1600" dirty="0"/>
              <a:t>Can’t wait</a:t>
            </a:r>
          </a:p>
          <a:p>
            <a:r>
              <a:rPr lang="en-GB" sz="1600" dirty="0"/>
              <a:t>Running to the van</a:t>
            </a:r>
          </a:p>
          <a:p>
            <a:r>
              <a:rPr lang="en-GB" sz="1600" dirty="0"/>
              <a:t>Empty out the money</a:t>
            </a:r>
          </a:p>
          <a:p>
            <a:r>
              <a:rPr lang="en-GB" sz="1600" dirty="0"/>
              <a:t>‘Any sauce on that, love?’</a:t>
            </a:r>
          </a:p>
          <a:p>
            <a:r>
              <a:rPr lang="en-GB" sz="1600" dirty="0" err="1"/>
              <a:t>Mmmmmm</a:t>
            </a:r>
            <a:r>
              <a:rPr lang="en-GB" sz="1600" dirty="0"/>
              <a:t>, yummy!</a:t>
            </a:r>
          </a:p>
        </p:txBody>
      </p:sp>
      <p:sp>
        <p:nvSpPr>
          <p:cNvPr id="9" name="Rectangle 8"/>
          <p:cNvSpPr/>
          <p:nvPr/>
        </p:nvSpPr>
        <p:spPr>
          <a:xfrm>
            <a:off x="1346504" y="1769808"/>
            <a:ext cx="2629878" cy="2462213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GB" sz="1600" b="1" dirty="0">
                <a:solidFill>
                  <a:srgbClr val="003F15"/>
                </a:solidFill>
              </a:rPr>
              <a:t>R</a:t>
            </a:r>
          </a:p>
          <a:p>
            <a:r>
              <a:rPr lang="en-GB" sz="1600" b="1" dirty="0">
                <a:solidFill>
                  <a:srgbClr val="003F15"/>
                </a:solidFill>
              </a:rPr>
              <a:t>O</a:t>
            </a:r>
          </a:p>
          <a:p>
            <a:r>
              <a:rPr lang="en-GB" sz="1600" b="1" dirty="0">
                <a:solidFill>
                  <a:srgbClr val="003F15"/>
                </a:solidFill>
              </a:rPr>
              <a:t>A</a:t>
            </a:r>
          </a:p>
          <a:p>
            <a:r>
              <a:rPr lang="en-GB" sz="1600" b="1" dirty="0">
                <a:solidFill>
                  <a:srgbClr val="003F15"/>
                </a:solidFill>
              </a:rPr>
              <a:t>L</a:t>
            </a:r>
          </a:p>
          <a:p>
            <a:r>
              <a:rPr lang="en-GB" sz="1600" b="1" dirty="0">
                <a:solidFill>
                  <a:srgbClr val="003F15"/>
                </a:solidFill>
              </a:rPr>
              <a:t>D</a:t>
            </a:r>
          </a:p>
          <a:p>
            <a:endParaRPr lang="en-GB" sz="1600" b="1" dirty="0">
              <a:solidFill>
                <a:srgbClr val="003F15"/>
              </a:solidFill>
            </a:endParaRPr>
          </a:p>
          <a:p>
            <a:r>
              <a:rPr lang="en-GB" sz="1600" b="1" dirty="0">
                <a:solidFill>
                  <a:srgbClr val="003F15"/>
                </a:solidFill>
              </a:rPr>
              <a:t>D</a:t>
            </a:r>
          </a:p>
          <a:p>
            <a:r>
              <a:rPr lang="en-GB" sz="1600" b="1" dirty="0">
                <a:solidFill>
                  <a:srgbClr val="003F15"/>
                </a:solidFill>
              </a:rPr>
              <a:t>A</a:t>
            </a:r>
          </a:p>
          <a:p>
            <a:r>
              <a:rPr lang="en-GB" sz="1600" b="1" dirty="0">
                <a:solidFill>
                  <a:srgbClr val="003F15"/>
                </a:solidFill>
              </a:rPr>
              <a:t>H</a:t>
            </a:r>
          </a:p>
          <a:p>
            <a:r>
              <a:rPr lang="en-GB" sz="1600" b="1" dirty="0">
                <a:solidFill>
                  <a:srgbClr val="003F15"/>
                </a:solidFill>
              </a:rPr>
              <a:t>L</a:t>
            </a:r>
          </a:p>
        </p:txBody>
      </p:sp>
      <p:sp>
        <p:nvSpPr>
          <p:cNvPr id="10" name="Rectangle 9"/>
          <p:cNvSpPr/>
          <p:nvPr/>
        </p:nvSpPr>
        <p:spPr>
          <a:xfrm>
            <a:off x="5066949" y="1892918"/>
            <a:ext cx="2973827" cy="2215991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GB" sz="1600" b="1" dirty="0">
                <a:solidFill>
                  <a:srgbClr val="C8075A"/>
                </a:solidFill>
              </a:rPr>
              <a:t>I</a:t>
            </a:r>
          </a:p>
          <a:p>
            <a:r>
              <a:rPr lang="en-GB" sz="1600" b="1" dirty="0">
                <a:solidFill>
                  <a:srgbClr val="C8075A"/>
                </a:solidFill>
              </a:rPr>
              <a:t>C</a:t>
            </a:r>
          </a:p>
          <a:p>
            <a:r>
              <a:rPr lang="en-GB" sz="1600" b="1" dirty="0">
                <a:solidFill>
                  <a:srgbClr val="C8075A"/>
                </a:solidFill>
              </a:rPr>
              <a:t>E</a:t>
            </a:r>
          </a:p>
          <a:p>
            <a:endParaRPr lang="en-GB" sz="1600" b="1" dirty="0">
              <a:solidFill>
                <a:srgbClr val="C8075A"/>
              </a:solidFill>
            </a:endParaRPr>
          </a:p>
          <a:p>
            <a:r>
              <a:rPr lang="en-GB" sz="1600" b="1" dirty="0">
                <a:solidFill>
                  <a:srgbClr val="C8075A"/>
                </a:solidFill>
              </a:rPr>
              <a:t>C</a:t>
            </a:r>
          </a:p>
          <a:p>
            <a:r>
              <a:rPr lang="en-GB" sz="1600" b="1" dirty="0">
                <a:solidFill>
                  <a:srgbClr val="C8075A"/>
                </a:solidFill>
              </a:rPr>
              <a:t>R</a:t>
            </a:r>
          </a:p>
          <a:p>
            <a:r>
              <a:rPr lang="en-GB" sz="1600" b="1" dirty="0">
                <a:solidFill>
                  <a:srgbClr val="C8075A"/>
                </a:solidFill>
              </a:rPr>
              <a:t>E</a:t>
            </a:r>
          </a:p>
          <a:p>
            <a:r>
              <a:rPr lang="en-GB" sz="1600" b="1" dirty="0">
                <a:solidFill>
                  <a:srgbClr val="C8075A"/>
                </a:solidFill>
              </a:rPr>
              <a:t> A</a:t>
            </a:r>
          </a:p>
          <a:p>
            <a:r>
              <a:rPr lang="en-GB" sz="1600" b="1" dirty="0">
                <a:solidFill>
                  <a:srgbClr val="C8075A"/>
                </a:solidFill>
              </a:rPr>
              <a:t>M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0775" y="4395831"/>
            <a:ext cx="2416831" cy="1912894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69105" y="4009508"/>
            <a:ext cx="1745811" cy="24689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1045091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6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1000"/>
                            </p:stCondLst>
                            <p:childTnLst>
                              <p:par>
                                <p:cTn id="1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0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50885" y="1585253"/>
            <a:ext cx="3586223" cy="4701982"/>
          </a:xfrm>
          <a:prstGeom prst="rect">
            <a:avLst/>
          </a:prstGeom>
          <a:solidFill>
            <a:srgbClr val="F4C2A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Title 2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3600" dirty="0">
                <a:latin typeface="+mn-lt"/>
              </a:rPr>
              <a:t>Acrostic Examples</a:t>
            </a:r>
          </a:p>
        </p:txBody>
      </p:sp>
      <p:sp>
        <p:nvSpPr>
          <p:cNvPr id="5" name="Rectangle 4"/>
          <p:cNvSpPr/>
          <p:nvPr/>
        </p:nvSpPr>
        <p:spPr>
          <a:xfrm>
            <a:off x="755650" y="1256422"/>
            <a:ext cx="7632700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pPr algn="ctr"/>
            <a:r>
              <a:rPr lang="en-GB" dirty="0"/>
              <a:t>What is the poem about?</a:t>
            </a:r>
          </a:p>
        </p:txBody>
      </p:sp>
      <p:sp>
        <p:nvSpPr>
          <p:cNvPr id="6" name="Rectangle 5"/>
          <p:cNvSpPr/>
          <p:nvPr/>
        </p:nvSpPr>
        <p:spPr>
          <a:xfrm>
            <a:off x="859942" y="1593641"/>
            <a:ext cx="3661724" cy="4847481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GB" sz="1600" dirty="0"/>
              <a:t>Gigantic flames</a:t>
            </a:r>
          </a:p>
          <a:p>
            <a:r>
              <a:rPr lang="en-GB" sz="1600" dirty="0"/>
              <a:t>Remember 1666</a:t>
            </a:r>
          </a:p>
          <a:p>
            <a:r>
              <a:rPr lang="en-GB" sz="1600" dirty="0"/>
              <a:t>Every child knows</a:t>
            </a:r>
          </a:p>
          <a:p>
            <a:r>
              <a:rPr lang="en-GB" sz="1600" dirty="0"/>
              <a:t>Ash floated everywhere</a:t>
            </a:r>
          </a:p>
          <a:p>
            <a:r>
              <a:rPr lang="en-GB" sz="1600" dirty="0"/>
              <a:t>Thousands of homes destroyed</a:t>
            </a:r>
          </a:p>
          <a:p>
            <a:endParaRPr lang="en-GB" sz="1100" dirty="0"/>
          </a:p>
          <a:p>
            <a:r>
              <a:rPr lang="en-GB" sz="1600" dirty="0"/>
              <a:t>Flames all around</a:t>
            </a:r>
          </a:p>
          <a:p>
            <a:r>
              <a:rPr lang="en-GB" sz="1600" dirty="0"/>
              <a:t>Inside the bakery</a:t>
            </a:r>
          </a:p>
          <a:p>
            <a:r>
              <a:rPr lang="en-GB" sz="1600" dirty="0"/>
              <a:t>Red sky</a:t>
            </a:r>
          </a:p>
          <a:p>
            <a:r>
              <a:rPr lang="en-GB" sz="1600" dirty="0"/>
              <a:t>Everything covered in soot</a:t>
            </a:r>
          </a:p>
          <a:p>
            <a:endParaRPr lang="en-GB" sz="1100" dirty="0"/>
          </a:p>
          <a:p>
            <a:r>
              <a:rPr lang="en-GB" sz="1600" dirty="0"/>
              <a:t>Over the city</a:t>
            </a:r>
          </a:p>
          <a:p>
            <a:r>
              <a:rPr lang="en-GB" sz="1600" dirty="0"/>
              <a:t>From house to house</a:t>
            </a:r>
          </a:p>
          <a:p>
            <a:endParaRPr lang="en-GB" sz="1100" dirty="0"/>
          </a:p>
          <a:p>
            <a:r>
              <a:rPr lang="en-GB" sz="1600" dirty="0"/>
              <a:t>Lots of people escaped</a:t>
            </a:r>
          </a:p>
          <a:p>
            <a:r>
              <a:rPr lang="en-GB" sz="1600" dirty="0"/>
              <a:t>On foot, by boat and carriage</a:t>
            </a:r>
          </a:p>
          <a:p>
            <a:r>
              <a:rPr lang="en-GB" sz="1600" dirty="0"/>
              <a:t>Nearly every house</a:t>
            </a:r>
          </a:p>
          <a:p>
            <a:r>
              <a:rPr lang="en-GB" sz="1600" dirty="0"/>
              <a:t>Demolished</a:t>
            </a:r>
          </a:p>
          <a:p>
            <a:r>
              <a:rPr lang="en-GB" sz="1600" dirty="0"/>
              <a:t>On Pudding Lane – Help! Help! But</a:t>
            </a:r>
          </a:p>
          <a:p>
            <a:r>
              <a:rPr lang="en-GB" sz="1600" dirty="0"/>
              <a:t>Not many people died.</a:t>
            </a:r>
          </a:p>
        </p:txBody>
      </p:sp>
      <p:sp>
        <p:nvSpPr>
          <p:cNvPr id="8" name="Rectangle 7"/>
          <p:cNvSpPr/>
          <p:nvPr/>
        </p:nvSpPr>
        <p:spPr>
          <a:xfrm>
            <a:off x="859942" y="1593641"/>
            <a:ext cx="3661724" cy="4693593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GB" sz="1600" b="1" dirty="0">
                <a:solidFill>
                  <a:srgbClr val="E84D15"/>
                </a:solidFill>
              </a:rPr>
              <a:t>G</a:t>
            </a:r>
          </a:p>
          <a:p>
            <a:r>
              <a:rPr lang="en-GB" sz="1600" b="1" dirty="0">
                <a:solidFill>
                  <a:srgbClr val="E84D15"/>
                </a:solidFill>
              </a:rPr>
              <a:t>R</a:t>
            </a:r>
          </a:p>
          <a:p>
            <a:r>
              <a:rPr lang="en-GB" sz="1600" b="1" dirty="0">
                <a:solidFill>
                  <a:srgbClr val="E84D15"/>
                </a:solidFill>
              </a:rPr>
              <a:t>E</a:t>
            </a:r>
          </a:p>
          <a:p>
            <a:r>
              <a:rPr lang="en-GB" sz="1600" b="1" dirty="0">
                <a:solidFill>
                  <a:srgbClr val="E84D15"/>
                </a:solidFill>
              </a:rPr>
              <a:t>A</a:t>
            </a:r>
          </a:p>
          <a:p>
            <a:r>
              <a:rPr lang="en-GB" sz="1600" b="1" dirty="0">
                <a:solidFill>
                  <a:srgbClr val="E84D15"/>
                </a:solidFill>
              </a:rPr>
              <a:t>T</a:t>
            </a:r>
          </a:p>
          <a:p>
            <a:endParaRPr lang="en-GB" sz="1100" b="1" dirty="0">
              <a:solidFill>
                <a:srgbClr val="E84D15"/>
              </a:solidFill>
            </a:endParaRPr>
          </a:p>
          <a:p>
            <a:r>
              <a:rPr lang="en-GB" sz="1600" b="1" dirty="0">
                <a:solidFill>
                  <a:srgbClr val="E84D15"/>
                </a:solidFill>
              </a:rPr>
              <a:t>F</a:t>
            </a:r>
          </a:p>
          <a:p>
            <a:r>
              <a:rPr lang="en-GB" sz="1600" b="1" dirty="0">
                <a:solidFill>
                  <a:srgbClr val="E84D15"/>
                </a:solidFill>
              </a:rPr>
              <a:t>I</a:t>
            </a:r>
          </a:p>
          <a:p>
            <a:r>
              <a:rPr lang="en-GB" sz="1600" b="1" dirty="0">
                <a:solidFill>
                  <a:srgbClr val="E84D15"/>
                </a:solidFill>
              </a:rPr>
              <a:t>R</a:t>
            </a:r>
          </a:p>
          <a:p>
            <a:r>
              <a:rPr lang="en-GB" sz="1600" b="1" dirty="0">
                <a:solidFill>
                  <a:srgbClr val="E84D15"/>
                </a:solidFill>
              </a:rPr>
              <a:t>E</a:t>
            </a:r>
          </a:p>
          <a:p>
            <a:endParaRPr lang="en-GB" sz="1100" b="1" dirty="0">
              <a:solidFill>
                <a:srgbClr val="E84D15"/>
              </a:solidFill>
            </a:endParaRPr>
          </a:p>
          <a:p>
            <a:r>
              <a:rPr lang="en-GB" sz="1600" b="1" dirty="0">
                <a:solidFill>
                  <a:srgbClr val="E84D15"/>
                </a:solidFill>
              </a:rPr>
              <a:t>O</a:t>
            </a:r>
          </a:p>
          <a:p>
            <a:r>
              <a:rPr lang="en-GB" sz="1600" b="1" dirty="0">
                <a:solidFill>
                  <a:srgbClr val="E84D15"/>
                </a:solidFill>
              </a:rPr>
              <a:t>F</a:t>
            </a:r>
          </a:p>
          <a:p>
            <a:endParaRPr lang="en-GB" sz="1100" b="1" dirty="0">
              <a:solidFill>
                <a:srgbClr val="E84D15"/>
              </a:solidFill>
            </a:endParaRPr>
          </a:p>
          <a:p>
            <a:r>
              <a:rPr lang="en-GB" sz="1600" b="1" dirty="0">
                <a:solidFill>
                  <a:srgbClr val="E84D15"/>
                </a:solidFill>
              </a:rPr>
              <a:t>L</a:t>
            </a:r>
          </a:p>
          <a:p>
            <a:r>
              <a:rPr lang="en-GB" sz="1600" b="1" dirty="0">
                <a:solidFill>
                  <a:srgbClr val="E84D15"/>
                </a:solidFill>
              </a:rPr>
              <a:t>O</a:t>
            </a:r>
          </a:p>
          <a:p>
            <a:r>
              <a:rPr lang="en-GB" sz="1600" b="1" dirty="0">
                <a:solidFill>
                  <a:srgbClr val="E84D15"/>
                </a:solidFill>
              </a:rPr>
              <a:t>N</a:t>
            </a:r>
          </a:p>
          <a:p>
            <a:r>
              <a:rPr lang="en-GB" sz="1600" b="1" dirty="0">
                <a:solidFill>
                  <a:srgbClr val="E84D15"/>
                </a:solidFill>
              </a:rPr>
              <a:t>D</a:t>
            </a:r>
          </a:p>
          <a:p>
            <a:r>
              <a:rPr lang="en-GB" sz="1600" b="1" dirty="0">
                <a:solidFill>
                  <a:srgbClr val="E84D15"/>
                </a:solidFill>
              </a:rPr>
              <a:t>O</a:t>
            </a:r>
          </a:p>
          <a:p>
            <a:r>
              <a:rPr lang="en-GB" sz="1600" b="1" dirty="0">
                <a:solidFill>
                  <a:srgbClr val="E84D15"/>
                </a:solidFill>
              </a:rPr>
              <a:t>N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24712" y="2186753"/>
            <a:ext cx="4572000" cy="3232932"/>
          </a:xfrm>
          <a:prstGeom prst="ellipse">
            <a:avLst/>
          </a:prstGeom>
        </p:spPr>
      </p:pic>
    </p:spTree>
    <p:extLst>
      <p:ext uri="{BB962C8B-B14F-4D97-AF65-F5344CB8AC3E}">
        <p14:creationId xmlns:p14="http://schemas.microsoft.com/office/powerpoint/2010/main" val="12862372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12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25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Acrostic Features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755650" y="1214440"/>
            <a:ext cx="76327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/>
              <a:t>What did you notice?</a:t>
            </a:r>
          </a:p>
        </p:txBody>
      </p:sp>
      <p:sp>
        <p:nvSpPr>
          <p:cNvPr id="4" name="Rectangle 3"/>
          <p:cNvSpPr/>
          <p:nvPr/>
        </p:nvSpPr>
        <p:spPr>
          <a:xfrm>
            <a:off x="3087083" y="2650657"/>
            <a:ext cx="2969833" cy="2690769"/>
          </a:xfrm>
          <a:prstGeom prst="rect">
            <a:avLst/>
          </a:prstGeom>
          <a:solidFill>
            <a:srgbClr val="EFBBD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Rectangle 4"/>
          <p:cNvSpPr/>
          <p:nvPr/>
        </p:nvSpPr>
        <p:spPr>
          <a:xfrm>
            <a:off x="3296938" y="2890944"/>
            <a:ext cx="2973827" cy="2215991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GB" sz="1600" dirty="0"/>
              <a:t>It’s my favourite food</a:t>
            </a:r>
          </a:p>
          <a:p>
            <a:r>
              <a:rPr lang="en-GB" sz="1600" dirty="0"/>
              <a:t>Cold as the inside of a fridge</a:t>
            </a:r>
          </a:p>
          <a:p>
            <a:r>
              <a:rPr lang="en-GB" sz="1600" dirty="0"/>
              <a:t>Every sunny day</a:t>
            </a:r>
          </a:p>
          <a:p>
            <a:endParaRPr lang="en-GB" sz="1600" dirty="0"/>
          </a:p>
          <a:p>
            <a:r>
              <a:rPr lang="en-GB" sz="1600" dirty="0"/>
              <a:t>Can’t wait</a:t>
            </a:r>
          </a:p>
          <a:p>
            <a:r>
              <a:rPr lang="en-GB" sz="1600" dirty="0"/>
              <a:t>Running to the van</a:t>
            </a:r>
          </a:p>
          <a:p>
            <a:r>
              <a:rPr lang="en-GB" sz="1600" dirty="0"/>
              <a:t>Empty out the money</a:t>
            </a:r>
          </a:p>
          <a:p>
            <a:r>
              <a:rPr lang="en-GB" sz="1600" dirty="0"/>
              <a:t>‘Any sauce on that, love?’</a:t>
            </a:r>
          </a:p>
          <a:p>
            <a:r>
              <a:rPr lang="en-GB" sz="1600" dirty="0" err="1"/>
              <a:t>Mmmmmm</a:t>
            </a:r>
            <a:r>
              <a:rPr lang="en-GB" sz="1600" dirty="0"/>
              <a:t>, yummy!</a:t>
            </a:r>
          </a:p>
        </p:txBody>
      </p:sp>
      <p:sp>
        <p:nvSpPr>
          <p:cNvPr id="6" name="Rectangle 5"/>
          <p:cNvSpPr/>
          <p:nvPr/>
        </p:nvSpPr>
        <p:spPr>
          <a:xfrm>
            <a:off x="3296937" y="2890944"/>
            <a:ext cx="2973827" cy="2215991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/>
          <a:p>
            <a:r>
              <a:rPr lang="en-GB" sz="1600" b="1" dirty="0">
                <a:solidFill>
                  <a:srgbClr val="C8075A"/>
                </a:solidFill>
              </a:rPr>
              <a:t>I</a:t>
            </a:r>
          </a:p>
          <a:p>
            <a:r>
              <a:rPr lang="en-GB" sz="1600" b="1" dirty="0">
                <a:solidFill>
                  <a:srgbClr val="C8075A"/>
                </a:solidFill>
              </a:rPr>
              <a:t>C</a:t>
            </a:r>
          </a:p>
          <a:p>
            <a:r>
              <a:rPr lang="en-GB" sz="1600" b="1" dirty="0">
                <a:solidFill>
                  <a:srgbClr val="C8075A"/>
                </a:solidFill>
              </a:rPr>
              <a:t>E</a:t>
            </a:r>
          </a:p>
          <a:p>
            <a:endParaRPr lang="en-GB" sz="1600" b="1" dirty="0">
              <a:solidFill>
                <a:srgbClr val="C8075A"/>
              </a:solidFill>
            </a:endParaRPr>
          </a:p>
          <a:p>
            <a:r>
              <a:rPr lang="en-GB" sz="1600" b="1" dirty="0">
                <a:solidFill>
                  <a:srgbClr val="C8075A"/>
                </a:solidFill>
              </a:rPr>
              <a:t>C</a:t>
            </a:r>
          </a:p>
          <a:p>
            <a:r>
              <a:rPr lang="en-GB" sz="1600" b="1" dirty="0">
                <a:solidFill>
                  <a:srgbClr val="C8075A"/>
                </a:solidFill>
              </a:rPr>
              <a:t>R</a:t>
            </a:r>
          </a:p>
          <a:p>
            <a:r>
              <a:rPr lang="en-GB" sz="1600" b="1" dirty="0">
                <a:solidFill>
                  <a:srgbClr val="C8075A"/>
                </a:solidFill>
              </a:rPr>
              <a:t>E</a:t>
            </a:r>
          </a:p>
          <a:p>
            <a:r>
              <a:rPr lang="en-GB" sz="1600" b="1" dirty="0">
                <a:solidFill>
                  <a:srgbClr val="C8075A"/>
                </a:solidFill>
              </a:rPr>
              <a:t> A</a:t>
            </a:r>
          </a:p>
          <a:p>
            <a:r>
              <a:rPr lang="en-GB" sz="1600" b="1" dirty="0">
                <a:solidFill>
                  <a:srgbClr val="C8075A"/>
                </a:solidFill>
              </a:rPr>
              <a:t>M</a:t>
            </a:r>
          </a:p>
        </p:txBody>
      </p:sp>
      <p:sp>
        <p:nvSpPr>
          <p:cNvPr id="7" name="Rectangle 6"/>
          <p:cNvSpPr/>
          <p:nvPr/>
        </p:nvSpPr>
        <p:spPr>
          <a:xfrm>
            <a:off x="755650" y="1812393"/>
            <a:ext cx="1912048" cy="2157102"/>
          </a:xfrm>
          <a:prstGeom prst="rect">
            <a:avLst/>
          </a:prstGeom>
          <a:solidFill>
            <a:srgbClr val="4DB1E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dirty="0"/>
              <a:t>The first letter of each line spells out the poem’s theme vertically – what’s this one about?</a:t>
            </a:r>
          </a:p>
        </p:txBody>
      </p:sp>
      <p:sp>
        <p:nvSpPr>
          <p:cNvPr id="8" name="Rectangle 7"/>
          <p:cNvSpPr/>
          <p:nvPr/>
        </p:nvSpPr>
        <p:spPr>
          <a:xfrm>
            <a:off x="4803332" y="1983138"/>
            <a:ext cx="1467432" cy="495108"/>
          </a:xfrm>
          <a:prstGeom prst="rect">
            <a:avLst/>
          </a:prstGeom>
          <a:solidFill>
            <a:srgbClr val="87BD3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dirty="0"/>
              <a:t>alliteration</a:t>
            </a:r>
          </a:p>
        </p:txBody>
      </p:sp>
      <p:sp>
        <p:nvSpPr>
          <p:cNvPr id="9" name="Rectangle 8"/>
          <p:cNvSpPr/>
          <p:nvPr/>
        </p:nvSpPr>
        <p:spPr>
          <a:xfrm>
            <a:off x="6276488" y="2650657"/>
            <a:ext cx="1467432" cy="495108"/>
          </a:xfrm>
          <a:prstGeom prst="rect">
            <a:avLst/>
          </a:prstGeom>
          <a:solidFill>
            <a:srgbClr val="87BD3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dirty="0"/>
              <a:t>simile</a:t>
            </a:r>
          </a:p>
        </p:txBody>
      </p:sp>
      <p:sp>
        <p:nvSpPr>
          <p:cNvPr id="10" name="Rectangle 9"/>
          <p:cNvSpPr/>
          <p:nvPr/>
        </p:nvSpPr>
        <p:spPr>
          <a:xfrm>
            <a:off x="6535660" y="1329506"/>
            <a:ext cx="1467432" cy="1049106"/>
          </a:xfrm>
          <a:prstGeom prst="rect">
            <a:avLst/>
          </a:prstGeom>
          <a:solidFill>
            <a:srgbClr val="87BD3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dirty="0"/>
              <a:t>Poetic devices may be used.</a:t>
            </a:r>
          </a:p>
        </p:txBody>
      </p:sp>
      <p:sp>
        <p:nvSpPr>
          <p:cNvPr id="11" name="Rectangle 10"/>
          <p:cNvSpPr/>
          <p:nvPr/>
        </p:nvSpPr>
        <p:spPr>
          <a:xfrm>
            <a:off x="4170210" y="5645067"/>
            <a:ext cx="3573710" cy="495108"/>
          </a:xfrm>
          <a:prstGeom prst="rect">
            <a:avLst/>
          </a:prstGeom>
          <a:solidFill>
            <a:srgbClr val="F0864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lIns="108000" tIns="108000" rIns="108000" bIns="108000" rtlCol="0" anchor="ctr">
            <a:spAutoFit/>
          </a:bodyPr>
          <a:lstStyle/>
          <a:p>
            <a:pPr algn="ctr"/>
            <a:r>
              <a:rPr lang="en-GB" dirty="0"/>
              <a:t>Lines can be different lengths</a:t>
            </a:r>
          </a:p>
        </p:txBody>
      </p:sp>
      <p:cxnSp>
        <p:nvCxnSpPr>
          <p:cNvPr id="14" name="Straight Arrow Connector 13"/>
          <p:cNvCxnSpPr/>
          <p:nvPr/>
        </p:nvCxnSpPr>
        <p:spPr>
          <a:xfrm>
            <a:off x="2508308" y="3011648"/>
            <a:ext cx="704675" cy="8389"/>
          </a:xfrm>
          <a:prstGeom prst="straightConnector1">
            <a:avLst/>
          </a:prstGeom>
          <a:ln w="57150">
            <a:solidFill>
              <a:srgbClr val="4DB1E3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Straight Arrow Connector 15"/>
          <p:cNvCxnSpPr/>
          <p:nvPr/>
        </p:nvCxnSpPr>
        <p:spPr>
          <a:xfrm flipH="1">
            <a:off x="5908927" y="2803517"/>
            <a:ext cx="491873" cy="474591"/>
          </a:xfrm>
          <a:prstGeom prst="straightConnector1">
            <a:avLst/>
          </a:prstGeom>
          <a:ln w="57150">
            <a:solidFill>
              <a:srgbClr val="87BD3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Straight Arrow Connector 18"/>
          <p:cNvCxnSpPr/>
          <p:nvPr/>
        </p:nvCxnSpPr>
        <p:spPr>
          <a:xfrm flipH="1">
            <a:off x="4484105" y="2396074"/>
            <a:ext cx="378384" cy="509166"/>
          </a:xfrm>
          <a:prstGeom prst="straightConnector1">
            <a:avLst/>
          </a:prstGeom>
          <a:ln w="57150">
            <a:solidFill>
              <a:srgbClr val="87BD3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Straight Connector 21"/>
          <p:cNvCxnSpPr/>
          <p:nvPr/>
        </p:nvCxnSpPr>
        <p:spPr>
          <a:xfrm flipV="1">
            <a:off x="6150402" y="2063675"/>
            <a:ext cx="464051" cy="172833"/>
          </a:xfrm>
          <a:prstGeom prst="line">
            <a:avLst/>
          </a:prstGeom>
          <a:ln w="57150">
            <a:solidFill>
              <a:srgbClr val="87BD3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Straight Connector 22"/>
          <p:cNvCxnSpPr/>
          <p:nvPr/>
        </p:nvCxnSpPr>
        <p:spPr>
          <a:xfrm flipV="1">
            <a:off x="7033743" y="2228569"/>
            <a:ext cx="100332" cy="499354"/>
          </a:xfrm>
          <a:prstGeom prst="line">
            <a:avLst/>
          </a:prstGeom>
          <a:ln w="57150">
            <a:solidFill>
              <a:srgbClr val="87BD3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Straight Arrow Connector 24"/>
          <p:cNvCxnSpPr/>
          <p:nvPr/>
        </p:nvCxnSpPr>
        <p:spPr>
          <a:xfrm flipH="1" flipV="1">
            <a:off x="4862489" y="3559914"/>
            <a:ext cx="2553379" cy="2195661"/>
          </a:xfrm>
          <a:prstGeom prst="straightConnector1">
            <a:avLst/>
          </a:prstGeom>
          <a:ln w="57150">
            <a:solidFill>
              <a:srgbClr val="F0864A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9" name="Straight Arrow Connector 28"/>
          <p:cNvCxnSpPr/>
          <p:nvPr/>
        </p:nvCxnSpPr>
        <p:spPr>
          <a:xfrm flipH="1" flipV="1">
            <a:off x="5508895" y="4836319"/>
            <a:ext cx="53320" cy="830378"/>
          </a:xfrm>
          <a:prstGeom prst="straightConnector1">
            <a:avLst/>
          </a:prstGeom>
          <a:ln w="57150">
            <a:solidFill>
              <a:srgbClr val="F0864A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22783202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00"/>
                            </p:stCondLst>
                            <p:childTnLst>
                              <p:par>
                                <p:cTn id="18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0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000"/>
                            </p:stCondLst>
                            <p:childTnLst>
                              <p:par>
                                <p:cTn id="2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500"/>
                            </p:stCondLst>
                            <p:childTnLst>
                              <p:par>
                                <p:cTn id="26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8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2000"/>
                            </p:stCondLst>
                            <p:childTnLst>
                              <p:par>
                                <p:cTn id="30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2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>
                            <p:stCondLst>
                              <p:cond delay="2500"/>
                            </p:stCondLst>
                            <p:childTnLst>
                              <p:par>
                                <p:cTn id="3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3000"/>
                            </p:stCondLst>
                            <p:childTnLst>
                              <p:par>
                                <p:cTn id="38" presetID="22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40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500"/>
                            </p:stCondLst>
                            <p:childTnLst>
                              <p:par>
                                <p:cTn id="47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9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2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 animBg="1"/>
      <p:bldP spid="9" grpId="0" animBg="1"/>
      <p:bldP spid="10" grpId="0" animBg="1"/>
      <p:bldP spid="11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Let’s Try It!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755650" y="1288535"/>
            <a:ext cx="76327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/>
              <a:t>How can we write an acrostic poem?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755650" y="1692612"/>
            <a:ext cx="76327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     First, we need to choose a theme. I know, let’s have… 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6432784" y="1692612"/>
            <a:ext cx="153675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b="1" dirty="0">
                <a:solidFill>
                  <a:srgbClr val="E52122"/>
                </a:solidFill>
              </a:rPr>
              <a:t>f</a:t>
            </a:r>
            <a:r>
              <a:rPr lang="en-GB" b="1" dirty="0">
                <a:solidFill>
                  <a:srgbClr val="F08213"/>
                </a:solidFill>
              </a:rPr>
              <a:t>i</a:t>
            </a:r>
            <a:r>
              <a:rPr lang="en-GB" b="1" dirty="0">
                <a:solidFill>
                  <a:srgbClr val="FAB001"/>
                </a:solidFill>
              </a:rPr>
              <a:t>r</a:t>
            </a:r>
            <a:r>
              <a:rPr lang="en-GB" b="1" dirty="0">
                <a:solidFill>
                  <a:srgbClr val="87BD31"/>
                </a:solidFill>
              </a:rPr>
              <a:t>e</a:t>
            </a:r>
            <a:r>
              <a:rPr lang="en-GB" b="1" dirty="0">
                <a:solidFill>
                  <a:srgbClr val="009541"/>
                </a:solidFill>
              </a:rPr>
              <a:t>w</a:t>
            </a:r>
            <a:r>
              <a:rPr lang="en-GB" b="1" dirty="0">
                <a:solidFill>
                  <a:srgbClr val="36B6B6"/>
                </a:solidFill>
              </a:rPr>
              <a:t>o</a:t>
            </a:r>
            <a:r>
              <a:rPr lang="en-GB" b="1" dirty="0">
                <a:solidFill>
                  <a:srgbClr val="00A7E6"/>
                </a:solidFill>
              </a:rPr>
              <a:t>r</a:t>
            </a:r>
            <a:r>
              <a:rPr lang="en-GB" b="1" dirty="0">
                <a:solidFill>
                  <a:srgbClr val="0175B0"/>
                </a:solidFill>
              </a:rPr>
              <a:t>k</a:t>
            </a:r>
            <a:r>
              <a:rPr lang="en-GB" b="1" dirty="0">
                <a:solidFill>
                  <a:srgbClr val="8D358B"/>
                </a:solidFill>
              </a:rPr>
              <a:t>s</a:t>
            </a:r>
            <a:r>
              <a:rPr lang="en-GB" b="1" dirty="0">
                <a:solidFill>
                  <a:srgbClr val="653B8F"/>
                </a:solidFill>
              </a:rPr>
              <a:t>!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711002" y="2186157"/>
            <a:ext cx="772199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/>
              <a:t>Then, we think of lots of words or phrases associated with that theme… 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921071" y="3306804"/>
            <a:ext cx="153675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b="1" dirty="0"/>
              <a:t>bonfire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2259901" y="2924172"/>
            <a:ext cx="153675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b="1" dirty="0"/>
              <a:t>night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759970" y="4108913"/>
            <a:ext cx="153675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b="1" dirty="0"/>
              <a:t>bang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457198" y="4414143"/>
            <a:ext cx="153675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b="1" dirty="0"/>
              <a:t>noise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759970" y="5280355"/>
            <a:ext cx="153675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b="1" dirty="0"/>
              <a:t>rocket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3135764" y="5777235"/>
            <a:ext cx="153675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b="1" dirty="0"/>
              <a:t>sparkle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4268278" y="2813961"/>
            <a:ext cx="153675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b="1" dirty="0"/>
              <a:t>spectacular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5692396" y="3587214"/>
            <a:ext cx="103869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b="1" dirty="0"/>
              <a:t>pop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6276655" y="2984748"/>
            <a:ext cx="153675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b="1" dirty="0"/>
              <a:t>smoke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5300270" y="4538172"/>
            <a:ext cx="153675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b="1" dirty="0"/>
              <a:t>crackle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4806891" y="5365769"/>
            <a:ext cx="153675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b="1" dirty="0"/>
              <a:t>explosion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6914219" y="4085280"/>
            <a:ext cx="109214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b="1" dirty="0"/>
              <a:t>fizz</a:t>
            </a:r>
          </a:p>
        </p:txBody>
      </p:sp>
      <p:sp>
        <p:nvSpPr>
          <p:cNvPr id="23" name="TextBox 22"/>
          <p:cNvSpPr txBox="1"/>
          <p:nvPr/>
        </p:nvSpPr>
        <p:spPr>
          <a:xfrm>
            <a:off x="6731087" y="5185812"/>
            <a:ext cx="109214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b="1" dirty="0"/>
              <a:t>stars</a:t>
            </a:r>
          </a:p>
        </p:txBody>
      </p:sp>
      <p:pic>
        <p:nvPicPr>
          <p:cNvPr id="24" name="Picture 2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6842" y="4930982"/>
            <a:ext cx="1686078" cy="1552262"/>
          </a:xfrm>
          <a:prstGeom prst="rect">
            <a:avLst/>
          </a:prstGeom>
        </p:spPr>
      </p:pic>
      <p:pic>
        <p:nvPicPr>
          <p:cNvPr id="25" name="Picture 2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87567" y="2703227"/>
            <a:ext cx="1394929" cy="1386345"/>
          </a:xfrm>
          <a:prstGeom prst="rect">
            <a:avLst/>
          </a:prstGeom>
        </p:spPr>
      </p:pic>
      <p:pic>
        <p:nvPicPr>
          <p:cNvPr id="26" name="Picture 25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4128"/>
          <a:stretch/>
        </p:blipFill>
        <p:spPr>
          <a:xfrm>
            <a:off x="3131177" y="3143773"/>
            <a:ext cx="2218208" cy="22996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9953007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8" fill="hold">
                      <p:stCondLst>
                        <p:cond delay="indefinite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7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9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0" fill="hold">
                            <p:stCondLst>
                              <p:cond delay="500"/>
                            </p:stCondLst>
                            <p:childTnLst>
                              <p:par>
                                <p:cTn id="91" presetID="2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2" dur="500" tmFilter="0, 0; .2, .5; .8, .5; 1, 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93" dur="250" autoRev="1" fill="hold"/>
                                        <p:tgtEl>
                                          <p:spTgt spid="2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4" fill="hold">
                            <p:stCondLst>
                              <p:cond delay="1000"/>
                            </p:stCondLst>
                            <p:childTnLst>
                              <p:par>
                                <p:cTn id="95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6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8" fill="hold">
                            <p:stCondLst>
                              <p:cond delay="1500"/>
                            </p:stCondLst>
                            <p:childTnLst>
                              <p:par>
                                <p:cTn id="99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1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3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4" fill="hold">
                            <p:stCondLst>
                              <p:cond delay="2000"/>
                            </p:stCondLst>
                            <p:childTnLst>
                              <p:par>
                                <p:cTn id="105" presetID="2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6" dur="500" tmFilter="0, 0; .2, .5; .8, .5; 1, 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07" dur="250" autoRev="1" fill="hold"/>
                                        <p:tgtEl>
                                          <p:spTgt spid="2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>
                            <p:stCondLst>
                              <p:cond delay="2500"/>
                            </p:stCondLst>
                            <p:childTnLst>
                              <p:par>
                                <p:cTn id="109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10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2" fill="hold">
                            <p:stCondLst>
                              <p:cond delay="3000"/>
                            </p:stCondLst>
                            <p:childTnLst>
                              <p:par>
                                <p:cTn id="113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5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6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7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8" fill="hold">
                            <p:stCondLst>
                              <p:cond delay="3500"/>
                            </p:stCondLst>
                            <p:childTnLst>
                              <p:par>
                                <p:cTn id="119" presetID="2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0" dur="500" tmFilter="0, 0; .2, .5; .8, .5; 1, 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21" dur="250" autoRev="1" fill="hold"/>
                                        <p:tgtEl>
                                          <p:spTgt spid="2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2" fill="hold">
                            <p:stCondLst>
                              <p:cond delay="4000"/>
                            </p:stCondLst>
                            <p:childTnLst>
                              <p:par>
                                <p:cTn id="123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4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  <p:bldP spid="11" grpId="0"/>
      <p:bldP spid="12" grpId="0"/>
      <p:bldP spid="13" grpId="0"/>
      <p:bldP spid="14" grpId="0"/>
      <p:bldP spid="15" grpId="0"/>
      <p:bldP spid="16" grpId="0"/>
      <p:bldP spid="17" grpId="0"/>
      <p:bldP spid="18" grpId="0"/>
      <p:bldP spid="19" grpId="0"/>
      <p:bldP spid="20" grpId="0"/>
      <p:bldP spid="21" grpId="0"/>
      <p:bldP spid="22" grpId="0"/>
      <p:bldP spid="23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" name="Picture 27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51478" y="2361217"/>
            <a:ext cx="3381973" cy="4776174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Let’s Try It!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755650" y="1288535"/>
            <a:ext cx="763270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/>
              <a:t>How can we write an acrostic poem?</a:t>
            </a:r>
          </a:p>
          <a:p>
            <a:pPr algn="ctr"/>
            <a:r>
              <a:rPr lang="en-GB" dirty="0"/>
              <a:t>Next, we write the letters of our theme word(s) vertically </a:t>
            </a:r>
            <a:br>
              <a:rPr lang="en-GB" dirty="0"/>
            </a:br>
            <a:r>
              <a:rPr lang="en-GB" dirty="0"/>
              <a:t>down the page in CAPITAL LETTERS… 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546794" y="3432430"/>
            <a:ext cx="241760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b="1" dirty="0"/>
              <a:t>fireworks</a:t>
            </a:r>
          </a:p>
        </p:txBody>
      </p:sp>
      <p:sp>
        <p:nvSpPr>
          <p:cNvPr id="27" name="TextBox 26"/>
          <p:cNvSpPr txBox="1"/>
          <p:nvPr/>
        </p:nvSpPr>
        <p:spPr>
          <a:xfrm>
            <a:off x="3388966" y="2406775"/>
            <a:ext cx="2417602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b="1" dirty="0"/>
              <a:t>F</a:t>
            </a:r>
            <a:br>
              <a:rPr lang="en-GB" sz="2800" b="1" dirty="0"/>
            </a:br>
            <a:r>
              <a:rPr lang="en-GB" sz="2800" b="1" dirty="0"/>
              <a:t>I</a:t>
            </a:r>
            <a:br>
              <a:rPr lang="en-GB" sz="2800" b="1" dirty="0"/>
            </a:br>
            <a:r>
              <a:rPr lang="en-GB" sz="2800" b="1" dirty="0"/>
              <a:t>R</a:t>
            </a:r>
          </a:p>
          <a:p>
            <a:pPr algn="ctr"/>
            <a:r>
              <a:rPr lang="en-GB" sz="2800" b="1" dirty="0"/>
              <a:t>E</a:t>
            </a:r>
          </a:p>
          <a:p>
            <a:pPr algn="ctr"/>
            <a:r>
              <a:rPr lang="en-GB" sz="2800" b="1" dirty="0"/>
              <a:t>W</a:t>
            </a:r>
          </a:p>
          <a:p>
            <a:pPr algn="ctr"/>
            <a:r>
              <a:rPr lang="en-GB" sz="2800" b="1" dirty="0"/>
              <a:t>O</a:t>
            </a:r>
          </a:p>
          <a:p>
            <a:pPr algn="ctr"/>
            <a:r>
              <a:rPr lang="en-GB" sz="2800" b="1" dirty="0"/>
              <a:t>R</a:t>
            </a:r>
          </a:p>
          <a:p>
            <a:pPr algn="ctr"/>
            <a:r>
              <a:rPr lang="en-GB" sz="2800" b="1" dirty="0"/>
              <a:t>K</a:t>
            </a:r>
          </a:p>
          <a:p>
            <a:pPr algn="ctr"/>
            <a:r>
              <a:rPr lang="en-GB" sz="2800" b="1" dirty="0"/>
              <a:t>S</a:t>
            </a:r>
          </a:p>
        </p:txBody>
      </p:sp>
      <p:cxnSp>
        <p:nvCxnSpPr>
          <p:cNvPr id="9" name="Straight Arrow Connector 8"/>
          <p:cNvCxnSpPr/>
          <p:nvPr/>
        </p:nvCxnSpPr>
        <p:spPr>
          <a:xfrm>
            <a:off x="2572285" y="3721935"/>
            <a:ext cx="1535053" cy="0"/>
          </a:xfrm>
          <a:prstGeom prst="straightConnector1">
            <a:avLst/>
          </a:prstGeom>
          <a:ln w="57150">
            <a:solidFill>
              <a:srgbClr val="FAB00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0" name="Picture 9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9386395">
            <a:off x="5101411" y="2014337"/>
            <a:ext cx="2178198" cy="26849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5323244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9" dur="4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77778E-7 -1.85185E-6 L 2.77778E-7 0.00023 C -0.00243 0.00162 -0.00625 0.00139 -0.00729 0.00486 C -0.00885 0.00972 -0.00677 0.01551 -0.00642 0.0206 C -0.00625 0.02246 -0.00573 0.02384 -0.00538 0.02546 C -0.00521 0.02685 -0.00365 0.02917 -0.00451 0.02917 C -0.00556 0.02917 -0.00573 0.02685 -0.00642 0.02546 C -0.0066 0.02384 -0.00764 0.02222 -0.00729 0.0206 C -0.00573 0.01273 -0.00156 0.01621 0.00278 0.0169 C 0.00122 0.01621 -0.00017 0.01482 -0.00174 0.01459 C -0.00399 0.01435 -0.00747 0.0132 -0.00816 0.01574 C -0.01094 0.02546 -0.00799 0.03033 -0.00642 0.03773 C -0.00608 0.03935 -0.00573 0.04097 -0.00538 0.04259 C -0.00521 0.04792 -0.00521 0.05347 -0.00451 0.05857 C -0.00434 0.05996 -0.00313 0.06088 -0.00278 0.06227 C -0.00226 0.06343 -0.00208 0.06482 -0.00174 0.06597 C -0.00295 0.0757 -0.00208 0.07084 -0.00451 0.08056 L -0.00538 0.08426 C -0.00521 0.08796 -0.00434 0.09167 -0.00451 0.09537 C -0.00469 0.09699 -0.0059 0.09838 -0.00642 0.10023 C -0.00712 0.10255 -0.00781 0.10509 -0.00816 0.10741 C -0.00955 0.11597 -0.00885 0.11158 -0.01007 0.12107 C -0.01163 0.16366 -0.01146 0.14699 -0.01007 0.13449 C -0.0099 0.13241 -0.0099 0.13009 -0.0092 0.12824 C -0.00851 0.12709 -0.00729 0.12662 -0.00642 0.12593 C -0.00278 0.12616 0.00122 0.12546 0.00469 0.12709 C 0.00556 0.12755 0.00417 0.12963 0.00365 0.13079 C 0.00312 0.13241 0.00295 0.13449 0.00191 0.13565 C 2.77778E-7 0.13773 -0.00226 0.13912 -0.00451 0.14051 C -0.00625 0.14167 -0.01007 0.14306 -0.01007 0.14329 C 0.00382 0.16158 -0.01042 0.1419 -0.00174 0.15509 C 0.0026 0.16204 -0.00035 0.15533 0.00278 0.16366 C 0.00434 0.17454 0.00503 0.175 0.00191 0.19074 C 0.00156 0.19213 2.77778E-7 0.19236 -0.00087 0.19306 C -0.00278 0.19236 -0.00451 0.19097 -0.00642 0.19074 C -0.0099 0.19005 -0.00955 0.19352 -0.01007 0.19676 C -0.01042 0.19884 -0.01059 0.20093 -0.01094 0.20301 C -0.01059 0.20648 -0.01198 0.21644 -0.01007 0.21389 C -0.00764 0.21065 -0.01111 0.20417 -0.0092 0.20046 C -0.00799 0.19838 -0.00538 0.20116 -0.00365 0.20162 C -0.0026 0.20185 -0.00174 0.20255 -0.00087 0.20301 C 0.00035 0.20347 0.00156 0.20371 0.00278 0.20417 C -0.00087 0.20463 -0.00503 0.20278 -0.00816 0.20533 C -0.00972 0.20671 -0.00781 0.21042 -0.00729 0.21273 C -0.00694 0.21412 -0.00625 0.21551 -0.00538 0.21644 C -0.00399 0.21806 -0.00087 0.21921 0.00104 0.22014 C -0.01094 0.22408 0.01181 0.21667 -0.01823 0.22246 C -0.01962 0.22269 -0.02066 0.22408 -0.02205 0.225 C -0.02257 0.22662 -0.02326 0.22801 -0.02378 0.22986 C -0.02674 0.24005 -0.02257 0.24051 -0.01736 0.25417 C -0.01701 0.25625 -0.01667 0.25834 -0.01649 0.26042 C -0.01615 0.26412 -0.01823 0.2713 -0.01563 0.2713 C -0.01198 0.2713 -0.01111 0.26435 -0.0092 0.26042 C -0.00851 0.25926 -0.00781 0.2581 -0.00729 0.25671 C -0.00677 0.25556 -0.0066 0.25417 -0.00642 0.25301 C -0.00538 0.25347 -0.00434 0.25347 -0.00365 0.25417 C -0.00139 0.25718 0.00191 0.26412 0.00191 0.26435 C 0.00243 0.26644 0.00295 0.27014 0.00365 0.27269 C 0.00417 0.27431 0.00486 0.27593 0.00556 0.27755 C 0.00608 0.275 0.0066 0.27246 0.00747 0.27014 C 0.00781 0.26875 0.00868 0.26783 0.0092 0.26644 C 0.00972 0.26528 0.00972 0.26389 0.01007 0.26273 C 0.01059 0.26158 0.01146 0.26042 0.01198 0.25926 C 0.01267 0.25764 0.01319 0.25579 0.01389 0.25417 C 0.01302 0.26019 0.01198 0.27014 0.01007 0.27639 C 0.0092 0.27963 0.00799 0.2831 0.00642 0.28611 L 0.00278 0.29352 C 0.00243 0.29514 0.00226 0.29676 0.00191 0.29838 C 0.00156 0.29954 0.00122 0.3007 0.00104 0.30209 C 0.00052 0.30486 0.00139 0.30834 2.77778E-7 0.31042 C -0.00087 0.31227 -0.00295 0.31158 -0.00451 0.31181 C -0.00764 0.31227 -0.01059 0.3125 -0.01372 0.31296 C -0.01424 0.31412 -0.01528 0.31528 -0.01563 0.31667 C -0.01649 0.3206 -0.01736 0.32894 -0.01736 0.32917 C -0.01684 0.33542 -0.0184 0.34121 -0.01372 0.34468 C -0.01198 0.34607 -0.01007 0.3463 -0.00816 0.34722 C -0.00642 0.34676 -0.00434 0.34699 -0.00278 0.34607 C 0.00052 0.34398 0.00104 0.33866 0.00191 0.33496 C 0.0026 0.32778 0.00382 0.32477 0.00104 0.31783 C 0.00017 0.31597 -0.00313 0.31482 -0.00451 0.31412 C -0.00573 0.3125 -0.0066 0.30996 -0.00816 0.30926 C -0.00972 0.30857 -0.01267 0.30857 -0.01285 0.31042 C -0.01389 0.32315 -0.01233 0.33588 -0.01181 0.34838 C -0.01146 0.36158 -0.01128 0.36019 -0.0092 0.37176 C -0.00885 0.37546 -0.00868 0.37894 -0.00816 0.38264 C -0.00799 0.38403 -0.00729 0.38519 -0.00729 0.38634 C -0.00677 0.3956 -0.0066 0.40509 -0.00642 0.41459 C -0.00556 0.40903 -0.00451 0.39977 -0.00174 0.39607 C -0.00052 0.39445 0.00069 0.39306 0.00191 0.39121 C 0.0059 0.38496 0.00122 0.38982 0.00642 0.38519 C 0.00677 0.38681 0.00764 0.38843 0.00747 0.39005 C 0.0059 0.39792 0.00174 0.39445 -0.00278 0.39375 C -0.00035 0.40926 -0.00382 0.3919 0.00104 0.40347 C 0.00191 0.40579 0.00278 0.41088 0.00278 0.41111 C -0.0099 0.42454 0.00469 0.41019 -0.00538 0.4169 C -0.00747 0.41829 -0.01094 0.42176 -0.01094 0.42199 C -0.01319 0.42639 -0.0151 0.42963 -0.01649 0.43519 C -0.01753 0.43935 -0.01753 0.43912 -0.01823 0.44375 C -0.01858 0.44584 -0.01875 0.44792 -0.01927 0.45 C -0.01979 0.45255 -0.02101 0.45718 -0.02101 0.45741 C -0.02101 0.45764 -0.02014 0.46667 -0.01736 0.46459 C -0.01441 0.4625 -0.01319 0.45695 -0.01007 0.45486 C -0.00035 0.44838 -0.01285 0.45741 -0.00278 0.44746 C -0.00069 0.4456 0.00174 0.44468 0.00365 0.44259 C 0.00451 0.4419 0.00191 0.44352 0.00104 0.44375 C 2.77778E-7 0.44537 -0.00087 0.44699 -0.00174 0.44884 C -0.00243 0.45 -0.00365 0.45093 -0.00365 0.45232 C -0.00365 0.45695 -0.00104 0.45949 0.00104 0.46227 C 0.0026 0.46898 0.00278 0.46852 0.00278 0.4794 C 0.00278 0.48472 0.00191 0.48588 0.00104 0.49028 C 0.00069 0.4919 0.00087 0.49398 2.77778E-7 0.49514 C -0.00052 0.4963 -0.00174 0.49607 -0.00278 0.49653 C -0.00451 0.49699 -0.00642 0.49722 -0.00816 0.49769 C -0.00799 0.50093 -0.00816 0.5044 -0.00729 0.50741 C -0.00677 0.50903 -0.00538 0.50972 -0.00451 0.51111 C -0.0026 0.51435 -0.00278 0.51482 -0.00174 0.51852 C -0.00243 0.52384 -0.00174 0.52662 -0.00538 0.5294 C -0.0066 0.53033 -0.00799 0.53033 -0.0092 0.53079 C -0.01181 0.52986 -0.01476 0.52986 -0.01736 0.52824 C -0.0184 0.52755 -0.01875 0.52593 -0.01927 0.52454 C -0.02031 0.5213 -0.02014 0.52014 -0.02014 0.51713 L -0.02014 0.51736 L -0.02014 0.51968 " pathEditMode="relative" rAng="0" ptsTypes="AAAAAAAAAAAAAAAAAAAAAAAAAAAAAAAAAAAAAAAAAAAAAAAAAAAAAAAAAAAAAAAAAAAAAAAAAAAAAAAAAAAAAAAAAAAAAAAAAAAAAAAAAAAAAAAAAAAAAAAAAAA">
                                      <p:cBhvr>
                                        <p:cTn id="21" dur="42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556" y="26528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27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Let’s Try It!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755650" y="1288535"/>
            <a:ext cx="763270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/>
              <a:t>How can we write an acrostic poem?</a:t>
            </a:r>
          </a:p>
          <a:p>
            <a:pPr algn="ctr"/>
            <a:r>
              <a:rPr lang="en-GB" dirty="0"/>
              <a:t>Finally, we use our list of words and phrases to create each line. Don’t worry if you can’t think of them in order – it’s fine to go back and add any missing lines afterwards.</a:t>
            </a:r>
          </a:p>
        </p:txBody>
      </p:sp>
      <p:sp>
        <p:nvSpPr>
          <p:cNvPr id="27" name="TextBox 26"/>
          <p:cNvSpPr txBox="1"/>
          <p:nvPr/>
        </p:nvSpPr>
        <p:spPr>
          <a:xfrm>
            <a:off x="1744724" y="2488864"/>
            <a:ext cx="2417602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b="1" dirty="0"/>
              <a:t>F</a:t>
            </a:r>
            <a:br>
              <a:rPr lang="en-GB" sz="2800" b="1" dirty="0"/>
            </a:br>
            <a:r>
              <a:rPr lang="en-GB" sz="2800" b="1" dirty="0"/>
              <a:t>I</a:t>
            </a:r>
            <a:br>
              <a:rPr lang="en-GB" sz="2800" b="1" dirty="0"/>
            </a:br>
            <a:r>
              <a:rPr lang="en-GB" sz="2800" b="1" dirty="0"/>
              <a:t>R</a:t>
            </a:r>
          </a:p>
          <a:p>
            <a:pPr algn="ctr"/>
            <a:r>
              <a:rPr lang="en-GB" sz="2800" b="1" dirty="0"/>
              <a:t>E</a:t>
            </a:r>
          </a:p>
          <a:p>
            <a:pPr algn="ctr"/>
            <a:r>
              <a:rPr lang="en-GB" sz="2800" b="1" dirty="0"/>
              <a:t>W</a:t>
            </a:r>
          </a:p>
          <a:p>
            <a:pPr algn="ctr"/>
            <a:r>
              <a:rPr lang="en-GB" sz="2800" b="1" dirty="0"/>
              <a:t>O</a:t>
            </a:r>
          </a:p>
          <a:p>
            <a:pPr algn="ctr"/>
            <a:r>
              <a:rPr lang="en-GB" sz="2800" b="1" dirty="0"/>
              <a:t>R</a:t>
            </a:r>
          </a:p>
          <a:p>
            <a:pPr algn="ctr"/>
            <a:r>
              <a:rPr lang="en-GB" sz="2800" b="1" dirty="0"/>
              <a:t>K</a:t>
            </a:r>
          </a:p>
          <a:p>
            <a:pPr algn="ctr"/>
            <a:r>
              <a:rPr lang="en-GB" sz="2800" b="1" dirty="0"/>
              <a:t>S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2953525" y="2570088"/>
            <a:ext cx="522652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/>
              <a:t>lames flicker in the bonfire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3045804" y="2989808"/>
            <a:ext cx="522652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/>
              <a:t>watch the sparks fly up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2978691" y="3437526"/>
            <a:ext cx="522652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 err="1"/>
              <a:t>ockets</a:t>
            </a:r>
            <a:r>
              <a:rPr lang="en-GB" sz="2000" dirty="0"/>
              <a:t> zoom into the night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2978691" y="3837636"/>
            <a:ext cx="522652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 err="1"/>
              <a:t>verywhere</a:t>
            </a:r>
            <a:r>
              <a:rPr lang="en-GB" sz="2000" dirty="0"/>
              <a:t> the smell of smoke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3029025" y="4273968"/>
            <a:ext cx="522652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 err="1"/>
              <a:t>aiting</a:t>
            </a:r>
            <a:r>
              <a:rPr lang="en-GB" sz="2000" dirty="0"/>
              <a:t> for the next explosion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2995469" y="4707634"/>
            <a:ext cx="522652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 err="1"/>
              <a:t>ohh</a:t>
            </a:r>
            <a:r>
              <a:rPr lang="en-GB" sz="2000" dirty="0"/>
              <a:t>... </a:t>
            </a:r>
            <a:r>
              <a:rPr lang="en-GB" sz="2000" dirty="0" err="1"/>
              <a:t>Ahhh</a:t>
            </a:r>
            <a:r>
              <a:rPr lang="en-GB" sz="2000" dirty="0"/>
              <a:t>… Wow!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2995469" y="5142710"/>
            <a:ext cx="522652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/>
              <a:t>oaring crowds of onlookers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2995469" y="5542820"/>
            <a:ext cx="522652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 err="1"/>
              <a:t>aleidoscope</a:t>
            </a:r>
            <a:r>
              <a:rPr lang="en-GB" sz="2000" dirty="0"/>
              <a:t> of colours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2995469" y="5942930"/>
            <a:ext cx="522652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 err="1"/>
              <a:t>eems</a:t>
            </a:r>
            <a:r>
              <a:rPr lang="en-GB" sz="2000" dirty="0"/>
              <a:t> to go on forever</a:t>
            </a:r>
          </a:p>
        </p:txBody>
      </p:sp>
      <p:pic>
        <p:nvPicPr>
          <p:cNvPr id="22" name="Picture 21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4128"/>
          <a:stretch/>
        </p:blipFill>
        <p:spPr>
          <a:xfrm>
            <a:off x="507439" y="2687830"/>
            <a:ext cx="2218208" cy="2299612"/>
          </a:xfrm>
          <a:prstGeom prst="rect">
            <a:avLst/>
          </a:prstGeom>
        </p:spPr>
      </p:pic>
      <p:pic>
        <p:nvPicPr>
          <p:cNvPr id="20" name="Picture 19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88962" y="4455791"/>
            <a:ext cx="1686078" cy="1552262"/>
          </a:xfrm>
          <a:prstGeom prst="rect">
            <a:avLst/>
          </a:prstGeom>
        </p:spPr>
      </p:pic>
      <p:pic>
        <p:nvPicPr>
          <p:cNvPr id="21" name="Picture 20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30253" y="2602118"/>
            <a:ext cx="1394929" cy="13863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8380661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2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500"/>
                            </p:stCondLst>
                            <p:childTnLst>
                              <p:par>
                                <p:cTn id="56" presetID="2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7" dur="500" tmFilter="0, 0; .2, .5; .8, .5; 1, 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8" dur="250" autoRev="1" fill="hold"/>
                                        <p:tgtEl>
                                          <p:spTgt spid="2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1000"/>
                            </p:stCondLst>
                            <p:childTnLst>
                              <p:par>
                                <p:cTn id="60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1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>
                            <p:stCondLst>
                              <p:cond delay="1500"/>
                            </p:stCondLst>
                            <p:childTnLst>
                              <p:par>
                                <p:cTn id="64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8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>
                            <p:stCondLst>
                              <p:cond delay="2000"/>
                            </p:stCondLst>
                            <p:childTnLst>
                              <p:par>
                                <p:cTn id="70" presetID="2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1" dur="500" tmFilter="0, 0; .2, .5; .8, .5; 1, 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2" dur="250" autoRev="1" fill="hold"/>
                                        <p:tgtEl>
                                          <p:spTgt spid="2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>
                            <p:stCondLst>
                              <p:cond delay="2500"/>
                            </p:stCondLst>
                            <p:childTnLst>
                              <p:par>
                                <p:cTn id="74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5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7" fill="hold">
                            <p:stCondLst>
                              <p:cond delay="3000"/>
                            </p:stCondLst>
                            <p:childTnLst>
                              <p:par>
                                <p:cTn id="78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0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2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3" fill="hold">
                            <p:stCondLst>
                              <p:cond delay="3500"/>
                            </p:stCondLst>
                            <p:childTnLst>
                              <p:par>
                                <p:cTn id="84" presetID="26" presetClass="emph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5" dur="500" tmFilter="0, 0; .2, .5; .8, .5; 1, 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6" dur="250" autoRev="1" fill="hold"/>
                                        <p:tgtEl>
                                          <p:spTgt spid="2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7" fill="hold">
                            <p:stCondLst>
                              <p:cond delay="4000"/>
                            </p:stCondLst>
                            <p:childTnLst>
                              <p:par>
                                <p:cTn id="88" presetID="10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9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12" grpId="0"/>
      <p:bldP spid="13" grpId="0"/>
      <p:bldP spid="14" grpId="0"/>
      <p:bldP spid="15" grpId="0"/>
      <p:bldP spid="16" grpId="0"/>
      <p:bldP spid="17" grpId="0"/>
      <p:bldP spid="18" grpId="0"/>
      <p:bldP spid="19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Your Turn!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755650" y="1288535"/>
            <a:ext cx="76327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/>
              <a:t>Here are some themes for an acrostic.</a:t>
            </a:r>
          </a:p>
          <a:p>
            <a:pPr algn="ctr"/>
            <a:r>
              <a:rPr lang="en-GB" dirty="0"/>
              <a:t>Which one would you choose?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4328" y="2038604"/>
            <a:ext cx="1935197" cy="1539883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106410">
            <a:off x="4497360" y="2182183"/>
            <a:ext cx="1695616" cy="2189303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2111" y="4605556"/>
            <a:ext cx="2084396" cy="1308683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05114" y="2999734"/>
            <a:ext cx="1346295" cy="1936516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09394" y="1590624"/>
            <a:ext cx="1152816" cy="2647628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26852" y="4152550"/>
            <a:ext cx="1695119" cy="1940275"/>
          </a:xfrm>
          <a:prstGeom prst="rect">
            <a:avLst/>
          </a:prstGeom>
        </p:spPr>
      </p:pic>
      <p:sp>
        <p:nvSpPr>
          <p:cNvPr id="15" name="Rectangle 14"/>
          <p:cNvSpPr/>
          <p:nvPr/>
        </p:nvSpPr>
        <p:spPr>
          <a:xfrm>
            <a:off x="1573837" y="2194537"/>
            <a:ext cx="668458" cy="384215"/>
          </a:xfrm>
          <a:prstGeom prst="rect">
            <a:avLst/>
          </a:prstGeom>
          <a:solidFill>
            <a:srgbClr val="4DB1E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AU" b="1" dirty="0"/>
              <a:t>rain</a:t>
            </a:r>
            <a:endParaRPr lang="en-GB" b="1" dirty="0"/>
          </a:p>
        </p:txBody>
      </p:sp>
      <p:sp>
        <p:nvSpPr>
          <p:cNvPr id="16" name="Rectangle 15"/>
          <p:cNvSpPr/>
          <p:nvPr/>
        </p:nvSpPr>
        <p:spPr>
          <a:xfrm>
            <a:off x="3005114" y="3688907"/>
            <a:ext cx="1358411" cy="384215"/>
          </a:xfrm>
          <a:prstGeom prst="rect">
            <a:avLst/>
          </a:prstGeom>
          <a:solidFill>
            <a:srgbClr val="87BD3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AU" b="1" dirty="0"/>
              <a:t>homework</a:t>
            </a:r>
            <a:endParaRPr lang="en-GB" b="1" dirty="0"/>
          </a:p>
        </p:txBody>
      </p:sp>
      <p:sp>
        <p:nvSpPr>
          <p:cNvPr id="17" name="Rectangle 16"/>
          <p:cNvSpPr/>
          <p:nvPr/>
        </p:nvSpPr>
        <p:spPr>
          <a:xfrm>
            <a:off x="1411096" y="4991283"/>
            <a:ext cx="1226425" cy="384215"/>
          </a:xfrm>
          <a:prstGeom prst="rect">
            <a:avLst/>
          </a:prstGeom>
          <a:solidFill>
            <a:srgbClr val="A673A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AU" b="1" dirty="0"/>
              <a:t>chocolate</a:t>
            </a:r>
            <a:endParaRPr lang="en-GB" b="1" dirty="0"/>
          </a:p>
        </p:txBody>
      </p:sp>
      <p:sp>
        <p:nvSpPr>
          <p:cNvPr id="18" name="Rectangle 17"/>
          <p:cNvSpPr/>
          <p:nvPr/>
        </p:nvSpPr>
        <p:spPr>
          <a:xfrm>
            <a:off x="4983196" y="2976413"/>
            <a:ext cx="1053298" cy="384215"/>
          </a:xfrm>
          <a:prstGeom prst="rect">
            <a:avLst/>
          </a:prstGeom>
          <a:solidFill>
            <a:srgbClr val="F2854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AU" b="1" dirty="0"/>
              <a:t>autumn</a:t>
            </a:r>
            <a:endParaRPr lang="en-GB" b="1" dirty="0"/>
          </a:p>
        </p:txBody>
      </p:sp>
      <p:sp>
        <p:nvSpPr>
          <p:cNvPr id="20" name="Rectangle 19"/>
          <p:cNvSpPr/>
          <p:nvPr/>
        </p:nvSpPr>
        <p:spPr>
          <a:xfrm>
            <a:off x="6884226" y="2976413"/>
            <a:ext cx="1261483" cy="384215"/>
          </a:xfrm>
          <a:prstGeom prst="rect">
            <a:avLst/>
          </a:prstGeom>
          <a:solidFill>
            <a:srgbClr val="E5212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AU" b="1" dirty="0"/>
              <a:t>Christmas</a:t>
            </a:r>
            <a:endParaRPr lang="en-GB" b="1" dirty="0"/>
          </a:p>
        </p:txBody>
      </p:sp>
      <p:sp>
        <p:nvSpPr>
          <p:cNvPr id="21" name="Rectangle 20"/>
          <p:cNvSpPr/>
          <p:nvPr/>
        </p:nvSpPr>
        <p:spPr>
          <a:xfrm>
            <a:off x="5905243" y="5297465"/>
            <a:ext cx="1111966" cy="384215"/>
          </a:xfrm>
          <a:prstGeom prst="rect">
            <a:avLst/>
          </a:prstGeom>
          <a:solidFill>
            <a:srgbClr val="FAB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AU" b="1" dirty="0"/>
              <a:t>holidays</a:t>
            </a:r>
            <a:endParaRPr lang="en-GB" b="1" dirty="0"/>
          </a:p>
        </p:txBody>
      </p:sp>
    </p:spTree>
    <p:extLst>
      <p:ext uri="{BB962C8B-B14F-4D97-AF65-F5344CB8AC3E}">
        <p14:creationId xmlns:p14="http://schemas.microsoft.com/office/powerpoint/2010/main" val="75353430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  <p:bldP spid="16" grpId="0" animBg="1"/>
      <p:bldP spid="17" grpId="0" animBg="1"/>
      <p:bldP spid="18" grpId="0" animBg="1"/>
      <p:bldP spid="20" grpId="0" animBg="1"/>
      <p:bldP spid="21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AU" dirty="0"/>
              <a:t>Plenary</a:t>
            </a:r>
            <a:endParaRPr lang="en-GB" dirty="0"/>
          </a:p>
        </p:txBody>
      </p:sp>
      <p:sp>
        <p:nvSpPr>
          <p:cNvPr id="3" name="TextBox 2"/>
          <p:cNvSpPr txBox="1"/>
          <p:nvPr/>
        </p:nvSpPr>
        <p:spPr>
          <a:xfrm>
            <a:off x="755650" y="1288535"/>
            <a:ext cx="76327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/>
              <a:t>What have you learnt about acrostics?</a:t>
            </a:r>
          </a:p>
        </p:txBody>
      </p:sp>
      <p:sp>
        <p:nvSpPr>
          <p:cNvPr id="4" name="Rectangle 3"/>
          <p:cNvSpPr/>
          <p:nvPr/>
        </p:nvSpPr>
        <p:spPr>
          <a:xfrm>
            <a:off x="755651" y="1840686"/>
            <a:ext cx="7632700" cy="772107"/>
          </a:xfrm>
          <a:prstGeom prst="rect">
            <a:avLst/>
          </a:prstGeom>
          <a:solidFill>
            <a:srgbClr val="ED74A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0" tIns="108000" rIns="108000" bIns="108000" rtlCol="0" anchor="ctr">
            <a:spAutoFit/>
          </a:bodyPr>
          <a:lstStyle/>
          <a:p>
            <a:pPr marL="285750" indent="-285750" algn="ctr">
              <a:buFont typeface="Arial" panose="020B0604020202020204" pitchFamily="34" charset="0"/>
              <a:buChar char="•"/>
            </a:pPr>
            <a:r>
              <a:rPr lang="en-GB" dirty="0"/>
              <a:t>Acrostic poems have their theme or</a:t>
            </a:r>
            <a:br>
              <a:rPr lang="en-GB" dirty="0"/>
            </a:br>
            <a:r>
              <a:rPr lang="en-GB" dirty="0"/>
              <a:t>title written down the page vertically</a:t>
            </a:r>
          </a:p>
        </p:txBody>
      </p:sp>
      <p:sp>
        <p:nvSpPr>
          <p:cNvPr id="5" name="Rectangle 4"/>
          <p:cNvSpPr/>
          <p:nvPr/>
        </p:nvSpPr>
        <p:spPr>
          <a:xfrm>
            <a:off x="755651" y="2864261"/>
            <a:ext cx="7632700" cy="495108"/>
          </a:xfrm>
          <a:prstGeom prst="rect">
            <a:avLst/>
          </a:prstGeom>
          <a:solidFill>
            <a:srgbClr val="F2854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0" tIns="108000" rIns="108000" bIns="108000" rtlCol="0" anchor="ctr">
            <a:spAutoFit/>
          </a:bodyPr>
          <a:lstStyle/>
          <a:p>
            <a:pPr marL="285750" indent="-285750" algn="ctr">
              <a:buFont typeface="Arial" panose="020B0604020202020204" pitchFamily="34" charset="0"/>
              <a:buChar char="•"/>
            </a:pPr>
            <a:r>
              <a:rPr lang="en-AU" dirty="0"/>
              <a:t>Write the theme letters in CAPITALS.</a:t>
            </a:r>
            <a:endParaRPr lang="en-GB" dirty="0"/>
          </a:p>
        </p:txBody>
      </p:sp>
      <p:sp>
        <p:nvSpPr>
          <p:cNvPr id="6" name="Rectangle 5"/>
          <p:cNvSpPr/>
          <p:nvPr/>
        </p:nvSpPr>
        <p:spPr>
          <a:xfrm>
            <a:off x="755651" y="3610837"/>
            <a:ext cx="7632700" cy="495108"/>
          </a:xfrm>
          <a:prstGeom prst="rect">
            <a:avLst/>
          </a:prstGeom>
          <a:solidFill>
            <a:srgbClr val="87BD3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0" tIns="108000" rIns="108000" bIns="108000" rtlCol="0" anchor="ctr">
            <a:spAutoFit/>
          </a:bodyPr>
          <a:lstStyle/>
          <a:p>
            <a:pPr marL="285750" indent="-285750" algn="ctr">
              <a:buFont typeface="Arial" panose="020B0604020202020204" pitchFamily="34" charset="0"/>
              <a:buChar char="•"/>
            </a:pPr>
            <a:r>
              <a:rPr lang="en-AU" dirty="0"/>
              <a:t>Each line starts with a letter of the theme word(s).</a:t>
            </a:r>
            <a:endParaRPr lang="en-GB" dirty="0"/>
          </a:p>
        </p:txBody>
      </p:sp>
      <p:sp>
        <p:nvSpPr>
          <p:cNvPr id="7" name="Rectangle 6"/>
          <p:cNvSpPr/>
          <p:nvPr/>
        </p:nvSpPr>
        <p:spPr>
          <a:xfrm>
            <a:off x="755651" y="4357412"/>
            <a:ext cx="7632700" cy="772107"/>
          </a:xfrm>
          <a:prstGeom prst="rect">
            <a:avLst/>
          </a:prstGeom>
          <a:solidFill>
            <a:srgbClr val="4DB1E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0" tIns="108000" rIns="108000" bIns="108000" rtlCol="0" anchor="ctr">
            <a:spAutoFit/>
          </a:bodyPr>
          <a:lstStyle/>
          <a:p>
            <a:pPr marL="285750" indent="-285750" algn="ctr">
              <a:buFont typeface="Arial" panose="020B0604020202020204" pitchFamily="34" charset="0"/>
              <a:buChar char="•"/>
            </a:pPr>
            <a:r>
              <a:rPr lang="en-AU" dirty="0"/>
              <a:t>Acrostics don’t have to rhyme, but all the other poetic devices (alliteration, similes, rhythm, etc.) are great!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90359875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  <p:bldP spid="7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80807585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8A0DB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PowerPoint Guidance.pptx" id="{180D27B9-5640-447B-B5C0-DD73573B2821}" vid="{310EF2B5-F8B8-4941-8818-76ED4D5D3054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PowerPoint Template</Template>
  <TotalTime>201</TotalTime>
  <Words>598</Words>
  <Application>Microsoft Office PowerPoint</Application>
  <PresentationFormat>On-screen Show (4:3)</PresentationFormat>
  <Paragraphs>178</Paragraphs>
  <Slides>11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5" baseType="lpstr">
      <vt:lpstr>Twinkl</vt:lpstr>
      <vt:lpstr>Arial</vt:lpstr>
      <vt:lpstr>Calibri</vt:lpstr>
      <vt:lpstr>Office Theme</vt:lpstr>
      <vt:lpstr>PowerPoint Presentation</vt:lpstr>
      <vt:lpstr>PowerPoint Presentation</vt:lpstr>
      <vt:lpstr>Acrostic Examples</vt:lpstr>
      <vt:lpstr>Acrostic Examples</vt:lpstr>
      <vt:lpstr>Acrostic Features</vt:lpstr>
      <vt:lpstr>Let’s Try It!</vt:lpstr>
      <vt:lpstr>Let’s Try It!</vt:lpstr>
      <vt:lpstr>Let’s Try It!</vt:lpstr>
      <vt:lpstr>Your Turn!</vt:lpstr>
      <vt:lpstr>Plenary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Guidance</dc:title>
  <dc:creator>Maddison Wells</dc:creator>
  <cp:lastModifiedBy>Lucy Byrne</cp:lastModifiedBy>
  <cp:revision>22</cp:revision>
  <dcterms:created xsi:type="dcterms:W3CDTF">2019-05-06T02:28:47Z</dcterms:created>
  <dcterms:modified xsi:type="dcterms:W3CDTF">2020-06-11T15:15:36Z</dcterms:modified>
</cp:coreProperties>
</file>