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0" r:id="rId3"/>
    <p:sldId id="265" r:id="rId4"/>
    <p:sldId id="266" r:id="rId5"/>
    <p:sldId id="267" r:id="rId6"/>
    <p:sldId id="268" r:id="rId7"/>
    <p:sldId id="269" r:id="rId8"/>
    <p:sldId id="271" r:id="rId9"/>
    <p:sldId id="270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99"/>
    <a:srgbClr val="00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68" d="100"/>
          <a:sy n="68" d="100"/>
        </p:scale>
        <p:origin x="90" y="1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F5425C-8D28-448F-9E4E-3041A525EC7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D827296-BB2F-4B4C-B662-33C1B7A71A1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20EB973-9258-4F8A-8750-DA45E37368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5D6BB1-165C-4515-A953-0CDB89007AB5}" type="datetimeFigureOut">
              <a:rPr lang="en-GB" smtClean="0"/>
              <a:t>31/03/2020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DCC059F-C016-436C-9A68-9A575F4A4F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0EAD340-DF4B-437A-9FDF-910E23985B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0FEC52-AFDE-4360-B3BF-C919406564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04707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639F64-B833-49CC-8124-7836B4AFF9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C96B0D8-54FB-478C-8B6B-1EBA204A28F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9C5F7F2-5155-4C42-9502-3304A75094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5D6BB1-165C-4515-A953-0CDB89007AB5}" type="datetimeFigureOut">
              <a:rPr lang="en-GB" smtClean="0"/>
              <a:t>31/03/2020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6DBC09A-0891-48E9-8272-AC45FDECA1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318D887-772B-4D09-A9E3-77C1ADCF4E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0FEC52-AFDE-4360-B3BF-C919406564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091140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C10A62-08D7-4A68-AC4E-7832D5E09F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7C96C35-5B06-498E-85EC-DF66105A66D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B20B612-AB37-4BAC-AEE6-848BEF00CF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5D6BB1-165C-4515-A953-0CDB89007AB5}" type="datetimeFigureOut">
              <a:rPr lang="en-GB" smtClean="0"/>
              <a:t>31/03/2020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5C9CF9D-19AB-44DA-8750-37D2B4CD9B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FA550C9-9BC0-44AB-8226-3FCACE6998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0FEC52-AFDE-4360-B3BF-C919406564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31931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210DBD6-F44A-43F3-B73F-C233CC8F48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B6BF6A-D69D-41A0-8EB0-0B6825410B8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D9C6567-DE00-45F8-A322-8482C5AC7AB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FFC366E-E11F-42E8-8BC3-061EC14D89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5D6BB1-165C-4515-A953-0CDB89007AB5}" type="datetimeFigureOut">
              <a:rPr lang="en-GB" smtClean="0"/>
              <a:t>31/03/2020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DB1B477-E681-4CE4-A561-DB343467CB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D9E6707-BB3A-473C-ACF6-C3672EABFB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0FEC52-AFDE-4360-B3BF-C919406564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322554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D0335FE-B16A-4089-AB62-FF061B990B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30E2885-ABD7-41B6-87ED-1DE15138AA2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6AB45DB-8527-48B0-8CF8-1BA61AFA97E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57EAD1B-2EBA-4765-AB0D-D52658CEF1A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A59320B-1DA7-4307-9B18-AD7E0E37675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71080F3-351B-43FD-BD18-BFCF89C61C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5D6BB1-165C-4515-A953-0CDB89007AB5}" type="datetimeFigureOut">
              <a:rPr lang="en-GB" smtClean="0"/>
              <a:t>31/03/2020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7DF5490-BFCA-45EF-B0EC-F2E6D7E659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3D779249-07EE-4845-92FD-E867D8A9E1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0FEC52-AFDE-4360-B3BF-C919406564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653393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D95A1B5-79BC-48F1-8685-661459B103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8C45782-7503-4189-BCA6-6F82608C31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5D6BB1-165C-4515-A953-0CDB89007AB5}" type="datetimeFigureOut">
              <a:rPr lang="en-GB" smtClean="0"/>
              <a:t>31/03/2020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A02A099-3C53-491E-A280-4A3EB59D79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6A9B342-1353-44CE-A9C8-A96E21B4B9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0FEC52-AFDE-4360-B3BF-C919406564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42691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9B67DA1-32CF-44BC-BF74-265540A902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5D6BB1-165C-4515-A953-0CDB89007AB5}" type="datetimeFigureOut">
              <a:rPr lang="en-GB" smtClean="0"/>
              <a:t>31/03/2020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00D0EC5-70EB-44D5-B429-6828997950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D2BD907-D9AD-4C5B-B0E1-1F3E07B41C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0FEC52-AFDE-4360-B3BF-C919406564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478447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04A9488-BBE9-472F-BF15-339B1BB005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54E945A-8459-479F-82FA-392C3989270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0890646-FBE1-47C6-9BF8-EB9EAC55CE8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675A92A-B428-4A01-B820-1A70DC45DD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5D6BB1-165C-4515-A953-0CDB89007AB5}" type="datetimeFigureOut">
              <a:rPr lang="en-GB" smtClean="0"/>
              <a:t>31/03/2020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6642F96-7BD8-4821-910A-EFE929485F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FB3A734-4437-40EA-A76A-6CC87C1F02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0FEC52-AFDE-4360-B3BF-C919406564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12224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744820-D2E6-452F-80E3-946BEEC06A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0DFB5181-590F-4D58-8D7B-6052D785E42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CD1909C-20E9-4BC3-BBE6-D8A4C2A8536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D008E9B-F5C9-4110-8B8E-3ED1E3D226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5D6BB1-165C-4515-A953-0CDB89007AB5}" type="datetimeFigureOut">
              <a:rPr lang="en-GB" smtClean="0"/>
              <a:t>31/03/2020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A878F0E-8FC8-4E55-9E1A-73DD201F98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C244BAE-072E-4316-BC2E-55FC2996FF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0FEC52-AFDE-4360-B3BF-C919406564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032812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7D4690-C4C2-4ABE-890D-52CCD55982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EBEF5E5-2746-4AF1-9405-7220BF4DF70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8CC1814-7995-4123-A5FD-89D8A77BCA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5D6BB1-165C-4515-A953-0CDB89007AB5}" type="datetimeFigureOut">
              <a:rPr lang="en-GB" smtClean="0"/>
              <a:t>31/03/2020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B31AD74-BA17-48C7-B48A-C81C96269E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6432820-D944-4DE6-B31C-055D73F7C1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0FEC52-AFDE-4360-B3BF-C919406564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083980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C13286DD-76C2-47AB-8F02-94AA74A78D6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548EF36-D7C7-4F45-B7B3-5FCCE7F3700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CA34C73-E02D-4671-BE80-BD4C020AEC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5D6BB1-165C-4515-A953-0CDB89007AB5}" type="datetimeFigureOut">
              <a:rPr lang="en-GB" smtClean="0"/>
              <a:t>31/03/2020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77A5B9B-499A-4C76-89A1-E3CB458D3B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086A973-6E50-4DE8-BA96-9DC7410766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0FEC52-AFDE-4360-B3BF-C919406564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286741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FF589C9-8952-43EB-83B3-658403EC35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277C1DE-A486-4436-BE2F-1BEBD893493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6B9C868-4F6F-4FA6-815B-82839478924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5D6BB1-165C-4515-A953-0CDB89007AB5}" type="datetimeFigureOut">
              <a:rPr lang="en-GB" smtClean="0"/>
              <a:t>31/03/2020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6803F0C-3585-453B-8856-DEE93A2A895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E2DE5BA-1482-4A29-86E5-2E1C59516C7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0FEC52-AFDE-4360-B3BF-C919406564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06347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9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hyperlink" Target="https://www.youtube.com/watch?v=wCnxJOhZmC4" TargetMode="External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10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3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awifescharmedlife.blogspot.com/2010/11/smileys-that-make-me-smile.html" TargetMode="External"/><Relationship Id="rId7" Type="http://schemas.openxmlformats.org/officeDocument/2006/relationships/hyperlink" Target="https://pixabay.com/en/manipulation-digital-art-fantasy-art-2735732/" TargetMode="External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16.jpg"/><Relationship Id="rId5" Type="http://schemas.openxmlformats.org/officeDocument/2006/relationships/hyperlink" Target="http://jakaplan.blogspot.com/" TargetMode="External"/><Relationship Id="rId4" Type="http://schemas.openxmlformats.org/officeDocument/2006/relationships/image" Target="../media/image15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0099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9EFB0B-3ABB-4C49-A83E-E5770BB24E1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398121"/>
            <a:ext cx="9144000" cy="1456080"/>
          </a:xfrm>
        </p:spPr>
        <p:txBody>
          <a:bodyPr/>
          <a:lstStyle/>
          <a:p>
            <a:r>
              <a:rPr lang="en-GB" dirty="0">
                <a:latin typeface="XCCW Joined 7a" panose="03050602040000000000" pitchFamily="66" charset="0"/>
              </a:rPr>
              <a:t>Roger Dean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7E8B8CC-3D0D-45B2-9642-5BAC89E6492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4804117"/>
            <a:ext cx="9144000" cy="1655762"/>
          </a:xfrm>
        </p:spPr>
        <p:txBody>
          <a:bodyPr/>
          <a:lstStyle/>
          <a:p>
            <a:endParaRPr lang="en-GB" dirty="0">
              <a:latin typeface="XCCW Joined 7a" panose="03050602040000000000" pitchFamily="66" charset="0"/>
            </a:endParaRPr>
          </a:p>
          <a:p>
            <a:r>
              <a:rPr lang="en-GB" dirty="0">
                <a:latin typeface="XCCW Joined 7a" panose="03050602040000000000" pitchFamily="66" charset="0"/>
              </a:rPr>
              <a:t>British artist 1944 – present day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C90B96B-32EA-410F-ADA3-40C449F9BEE7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2542" y="1854201"/>
            <a:ext cx="4346916" cy="294991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65434560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0099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E21D5C-3106-48F8-B8EC-2327F5C605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Learning objectives: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A61E890-1B9F-4E94-BD3D-F617D9DBAE9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84243"/>
            <a:ext cx="10515600" cy="4692720"/>
          </a:xfrm>
        </p:spPr>
        <p:txBody>
          <a:bodyPr/>
          <a:lstStyle/>
          <a:p>
            <a:r>
              <a:rPr lang="en-GB" dirty="0"/>
              <a:t>To learn about the artist Roger Dean.</a:t>
            </a:r>
          </a:p>
          <a:p>
            <a:r>
              <a:rPr lang="en-GB" dirty="0"/>
              <a:t>To be able to talk about some of his work.</a:t>
            </a:r>
          </a:p>
          <a:p>
            <a:r>
              <a:rPr lang="en-GB" dirty="0"/>
              <a:t>To debate whether Cameron used Dean’s work as a stimulus for the film ‘Avatar’</a:t>
            </a:r>
          </a:p>
          <a:p>
            <a:r>
              <a:rPr lang="en-GB" dirty="0"/>
              <a:t>To create your own fantasy world composition.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5" name="Picture 4" descr="See the source image">
            <a:extLst>
              <a:ext uri="{FF2B5EF4-FFF2-40B4-BE49-F238E27FC236}">
                <a16:creationId xmlns:a16="http://schemas.microsoft.com/office/drawing/2014/main" id="{30D04C31-F92E-44AD-88F8-16D9C681C57A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99652" y="3830603"/>
            <a:ext cx="5618921" cy="292800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12051803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0099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ACFAD4-FC43-4C86-988E-043B52606B2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6612" y="633974"/>
            <a:ext cx="3932237" cy="706902"/>
          </a:xfrm>
        </p:spPr>
        <p:txBody>
          <a:bodyPr>
            <a:normAutofit/>
          </a:bodyPr>
          <a:lstStyle/>
          <a:p>
            <a:r>
              <a:rPr lang="en-GB" sz="3600" dirty="0">
                <a:solidFill>
                  <a:schemeClr val="bg1"/>
                </a:solidFill>
              </a:rPr>
              <a:t>Floating Islands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53BC559-0781-4DF4-9140-C919530AC9F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572502" y="1518442"/>
            <a:ext cx="4618476" cy="4705584"/>
          </a:xfrm>
        </p:spPr>
        <p:txBody>
          <a:bodyPr>
            <a:normAutofit/>
          </a:bodyPr>
          <a:lstStyle/>
          <a:p>
            <a:r>
              <a:rPr lang="en-GB" sz="2400" dirty="0">
                <a:latin typeface="XCCW Joined 7a" panose="03050602040000000000" pitchFamily="66" charset="0"/>
              </a:rPr>
              <a:t>Characteristic landscapes show graceful stone arches or floating islands, while many paintings portray organic-seeming habitats. Though he primarily works with watercolour paints, many of his paintings make use of multiple media, including gouache, ink, crayon, enamel and collage. </a:t>
            </a:r>
          </a:p>
          <a:p>
            <a:endParaRPr lang="en-GB" dirty="0"/>
          </a:p>
        </p:txBody>
      </p:sp>
      <p:pic>
        <p:nvPicPr>
          <p:cNvPr id="5" name="Content Placeholder 4" descr="See the source image">
            <a:extLst>
              <a:ext uri="{FF2B5EF4-FFF2-40B4-BE49-F238E27FC236}">
                <a16:creationId xmlns:a16="http://schemas.microsoft.com/office/drawing/2014/main" id="{D4678DF5-427B-4F40-AA1E-350A68D254EC}"/>
              </a:ext>
            </a:extLst>
          </p:cNvPr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47298" y="52388"/>
            <a:ext cx="6172200" cy="3214687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Picture 5" descr="See the source image">
            <a:extLst>
              <a:ext uri="{FF2B5EF4-FFF2-40B4-BE49-F238E27FC236}">
                <a16:creationId xmlns:a16="http://schemas.microsoft.com/office/drawing/2014/main" id="{666B8ED0-CE9A-4DE7-8526-2CCD37A704A5}"/>
              </a:ext>
            </a:extLst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14023" y="3429000"/>
            <a:ext cx="5238750" cy="326707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17609828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0099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4D08316-C127-4E84-A815-54790905A8F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78302" y="5233182"/>
            <a:ext cx="11577710" cy="1167618"/>
          </a:xfrm>
        </p:spPr>
        <p:txBody>
          <a:bodyPr>
            <a:normAutofit lnSpcReduction="10000"/>
          </a:bodyPr>
          <a:lstStyle/>
          <a:p>
            <a:r>
              <a:rPr lang="en-GB" sz="2800" dirty="0">
                <a:latin typeface="XCCW Joined 7a" panose="03050602040000000000" pitchFamily="66" charset="0"/>
              </a:rPr>
              <a:t>Roger Dean’s artwork depicting rocky mountains and floating islands. Do you see any similarity to Avatar?</a:t>
            </a:r>
          </a:p>
        </p:txBody>
      </p:sp>
      <p:pic>
        <p:nvPicPr>
          <p:cNvPr id="8194" name="Picture 2" descr="See the source image">
            <a:extLst>
              <a:ext uri="{FF2B5EF4-FFF2-40B4-BE49-F238E27FC236}">
                <a16:creationId xmlns:a16="http://schemas.microsoft.com/office/drawing/2014/main" id="{CC0B37CB-4620-4B3E-8D78-66C09DC90F7D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7945" y="260252"/>
            <a:ext cx="9196109" cy="4601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5036827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0099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41A87C-AE2E-4B64-8DB1-6991A4AD3A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chemeClr val="bg1"/>
                </a:solidFill>
              </a:rPr>
              <a:t>Roger Dean or James Cameron?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255F023-59A1-4DB4-B319-FA8B97A8D5E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1871003"/>
            <a:ext cx="5157787" cy="431866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>
                <a:latin typeface="XCCW Joined 7a" panose="03050602040000000000" pitchFamily="66" charset="0"/>
              </a:rPr>
              <a:t>Many people believe that the floating islands and the arches did not in any way come out of director James Cameron’s imagination and the flying</a:t>
            </a:r>
            <a:r>
              <a:rPr lang="en-GB" b="1" dirty="0">
                <a:latin typeface="XCCW Joined 7a" panose="03050602040000000000" pitchFamily="66" charset="0"/>
              </a:rPr>
              <a:t> </a:t>
            </a:r>
            <a:r>
              <a:rPr lang="en-GB" dirty="0">
                <a:latin typeface="XCCW Joined 7a" panose="03050602040000000000" pitchFamily="66" charset="0"/>
              </a:rPr>
              <a:t>steads</a:t>
            </a:r>
            <a:r>
              <a:rPr lang="en-GB" b="1" dirty="0">
                <a:latin typeface="XCCW Joined 7a" panose="03050602040000000000" pitchFamily="66" charset="0"/>
              </a:rPr>
              <a:t> </a:t>
            </a:r>
            <a:r>
              <a:rPr lang="en-GB" dirty="0">
                <a:latin typeface="XCCW Joined 7a" panose="03050602040000000000" pitchFamily="66" charset="0"/>
              </a:rPr>
              <a:t>are straight out of “Morning Dragon” by Dean.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9218" name="Picture 2" descr="See the source image">
            <a:extLst>
              <a:ext uri="{FF2B5EF4-FFF2-40B4-BE49-F238E27FC236}">
                <a16:creationId xmlns:a16="http://schemas.microsoft.com/office/drawing/2014/main" id="{1288D078-9AF9-498A-802A-EA64443C94E3}"/>
              </a:ext>
            </a:extLst>
          </p:cNvPr>
          <p:cNvPicPr>
            <a:picLocks noGrp="1" noChangeAspect="1" noChangeArrowheads="1"/>
          </p:cNvPicPr>
          <p:nvPr>
            <p:ph sz="quarter" idx="4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82544" y="2001837"/>
            <a:ext cx="5271170" cy="44910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8638003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0099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C1F8AD-2A45-4432-B5A3-A6648533EC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2369" y="126609"/>
            <a:ext cx="11183815" cy="1659989"/>
          </a:xfrm>
        </p:spPr>
        <p:txBody>
          <a:bodyPr>
            <a:normAutofit fontScale="90000"/>
          </a:bodyPr>
          <a:lstStyle/>
          <a:p>
            <a:r>
              <a:rPr lang="en-GB" dirty="0">
                <a:solidFill>
                  <a:schemeClr val="bg1"/>
                </a:solidFill>
                <a:latin typeface="XCCW Joined 7a" panose="03050602040000000000" pitchFamily="66" charset="0"/>
              </a:rPr>
              <a:t>The similarity is very strong and on first watching Avatar, I was reminded of Dean’s earlier album covers. However, a court ruled that this was not the case in 2016.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56F6B91-B909-43B1-98FC-992ADA524C6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2034630" y="4138182"/>
            <a:ext cx="2737395" cy="1730806"/>
          </a:xfrm>
        </p:spPr>
        <p:txBody>
          <a:bodyPr/>
          <a:lstStyle/>
          <a:p>
            <a:endParaRPr lang="en-GB" dirty="0"/>
          </a:p>
        </p:txBody>
      </p:sp>
      <p:pic>
        <p:nvPicPr>
          <p:cNvPr id="10242" name="Picture 2" descr="See the source image">
            <a:extLst>
              <a:ext uri="{FF2B5EF4-FFF2-40B4-BE49-F238E27FC236}">
                <a16:creationId xmlns:a16="http://schemas.microsoft.com/office/drawing/2014/main" id="{25E0FD14-1692-4C5A-B255-51D33775A38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369" y="1786598"/>
            <a:ext cx="4607267" cy="47741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4" name="Picture 4" descr="See the source image">
            <a:extLst>
              <a:ext uri="{FF2B5EF4-FFF2-40B4-BE49-F238E27FC236}">
                <a16:creationId xmlns:a16="http://schemas.microsoft.com/office/drawing/2014/main" id="{C420C5A4-D32A-431B-B474-3C1B60F886F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1897" y="1786598"/>
            <a:ext cx="4809203" cy="48092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2A964477-0CA9-4CCF-881E-1767EAF4EE7C}"/>
              </a:ext>
            </a:extLst>
          </p:cNvPr>
          <p:cNvSpPr/>
          <p:nvPr/>
        </p:nvSpPr>
        <p:spPr>
          <a:xfrm>
            <a:off x="944373" y="2112635"/>
            <a:ext cx="3703258" cy="3818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dirty="0">
                <a:solidFill>
                  <a:srgbClr val="006600"/>
                </a:solidFill>
                <a:latin typeface="XCCW Joined 7a" panose="03050602040000000000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Floating Islands by Dean</a:t>
            </a:r>
            <a:endParaRPr lang="en-GB" dirty="0">
              <a:solidFill>
                <a:srgbClr val="0066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A8E079DC-DFD0-4505-B5EA-444272CD5292}"/>
              </a:ext>
            </a:extLst>
          </p:cNvPr>
          <p:cNvSpPr/>
          <p:nvPr/>
        </p:nvSpPr>
        <p:spPr>
          <a:xfrm>
            <a:off x="6641897" y="6178840"/>
            <a:ext cx="4398961" cy="3818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dirty="0">
                <a:latin typeface="XCCW Joined 7a" panose="03050602040000000000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Floating Islands from the film</a:t>
            </a:r>
            <a:endParaRPr lang="en-GB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DA06AD9F-09A7-4A46-9A58-866AC64DB917}"/>
              </a:ext>
            </a:extLst>
          </p:cNvPr>
          <p:cNvSpPr/>
          <p:nvPr/>
        </p:nvSpPr>
        <p:spPr>
          <a:xfrm>
            <a:off x="5509257" y="3466652"/>
            <a:ext cx="805029" cy="6715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600" dirty="0">
                <a:latin typeface="XCCW Joined 7a" panose="03050602040000000000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Vs</a:t>
            </a:r>
            <a:endParaRPr lang="en-GB" sz="3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5317237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0099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67D347-BDB5-4874-A8CF-7725EEA4B1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1304" y="265252"/>
            <a:ext cx="8741534" cy="530225"/>
          </a:xfrm>
        </p:spPr>
        <p:txBody>
          <a:bodyPr>
            <a:normAutofit fontScale="90000"/>
          </a:bodyPr>
          <a:lstStyle/>
          <a:p>
            <a:r>
              <a:rPr lang="en-GB" dirty="0">
                <a:solidFill>
                  <a:schemeClr val="bg1"/>
                </a:solidFill>
              </a:rPr>
              <a:t>Watch this clip on YouTube from the film ‘Avatar’.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E309524-A776-4AC0-BDC3-78607E5A0BA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331304" y="826604"/>
            <a:ext cx="4851883" cy="5204791"/>
          </a:xfrm>
        </p:spPr>
        <p:txBody>
          <a:bodyPr>
            <a:noAutofit/>
          </a:bodyPr>
          <a:lstStyle/>
          <a:p>
            <a:r>
              <a:rPr lang="en-GB" u="sng" dirty="0">
                <a:solidFill>
                  <a:schemeClr val="bg1"/>
                </a:solidFill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https://www.youtube.com/watch?v=wCnxJOhZmC4</a:t>
            </a:r>
            <a:endParaRPr lang="en-GB" dirty="0">
              <a:solidFill>
                <a:schemeClr val="bg1"/>
              </a:solidFill>
            </a:endParaRPr>
          </a:p>
          <a:p>
            <a:r>
              <a:rPr lang="en-GB" sz="2000" dirty="0">
                <a:latin typeface="XCCW Joined 7a" panose="03050602040000000000" pitchFamily="66" charset="0"/>
              </a:rPr>
              <a:t>This is the scene showing the </a:t>
            </a:r>
            <a:r>
              <a:rPr lang="en-GB" b="1" dirty="0">
                <a:latin typeface="XCCW Joined 7a" panose="03050602040000000000" pitchFamily="66" charset="0"/>
              </a:rPr>
              <a:t>Hallelujah Mountains.</a:t>
            </a:r>
            <a:endParaRPr lang="en-GB" sz="2000" dirty="0">
              <a:latin typeface="XCCW Joined 7a" panose="03050602040000000000" pitchFamily="66" charset="0"/>
            </a:endParaRPr>
          </a:p>
          <a:p>
            <a:r>
              <a:rPr lang="en-GB" sz="2000" dirty="0">
                <a:latin typeface="XCCW Joined 7a" panose="03050602040000000000" pitchFamily="66" charset="0"/>
              </a:rPr>
              <a:t>Look at the waterfalls as well as the floating islands and mountains.</a:t>
            </a:r>
          </a:p>
          <a:p>
            <a:r>
              <a:rPr lang="en-GB" sz="2000" dirty="0">
                <a:latin typeface="XCCW Joined 7a" panose="03050602040000000000" pitchFamily="66" charset="0"/>
              </a:rPr>
              <a:t>The bridge they cross is very similar to some of Roger Dean’s bridges.</a:t>
            </a:r>
          </a:p>
          <a:p>
            <a:r>
              <a:rPr lang="en-GB" sz="2000" dirty="0">
                <a:latin typeface="XCCW Joined 7a" panose="03050602040000000000" pitchFamily="66" charset="0"/>
              </a:rPr>
              <a:t>Then there are their mode of transport. Very, very similar to Dean’s Morning Dragon!</a:t>
            </a:r>
          </a:p>
          <a:p>
            <a:endParaRPr lang="en-GB" sz="2000" dirty="0">
              <a:latin typeface="XCCW Joined 7a" panose="03050602040000000000" pitchFamily="66" charset="0"/>
            </a:endParaRPr>
          </a:p>
          <a:p>
            <a:r>
              <a:rPr lang="en-GB" sz="2000" dirty="0">
                <a:latin typeface="XCCW Joined 7a" panose="03050602040000000000" pitchFamily="66" charset="0"/>
              </a:rPr>
              <a:t>What do you think? </a:t>
            </a:r>
          </a:p>
          <a:p>
            <a:r>
              <a:rPr lang="en-GB" sz="2000" dirty="0">
                <a:latin typeface="XCCW Joined 7a" panose="03050602040000000000" pitchFamily="66" charset="0"/>
              </a:rPr>
              <a:t>Do you agree or disagree?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C757FA8-5458-4306-A2A5-E40FE7FD1157}"/>
              </a:ext>
            </a:extLst>
          </p:cNvPr>
          <p:cNvSpPr/>
          <p:nvPr/>
        </p:nvSpPr>
        <p:spPr>
          <a:xfrm>
            <a:off x="7533819" y="792995"/>
            <a:ext cx="4247353" cy="3838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Bef>
                <a:spcPts val="200"/>
              </a:spcBef>
              <a:spcAft>
                <a:spcPts val="0"/>
              </a:spcAft>
            </a:pPr>
            <a:r>
              <a:rPr lang="en-GB" b="1" dirty="0">
                <a:solidFill>
                  <a:schemeClr val="bg1"/>
                </a:solidFill>
                <a:latin typeface="XCCW Joined 7a" panose="03050602040000000000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Avatar’s Great </a:t>
            </a:r>
            <a:r>
              <a:rPr lang="en-GB" b="1" dirty="0" err="1">
                <a:solidFill>
                  <a:schemeClr val="bg1"/>
                </a:solidFill>
                <a:latin typeface="XCCW Joined 7a" panose="03050602040000000000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Leonopteryx</a:t>
            </a:r>
            <a:endParaRPr lang="en-GB" b="1" dirty="0">
              <a:solidFill>
                <a:schemeClr val="bg1"/>
              </a:solidFill>
              <a:latin typeface="XCCW Joined 7a" panose="03050602040000000000" pitchFamily="66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8EA81F0E-88AC-458A-8345-D0445476E35A}"/>
              </a:ext>
            </a:extLst>
          </p:cNvPr>
          <p:cNvSpPr/>
          <p:nvPr/>
        </p:nvSpPr>
        <p:spPr>
          <a:xfrm>
            <a:off x="8145377" y="4991103"/>
            <a:ext cx="4479018" cy="3838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Bef>
                <a:spcPts val="200"/>
              </a:spcBef>
              <a:spcAft>
                <a:spcPts val="0"/>
              </a:spcAft>
            </a:pPr>
            <a:r>
              <a:rPr lang="en-GB" b="1" dirty="0">
                <a:latin typeface="XCCW Joined 7a" panose="03050602040000000000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Dean’s Morning Dragon</a:t>
            </a:r>
          </a:p>
        </p:txBody>
      </p:sp>
      <p:pic>
        <p:nvPicPr>
          <p:cNvPr id="8" name="Picture 7" descr="See the source image">
            <a:extLst>
              <a:ext uri="{FF2B5EF4-FFF2-40B4-BE49-F238E27FC236}">
                <a16:creationId xmlns:a16="http://schemas.microsoft.com/office/drawing/2014/main" id="{2AC1E926-3100-44E4-9473-DAC8AFF1BA8C}"/>
              </a:ext>
            </a:extLst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62163" y="1323220"/>
            <a:ext cx="5057620" cy="2604496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Picture 8" descr="See the source image">
            <a:extLst>
              <a:ext uri="{FF2B5EF4-FFF2-40B4-BE49-F238E27FC236}">
                <a16:creationId xmlns:a16="http://schemas.microsoft.com/office/drawing/2014/main" id="{E1C2DE09-F3D9-44F1-862A-8F277787C07B}"/>
              </a:ext>
            </a:extLst>
          </p:cNvPr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2871" y="3689823"/>
            <a:ext cx="2991264" cy="298644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17019532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0099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FBCBF8-6D7C-405D-97A0-2964381D64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8302" y="53878"/>
            <a:ext cx="11375083" cy="1099674"/>
          </a:xfrm>
        </p:spPr>
        <p:txBody>
          <a:bodyPr>
            <a:normAutofit fontScale="90000"/>
          </a:bodyPr>
          <a:lstStyle/>
          <a:p>
            <a:r>
              <a:rPr lang="en-GB" dirty="0">
                <a:solidFill>
                  <a:schemeClr val="bg1"/>
                </a:solidFill>
                <a:latin typeface="XCCW Joined 7a" panose="03050602040000000000" pitchFamily="66" charset="0"/>
              </a:rPr>
              <a:t>Dean’s fantasy arches and bridges</a:t>
            </a:r>
          </a:p>
        </p:txBody>
      </p:sp>
      <p:pic>
        <p:nvPicPr>
          <p:cNvPr id="7" name="Content Placeholder 6" descr="See the source image">
            <a:extLst>
              <a:ext uri="{FF2B5EF4-FFF2-40B4-BE49-F238E27FC236}">
                <a16:creationId xmlns:a16="http://schemas.microsoft.com/office/drawing/2014/main" id="{0E83D3CD-5954-4A49-A940-357850B7304E}"/>
              </a:ext>
            </a:extLst>
          </p:cNvPr>
          <p:cNvPicPr>
            <a:picLocks noGrp="1"/>
          </p:cNvPicPr>
          <p:nvPr>
            <p:ph sz="half" idx="2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1733"/>
          <a:stretch/>
        </p:blipFill>
        <p:spPr bwMode="auto">
          <a:xfrm>
            <a:off x="338615" y="999832"/>
            <a:ext cx="4415739" cy="3684588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8" name="Picture 7" descr="See the source image">
            <a:extLst>
              <a:ext uri="{FF2B5EF4-FFF2-40B4-BE49-F238E27FC236}">
                <a16:creationId xmlns:a16="http://schemas.microsoft.com/office/drawing/2014/main" id="{0D628FE3-A97A-4EF9-94B9-0B50DE69169D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3987" y="4023360"/>
            <a:ext cx="4415739" cy="2698457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Picture 8" descr="See the source image">
            <a:extLst>
              <a:ext uri="{FF2B5EF4-FFF2-40B4-BE49-F238E27FC236}">
                <a16:creationId xmlns:a16="http://schemas.microsoft.com/office/drawing/2014/main" id="{765D317B-F173-4D77-95F0-0DAE99CFA1A8}"/>
              </a:ext>
            </a:extLst>
          </p:cNvPr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0966" y="1028065"/>
            <a:ext cx="5002419" cy="365635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58742129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0099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0EE6018-8E44-497E-9D7F-87E49ECB312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87791" y="987425"/>
            <a:ext cx="10567597" cy="4873625"/>
          </a:xfrm>
        </p:spPr>
        <p:txBody>
          <a:bodyPr/>
          <a:lstStyle/>
          <a:p>
            <a:pPr marL="0" indent="0">
              <a:buNone/>
            </a:pPr>
            <a:r>
              <a:rPr lang="en-GB" dirty="0"/>
              <a:t>Let me know what you think.</a:t>
            </a:r>
          </a:p>
          <a:p>
            <a:pPr marL="0" indent="0">
              <a:buNone/>
            </a:pPr>
            <a:r>
              <a:rPr lang="en-GB" dirty="0"/>
              <a:t>Email me with your ideas and responses.</a:t>
            </a:r>
          </a:p>
          <a:p>
            <a:pPr marL="0" indent="0">
              <a:buNone/>
            </a:pPr>
            <a:r>
              <a:rPr lang="en-GB" dirty="0"/>
              <a:t>Now you have seen all this wonderful fantasy art, I would like you to create your own fantasy world. </a:t>
            </a:r>
          </a:p>
          <a:p>
            <a:pPr marL="0" indent="0">
              <a:buNone/>
            </a:pPr>
            <a:r>
              <a:rPr lang="en-GB" dirty="0"/>
              <a:t>Send me photographs of your wonderful creations. </a:t>
            </a:r>
          </a:p>
        </p:txBody>
      </p:sp>
      <p:pic>
        <p:nvPicPr>
          <p:cNvPr id="6" name="Picture 5" descr="A picture containing grass, large, bowl, little&#10;&#10;Description automatically generated">
            <a:extLst>
              <a:ext uri="{FF2B5EF4-FFF2-40B4-BE49-F238E27FC236}">
                <a16:creationId xmlns:a16="http://schemas.microsoft.com/office/drawing/2014/main" id="{AE15AF82-245D-4E91-B59E-C9C7CF86AFA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7900963" y="3759028"/>
            <a:ext cx="3503246" cy="2333162"/>
          </a:xfrm>
          <a:prstGeom prst="rect">
            <a:avLst/>
          </a:prstGeom>
        </p:spPr>
      </p:pic>
      <p:pic>
        <p:nvPicPr>
          <p:cNvPr id="9" name="Picture 8" descr="A yellow boat sitting on top of a sandy beach&#10;&#10;Description automatically generated">
            <a:extLst>
              <a:ext uri="{FF2B5EF4-FFF2-40B4-BE49-F238E27FC236}">
                <a16:creationId xmlns:a16="http://schemas.microsoft.com/office/drawing/2014/main" id="{00C10058-5550-4B6E-8DF4-AA99B6E9ED2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5"/>
              </a:ext>
            </a:extLst>
          </a:blip>
          <a:stretch>
            <a:fillRect/>
          </a:stretch>
        </p:blipFill>
        <p:spPr>
          <a:xfrm>
            <a:off x="738970" y="3759028"/>
            <a:ext cx="3048000" cy="2286000"/>
          </a:xfrm>
          <a:prstGeom prst="rect">
            <a:avLst/>
          </a:prstGeom>
        </p:spPr>
      </p:pic>
      <p:pic>
        <p:nvPicPr>
          <p:cNvPr id="12" name="Picture 11" descr="A picture containing smoke, sunset, train, track&#10;&#10;Description automatically generated">
            <a:extLst>
              <a:ext uri="{FF2B5EF4-FFF2-40B4-BE49-F238E27FC236}">
                <a16:creationId xmlns:a16="http://schemas.microsoft.com/office/drawing/2014/main" id="{08ED99C5-E6CE-4FAB-A5D8-E0E09749BBB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7"/>
              </a:ext>
            </a:extLst>
          </a:blip>
          <a:stretch>
            <a:fillRect/>
          </a:stretch>
        </p:blipFill>
        <p:spPr>
          <a:xfrm>
            <a:off x="4051887" y="4075688"/>
            <a:ext cx="3491351" cy="19693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512294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117</TotalTime>
  <Words>350</Words>
  <Application>Microsoft Office PowerPoint</Application>
  <PresentationFormat>Widescreen</PresentationFormat>
  <Paragraphs>33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4" baseType="lpstr">
      <vt:lpstr>Arial</vt:lpstr>
      <vt:lpstr>Calibri</vt:lpstr>
      <vt:lpstr>Calibri Light</vt:lpstr>
      <vt:lpstr>XCCW Joined 7a</vt:lpstr>
      <vt:lpstr>Office Theme</vt:lpstr>
      <vt:lpstr>Roger Dean</vt:lpstr>
      <vt:lpstr>Learning objectives:</vt:lpstr>
      <vt:lpstr>Floating Islands</vt:lpstr>
      <vt:lpstr>PowerPoint Presentation</vt:lpstr>
      <vt:lpstr>Roger Dean or James Cameron?</vt:lpstr>
      <vt:lpstr>The similarity is very strong and on first watching Avatar, I was reminded of Dean’s earlier album covers. However, a court ruled that this was not the case in 2016.</vt:lpstr>
      <vt:lpstr>Watch this clip on YouTube from the film ‘Avatar’.</vt:lpstr>
      <vt:lpstr>Dean’s fantasy arches and bridges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Roger Dean</dc:title>
  <dc:creator>Jane Afford</dc:creator>
  <cp:lastModifiedBy>Jane Afford</cp:lastModifiedBy>
  <cp:revision>13</cp:revision>
  <dcterms:created xsi:type="dcterms:W3CDTF">2020-03-31T15:10:10Z</dcterms:created>
  <dcterms:modified xsi:type="dcterms:W3CDTF">2020-03-31T17:10:07Z</dcterms:modified>
</cp:coreProperties>
</file>